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7" r:id="rId9"/>
    <p:sldId id="26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0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591E62E-4716-44D5-A331-CA3FA2FCD76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8FCD5296-6C1D-45DB-A95B-22BF2F776E6A}"/>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E46C8CA6-ED8B-4007-8593-9DF19A258BC6}"/>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2021/1/11</a:t>
            </a:fld>
            <a:endParaRPr lang="zh-CN" altLang="en-US"/>
          </a:p>
        </p:txBody>
      </p:sp>
      <p:sp>
        <p:nvSpPr>
          <p:cNvPr id="5" name="页脚占位符 4">
            <a:extLst>
              <a:ext uri="{FF2B5EF4-FFF2-40B4-BE49-F238E27FC236}">
                <a16:creationId xmlns="" xmlns:a16="http://schemas.microsoft.com/office/drawing/2014/main" id="{EBC8C87B-F17F-41A3-984D-5DF04169AB9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2FAB650E-3225-4F64-97BD-884B9B3E9D43}"/>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727119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CFA48D0-B602-4073-9C3C-D7E863EC3749}"/>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6BB0C611-E6A8-4C6C-AC11-D910F7075464}"/>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9E6A4C7C-6DC2-4B5D-B052-293FF55193D4}"/>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2021/1/11</a:t>
            </a:fld>
            <a:endParaRPr lang="zh-CN" altLang="en-US"/>
          </a:p>
        </p:txBody>
      </p:sp>
      <p:sp>
        <p:nvSpPr>
          <p:cNvPr id="5" name="页脚占位符 4">
            <a:extLst>
              <a:ext uri="{FF2B5EF4-FFF2-40B4-BE49-F238E27FC236}">
                <a16:creationId xmlns="" xmlns:a16="http://schemas.microsoft.com/office/drawing/2014/main" id="{39D79530-DB4F-428C-9344-ED77DC2DA59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3EC6815A-77A4-4278-A007-936729773578}"/>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22656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72F138FF-3AAA-4C24-8F62-D961E9C25614}"/>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D312E2F7-053B-4417-A958-9541E2EC10B2}"/>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B9E67C61-8DC4-4F97-A99C-86D95A97BFEF}"/>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2021/1/11</a:t>
            </a:fld>
            <a:endParaRPr lang="zh-CN" altLang="en-US"/>
          </a:p>
        </p:txBody>
      </p:sp>
      <p:sp>
        <p:nvSpPr>
          <p:cNvPr id="5" name="页脚占位符 4">
            <a:extLst>
              <a:ext uri="{FF2B5EF4-FFF2-40B4-BE49-F238E27FC236}">
                <a16:creationId xmlns="" xmlns:a16="http://schemas.microsoft.com/office/drawing/2014/main" id="{5AA51CC0-48D3-44B2-B704-603FDEA038E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9CFCED03-51FF-420B-8E13-A5DC0BBFA16C}"/>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305521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6F8E84B-78B2-4211-A90B-5DEE6709F2F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387D17D9-6C4A-479E-9FEC-470AD1C1A0F2}"/>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6000D1F9-AC7C-4ADF-8F35-62414F8A6D35}"/>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2021/1/11</a:t>
            </a:fld>
            <a:endParaRPr lang="zh-CN" altLang="en-US"/>
          </a:p>
        </p:txBody>
      </p:sp>
      <p:sp>
        <p:nvSpPr>
          <p:cNvPr id="5" name="页脚占位符 4">
            <a:extLst>
              <a:ext uri="{FF2B5EF4-FFF2-40B4-BE49-F238E27FC236}">
                <a16:creationId xmlns="" xmlns:a16="http://schemas.microsoft.com/office/drawing/2014/main" id="{C49A4920-3D56-44DF-8B34-7D92F4595F1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D6CFEE23-B3C3-4488-BD96-EC6EFD2DAA1B}"/>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2363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241ED5D-4DC7-477F-952D-B10E83E68B9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58065608-6BBC-4DCA-A89A-513E45DDF9B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 xmlns:a16="http://schemas.microsoft.com/office/drawing/2014/main" id="{0B1E2E82-5BD4-4EE7-AFBF-F6EFF0C82E62}"/>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2021/1/11</a:t>
            </a:fld>
            <a:endParaRPr lang="zh-CN" altLang="en-US"/>
          </a:p>
        </p:txBody>
      </p:sp>
      <p:sp>
        <p:nvSpPr>
          <p:cNvPr id="5" name="页脚占位符 4">
            <a:extLst>
              <a:ext uri="{FF2B5EF4-FFF2-40B4-BE49-F238E27FC236}">
                <a16:creationId xmlns="" xmlns:a16="http://schemas.microsoft.com/office/drawing/2014/main" id="{0BB5693D-19D0-454C-ACE6-F7C96F4EE20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189096CC-9ADC-4DE2-A204-30FA186660BC}"/>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65160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CC7B440-81EE-4AA5-8EA8-DD8F0D862D06}"/>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3386C9FF-4FD7-4205-8A19-97498B0419B5}"/>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 xmlns:a16="http://schemas.microsoft.com/office/drawing/2014/main" id="{4C2900A1-E025-4AE9-887D-C87FA20CB449}"/>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 xmlns:a16="http://schemas.microsoft.com/office/drawing/2014/main" id="{BFF306D5-229C-4415-BDF6-127F125F5C41}"/>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2021/1/11</a:t>
            </a:fld>
            <a:endParaRPr lang="zh-CN" altLang="en-US"/>
          </a:p>
        </p:txBody>
      </p:sp>
      <p:sp>
        <p:nvSpPr>
          <p:cNvPr id="6" name="页脚占位符 5">
            <a:extLst>
              <a:ext uri="{FF2B5EF4-FFF2-40B4-BE49-F238E27FC236}">
                <a16:creationId xmlns="" xmlns:a16="http://schemas.microsoft.com/office/drawing/2014/main" id="{C52B84AE-0D11-468C-9714-B3D5279F660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4390D2F3-42D9-4162-8268-E555F2CD5F04}"/>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69269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B54DA96-B70D-4FDE-99DE-93CD5D78B66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0509F39A-0221-49F3-9DB9-F465DA6FF5FC}"/>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 xmlns:a16="http://schemas.microsoft.com/office/drawing/2014/main" id="{79DC4433-5D27-4D68-8C2A-11DF37E4C4D4}"/>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 xmlns:a16="http://schemas.microsoft.com/office/drawing/2014/main" id="{5E3A3042-1DE8-4B07-A951-D3D6268271A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 xmlns:a16="http://schemas.microsoft.com/office/drawing/2014/main" id="{E8C0A7A5-6150-41F9-8CB8-B9E4E13F516B}"/>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 xmlns:a16="http://schemas.microsoft.com/office/drawing/2014/main" id="{DA2F76A8-A488-4FEE-85DE-D9C830D952A0}"/>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2021/1/11</a:t>
            </a:fld>
            <a:endParaRPr lang="zh-CN" altLang="en-US"/>
          </a:p>
        </p:txBody>
      </p:sp>
      <p:sp>
        <p:nvSpPr>
          <p:cNvPr id="8" name="页脚占位符 7">
            <a:extLst>
              <a:ext uri="{FF2B5EF4-FFF2-40B4-BE49-F238E27FC236}">
                <a16:creationId xmlns="" xmlns:a16="http://schemas.microsoft.com/office/drawing/2014/main" id="{4398EA36-59E0-4177-AFD0-133C94763DD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 xmlns:a16="http://schemas.microsoft.com/office/drawing/2014/main" id="{BF23C896-86C0-44E9-A72C-EE57BA7E74A1}"/>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1934646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311762C-2606-44CF-919C-A850DDFEE45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9DB40B7B-6BEE-469D-B767-4247CFFBBADD}"/>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2021/1/11</a:t>
            </a:fld>
            <a:endParaRPr lang="zh-CN" altLang="en-US"/>
          </a:p>
        </p:txBody>
      </p:sp>
      <p:sp>
        <p:nvSpPr>
          <p:cNvPr id="4" name="页脚占位符 3">
            <a:extLst>
              <a:ext uri="{FF2B5EF4-FFF2-40B4-BE49-F238E27FC236}">
                <a16:creationId xmlns="" xmlns:a16="http://schemas.microsoft.com/office/drawing/2014/main" id="{8B1AFF0D-7A46-4446-8613-6782DE62C2A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 xmlns:a16="http://schemas.microsoft.com/office/drawing/2014/main" id="{00CE633B-B7EA-4EA9-9CA2-D9EB0DFD449F}"/>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143145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2241340D-A524-416D-ABBA-71E2075FA5FD}"/>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2021/1/11</a:t>
            </a:fld>
            <a:endParaRPr lang="zh-CN" altLang="en-US"/>
          </a:p>
        </p:txBody>
      </p:sp>
      <p:sp>
        <p:nvSpPr>
          <p:cNvPr id="3" name="页脚占位符 2">
            <a:extLst>
              <a:ext uri="{FF2B5EF4-FFF2-40B4-BE49-F238E27FC236}">
                <a16:creationId xmlns="" xmlns:a16="http://schemas.microsoft.com/office/drawing/2014/main" id="{C6562D9F-B094-43C3-9B85-040FB7FD095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 xmlns:a16="http://schemas.microsoft.com/office/drawing/2014/main" id="{8796BD4D-10CE-48D5-9103-D2E44A8DD99E}"/>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5895741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E92AC29-2C6F-4631-A03E-170F6A53895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D3C63411-44BB-4ED7-B9A4-A87C48EA34C6}"/>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 xmlns:a16="http://schemas.microsoft.com/office/drawing/2014/main" id="{E810A240-AA87-4667-86B5-83834E9C855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EE5C0375-063E-4F84-BCB9-5A7186909EE4}"/>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2021/1/11</a:t>
            </a:fld>
            <a:endParaRPr lang="zh-CN" altLang="en-US"/>
          </a:p>
        </p:txBody>
      </p:sp>
      <p:sp>
        <p:nvSpPr>
          <p:cNvPr id="6" name="页脚占位符 5">
            <a:extLst>
              <a:ext uri="{FF2B5EF4-FFF2-40B4-BE49-F238E27FC236}">
                <a16:creationId xmlns="" xmlns:a16="http://schemas.microsoft.com/office/drawing/2014/main" id="{B3E914F7-4E01-45BB-91DA-AFE5F1BC0CC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F1D36B60-3A42-4694-A517-8CC3309D5879}"/>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10239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0DDEBCD-E48A-4368-8A4C-5F309001632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1B7F12A9-5806-4AA9-869D-4E82904F2E4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A715BEE9-F597-4A5F-9575-47DC3143DAA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B8D5E5C5-43F4-49ED-BA5D-66CD3FBA679F}"/>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2021/1/11</a:t>
            </a:fld>
            <a:endParaRPr lang="zh-CN" altLang="en-US"/>
          </a:p>
        </p:txBody>
      </p:sp>
      <p:sp>
        <p:nvSpPr>
          <p:cNvPr id="6" name="页脚占位符 5">
            <a:extLst>
              <a:ext uri="{FF2B5EF4-FFF2-40B4-BE49-F238E27FC236}">
                <a16:creationId xmlns="" xmlns:a16="http://schemas.microsoft.com/office/drawing/2014/main" id="{BCAF0D24-2BA3-4611-9F81-241C820C0B0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15801C6C-2E8F-46C9-9C26-58F88A7F22EA}"/>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3455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hibtc.ke.qq.com/?tuin=9f950b04#tab=1&amp;category=-1"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8" name="矩形">
            <a:extLst>
              <a:ext uri="{FF2B5EF4-FFF2-40B4-BE49-F238E27FC236}">
                <a16:creationId xmlns="" xmlns:a16="http://schemas.microsoft.com/office/drawing/2014/main" id="{A1633ECA-F8B5-4F62-87D8-6DEEF3563E3D}"/>
              </a:ext>
            </a:extLst>
          </p:cNvPr>
          <p:cNvSpPr/>
          <p:nvPr userDrawn="1"/>
        </p:nvSpPr>
        <p:spPr>
          <a:xfrm>
            <a:off x="0" y="0"/>
            <a:ext cx="9884477" cy="112277"/>
          </a:xfrm>
          <a:prstGeom prst="rect">
            <a:avLst/>
          </a:prstGeom>
          <a:solidFill>
            <a:srgbClr val="5E5E5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0" name="艾茵施坦">
            <a:extLst>
              <a:ext uri="{FF2B5EF4-FFF2-40B4-BE49-F238E27FC236}">
                <a16:creationId xmlns="" xmlns:a16="http://schemas.microsoft.com/office/drawing/2014/main" id="{914A4204-B9FA-4450-9A62-1C655CC2C437}"/>
              </a:ext>
            </a:extLst>
          </p:cNvPr>
          <p:cNvSpPr txBox="1"/>
          <p:nvPr userDrawn="1"/>
        </p:nvSpPr>
        <p:spPr>
          <a:xfrm>
            <a:off x="10469572" y="179783"/>
            <a:ext cx="102657" cy="548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900" b="0">
                <a:latin typeface="Hannotate SC Bold"/>
                <a:ea typeface="Hannotate SC Bold"/>
                <a:cs typeface="Hannotate SC Bold"/>
                <a:sym typeface="Hannotate SC Bold"/>
              </a:defRPr>
            </a:lvl1pPr>
          </a:lstStyle>
          <a:p>
            <a:endParaRPr/>
          </a:p>
        </p:txBody>
      </p:sp>
      <p:sp>
        <p:nvSpPr>
          <p:cNvPr id="12" name="矩形">
            <a:extLst>
              <a:ext uri="{FF2B5EF4-FFF2-40B4-BE49-F238E27FC236}">
                <a16:creationId xmlns="" xmlns:a16="http://schemas.microsoft.com/office/drawing/2014/main" id="{DB1A1C58-9F0B-47AF-8349-093D5809AD1A}"/>
              </a:ext>
            </a:extLst>
          </p:cNvPr>
          <p:cNvSpPr/>
          <p:nvPr userDrawn="1"/>
        </p:nvSpPr>
        <p:spPr>
          <a:xfrm>
            <a:off x="0" y="6629400"/>
            <a:ext cx="10785764" cy="227027"/>
          </a:xfrm>
          <a:prstGeom prst="rect">
            <a:avLst/>
          </a:prstGeom>
          <a:solidFill>
            <a:srgbClr val="00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4" name="矩形">
            <a:extLst>
              <a:ext uri="{FF2B5EF4-FFF2-40B4-BE49-F238E27FC236}">
                <a16:creationId xmlns="" xmlns:a16="http://schemas.microsoft.com/office/drawing/2014/main" id="{869977ED-3120-41FF-867D-66C35C52F66B}"/>
              </a:ext>
            </a:extLst>
          </p:cNvPr>
          <p:cNvSpPr/>
          <p:nvPr userDrawn="1"/>
        </p:nvSpPr>
        <p:spPr>
          <a:xfrm>
            <a:off x="10067959" y="6629400"/>
            <a:ext cx="2124042" cy="228600"/>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6" name="矩形">
            <a:extLst>
              <a:ext uri="{FF2B5EF4-FFF2-40B4-BE49-F238E27FC236}">
                <a16:creationId xmlns="" xmlns:a16="http://schemas.microsoft.com/office/drawing/2014/main" id="{CFB0B9D8-E258-48CC-B85C-6F341052FE3F}"/>
              </a:ext>
            </a:extLst>
          </p:cNvPr>
          <p:cNvSpPr/>
          <p:nvPr userDrawn="1"/>
        </p:nvSpPr>
        <p:spPr>
          <a:xfrm>
            <a:off x="9531927" y="-1573"/>
            <a:ext cx="2660073" cy="112276"/>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solidFill>
                <a:srgbClr val="FF0000"/>
              </a:solidFill>
            </a:endParaRPr>
          </a:p>
        </p:txBody>
      </p:sp>
      <p:sp>
        <p:nvSpPr>
          <p:cNvPr id="18" name="艾茵施坦">
            <a:extLst>
              <a:ext uri="{FF2B5EF4-FFF2-40B4-BE49-F238E27FC236}">
                <a16:creationId xmlns="" xmlns:a16="http://schemas.microsoft.com/office/drawing/2014/main" id="{BC72413A-C8F1-45A8-B13A-135BBC5F1377}"/>
              </a:ext>
            </a:extLst>
          </p:cNvPr>
          <p:cNvSpPr txBox="1"/>
          <p:nvPr userDrawn="1"/>
        </p:nvSpPr>
        <p:spPr>
          <a:xfrm>
            <a:off x="504481" y="54565"/>
            <a:ext cx="2660072" cy="9028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2900" b="0">
                <a:latin typeface="Hannotate SC Bold"/>
                <a:ea typeface="Hannotate SC Bold"/>
                <a:cs typeface="Hannotate SC Bold"/>
                <a:sym typeface="Hannotate SC Bold"/>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a:solidFill>
                  <a:schemeClr val="tx1">
                    <a:lumMod val="75000"/>
                    <a:lumOff val="25000"/>
                  </a:schemeClr>
                </a:solidFill>
                <a:hlinkClick r:id="rId14">
                  <a:extLst>
                    <a:ext uri="{A12FA001-AC4F-418D-AE19-62706E023703}">
                      <ahyp:hlinkClr xmlns="" xmlns:ahyp="http://schemas.microsoft.com/office/drawing/2018/hyperlinkcolor" val="tx"/>
                    </a:ext>
                  </a:extLst>
                </a:hlinkClick>
              </a:rPr>
              <a:t>黑猫编程</a:t>
            </a:r>
            <a:endParaRPr lang="en-US" altLang="zh-CN" sz="1600">
              <a:solidFill>
                <a:schemeClr val="tx1">
                  <a:lumMod val="75000"/>
                  <a:lumOff val="2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smtClean="0">
                <a:solidFill>
                  <a:schemeClr val="tx1">
                    <a:lumMod val="75000"/>
                    <a:lumOff val="25000"/>
                  </a:schemeClr>
                </a:solidFill>
              </a:rPr>
              <a:t>shijitech</a:t>
            </a:r>
            <a:endParaRPr lang="en-US" altLang="zh-CN" sz="1600">
              <a:solidFill>
                <a:schemeClr val="tx1">
                  <a:lumMod val="75000"/>
                  <a:lumOff val="2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a:p>
        </p:txBody>
      </p:sp>
      <p:pic>
        <p:nvPicPr>
          <p:cNvPr id="20" name="图片 19">
            <a:extLst>
              <a:ext uri="{FF2B5EF4-FFF2-40B4-BE49-F238E27FC236}">
                <a16:creationId xmlns="" xmlns:a16="http://schemas.microsoft.com/office/drawing/2014/main" id="{5FF32B70-1E5F-4875-B08F-F4404410417C}"/>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4485" y="179783"/>
            <a:ext cx="409996" cy="409996"/>
          </a:xfrm>
          <a:prstGeom prst="rect">
            <a:avLst/>
          </a:prstGeom>
        </p:spPr>
      </p:pic>
      <p:cxnSp>
        <p:nvCxnSpPr>
          <p:cNvPr id="22" name="直接连接符 21">
            <a:extLst>
              <a:ext uri="{FF2B5EF4-FFF2-40B4-BE49-F238E27FC236}">
                <a16:creationId xmlns="" xmlns:a16="http://schemas.microsoft.com/office/drawing/2014/main" id="{FCAF201E-560A-42E5-A9B9-E25AF9589398}"/>
              </a:ext>
            </a:extLst>
          </p:cNvPr>
          <p:cNvCxnSpPr>
            <a:cxnSpLocks/>
          </p:cNvCxnSpPr>
          <p:nvPr userDrawn="1"/>
        </p:nvCxnSpPr>
        <p:spPr>
          <a:xfrm>
            <a:off x="0" y="691528"/>
            <a:ext cx="12192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5876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8299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63880" y="1113156"/>
            <a:ext cx="10400453" cy="1476587"/>
          </a:xfrm>
        </p:spPr>
        <p:txBody>
          <a:bodyPr>
            <a:noAutofit/>
          </a:bodyPr>
          <a:lstStyle/>
          <a:p>
            <a:pPr algn="l">
              <a:spcBef>
                <a:spcPct val="15000"/>
              </a:spcBef>
              <a:buClrTx/>
              <a:buSzTx/>
            </a:pPr>
            <a:r>
              <a:rPr lang="en-US" dirty="0">
                <a:solidFill>
                  <a:schemeClr val="tx1">
                    <a:lumMod val="75000"/>
                    <a:lumOff val="25000"/>
                  </a:schemeClr>
                </a:solidFill>
              </a:rPr>
              <a:t>计算机软件是控制计算机实现用户需求的计算机操作以及管理计算机自身资源的指令集合， 是指在硬件上运行的程序和相关的数据及文档， 是计算机系统中不可缺少的主要组成部分，可分成两大部分：系统软件和应用软件。</a:t>
            </a:r>
          </a:p>
        </p:txBody>
      </p:sp>
      <p:grpSp>
        <p:nvGrpSpPr>
          <p:cNvPr id="132102" name="Group 6"/>
          <p:cNvGrpSpPr/>
          <p:nvPr/>
        </p:nvGrpSpPr>
        <p:grpSpPr bwMode="auto">
          <a:xfrm>
            <a:off x="563880" y="2921424"/>
            <a:ext cx="5588000" cy="2832100"/>
            <a:chOff x="240" y="576"/>
            <a:chExt cx="2640" cy="1338"/>
          </a:xfrm>
        </p:grpSpPr>
        <p:sp>
          <p:nvSpPr>
            <p:cNvPr id="132103" name="Text Box 7"/>
            <p:cNvSpPr txBox="1">
              <a:spLocks noChangeArrowheads="1"/>
            </p:cNvSpPr>
            <p:nvPr/>
          </p:nvSpPr>
          <p:spPr bwMode="auto">
            <a:xfrm>
              <a:off x="960" y="920"/>
              <a:ext cx="1920" cy="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kumimoji="1" lang="en-US" altLang="zh-CN" sz="2667">
                  <a:solidFill>
                    <a:srgbClr val="0000FF"/>
                  </a:solidFill>
                  <a:effectLst>
                    <a:outerShdw blurRad="38100" dist="38100" dir="2700000" algn="tl">
                      <a:srgbClr val="C0C0C0"/>
                    </a:outerShdw>
                  </a:effectLst>
                  <a:latin typeface="Times New Roman" panose="02020603050405020304" pitchFamily="18" charset="0"/>
                </a:rPr>
                <a:t>● </a:t>
              </a:r>
              <a:r>
                <a:rPr kumimoji="1" lang="zh-CN" altLang="en-US" sz="2667">
                  <a:solidFill>
                    <a:srgbClr val="0000FF"/>
                  </a:solidFill>
                  <a:effectLst>
                    <a:outerShdw blurRad="38100" dist="38100" dir="2700000" algn="tl">
                      <a:srgbClr val="C0C0C0"/>
                    </a:outerShdw>
                  </a:effectLst>
                  <a:latin typeface="Times New Roman" panose="02020603050405020304" pitchFamily="18" charset="0"/>
                </a:rPr>
                <a:t>操作系统</a:t>
              </a:r>
            </a:p>
            <a:p>
              <a:pPr>
                <a:spcBef>
                  <a:spcPct val="30000"/>
                </a:spcBef>
              </a:pPr>
              <a:r>
                <a:rPr kumimoji="1" lang="zh-CN" altLang="en-US" sz="2667">
                  <a:solidFill>
                    <a:srgbClr val="0000FF"/>
                  </a:solidFill>
                  <a:effectLst>
                    <a:outerShdw blurRad="38100" dist="38100" dir="2700000" algn="tl">
                      <a:srgbClr val="C0C0C0"/>
                    </a:outerShdw>
                  </a:effectLst>
                  <a:latin typeface="Times New Roman" panose="02020603050405020304" pitchFamily="18" charset="0"/>
                </a:rPr>
                <a:t>● 语言处理系统</a:t>
              </a:r>
            </a:p>
            <a:p>
              <a:pPr>
                <a:spcBef>
                  <a:spcPct val="30000"/>
                </a:spcBef>
              </a:pPr>
              <a:r>
                <a:rPr kumimoji="1" lang="zh-CN" altLang="en-US" sz="2667">
                  <a:solidFill>
                    <a:srgbClr val="0000FF"/>
                  </a:solidFill>
                  <a:effectLst>
                    <a:outerShdw blurRad="38100" dist="38100" dir="2700000" algn="tl">
                      <a:srgbClr val="C0C0C0"/>
                    </a:outerShdw>
                  </a:effectLst>
                  <a:latin typeface="Times New Roman" panose="02020603050405020304" pitchFamily="18" charset="0"/>
                </a:rPr>
                <a:t>● 数据库管理系统</a:t>
              </a:r>
            </a:p>
            <a:p>
              <a:pPr>
                <a:spcBef>
                  <a:spcPct val="30000"/>
                </a:spcBef>
              </a:pPr>
              <a:r>
                <a:rPr kumimoji="1" lang="zh-CN" altLang="en-US" sz="2667">
                  <a:solidFill>
                    <a:srgbClr val="0000FF"/>
                  </a:solidFill>
                  <a:effectLst>
                    <a:outerShdw blurRad="38100" dist="38100" dir="2700000" algn="tl">
                      <a:srgbClr val="C0C0C0"/>
                    </a:outerShdw>
                  </a:effectLst>
                  <a:latin typeface="Times New Roman" panose="02020603050405020304" pitchFamily="18" charset="0"/>
                </a:rPr>
                <a:t>● 一些必要的服务程序</a:t>
              </a:r>
            </a:p>
          </p:txBody>
        </p:sp>
        <p:sp>
          <p:nvSpPr>
            <p:cNvPr id="132104" name="AutoShape 8"/>
            <p:cNvSpPr>
              <a:spLocks noChangeArrowheads="1"/>
            </p:cNvSpPr>
            <p:nvPr/>
          </p:nvSpPr>
          <p:spPr bwMode="auto">
            <a:xfrm>
              <a:off x="240" y="576"/>
              <a:ext cx="1248" cy="240"/>
            </a:xfrm>
            <a:prstGeom prst="roundRect">
              <a:avLst>
                <a:gd name="adj" fmla="val 50000"/>
              </a:avLst>
            </a:prstGeom>
            <a:solidFill>
              <a:srgbClr val="0000FF"/>
            </a:solidFill>
            <a:ln w="9525">
              <a:solidFill>
                <a:srgbClr val="00FF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667">
                  <a:solidFill>
                    <a:schemeClr val="bg1"/>
                  </a:solidFill>
                  <a:effectLst>
                    <a:outerShdw blurRad="38100" dist="38100" dir="2700000" algn="tl">
                      <a:srgbClr val="000000"/>
                    </a:outerShdw>
                  </a:effectLst>
                  <a:latin typeface="Times New Roman" panose="02020603050405020304" pitchFamily="18" charset="0"/>
                </a:rPr>
                <a:t>系统软件</a:t>
              </a:r>
            </a:p>
          </p:txBody>
        </p:sp>
        <p:sp>
          <p:nvSpPr>
            <p:cNvPr id="132105" name="Line 9"/>
            <p:cNvSpPr>
              <a:spLocks noChangeShapeType="1"/>
            </p:cNvSpPr>
            <p:nvPr/>
          </p:nvSpPr>
          <p:spPr bwMode="auto">
            <a:xfrm>
              <a:off x="864" y="1056"/>
              <a:ext cx="96" cy="0"/>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32106" name="Line 10"/>
            <p:cNvSpPr>
              <a:spLocks noChangeShapeType="1"/>
            </p:cNvSpPr>
            <p:nvPr/>
          </p:nvSpPr>
          <p:spPr bwMode="auto">
            <a:xfrm flipV="1">
              <a:off x="576" y="816"/>
              <a:ext cx="0" cy="624"/>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32107" name="Line 11"/>
            <p:cNvSpPr>
              <a:spLocks noChangeShapeType="1"/>
            </p:cNvSpPr>
            <p:nvPr/>
          </p:nvSpPr>
          <p:spPr bwMode="auto">
            <a:xfrm>
              <a:off x="864" y="1824"/>
              <a:ext cx="96" cy="0"/>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32108" name="Line 12"/>
            <p:cNvSpPr>
              <a:spLocks noChangeShapeType="1"/>
            </p:cNvSpPr>
            <p:nvPr/>
          </p:nvSpPr>
          <p:spPr bwMode="auto">
            <a:xfrm flipV="1">
              <a:off x="864" y="1056"/>
              <a:ext cx="0" cy="768"/>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32109" name="Line 13"/>
            <p:cNvSpPr>
              <a:spLocks noChangeShapeType="1"/>
            </p:cNvSpPr>
            <p:nvPr/>
          </p:nvSpPr>
          <p:spPr bwMode="auto">
            <a:xfrm>
              <a:off x="576" y="1440"/>
              <a:ext cx="288" cy="0"/>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
        <p:nvSpPr>
          <p:cNvPr id="132110" name="AutoShape 14"/>
          <p:cNvSpPr>
            <a:spLocks noChangeArrowheads="1"/>
          </p:cNvSpPr>
          <p:nvPr/>
        </p:nvSpPr>
        <p:spPr bwMode="auto">
          <a:xfrm>
            <a:off x="4291331" y="3016673"/>
            <a:ext cx="406400" cy="406400"/>
          </a:xfrm>
          <a:prstGeom prst="plus">
            <a:avLst>
              <a:gd name="adj" fmla="val 36458"/>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grpSp>
        <p:nvGrpSpPr>
          <p:cNvPr id="132111" name="Group 15"/>
          <p:cNvGrpSpPr/>
          <p:nvPr/>
        </p:nvGrpSpPr>
        <p:grpSpPr bwMode="auto">
          <a:xfrm>
            <a:off x="5923280" y="2932007"/>
            <a:ext cx="5791200" cy="2810934"/>
            <a:chOff x="3064" y="589"/>
            <a:chExt cx="2736" cy="1328"/>
          </a:xfrm>
        </p:grpSpPr>
        <p:sp>
          <p:nvSpPr>
            <p:cNvPr id="132112" name="Text Box 16"/>
            <p:cNvSpPr txBox="1">
              <a:spLocks noChangeArrowheads="1"/>
            </p:cNvSpPr>
            <p:nvPr/>
          </p:nvSpPr>
          <p:spPr bwMode="auto">
            <a:xfrm>
              <a:off x="3832" y="923"/>
              <a:ext cx="1968" cy="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kumimoji="1" lang="en-US" altLang="zh-CN" sz="2667">
                  <a:solidFill>
                    <a:srgbClr val="006600"/>
                  </a:solidFill>
                  <a:effectLst>
                    <a:outerShdw blurRad="38100" dist="38100" dir="2700000" algn="tl">
                      <a:srgbClr val="C0C0C0"/>
                    </a:outerShdw>
                  </a:effectLst>
                  <a:latin typeface="Times New Roman" panose="02020603050405020304" pitchFamily="18" charset="0"/>
                </a:rPr>
                <a:t>● </a:t>
              </a:r>
              <a:r>
                <a:rPr kumimoji="1" lang="zh-CN" altLang="en-US" sz="2667">
                  <a:solidFill>
                    <a:srgbClr val="006600"/>
                  </a:solidFill>
                  <a:effectLst>
                    <a:outerShdw blurRad="38100" dist="38100" dir="2700000" algn="tl">
                      <a:srgbClr val="C0C0C0"/>
                    </a:outerShdw>
                  </a:effectLst>
                  <a:latin typeface="Times New Roman" panose="02020603050405020304" pitchFamily="18" charset="0"/>
                </a:rPr>
                <a:t>文字处理软件</a:t>
              </a:r>
            </a:p>
            <a:p>
              <a:pPr>
                <a:spcBef>
                  <a:spcPct val="30000"/>
                </a:spcBef>
              </a:pPr>
              <a:r>
                <a:rPr kumimoji="1" lang="zh-CN" altLang="en-US" sz="2667">
                  <a:solidFill>
                    <a:srgbClr val="006600"/>
                  </a:solidFill>
                  <a:effectLst>
                    <a:outerShdw blurRad="38100" dist="38100" dir="2700000" algn="tl">
                      <a:srgbClr val="C0C0C0"/>
                    </a:outerShdw>
                  </a:effectLst>
                  <a:latin typeface="Times New Roman" panose="02020603050405020304" pitchFamily="18" charset="0"/>
                </a:rPr>
                <a:t>● 信息管理软件</a:t>
              </a:r>
            </a:p>
            <a:p>
              <a:pPr>
                <a:spcBef>
                  <a:spcPct val="30000"/>
                </a:spcBef>
              </a:pPr>
              <a:r>
                <a:rPr kumimoji="1" lang="zh-CN" altLang="en-US" sz="2667">
                  <a:solidFill>
                    <a:srgbClr val="006600"/>
                  </a:solidFill>
                  <a:effectLst>
                    <a:outerShdw blurRad="38100" dist="38100" dir="2700000" algn="tl">
                      <a:srgbClr val="C0C0C0"/>
                    </a:outerShdw>
                  </a:effectLst>
                  <a:latin typeface="Times New Roman" panose="02020603050405020304" pitchFamily="18" charset="0"/>
                </a:rPr>
                <a:t>● 计算机辅助设计软件</a:t>
              </a:r>
            </a:p>
            <a:p>
              <a:pPr>
                <a:spcBef>
                  <a:spcPct val="30000"/>
                </a:spcBef>
              </a:pPr>
              <a:r>
                <a:rPr kumimoji="1" lang="zh-CN" altLang="en-US" sz="2667">
                  <a:solidFill>
                    <a:srgbClr val="006600"/>
                  </a:solidFill>
                  <a:effectLst>
                    <a:outerShdw blurRad="38100" dist="38100" dir="2700000" algn="tl">
                      <a:srgbClr val="C0C0C0"/>
                    </a:outerShdw>
                  </a:effectLst>
                  <a:latin typeface="Times New Roman" panose="02020603050405020304" pitchFamily="18" charset="0"/>
                </a:rPr>
                <a:t>● 实时控制软件</a:t>
              </a:r>
            </a:p>
          </p:txBody>
        </p:sp>
        <p:sp>
          <p:nvSpPr>
            <p:cNvPr id="132113" name="AutoShape 17"/>
            <p:cNvSpPr>
              <a:spLocks noChangeArrowheads="1"/>
            </p:cNvSpPr>
            <p:nvPr/>
          </p:nvSpPr>
          <p:spPr bwMode="auto">
            <a:xfrm>
              <a:off x="3064" y="589"/>
              <a:ext cx="1248" cy="240"/>
            </a:xfrm>
            <a:prstGeom prst="roundRect">
              <a:avLst>
                <a:gd name="adj" fmla="val 50000"/>
              </a:avLst>
            </a:prstGeom>
            <a:solidFill>
              <a:srgbClr val="006600"/>
            </a:solidFill>
            <a:ln w="9525">
              <a:solidFill>
                <a:srgbClr val="00FF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667">
                  <a:solidFill>
                    <a:schemeClr val="bg1"/>
                  </a:solidFill>
                  <a:effectLst>
                    <a:outerShdw blurRad="38100" dist="38100" dir="2700000" algn="tl">
                      <a:srgbClr val="000000"/>
                    </a:outerShdw>
                  </a:effectLst>
                  <a:latin typeface="Times New Roman" panose="02020603050405020304" pitchFamily="18" charset="0"/>
                </a:rPr>
                <a:t>应用软件</a:t>
              </a:r>
            </a:p>
          </p:txBody>
        </p:sp>
        <p:sp>
          <p:nvSpPr>
            <p:cNvPr id="132114" name="Line 18"/>
            <p:cNvSpPr>
              <a:spLocks noChangeShapeType="1"/>
            </p:cNvSpPr>
            <p:nvPr/>
          </p:nvSpPr>
          <p:spPr bwMode="auto">
            <a:xfrm flipV="1">
              <a:off x="3448" y="1549"/>
              <a:ext cx="288" cy="0"/>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32115" name="Line 19"/>
            <p:cNvSpPr>
              <a:spLocks noChangeShapeType="1"/>
            </p:cNvSpPr>
            <p:nvPr/>
          </p:nvSpPr>
          <p:spPr bwMode="auto">
            <a:xfrm>
              <a:off x="3448" y="829"/>
              <a:ext cx="0" cy="720"/>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32116" name="Line 20"/>
            <p:cNvSpPr>
              <a:spLocks noChangeShapeType="1"/>
            </p:cNvSpPr>
            <p:nvPr/>
          </p:nvSpPr>
          <p:spPr bwMode="auto">
            <a:xfrm flipV="1">
              <a:off x="3736" y="1067"/>
              <a:ext cx="0" cy="725"/>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32117" name="Line 21"/>
            <p:cNvSpPr>
              <a:spLocks noChangeShapeType="1"/>
            </p:cNvSpPr>
            <p:nvPr/>
          </p:nvSpPr>
          <p:spPr bwMode="auto">
            <a:xfrm flipV="1">
              <a:off x="3736" y="1797"/>
              <a:ext cx="96" cy="0"/>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32118" name="Line 22"/>
            <p:cNvSpPr>
              <a:spLocks noChangeShapeType="1"/>
            </p:cNvSpPr>
            <p:nvPr/>
          </p:nvSpPr>
          <p:spPr bwMode="auto">
            <a:xfrm flipV="1">
              <a:off x="3736" y="1067"/>
              <a:ext cx="96" cy="0"/>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Tree>
    <p:extLst>
      <p:ext uri="{BB962C8B-B14F-4D97-AF65-F5344CB8AC3E}">
        <p14:creationId xmlns:p14="http://schemas.microsoft.com/office/powerpoint/2010/main" val="2799825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21920" y="910167"/>
            <a:ext cx="12070080" cy="5554133"/>
          </a:xfrm>
        </p:spPr>
        <p:txBody>
          <a:bodyPr>
            <a:noAutofit/>
          </a:bodyPr>
          <a:lstStyle/>
          <a:p>
            <a:pPr algn="l"/>
            <a:r>
              <a:rPr lang="zh-CN" altLang="en-US">
                <a:solidFill>
                  <a:schemeClr val="tx1">
                    <a:lumMod val="75000"/>
                    <a:lumOff val="25000"/>
                  </a:schemeClr>
                </a:solidFill>
                <a:sym typeface="+mn-ea"/>
              </a:rPr>
              <a:t>系统软件</a:t>
            </a:r>
            <a:r>
              <a:rPr smtClean="0">
                <a:solidFill>
                  <a:schemeClr val="tx1">
                    <a:lumMod val="75000"/>
                    <a:lumOff val="25000"/>
                  </a:schemeClr>
                </a:solidFill>
                <a:sym typeface="+mn-ea"/>
              </a:rPr>
              <a:t>是计算机最基本的软件</a:t>
            </a:r>
            <a:r>
              <a:rPr lang="zh-CN" altLang="en-US">
                <a:solidFill>
                  <a:schemeClr val="tx1">
                    <a:lumMod val="75000"/>
                    <a:lumOff val="25000"/>
                  </a:schemeClr>
                </a:solidFill>
                <a:sym typeface="+mn-ea"/>
              </a:rPr>
              <a:t>，</a:t>
            </a:r>
            <a:r>
              <a:rPr smtClean="0">
                <a:solidFill>
                  <a:schemeClr val="tx1">
                    <a:lumMod val="75000"/>
                    <a:lumOff val="25000"/>
                  </a:schemeClr>
                </a:solidFill>
                <a:sym typeface="+mn-ea"/>
              </a:rPr>
              <a:t>它负责实现操作者对计算最基本的操作</a:t>
            </a:r>
            <a:r>
              <a:rPr>
                <a:solidFill>
                  <a:schemeClr val="tx1">
                    <a:lumMod val="75000"/>
                    <a:lumOff val="25000"/>
                  </a:schemeClr>
                </a:solidFill>
                <a:sym typeface="+mn-ea"/>
              </a:rPr>
              <a:t>， </a:t>
            </a:r>
            <a:r>
              <a:rPr smtClean="0">
                <a:solidFill>
                  <a:schemeClr val="tx1">
                    <a:lumMod val="75000"/>
                    <a:lumOff val="25000"/>
                  </a:schemeClr>
                </a:solidFill>
                <a:sym typeface="+mn-ea"/>
              </a:rPr>
              <a:t>管理计算机的软件与硬件资源</a:t>
            </a:r>
            <a:r>
              <a:rPr dirty="0">
                <a:solidFill>
                  <a:schemeClr val="tx1">
                    <a:lumMod val="75000"/>
                    <a:lumOff val="25000"/>
                  </a:schemeClr>
                </a:solidFill>
                <a:sym typeface="+mn-ea"/>
              </a:rPr>
              <a:t>， 具有通用性， 主要由计算机厂家和软件公司开发提供。 主要包括操作系统、语言处理程序、</a:t>
            </a:r>
            <a:r>
              <a:rPr>
                <a:solidFill>
                  <a:schemeClr val="tx1">
                    <a:lumMod val="75000"/>
                    <a:lumOff val="25000"/>
                  </a:schemeClr>
                </a:solidFill>
                <a:sym typeface="+mn-ea"/>
              </a:rPr>
              <a:t>数据库管理系统和服务程序</a:t>
            </a:r>
            <a:r>
              <a:rPr lang="zh-CN" altLang="en-US">
                <a:solidFill>
                  <a:schemeClr val="tx1">
                    <a:lumMod val="75000"/>
                    <a:lumOff val="25000"/>
                  </a:schemeClr>
                </a:solidFill>
                <a:sym typeface="+mn-ea"/>
              </a:rPr>
              <a:t> </a:t>
            </a:r>
            <a:r>
              <a:rPr lang="zh-CN" altLang="en-US" smtClean="0">
                <a:solidFill>
                  <a:schemeClr val="tx1">
                    <a:lumMod val="75000"/>
                    <a:lumOff val="25000"/>
                  </a:schemeClr>
                </a:solidFill>
                <a:sym typeface="+mn-ea"/>
              </a:rPr>
              <a:t>。</a:t>
            </a:r>
            <a:endParaRPr lang="zh-CN" altLang="en-US" dirty="0">
              <a:solidFill>
                <a:schemeClr val="tx1">
                  <a:lumMod val="75000"/>
                  <a:lumOff val="25000"/>
                </a:schemeClr>
              </a:solidFill>
              <a:sym typeface="+mn-ea"/>
            </a:endParaRPr>
          </a:p>
          <a:p>
            <a:pPr algn="l"/>
            <a:r>
              <a:rPr lang="en-US" altLang="zh-CN" dirty="0">
                <a:solidFill>
                  <a:schemeClr val="tx1">
                    <a:lumMod val="75000"/>
                    <a:lumOff val="25000"/>
                  </a:schemeClr>
                </a:solidFill>
                <a:sym typeface="+mn-ea"/>
              </a:rPr>
              <a:t>1.</a:t>
            </a:r>
            <a:r>
              <a:rPr lang="zh-CN" altLang="en-US" dirty="0">
                <a:solidFill>
                  <a:schemeClr val="tx1">
                    <a:lumMod val="75000"/>
                    <a:lumOff val="25000"/>
                  </a:schemeClr>
                </a:solidFill>
                <a:sym typeface="+mn-ea"/>
              </a:rPr>
              <a:t>操作系统是控制和管理计算机的软硬件资源、 合理安排计算机的工作流程以及方便</a:t>
            </a:r>
          </a:p>
          <a:p>
            <a:pPr algn="l"/>
            <a:r>
              <a:rPr lang="zh-CN" altLang="en-US" dirty="0">
                <a:solidFill>
                  <a:schemeClr val="tx1">
                    <a:lumMod val="75000"/>
                    <a:lumOff val="25000"/>
                  </a:schemeClr>
                </a:solidFill>
                <a:sym typeface="+mn-ea"/>
              </a:rPr>
              <a:t>用户的一组软件集合， 是用户和计算机</a:t>
            </a:r>
            <a:r>
              <a:rPr lang="zh-CN" altLang="en-US">
                <a:solidFill>
                  <a:schemeClr val="tx1">
                    <a:lumMod val="75000"/>
                    <a:lumOff val="25000"/>
                  </a:schemeClr>
                </a:solidFill>
                <a:sym typeface="+mn-ea"/>
              </a:rPr>
              <a:t>的</a:t>
            </a:r>
            <a:r>
              <a:rPr lang="zh-CN" altLang="en-US" smtClean="0">
                <a:solidFill>
                  <a:schemeClr val="tx1">
                    <a:lumMod val="75000"/>
                    <a:lumOff val="25000"/>
                  </a:schemeClr>
                </a:solidFill>
                <a:sym typeface="+mn-ea"/>
              </a:rPr>
              <a:t>接口</a:t>
            </a:r>
            <a:r>
              <a:rPr lang="zh-CN" altLang="en-US">
                <a:solidFill>
                  <a:schemeClr val="tx1">
                    <a:lumMod val="75000"/>
                    <a:lumOff val="25000"/>
                  </a:schemeClr>
                </a:solidFill>
                <a:sym typeface="+mn-ea"/>
              </a:rPr>
              <a:t>。</a:t>
            </a:r>
            <a:r>
              <a:rPr lang="zh-CN" altLang="en-US" smtClean="0">
                <a:solidFill>
                  <a:schemeClr val="tx1">
                    <a:lumMod val="75000"/>
                    <a:lumOff val="25000"/>
                  </a:schemeClr>
                </a:solidFill>
                <a:sym typeface="+mn-ea"/>
              </a:rPr>
              <a:t>操作系统</a:t>
            </a:r>
            <a:r>
              <a:rPr lang="zh-CN" altLang="en-US" dirty="0">
                <a:solidFill>
                  <a:schemeClr val="tx1">
                    <a:lumMod val="75000"/>
                    <a:lumOff val="25000"/>
                  </a:schemeClr>
                </a:solidFill>
                <a:sym typeface="+mn-ea"/>
              </a:rPr>
              <a:t>主要有windows、UNIX、linux和</a:t>
            </a:r>
            <a:r>
              <a:rPr lang="en-US" altLang="zh-CN" dirty="0">
                <a:solidFill>
                  <a:schemeClr val="tx1">
                    <a:lumMod val="75000"/>
                    <a:lumOff val="25000"/>
                  </a:schemeClr>
                </a:solidFill>
                <a:sym typeface="+mn-ea"/>
              </a:rPr>
              <a:t>Mac OS X</a:t>
            </a:r>
            <a:r>
              <a:rPr lang="zh-CN" altLang="en-US" dirty="0">
                <a:solidFill>
                  <a:schemeClr val="tx1">
                    <a:lumMod val="75000"/>
                    <a:lumOff val="25000"/>
                  </a:schemeClr>
                </a:solidFill>
                <a:sym typeface="+mn-ea"/>
              </a:rPr>
              <a:t>。</a:t>
            </a:r>
          </a:p>
          <a:p>
            <a:pPr algn="l"/>
            <a:r>
              <a:rPr lang="zh-CN" altLang="en-US" dirty="0">
                <a:solidFill>
                  <a:schemeClr val="tx1">
                    <a:lumMod val="75000"/>
                    <a:lumOff val="25000"/>
                  </a:schemeClr>
                </a:solidFill>
                <a:sym typeface="+mn-ea"/>
              </a:rPr>
              <a:t>windows操作系统是由微软公司开发，大多数用于我们平时的台式电脑和笔记本电脑。个人电脑常用的系统有windows XP、windows 7和windows 10等等。微软还开发了适合服务器的操作系统，像windows server 2000，windows server 2003。</a:t>
            </a:r>
          </a:p>
          <a:p>
            <a:pPr algn="l"/>
            <a:r>
              <a:rPr lang="zh-CN" altLang="en-US" dirty="0">
                <a:solidFill>
                  <a:schemeClr val="tx1">
                    <a:lumMod val="75000"/>
                    <a:lumOff val="25000"/>
                  </a:schemeClr>
                </a:solidFill>
                <a:sym typeface="+mn-ea"/>
              </a:rPr>
              <a:t>UNIX基本都是安装在服务器上，没有用户界面，基本上都是命令操作。</a:t>
            </a:r>
          </a:p>
          <a:p>
            <a:pPr algn="l"/>
            <a:r>
              <a:rPr lang="zh-CN" altLang="en-US" dirty="0">
                <a:solidFill>
                  <a:schemeClr val="tx1">
                    <a:lumMod val="75000"/>
                    <a:lumOff val="25000"/>
                  </a:schemeClr>
                </a:solidFill>
                <a:sym typeface="+mn-ea"/>
              </a:rPr>
              <a:t>linux系统算是UNIX的孩子吧，他继承了UNIX的许多特性，还加入自己的一些新的功能有的linux有界面有的没有。系统有：</a:t>
            </a:r>
            <a:r>
              <a:rPr lang="en-US" altLang="zh-CN" dirty="0">
                <a:solidFill>
                  <a:schemeClr val="tx1">
                    <a:lumMod val="75000"/>
                    <a:lumOff val="25000"/>
                  </a:schemeClr>
                </a:solidFill>
                <a:sym typeface="+mn-ea"/>
              </a:rPr>
              <a:t>Red Hat</a:t>
            </a:r>
            <a:r>
              <a:rPr lang="zh-CN" altLang="en-US" dirty="0">
                <a:solidFill>
                  <a:schemeClr val="tx1">
                    <a:lumMod val="75000"/>
                    <a:lumOff val="25000"/>
                  </a:schemeClr>
                </a:solidFill>
                <a:sym typeface="+mn-ea"/>
              </a:rPr>
              <a:t>，ubuntu，</a:t>
            </a:r>
            <a:r>
              <a:rPr lang="en-US" altLang="zh-CN" dirty="0">
                <a:solidFill>
                  <a:schemeClr val="tx1">
                    <a:lumMod val="75000"/>
                    <a:lumOff val="25000"/>
                  </a:schemeClr>
                </a:solidFill>
                <a:sym typeface="+mn-ea"/>
              </a:rPr>
              <a:t>CentOS</a:t>
            </a:r>
            <a:r>
              <a:rPr lang="zh-CN" altLang="en-US" dirty="0">
                <a:solidFill>
                  <a:schemeClr val="tx1">
                    <a:lumMod val="75000"/>
                    <a:lumOff val="25000"/>
                  </a:schemeClr>
                </a:solidFill>
                <a:sym typeface="+mn-ea"/>
              </a:rPr>
              <a:t>，Debian等</a:t>
            </a:r>
          </a:p>
          <a:p>
            <a:pPr algn="l"/>
            <a:r>
              <a:rPr lang="en-US" altLang="zh-CN" dirty="0">
                <a:solidFill>
                  <a:schemeClr val="tx1">
                    <a:lumMod val="75000"/>
                    <a:lumOff val="25000"/>
                  </a:schemeClr>
                </a:solidFill>
                <a:sym typeface="+mn-ea"/>
              </a:rPr>
              <a:t>Mac OS X</a:t>
            </a:r>
            <a:r>
              <a:rPr lang="zh-CN" altLang="en-US" dirty="0">
                <a:solidFill>
                  <a:schemeClr val="tx1">
                    <a:lumMod val="75000"/>
                    <a:lumOff val="25000"/>
                  </a:schemeClr>
                </a:solidFill>
                <a:sym typeface="+mn-ea"/>
              </a:rPr>
              <a:t>是苹果公司开发的操作系统，也是基于UNIX上面开发的。他有着良好的用户体验，华丽的用户界面和简单的操作。</a:t>
            </a:r>
          </a:p>
          <a:p>
            <a:pPr algn="l"/>
            <a:endParaRPr lang="zh-CN" altLang="en-US" sz="2133" dirty="0">
              <a:solidFill>
                <a:schemeClr val="accent1">
                  <a:lumMod val="50000"/>
                </a:schemeClr>
              </a:solidFill>
              <a:sym typeface="+mn-ea"/>
            </a:endParaRPr>
          </a:p>
          <a:p>
            <a:pPr marL="380990" indent="-380990" algn="l"/>
            <a:endParaRPr lang="zh-CN" altLang="en-US" sz="2133" dirty="0">
              <a:solidFill>
                <a:schemeClr val="accent1">
                  <a:lumMod val="50000"/>
                </a:schemeClr>
              </a:solidFill>
              <a:sym typeface="+mn-ea"/>
            </a:endParaRPr>
          </a:p>
        </p:txBody>
      </p:sp>
      <p:sp>
        <p:nvSpPr>
          <p:cNvPr id="7" name="文本框 6"/>
          <p:cNvSpPr txBox="1"/>
          <p:nvPr/>
        </p:nvSpPr>
        <p:spPr>
          <a:xfrm>
            <a:off x="1525694" y="182880"/>
            <a:ext cx="2833793" cy="480131"/>
          </a:xfrm>
          <a:prstGeom prst="rect">
            <a:avLst/>
          </a:prstGeom>
          <a:noFill/>
        </p:spPr>
        <p:txBody>
          <a:bodyPr wrap="square" rtlCol="0">
            <a:spAutoFit/>
          </a:bodyPr>
          <a:lstStyle/>
          <a:p>
            <a:pPr>
              <a:lnSpc>
                <a:spcPct val="90000"/>
              </a:lnSpc>
              <a:spcBef>
                <a:spcPct val="0"/>
              </a:spcBef>
            </a:pPr>
            <a:r>
              <a:rPr lang="zh-CN" altLang="en-US" sz="2800" b="1" i="1" dirty="0">
                <a:ln w="22225">
                  <a:solidFill>
                    <a:schemeClr val="accent2"/>
                  </a:solidFill>
                  <a:prstDash val="solid"/>
                </a:ln>
                <a:solidFill>
                  <a:schemeClr val="accent2">
                    <a:lumMod val="40000"/>
                    <a:lumOff val="60000"/>
                  </a:schemeClr>
                </a:solidFill>
                <a:latin typeface="+mj-lt"/>
                <a:ea typeface="+mj-ea"/>
                <a:cs typeface="+mj-cs"/>
              </a:rPr>
              <a:t>软件系统</a:t>
            </a:r>
          </a:p>
        </p:txBody>
      </p:sp>
    </p:spTree>
    <p:extLst>
      <p:ext uri="{BB962C8B-B14F-4D97-AF65-F5344CB8AC3E}">
        <p14:creationId xmlns:p14="http://schemas.microsoft.com/office/powerpoint/2010/main" val="4099737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26721" y="949114"/>
            <a:ext cx="11504144" cy="3788833"/>
          </a:xfrm>
        </p:spPr>
        <p:txBody>
          <a:bodyPr>
            <a:noAutofit/>
          </a:bodyPr>
          <a:lstStyle/>
          <a:p>
            <a:pPr algn="l"/>
            <a:r>
              <a:rPr lang="en-US" altLang="zh-CN" dirty="0">
                <a:solidFill>
                  <a:schemeClr val="tx1">
                    <a:lumMod val="75000"/>
                    <a:lumOff val="25000"/>
                  </a:schemeClr>
                </a:solidFill>
                <a:sym typeface="+mn-ea"/>
              </a:rPr>
              <a:t>2.</a:t>
            </a:r>
            <a:r>
              <a:rPr lang="zh-CN" altLang="en-US" dirty="0">
                <a:solidFill>
                  <a:schemeClr val="tx1">
                    <a:lumMod val="75000"/>
                    <a:lumOff val="25000"/>
                  </a:schemeClr>
                </a:solidFill>
                <a:sym typeface="+mn-ea"/>
              </a:rPr>
              <a:t>语言处理程序： 将用汇编语言和高级语言编写的源程序翻译成机器语言目标</a:t>
            </a:r>
            <a:r>
              <a:rPr lang="zh-CN" altLang="en-US" sz="2667" dirty="0">
                <a:solidFill>
                  <a:schemeClr val="tx1">
                    <a:lumMod val="75000"/>
                    <a:lumOff val="25000"/>
                  </a:schemeClr>
                </a:solidFill>
                <a:sym typeface="+mn-ea"/>
              </a:rPr>
              <a:t>程序的程序。</a:t>
            </a:r>
          </a:p>
          <a:p>
            <a:pPr algn="l"/>
            <a:r>
              <a:rPr lang="en-US" altLang="zh-CN" sz="2667" dirty="0">
                <a:solidFill>
                  <a:schemeClr val="tx1">
                    <a:lumMod val="75000"/>
                    <a:lumOff val="25000"/>
                  </a:schemeClr>
                </a:solidFill>
                <a:sym typeface="+mn-ea"/>
              </a:rPr>
              <a:t>3.数据库管理系统： 是对计算机中所存储的大量数据进行组织、 管理、查询并提供一定</a:t>
            </a:r>
            <a:r>
              <a:rPr lang="zh-CN" altLang="en-US" sz="2667" dirty="0">
                <a:solidFill>
                  <a:schemeClr val="tx1">
                    <a:lumMod val="75000"/>
                    <a:lumOff val="25000"/>
                  </a:schemeClr>
                </a:solidFill>
                <a:sym typeface="+mn-ea"/>
              </a:rPr>
              <a:t>处理功能的大型计算机软件。</a:t>
            </a:r>
          </a:p>
          <a:p>
            <a:pPr algn="l"/>
            <a:r>
              <a:rPr lang="en-US" altLang="zh-CN" sz="2667" dirty="0">
                <a:solidFill>
                  <a:schemeClr val="tx1">
                    <a:lumMod val="75000"/>
                    <a:lumOff val="25000"/>
                  </a:schemeClr>
                </a:solidFill>
                <a:sym typeface="+mn-ea"/>
              </a:rPr>
              <a:t>4.</a:t>
            </a:r>
            <a:r>
              <a:rPr lang="zh-CN" altLang="en-US" sz="2667" dirty="0">
                <a:solidFill>
                  <a:schemeClr val="tx1">
                    <a:lumMod val="75000"/>
                    <a:lumOff val="25000"/>
                  </a:schemeClr>
                </a:solidFill>
                <a:sym typeface="+mn-ea"/>
              </a:rPr>
              <a:t>服务程序：为计算机系统提供各种服务性、辅助性的程序。</a:t>
            </a:r>
          </a:p>
          <a:p>
            <a:pPr algn="l">
              <a:buFont typeface="Wingdings" panose="05000000000000000000" charset="0"/>
            </a:pPr>
            <a:r>
              <a:rPr lang="zh-CN" altLang="en-US" sz="2133" dirty="0">
                <a:solidFill>
                  <a:schemeClr val="accent1">
                    <a:lumMod val="50000"/>
                  </a:schemeClr>
                </a:solidFill>
                <a:sym typeface="+mn-ea"/>
              </a:rPr>
              <a:t>      </a:t>
            </a:r>
          </a:p>
          <a:p>
            <a:pPr marL="380990" indent="-380990" algn="l"/>
            <a:endParaRPr sz="2133" dirty="0">
              <a:solidFill>
                <a:schemeClr val="accent1">
                  <a:lumMod val="50000"/>
                </a:schemeClr>
              </a:solidFill>
              <a:sym typeface="+mn-ea"/>
            </a:endParaRPr>
          </a:p>
        </p:txBody>
      </p:sp>
    </p:spTree>
    <p:extLst>
      <p:ext uri="{BB962C8B-B14F-4D97-AF65-F5344CB8AC3E}">
        <p14:creationId xmlns:p14="http://schemas.microsoft.com/office/powerpoint/2010/main" val="1356233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09303" y="932906"/>
            <a:ext cx="11277599" cy="2437311"/>
          </a:xfrm>
        </p:spPr>
        <p:txBody>
          <a:bodyPr>
            <a:noAutofit/>
          </a:bodyPr>
          <a:lstStyle/>
          <a:p>
            <a:pPr algn="l"/>
            <a:r>
              <a:rPr lang="zh-CN" altLang="en-US" dirty="0">
                <a:solidFill>
                  <a:schemeClr val="tx1">
                    <a:lumMod val="75000"/>
                    <a:lumOff val="25000"/>
                  </a:schemeClr>
                </a:solidFill>
                <a:sym typeface="+mn-ea"/>
              </a:rPr>
              <a:t>应用软件是指除了系统软件以外的所有软件，</a:t>
            </a:r>
            <a:r>
              <a:rPr dirty="0">
                <a:solidFill>
                  <a:schemeClr val="tx1">
                    <a:lumMod val="75000"/>
                    <a:lumOff val="25000"/>
                  </a:schemeClr>
                </a:solidFill>
                <a:sym typeface="+mn-ea"/>
              </a:rPr>
              <a:t>是为解决实际问题所编写的软件的总称，涉及到计算机应用的各个领域。绝大多数用 户都需要使用应用软件，为自己的工作和生活服务。如字表处理软件 WPSoffice 、Word、Excel 等。</a:t>
            </a:r>
          </a:p>
          <a:p>
            <a:pPr algn="l"/>
            <a:r>
              <a:rPr lang="zh-CN" altLang="en-US" dirty="0">
                <a:solidFill>
                  <a:schemeClr val="tx1">
                    <a:lumMod val="75000"/>
                    <a:lumOff val="25000"/>
                  </a:schemeClr>
                </a:solidFill>
                <a:sym typeface="+mn-ea"/>
              </a:rPr>
              <a:t>根据上述软硬件资源的关系，人们通常把一台完整的计算机划分成四个结构层次，称为四个平台。它 们从底层到高层分别为硬件平台、系统平台、应用支持平台和应用平台。与用户直接相关、打交道最多的 是应用平台。</a:t>
            </a:r>
          </a:p>
        </p:txBody>
      </p:sp>
      <p:sp>
        <p:nvSpPr>
          <p:cNvPr id="7" name="文本框 6"/>
          <p:cNvSpPr txBox="1"/>
          <p:nvPr/>
        </p:nvSpPr>
        <p:spPr>
          <a:xfrm>
            <a:off x="1517832" y="175986"/>
            <a:ext cx="2354580" cy="480131"/>
          </a:xfrm>
          <a:prstGeom prst="rect">
            <a:avLst/>
          </a:prstGeom>
          <a:noFill/>
        </p:spPr>
        <p:txBody>
          <a:bodyPr wrap="square" rtlCol="0">
            <a:spAutoFit/>
          </a:bodyPr>
          <a:lstStyle/>
          <a:p>
            <a:pPr>
              <a:lnSpc>
                <a:spcPct val="90000"/>
              </a:lnSpc>
              <a:spcBef>
                <a:spcPct val="0"/>
              </a:spcBef>
            </a:pPr>
            <a:r>
              <a:rPr lang="zh-CN" altLang="en-US" sz="2800" b="1" i="1" dirty="0">
                <a:ln w="22225">
                  <a:solidFill>
                    <a:schemeClr val="accent2"/>
                  </a:solidFill>
                  <a:prstDash val="solid"/>
                </a:ln>
                <a:solidFill>
                  <a:schemeClr val="accent2">
                    <a:lumMod val="40000"/>
                    <a:lumOff val="60000"/>
                  </a:schemeClr>
                </a:solidFill>
                <a:latin typeface="+mj-lt"/>
                <a:ea typeface="+mj-ea"/>
                <a:cs typeface="+mj-cs"/>
              </a:rPr>
              <a:t>应用软件</a:t>
            </a:r>
          </a:p>
        </p:txBody>
      </p:sp>
    </p:spTree>
    <p:extLst>
      <p:ext uri="{BB962C8B-B14F-4D97-AF65-F5344CB8AC3E}">
        <p14:creationId xmlns:p14="http://schemas.microsoft.com/office/powerpoint/2010/main" val="2852586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26748" y="889363"/>
            <a:ext cx="9892453" cy="5538893"/>
          </a:xfrm>
        </p:spPr>
        <p:txBody>
          <a:bodyPr>
            <a:noAutofit/>
          </a:bodyPr>
          <a:lstStyle/>
          <a:p>
            <a:pPr algn="l"/>
            <a:r>
              <a:rPr dirty="0">
                <a:solidFill>
                  <a:schemeClr val="tx1">
                    <a:lumMod val="75000"/>
                    <a:lumOff val="25000"/>
                  </a:schemeClr>
                </a:solidFill>
                <a:sym typeface="+mn-ea"/>
              </a:rPr>
              <a:t>指令</a:t>
            </a:r>
            <a:r>
              <a:rPr lang="zh-CN" altLang="en-US" dirty="0">
                <a:solidFill>
                  <a:schemeClr val="tx1">
                    <a:lumMod val="75000"/>
                    <a:lumOff val="25000"/>
                  </a:schemeClr>
                </a:solidFill>
                <a:sym typeface="+mn-ea"/>
              </a:rPr>
              <a:t>是</a:t>
            </a:r>
            <a:r>
              <a:rPr dirty="0">
                <a:solidFill>
                  <a:schemeClr val="tx1">
                    <a:lumMod val="75000"/>
                    <a:lumOff val="25000"/>
                  </a:schemeClr>
                </a:solidFill>
                <a:sym typeface="+mn-ea"/>
              </a:rPr>
              <a:t>一组二进制代码，</a:t>
            </a:r>
            <a:r>
              <a:rPr lang="zh-CN" altLang="en-US" dirty="0">
                <a:solidFill>
                  <a:schemeClr val="tx1">
                    <a:lumMod val="75000"/>
                    <a:lumOff val="25000"/>
                  </a:schemeClr>
                </a:solidFill>
                <a:sym typeface="+mn-ea"/>
              </a:rPr>
              <a:t>它</a:t>
            </a:r>
            <a:r>
              <a:rPr dirty="0">
                <a:solidFill>
                  <a:schemeClr val="tx1">
                    <a:lumMod val="75000"/>
                    <a:lumOff val="25000"/>
                  </a:schemeClr>
                </a:solidFill>
                <a:sym typeface="+mn-ea"/>
              </a:rPr>
              <a:t>规定</a:t>
            </a:r>
            <a:r>
              <a:rPr lang="zh-CN" altLang="en-US" dirty="0">
                <a:solidFill>
                  <a:schemeClr val="tx1">
                    <a:lumMod val="75000"/>
                    <a:lumOff val="25000"/>
                  </a:schemeClr>
                </a:solidFill>
                <a:sym typeface="+mn-ea"/>
              </a:rPr>
              <a:t>了</a:t>
            </a:r>
            <a:r>
              <a:rPr dirty="0">
                <a:solidFill>
                  <a:schemeClr val="tx1">
                    <a:lumMod val="75000"/>
                    <a:lumOff val="25000"/>
                  </a:schemeClr>
                </a:solidFill>
                <a:sym typeface="+mn-ea"/>
              </a:rPr>
              <a:t>计算机执行程序的一步操</a:t>
            </a:r>
            <a:r>
              <a:rPr lang="zh-CN" altLang="en-US" dirty="0">
                <a:solidFill>
                  <a:schemeClr val="tx1">
                    <a:lumMod val="75000"/>
                    <a:lumOff val="25000"/>
                  </a:schemeClr>
                </a:solidFill>
                <a:sym typeface="+mn-ea"/>
              </a:rPr>
              <a:t>作。</a:t>
            </a:r>
            <a:endParaRPr dirty="0">
              <a:solidFill>
                <a:schemeClr val="tx1">
                  <a:lumMod val="75000"/>
                  <a:lumOff val="25000"/>
                </a:schemeClr>
              </a:solidFill>
              <a:sym typeface="+mn-ea"/>
            </a:endParaRPr>
          </a:p>
          <a:p>
            <a:pPr algn="l"/>
            <a:r>
              <a:rPr dirty="0">
                <a:solidFill>
                  <a:schemeClr val="tx1">
                    <a:lumMod val="75000"/>
                    <a:lumOff val="25000"/>
                  </a:schemeClr>
                </a:solidFill>
                <a:sym typeface="+mn-ea"/>
              </a:rPr>
              <a:t>一条指令包含操作码和地址码两个部分，操作码指示计算机怎么操作，</a:t>
            </a:r>
            <a:r>
              <a:rPr lang="zh-CN" altLang="en-US" dirty="0">
                <a:solidFill>
                  <a:schemeClr val="tx1">
                    <a:lumMod val="75000"/>
                    <a:lumOff val="25000"/>
                  </a:schemeClr>
                </a:solidFill>
                <a:sym typeface="+mn-ea"/>
              </a:rPr>
              <a:t>必不可少，</a:t>
            </a:r>
            <a:r>
              <a:rPr dirty="0">
                <a:solidFill>
                  <a:schemeClr val="tx1">
                    <a:lumMod val="75000"/>
                    <a:lumOff val="25000"/>
                  </a:schemeClr>
                </a:solidFill>
                <a:sym typeface="+mn-ea"/>
              </a:rPr>
              <a:t>地址码指定操作对象或操作数据在存贮器中的存放位置</a:t>
            </a:r>
            <a:r>
              <a:rPr lang="zh-CN" altLang="en-US" dirty="0">
                <a:solidFill>
                  <a:schemeClr val="tx1">
                    <a:lumMod val="75000"/>
                    <a:lumOff val="25000"/>
                  </a:schemeClr>
                </a:solidFill>
                <a:sym typeface="+mn-ea"/>
              </a:rPr>
              <a:t>，可以没有</a:t>
            </a:r>
            <a:r>
              <a:rPr dirty="0">
                <a:solidFill>
                  <a:schemeClr val="tx1">
                    <a:lumMod val="75000"/>
                    <a:lumOff val="25000"/>
                  </a:schemeClr>
                </a:solidFill>
                <a:sym typeface="+mn-ea"/>
              </a:rPr>
              <a:t>。 </a:t>
            </a:r>
          </a:p>
          <a:p>
            <a:pPr algn="l"/>
            <a:r>
              <a:rPr dirty="0">
                <a:solidFill>
                  <a:schemeClr val="tx1">
                    <a:lumMod val="75000"/>
                    <a:lumOff val="25000"/>
                  </a:schemeClr>
                </a:solidFill>
                <a:sym typeface="+mn-ea"/>
              </a:rPr>
              <a:t>格式：</a:t>
            </a:r>
          </a:p>
          <a:p>
            <a:pPr algn="l"/>
            <a:endParaRPr dirty="0">
              <a:solidFill>
                <a:schemeClr val="tx1">
                  <a:lumMod val="75000"/>
                  <a:lumOff val="25000"/>
                </a:schemeClr>
              </a:solidFill>
              <a:sym typeface="+mn-ea"/>
            </a:endParaRPr>
          </a:p>
          <a:p>
            <a:pPr algn="l"/>
            <a:endParaRPr dirty="0">
              <a:solidFill>
                <a:schemeClr val="tx1">
                  <a:lumMod val="75000"/>
                  <a:lumOff val="25000"/>
                </a:schemeClr>
              </a:solidFill>
              <a:sym typeface="+mn-ea"/>
            </a:endParaRPr>
          </a:p>
          <a:p>
            <a:pPr algn="l"/>
            <a:r>
              <a:rPr dirty="0">
                <a:solidFill>
                  <a:schemeClr val="tx1">
                    <a:lumMod val="75000"/>
                    <a:lumOff val="25000"/>
                  </a:schemeClr>
                </a:solidFill>
                <a:sym typeface="+mn-ea"/>
              </a:rPr>
              <a:t> </a:t>
            </a:r>
          </a:p>
          <a:p>
            <a:pPr algn="l"/>
            <a:r>
              <a:rPr dirty="0">
                <a:solidFill>
                  <a:schemeClr val="tx1">
                    <a:lumMod val="75000"/>
                    <a:lumOff val="25000"/>
                  </a:schemeClr>
                </a:solidFill>
                <a:sym typeface="+mn-ea"/>
              </a:rPr>
              <a:t>程序：为解决某一问题而设计的一系列指令。</a:t>
            </a:r>
          </a:p>
          <a:p>
            <a:pPr algn="l"/>
            <a:r>
              <a:rPr dirty="0">
                <a:solidFill>
                  <a:schemeClr val="tx1">
                    <a:lumMod val="75000"/>
                    <a:lumOff val="25000"/>
                  </a:schemeClr>
                </a:solidFill>
                <a:sym typeface="+mn-ea"/>
              </a:rPr>
              <a:t>指令系统：计算机能识别并能执行的全部指令的集合。 </a:t>
            </a:r>
          </a:p>
        </p:txBody>
      </p:sp>
      <p:sp>
        <p:nvSpPr>
          <p:cNvPr id="7" name="文本框 6"/>
          <p:cNvSpPr txBox="1"/>
          <p:nvPr/>
        </p:nvSpPr>
        <p:spPr>
          <a:xfrm>
            <a:off x="1491706" y="175986"/>
            <a:ext cx="3225800" cy="480131"/>
          </a:xfrm>
          <a:prstGeom prst="rect">
            <a:avLst/>
          </a:prstGeom>
          <a:noFill/>
        </p:spPr>
        <p:txBody>
          <a:bodyPr wrap="square" rtlCol="0">
            <a:spAutoFit/>
          </a:bodyPr>
          <a:lstStyle/>
          <a:p>
            <a:pPr>
              <a:lnSpc>
                <a:spcPct val="90000"/>
              </a:lnSpc>
              <a:spcBef>
                <a:spcPct val="0"/>
              </a:spcBef>
            </a:pPr>
            <a:r>
              <a:rPr lang="zh-CN" altLang="en-US" sz="2800" b="1" i="1" dirty="0">
                <a:ln w="22225">
                  <a:solidFill>
                    <a:schemeClr val="accent2"/>
                  </a:solidFill>
                  <a:prstDash val="solid"/>
                </a:ln>
                <a:solidFill>
                  <a:schemeClr val="accent2">
                    <a:lumMod val="40000"/>
                    <a:lumOff val="60000"/>
                  </a:schemeClr>
                </a:solidFill>
                <a:latin typeface="+mj-lt"/>
                <a:ea typeface="+mj-ea"/>
                <a:cs typeface="+mj-cs"/>
              </a:rPr>
              <a:t>计算机的指令</a:t>
            </a:r>
          </a:p>
        </p:txBody>
      </p:sp>
      <p:pic>
        <p:nvPicPr>
          <p:cNvPr id="2" name="图片 1"/>
          <p:cNvPicPr>
            <a:picLocks noChangeAspect="1"/>
          </p:cNvPicPr>
          <p:nvPr/>
        </p:nvPicPr>
        <p:blipFill>
          <a:blip r:embed="rId2"/>
          <a:stretch>
            <a:fillRect/>
          </a:stretch>
        </p:blipFill>
        <p:spPr>
          <a:xfrm>
            <a:off x="1890002" y="3030341"/>
            <a:ext cx="4305300" cy="901700"/>
          </a:xfrm>
          <a:prstGeom prst="rect">
            <a:avLst/>
          </a:prstGeom>
        </p:spPr>
      </p:pic>
    </p:spTree>
    <p:extLst>
      <p:ext uri="{BB962C8B-B14F-4D97-AF65-F5344CB8AC3E}">
        <p14:creationId xmlns:p14="http://schemas.microsoft.com/office/powerpoint/2010/main" val="3008228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6807" y="902615"/>
            <a:ext cx="9892453" cy="2014757"/>
          </a:xfrm>
        </p:spPr>
        <p:txBody>
          <a:bodyPr>
            <a:noAutofit/>
          </a:bodyPr>
          <a:lstStyle/>
          <a:p>
            <a:pPr algn="l"/>
            <a:r>
              <a:rPr lang="en-US" altLang="zh-CN" sz="2133" smtClean="0">
                <a:solidFill>
                  <a:schemeClr val="tx1">
                    <a:lumMod val="75000"/>
                    <a:lumOff val="25000"/>
                  </a:schemeClr>
                </a:solidFill>
                <a:sym typeface="+mn-ea"/>
              </a:rPr>
              <a:t>1.【NOIP2016</a:t>
            </a:r>
            <a:r>
              <a:rPr lang="zh-CN" altLang="en-US" sz="2133" dirty="0">
                <a:solidFill>
                  <a:schemeClr val="tx1">
                    <a:lumMod val="75000"/>
                    <a:lumOff val="25000"/>
                  </a:schemeClr>
                </a:solidFill>
                <a:sym typeface="+mn-ea"/>
              </a:rPr>
              <a:t>提高组</a:t>
            </a:r>
            <a:r>
              <a:rPr lang="en-US" altLang="zh-CN" sz="2133" dirty="0">
                <a:solidFill>
                  <a:schemeClr val="tx1">
                    <a:lumMod val="75000"/>
                    <a:lumOff val="25000"/>
                  </a:schemeClr>
                </a:solidFill>
                <a:sym typeface="+mn-ea"/>
              </a:rPr>
              <a:t>】</a:t>
            </a:r>
            <a:r>
              <a:rPr sz="2133" dirty="0">
                <a:solidFill>
                  <a:schemeClr val="tx1">
                    <a:lumMod val="75000"/>
                    <a:lumOff val="25000"/>
                  </a:schemeClr>
                </a:solidFill>
                <a:sym typeface="+mn-ea"/>
              </a:rPr>
              <a:t>以下不是微软公司出品的软件是（   ）。 </a:t>
            </a:r>
          </a:p>
          <a:p>
            <a:pPr algn="l"/>
            <a:r>
              <a:rPr sz="2133" dirty="0">
                <a:solidFill>
                  <a:schemeClr val="tx1">
                    <a:lumMod val="75000"/>
                    <a:lumOff val="25000"/>
                  </a:schemeClr>
                </a:solidFill>
                <a:sym typeface="+mn-ea"/>
              </a:rPr>
              <a:t>A. Powerpoint  B. Word     C. Excel       D. Acrobat Reader </a:t>
            </a:r>
          </a:p>
          <a:p>
            <a:pPr algn="l"/>
            <a:r>
              <a:rPr lang="en-US" altLang="zh-CN" sz="2133" smtClean="0">
                <a:solidFill>
                  <a:schemeClr val="tx1">
                    <a:lumMod val="75000"/>
                    <a:lumOff val="25000"/>
                  </a:schemeClr>
                </a:solidFill>
                <a:sym typeface="+mn-ea"/>
              </a:rPr>
              <a:t>【</a:t>
            </a:r>
            <a:r>
              <a:rPr lang="zh-CN" altLang="en-US" sz="2133" smtClean="0">
                <a:solidFill>
                  <a:schemeClr val="tx1">
                    <a:lumMod val="75000"/>
                    <a:lumOff val="25000"/>
                  </a:schemeClr>
                </a:solidFill>
                <a:sym typeface="+mn-ea"/>
              </a:rPr>
              <a:t>答案</a:t>
            </a:r>
            <a:r>
              <a:rPr lang="en-US" altLang="zh-CN" sz="2133" smtClean="0">
                <a:solidFill>
                  <a:schemeClr val="tx1">
                    <a:lumMod val="75000"/>
                    <a:lumOff val="25000"/>
                  </a:schemeClr>
                </a:solidFill>
                <a:sym typeface="+mn-ea"/>
              </a:rPr>
              <a:t>】D</a:t>
            </a:r>
          </a:p>
          <a:p>
            <a:pPr algn="l"/>
            <a:r>
              <a:rPr lang="zh-CN" altLang="en-US" sz="2133" smtClean="0">
                <a:solidFill>
                  <a:schemeClr val="tx1">
                    <a:lumMod val="75000"/>
                    <a:lumOff val="25000"/>
                  </a:schemeClr>
                </a:solidFill>
                <a:sym typeface="+mn-ea"/>
              </a:rPr>
              <a:t>【分析】前面三个都是微软的</a:t>
            </a:r>
            <a:r>
              <a:rPr lang="en-US" altLang="zh-CN" sz="2133" smtClean="0">
                <a:solidFill>
                  <a:schemeClr val="tx1">
                    <a:lumMod val="75000"/>
                    <a:lumOff val="25000"/>
                  </a:schemeClr>
                </a:solidFill>
                <a:sym typeface="+mn-ea"/>
              </a:rPr>
              <a:t>office</a:t>
            </a:r>
            <a:r>
              <a:rPr lang="zh-CN" altLang="en-US" sz="2133" smtClean="0">
                <a:solidFill>
                  <a:schemeClr val="tx1">
                    <a:lumMod val="75000"/>
                    <a:lumOff val="25000"/>
                  </a:schemeClr>
                </a:solidFill>
                <a:sym typeface="+mn-ea"/>
              </a:rPr>
              <a:t>里的软件，</a:t>
            </a:r>
            <a:r>
              <a:rPr sz="2133" smtClean="0">
                <a:solidFill>
                  <a:schemeClr val="tx1">
                    <a:lumMod val="75000"/>
                    <a:lumOff val="25000"/>
                  </a:schemeClr>
                </a:solidFill>
                <a:sym typeface="+mn-ea"/>
              </a:rPr>
              <a:t>Acrobat Reader </a:t>
            </a:r>
            <a:r>
              <a:rPr lang="zh-CN" altLang="en-US" sz="2133" smtClean="0">
                <a:solidFill>
                  <a:schemeClr val="tx1">
                    <a:lumMod val="75000"/>
                    <a:lumOff val="25000"/>
                  </a:schemeClr>
                </a:solidFill>
                <a:sym typeface="+mn-ea"/>
              </a:rPr>
              <a:t>美国Adobe公司的。</a:t>
            </a:r>
          </a:p>
          <a:p>
            <a:pPr algn="l"/>
            <a:endParaRPr sz="2133" dirty="0">
              <a:solidFill>
                <a:schemeClr val="tx1">
                  <a:lumMod val="75000"/>
                  <a:lumOff val="25000"/>
                </a:schemeClr>
              </a:solidFill>
              <a:sym typeface="+mn-ea"/>
            </a:endParaRPr>
          </a:p>
        </p:txBody>
      </p:sp>
      <p:sp>
        <p:nvSpPr>
          <p:cNvPr id="2" name="矩形 1"/>
          <p:cNvSpPr/>
          <p:nvPr/>
        </p:nvSpPr>
        <p:spPr>
          <a:xfrm>
            <a:off x="466807" y="3125434"/>
            <a:ext cx="10584370" cy="2359300"/>
          </a:xfrm>
          <a:prstGeom prst="rect">
            <a:avLst/>
          </a:prstGeom>
        </p:spPr>
        <p:txBody>
          <a:bodyPr wrap="square">
            <a:spAutoFit/>
          </a:bodyPr>
          <a:lstStyle/>
          <a:p>
            <a:pPr>
              <a:lnSpc>
                <a:spcPct val="90000"/>
              </a:lnSpc>
              <a:spcBef>
                <a:spcPts val="1000"/>
              </a:spcBef>
            </a:pPr>
            <a:r>
              <a:rPr lang="en-US" altLang="zh-CN" sz="2133">
                <a:solidFill>
                  <a:schemeClr val="tx1">
                    <a:lumMod val="75000"/>
                    <a:lumOff val="25000"/>
                  </a:schemeClr>
                </a:solidFill>
                <a:sym typeface="+mn-ea"/>
              </a:rPr>
              <a:t>2.【NOIP2015</a:t>
            </a:r>
            <a:r>
              <a:rPr lang="zh-CN" altLang="en-US" sz="2133">
                <a:solidFill>
                  <a:schemeClr val="tx1">
                    <a:lumMod val="75000"/>
                    <a:lumOff val="25000"/>
                  </a:schemeClr>
                </a:solidFill>
                <a:sym typeface="+mn-ea"/>
              </a:rPr>
              <a:t>普及组</a:t>
            </a:r>
            <a:r>
              <a:rPr lang="en-US" altLang="zh-CN" sz="2133">
                <a:solidFill>
                  <a:schemeClr val="tx1">
                    <a:lumMod val="75000"/>
                    <a:lumOff val="25000"/>
                  </a:schemeClr>
                </a:solidFill>
                <a:sym typeface="+mn-ea"/>
              </a:rPr>
              <a:t>】</a:t>
            </a:r>
            <a:r>
              <a:rPr lang="zh-CN" altLang="en-US" sz="2133">
                <a:solidFill>
                  <a:schemeClr val="tx1">
                    <a:lumMod val="75000"/>
                    <a:lumOff val="25000"/>
                  </a:schemeClr>
                </a:solidFill>
                <a:sym typeface="+mn-ea"/>
              </a:rPr>
              <a:t>操作系统的作用是（ ）。</a:t>
            </a:r>
          </a:p>
          <a:p>
            <a:pPr>
              <a:lnSpc>
                <a:spcPct val="90000"/>
              </a:lnSpc>
              <a:spcBef>
                <a:spcPts val="1000"/>
              </a:spcBef>
            </a:pPr>
            <a:r>
              <a:rPr lang="en-US" altLang="zh-CN" sz="2133">
                <a:solidFill>
                  <a:schemeClr val="tx1">
                    <a:lumMod val="75000"/>
                    <a:lumOff val="25000"/>
                  </a:schemeClr>
                </a:solidFill>
                <a:sym typeface="+mn-ea"/>
              </a:rPr>
              <a:t>A. </a:t>
            </a:r>
            <a:r>
              <a:rPr lang="zh-CN" altLang="en-US" sz="2133">
                <a:solidFill>
                  <a:schemeClr val="tx1">
                    <a:lumMod val="75000"/>
                    <a:lumOff val="25000"/>
                  </a:schemeClr>
                </a:solidFill>
                <a:sym typeface="+mn-ea"/>
              </a:rPr>
              <a:t>把源程序译成目标程序         </a:t>
            </a:r>
            <a:r>
              <a:rPr lang="en-US" altLang="zh-CN" sz="2133">
                <a:solidFill>
                  <a:schemeClr val="tx1">
                    <a:lumMod val="75000"/>
                    <a:lumOff val="25000"/>
                  </a:schemeClr>
                </a:solidFill>
                <a:sym typeface="+mn-ea"/>
              </a:rPr>
              <a:t>B. </a:t>
            </a:r>
            <a:r>
              <a:rPr lang="zh-CN" altLang="en-US" sz="2133">
                <a:solidFill>
                  <a:schemeClr val="tx1">
                    <a:lumMod val="75000"/>
                    <a:lumOff val="25000"/>
                  </a:schemeClr>
                </a:solidFill>
                <a:sym typeface="+mn-ea"/>
              </a:rPr>
              <a:t>便于进行数据管理       </a:t>
            </a:r>
          </a:p>
          <a:p>
            <a:pPr>
              <a:lnSpc>
                <a:spcPct val="90000"/>
              </a:lnSpc>
              <a:spcBef>
                <a:spcPts val="1000"/>
              </a:spcBef>
            </a:pPr>
            <a:r>
              <a:rPr lang="en-US" altLang="zh-CN" sz="2133">
                <a:solidFill>
                  <a:schemeClr val="tx1">
                    <a:lumMod val="75000"/>
                    <a:lumOff val="25000"/>
                  </a:schemeClr>
                </a:solidFill>
                <a:sym typeface="+mn-ea"/>
              </a:rPr>
              <a:t>C. </a:t>
            </a:r>
            <a:r>
              <a:rPr lang="zh-CN" altLang="en-US" sz="2133">
                <a:solidFill>
                  <a:schemeClr val="tx1">
                    <a:lumMod val="75000"/>
                    <a:lumOff val="25000"/>
                  </a:schemeClr>
                </a:solidFill>
                <a:sym typeface="+mn-ea"/>
              </a:rPr>
              <a:t>控制和管理系统资源              </a:t>
            </a:r>
            <a:r>
              <a:rPr lang="en-US" altLang="zh-CN" sz="2133">
                <a:solidFill>
                  <a:schemeClr val="tx1">
                    <a:lumMod val="75000"/>
                    <a:lumOff val="25000"/>
                  </a:schemeClr>
                </a:solidFill>
                <a:sym typeface="+mn-ea"/>
              </a:rPr>
              <a:t>D. </a:t>
            </a:r>
            <a:r>
              <a:rPr lang="zh-CN" altLang="en-US" sz="2133">
                <a:solidFill>
                  <a:schemeClr val="tx1">
                    <a:lumMod val="75000"/>
                    <a:lumOff val="25000"/>
                  </a:schemeClr>
                </a:solidFill>
                <a:sym typeface="+mn-ea"/>
              </a:rPr>
              <a:t>实现硬件之间的连接</a:t>
            </a:r>
          </a:p>
          <a:p>
            <a:pPr>
              <a:lnSpc>
                <a:spcPct val="90000"/>
              </a:lnSpc>
              <a:spcBef>
                <a:spcPts val="1000"/>
              </a:spcBef>
            </a:pPr>
            <a:r>
              <a:rPr lang="en-US" altLang="zh-CN" sz="2133">
                <a:solidFill>
                  <a:schemeClr val="tx1">
                    <a:lumMod val="75000"/>
                    <a:lumOff val="25000"/>
                  </a:schemeClr>
                </a:solidFill>
                <a:sym typeface="+mn-ea"/>
              </a:rPr>
              <a:t>【</a:t>
            </a:r>
            <a:r>
              <a:rPr lang="zh-CN" altLang="en-US" sz="2133">
                <a:solidFill>
                  <a:schemeClr val="tx1">
                    <a:lumMod val="75000"/>
                    <a:lumOff val="25000"/>
                  </a:schemeClr>
                </a:solidFill>
                <a:sym typeface="+mn-ea"/>
              </a:rPr>
              <a:t>答案</a:t>
            </a:r>
            <a:r>
              <a:rPr lang="en-US" altLang="zh-CN" sz="2133">
                <a:solidFill>
                  <a:schemeClr val="tx1">
                    <a:lumMod val="75000"/>
                    <a:lumOff val="25000"/>
                  </a:schemeClr>
                </a:solidFill>
                <a:sym typeface="+mn-ea"/>
              </a:rPr>
              <a:t>】C</a:t>
            </a:r>
          </a:p>
          <a:p>
            <a:pPr>
              <a:lnSpc>
                <a:spcPct val="90000"/>
              </a:lnSpc>
              <a:spcBef>
                <a:spcPts val="1000"/>
              </a:spcBef>
            </a:pPr>
            <a:r>
              <a:rPr lang="en-US" altLang="zh-CN" sz="2133">
                <a:solidFill>
                  <a:schemeClr val="tx1">
                    <a:lumMod val="75000"/>
                    <a:lumOff val="25000"/>
                  </a:schemeClr>
                </a:solidFill>
                <a:sym typeface="+mn-ea"/>
              </a:rPr>
              <a:t>【</a:t>
            </a:r>
            <a:r>
              <a:rPr lang="zh-CN" altLang="en-US" sz="2133">
                <a:solidFill>
                  <a:schemeClr val="tx1">
                    <a:lumMod val="75000"/>
                    <a:lumOff val="25000"/>
                  </a:schemeClr>
                </a:solidFill>
                <a:sym typeface="+mn-ea"/>
              </a:rPr>
              <a:t>分析</a:t>
            </a:r>
            <a:r>
              <a:rPr lang="en-US" altLang="zh-CN" sz="2133">
                <a:solidFill>
                  <a:schemeClr val="tx1">
                    <a:lumMod val="75000"/>
                    <a:lumOff val="25000"/>
                  </a:schemeClr>
                </a:solidFill>
                <a:sym typeface="+mn-ea"/>
              </a:rPr>
              <a:t>】A</a:t>
            </a:r>
            <a:r>
              <a:rPr lang="zh-CN" altLang="en-US" sz="2133">
                <a:solidFill>
                  <a:schemeClr val="tx1">
                    <a:lumMod val="75000"/>
                    <a:lumOff val="25000"/>
                  </a:schemeClr>
                </a:solidFill>
                <a:sym typeface="+mn-ea"/>
              </a:rPr>
              <a:t>是语言处理程序，</a:t>
            </a:r>
            <a:r>
              <a:rPr lang="en-US" altLang="zh-CN" sz="2133">
                <a:solidFill>
                  <a:schemeClr val="tx1">
                    <a:lumMod val="75000"/>
                    <a:lumOff val="25000"/>
                  </a:schemeClr>
                </a:solidFill>
                <a:sym typeface="+mn-ea"/>
              </a:rPr>
              <a:t>B</a:t>
            </a:r>
            <a:r>
              <a:rPr lang="zh-CN" altLang="en-US" sz="2133">
                <a:solidFill>
                  <a:schemeClr val="tx1">
                    <a:lumMod val="75000"/>
                    <a:lumOff val="25000"/>
                  </a:schemeClr>
                </a:solidFill>
                <a:sym typeface="+mn-ea"/>
              </a:rPr>
              <a:t>是数据库管理系统，</a:t>
            </a:r>
            <a:r>
              <a:rPr lang="en-US" altLang="zh-CN" sz="2133">
                <a:solidFill>
                  <a:schemeClr val="tx1">
                    <a:lumMod val="75000"/>
                    <a:lumOff val="25000"/>
                  </a:schemeClr>
                </a:solidFill>
                <a:sym typeface="+mn-ea"/>
              </a:rPr>
              <a:t>D</a:t>
            </a:r>
            <a:r>
              <a:rPr lang="zh-CN" altLang="en-US" sz="2133">
                <a:solidFill>
                  <a:schemeClr val="tx1">
                    <a:lumMod val="75000"/>
                    <a:lumOff val="25000"/>
                  </a:schemeClr>
                </a:solidFill>
                <a:sym typeface="+mn-ea"/>
              </a:rPr>
              <a:t>是总线。</a:t>
            </a:r>
          </a:p>
          <a:p>
            <a:endParaRPr lang="zh-CN" altLang="en-US">
              <a:solidFill>
                <a:schemeClr val="tx1">
                  <a:lumMod val="75000"/>
                  <a:lumOff val="25000"/>
                </a:schemeClr>
              </a:solidFill>
              <a:sym typeface="+mn-ea"/>
            </a:endParaRPr>
          </a:p>
        </p:txBody>
      </p:sp>
    </p:spTree>
    <p:extLst>
      <p:ext uri="{BB962C8B-B14F-4D97-AF65-F5344CB8AC3E}">
        <p14:creationId xmlns:p14="http://schemas.microsoft.com/office/powerpoint/2010/main" val="3961786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0263" y="881466"/>
            <a:ext cx="10746378" cy="2061718"/>
          </a:xfrm>
          <a:prstGeom prst="rect">
            <a:avLst/>
          </a:prstGeom>
        </p:spPr>
        <p:txBody>
          <a:bodyPr wrap="square">
            <a:spAutoFit/>
          </a:bodyPr>
          <a:lstStyle/>
          <a:p>
            <a:r>
              <a:rPr lang="en-US" altLang="zh-CN" sz="2133">
                <a:solidFill>
                  <a:schemeClr val="tx1">
                    <a:lumMod val="75000"/>
                    <a:lumOff val="25000"/>
                  </a:schemeClr>
                </a:solidFill>
                <a:sym typeface="+mn-ea"/>
              </a:rPr>
              <a:t>3.【NOIP2015</a:t>
            </a:r>
            <a:r>
              <a:rPr lang="zh-CN" altLang="en-US" sz="2133">
                <a:solidFill>
                  <a:schemeClr val="tx1">
                    <a:lumMod val="75000"/>
                    <a:lumOff val="25000"/>
                  </a:schemeClr>
                </a:solidFill>
                <a:sym typeface="+mn-ea"/>
              </a:rPr>
              <a:t>普及组</a:t>
            </a:r>
            <a:r>
              <a:rPr lang="en-US" altLang="zh-CN" sz="2133">
                <a:solidFill>
                  <a:schemeClr val="tx1">
                    <a:lumMod val="75000"/>
                    <a:lumOff val="25000"/>
                  </a:schemeClr>
                </a:solidFill>
                <a:sym typeface="+mn-ea"/>
              </a:rPr>
              <a:t>】</a:t>
            </a:r>
            <a:r>
              <a:rPr lang="zh-CN" altLang="en-US" sz="2133">
                <a:solidFill>
                  <a:schemeClr val="tx1">
                    <a:lumMod val="75000"/>
                    <a:lumOff val="25000"/>
                  </a:schemeClr>
                </a:solidFill>
                <a:sym typeface="+mn-ea"/>
              </a:rPr>
              <a:t>所谓的 “中断” 是指（）。</a:t>
            </a:r>
          </a:p>
          <a:p>
            <a:r>
              <a:rPr lang="en-US" altLang="zh-CN" sz="2133">
                <a:solidFill>
                  <a:schemeClr val="tx1">
                    <a:lumMod val="75000"/>
                    <a:lumOff val="25000"/>
                  </a:schemeClr>
                </a:solidFill>
                <a:sym typeface="+mn-ea"/>
              </a:rPr>
              <a:t>A.</a:t>
            </a:r>
            <a:r>
              <a:rPr lang="zh-CN" altLang="en-US" sz="2133">
                <a:solidFill>
                  <a:schemeClr val="tx1">
                    <a:lumMod val="75000"/>
                    <a:lumOff val="25000"/>
                  </a:schemeClr>
                </a:solidFill>
                <a:sym typeface="+mn-ea"/>
              </a:rPr>
              <a:t>操作系统随意停止一个程序的运行	</a:t>
            </a:r>
          </a:p>
          <a:p>
            <a:r>
              <a:rPr lang="en-US" altLang="zh-CN" sz="2133">
                <a:solidFill>
                  <a:schemeClr val="tx1">
                    <a:lumMod val="75000"/>
                    <a:lumOff val="25000"/>
                  </a:schemeClr>
                </a:solidFill>
                <a:sym typeface="+mn-ea"/>
              </a:rPr>
              <a:t>B.</a:t>
            </a:r>
            <a:r>
              <a:rPr lang="zh-CN" altLang="en-US" sz="2133">
                <a:solidFill>
                  <a:schemeClr val="tx1">
                    <a:lumMod val="75000"/>
                    <a:lumOff val="25000"/>
                  </a:schemeClr>
                </a:solidFill>
                <a:sym typeface="+mn-ea"/>
              </a:rPr>
              <a:t>当出现需要时，</a:t>
            </a:r>
            <a:r>
              <a:rPr lang="en-US" altLang="zh-CN" sz="2133">
                <a:solidFill>
                  <a:schemeClr val="tx1">
                    <a:lumMod val="75000"/>
                    <a:lumOff val="25000"/>
                  </a:schemeClr>
                </a:solidFill>
                <a:sym typeface="+mn-ea"/>
              </a:rPr>
              <a:t>CPU</a:t>
            </a:r>
            <a:r>
              <a:rPr lang="zh-CN" altLang="en-US" sz="2133">
                <a:solidFill>
                  <a:schemeClr val="tx1">
                    <a:lumMod val="75000"/>
                    <a:lumOff val="25000"/>
                  </a:schemeClr>
                </a:solidFill>
                <a:sym typeface="+mn-ea"/>
              </a:rPr>
              <a:t>暂时停止当前程序的执行转而执行处理新情况的过程     </a:t>
            </a:r>
          </a:p>
          <a:p>
            <a:r>
              <a:rPr lang="en-US" altLang="zh-CN" sz="2133">
                <a:solidFill>
                  <a:schemeClr val="tx1">
                    <a:lumMod val="75000"/>
                    <a:lumOff val="25000"/>
                  </a:schemeClr>
                </a:solidFill>
                <a:sym typeface="+mn-ea"/>
              </a:rPr>
              <a:t>C.</a:t>
            </a:r>
            <a:r>
              <a:rPr lang="zh-CN" altLang="en-US" sz="2133">
                <a:solidFill>
                  <a:schemeClr val="tx1">
                    <a:lumMod val="75000"/>
                    <a:lumOff val="25000"/>
                  </a:schemeClr>
                </a:solidFill>
                <a:sym typeface="+mn-ea"/>
              </a:rPr>
              <a:t>因停机而停止一个程序的运行         </a:t>
            </a:r>
            <a:r>
              <a:rPr lang="en-US" altLang="zh-CN" sz="2133">
                <a:solidFill>
                  <a:schemeClr val="tx1">
                    <a:lumMod val="75000"/>
                    <a:lumOff val="25000"/>
                  </a:schemeClr>
                </a:solidFill>
                <a:sym typeface="+mn-ea"/>
              </a:rPr>
              <a:t>D.</a:t>
            </a:r>
            <a:r>
              <a:rPr lang="zh-CN" altLang="en-US" sz="2133">
                <a:solidFill>
                  <a:schemeClr val="tx1">
                    <a:lumMod val="75000"/>
                    <a:lumOff val="25000"/>
                  </a:schemeClr>
                </a:solidFill>
                <a:sym typeface="+mn-ea"/>
              </a:rPr>
              <a:t>电脑死机</a:t>
            </a:r>
          </a:p>
          <a:p>
            <a:r>
              <a:rPr lang="en-US" altLang="zh-CN" sz="2133">
                <a:solidFill>
                  <a:schemeClr val="tx1">
                    <a:lumMod val="75000"/>
                    <a:lumOff val="25000"/>
                  </a:schemeClr>
                </a:solidFill>
                <a:sym typeface="+mn-ea"/>
              </a:rPr>
              <a:t>【</a:t>
            </a:r>
            <a:r>
              <a:rPr lang="zh-CN" altLang="en-US" sz="2133">
                <a:solidFill>
                  <a:schemeClr val="tx1">
                    <a:lumMod val="75000"/>
                    <a:lumOff val="25000"/>
                  </a:schemeClr>
                </a:solidFill>
                <a:sym typeface="+mn-ea"/>
              </a:rPr>
              <a:t>答案</a:t>
            </a:r>
            <a:r>
              <a:rPr lang="en-US" altLang="zh-CN" sz="2133">
                <a:solidFill>
                  <a:schemeClr val="tx1">
                    <a:lumMod val="75000"/>
                    <a:lumOff val="25000"/>
                  </a:schemeClr>
                </a:solidFill>
                <a:sym typeface="+mn-ea"/>
              </a:rPr>
              <a:t>】B</a:t>
            </a:r>
          </a:p>
          <a:p>
            <a:r>
              <a:rPr lang="en-US" altLang="zh-CN" sz="2133">
                <a:solidFill>
                  <a:schemeClr val="tx1">
                    <a:lumMod val="75000"/>
                    <a:lumOff val="25000"/>
                  </a:schemeClr>
                </a:solidFill>
                <a:sym typeface="+mn-ea"/>
              </a:rPr>
              <a:t>【</a:t>
            </a:r>
            <a:r>
              <a:rPr lang="zh-CN" altLang="en-US" sz="2133">
                <a:solidFill>
                  <a:schemeClr val="tx1">
                    <a:lumMod val="75000"/>
                    <a:lumOff val="25000"/>
                  </a:schemeClr>
                </a:solidFill>
                <a:sym typeface="+mn-ea"/>
              </a:rPr>
              <a:t>分析</a:t>
            </a:r>
            <a:r>
              <a:rPr lang="en-US" altLang="zh-CN" sz="2133">
                <a:solidFill>
                  <a:schemeClr val="tx1">
                    <a:lumMod val="75000"/>
                    <a:lumOff val="25000"/>
                  </a:schemeClr>
                </a:solidFill>
                <a:sym typeface="+mn-ea"/>
              </a:rPr>
              <a:t>】</a:t>
            </a:r>
            <a:r>
              <a:rPr lang="zh-CN" altLang="en-US" sz="2133">
                <a:solidFill>
                  <a:schemeClr val="tx1">
                    <a:lumMod val="75000"/>
                    <a:lumOff val="25000"/>
                  </a:schemeClr>
                </a:solidFill>
                <a:sym typeface="+mn-ea"/>
              </a:rPr>
              <a:t>为了使得计算机按照指定的指令执行，所以引入了中断机制。</a:t>
            </a:r>
            <a:endParaRPr lang="zh-CN" altLang="en-US" sz="2133" dirty="0">
              <a:solidFill>
                <a:schemeClr val="tx1">
                  <a:lumMod val="75000"/>
                  <a:lumOff val="25000"/>
                </a:schemeClr>
              </a:solidFill>
              <a:sym typeface="+mn-ea"/>
            </a:endParaRPr>
          </a:p>
        </p:txBody>
      </p:sp>
      <p:sp>
        <p:nvSpPr>
          <p:cNvPr id="3" name="矩形 2"/>
          <p:cNvSpPr/>
          <p:nvPr/>
        </p:nvSpPr>
        <p:spPr>
          <a:xfrm>
            <a:off x="470263" y="3207493"/>
            <a:ext cx="9605554" cy="2389950"/>
          </a:xfrm>
          <a:prstGeom prst="rect">
            <a:avLst/>
          </a:prstGeom>
        </p:spPr>
        <p:txBody>
          <a:bodyPr wrap="square">
            <a:spAutoFit/>
          </a:bodyPr>
          <a:lstStyle/>
          <a:p>
            <a:r>
              <a:rPr lang="en-US" altLang="zh-CN" sz="2133">
                <a:solidFill>
                  <a:schemeClr val="tx1">
                    <a:lumMod val="75000"/>
                    <a:lumOff val="25000"/>
                  </a:schemeClr>
                </a:solidFill>
                <a:sym typeface="+mn-ea"/>
              </a:rPr>
              <a:t>4.【NOIP2014</a:t>
            </a:r>
            <a:r>
              <a:rPr lang="zh-CN" altLang="en-US" sz="2133">
                <a:solidFill>
                  <a:schemeClr val="tx1">
                    <a:lumMod val="75000"/>
                    <a:lumOff val="25000"/>
                  </a:schemeClr>
                </a:solidFill>
                <a:sym typeface="+mn-ea"/>
              </a:rPr>
              <a:t>普及组</a:t>
            </a:r>
            <a:r>
              <a:rPr lang="en-US" altLang="zh-CN" sz="2133">
                <a:solidFill>
                  <a:schemeClr val="tx1">
                    <a:lumMod val="75000"/>
                    <a:lumOff val="25000"/>
                  </a:schemeClr>
                </a:solidFill>
                <a:sym typeface="+mn-ea"/>
              </a:rPr>
              <a:t>】</a:t>
            </a:r>
            <a:r>
              <a:rPr lang="zh-CN" altLang="en-US" sz="2133">
                <a:solidFill>
                  <a:schemeClr val="tx1">
                    <a:lumMod val="75000"/>
                    <a:lumOff val="25000"/>
                  </a:schemeClr>
                </a:solidFill>
                <a:sym typeface="+mn-ea"/>
              </a:rPr>
              <a:t>下列对操作系统功能的描述最为完整的是（   ）。 </a:t>
            </a:r>
          </a:p>
          <a:p>
            <a:r>
              <a:rPr lang="en-US" altLang="zh-CN" sz="2133">
                <a:solidFill>
                  <a:schemeClr val="tx1">
                    <a:lumMod val="75000"/>
                    <a:lumOff val="25000"/>
                  </a:schemeClr>
                </a:solidFill>
                <a:sym typeface="+mn-ea"/>
              </a:rPr>
              <a:t>A. </a:t>
            </a:r>
            <a:r>
              <a:rPr lang="zh-CN" altLang="en-US" sz="2133">
                <a:solidFill>
                  <a:schemeClr val="tx1">
                    <a:lumMod val="75000"/>
                    <a:lumOff val="25000"/>
                  </a:schemeClr>
                </a:solidFill>
                <a:sym typeface="+mn-ea"/>
              </a:rPr>
              <a:t>负责外设与主机之间的信息交换       </a:t>
            </a:r>
            <a:r>
              <a:rPr lang="en-US" altLang="zh-CN" sz="2133">
                <a:solidFill>
                  <a:schemeClr val="tx1">
                    <a:lumMod val="75000"/>
                    <a:lumOff val="25000"/>
                  </a:schemeClr>
                </a:solidFill>
                <a:sym typeface="+mn-ea"/>
              </a:rPr>
              <a:t>B. </a:t>
            </a:r>
            <a:r>
              <a:rPr lang="zh-CN" altLang="en-US" sz="2133">
                <a:solidFill>
                  <a:schemeClr val="tx1">
                    <a:lumMod val="75000"/>
                    <a:lumOff val="25000"/>
                  </a:schemeClr>
                </a:solidFill>
                <a:sym typeface="+mn-ea"/>
              </a:rPr>
              <a:t>负责诊断机器的故障        </a:t>
            </a:r>
          </a:p>
          <a:p>
            <a:r>
              <a:rPr lang="en-US" altLang="zh-CN" sz="2133">
                <a:solidFill>
                  <a:schemeClr val="tx1">
                    <a:lumMod val="75000"/>
                    <a:lumOff val="25000"/>
                  </a:schemeClr>
                </a:solidFill>
                <a:sym typeface="+mn-ea"/>
              </a:rPr>
              <a:t>C. </a:t>
            </a:r>
            <a:r>
              <a:rPr lang="zh-CN" altLang="en-US" sz="2133">
                <a:solidFill>
                  <a:schemeClr val="tx1">
                    <a:lumMod val="75000"/>
                    <a:lumOff val="25000"/>
                  </a:schemeClr>
                </a:solidFill>
                <a:sym typeface="+mn-ea"/>
              </a:rPr>
              <a:t>控制和管理计算机系统的各种硬件和软件资源的使用    </a:t>
            </a:r>
            <a:r>
              <a:rPr lang="en-US" altLang="zh-CN" sz="2133">
                <a:solidFill>
                  <a:schemeClr val="tx1">
                    <a:lumMod val="75000"/>
                    <a:lumOff val="25000"/>
                  </a:schemeClr>
                </a:solidFill>
                <a:sym typeface="+mn-ea"/>
              </a:rPr>
              <a:t>D. </a:t>
            </a:r>
            <a:r>
              <a:rPr lang="zh-CN" altLang="en-US" sz="2133">
                <a:solidFill>
                  <a:schemeClr val="tx1">
                    <a:lumMod val="75000"/>
                    <a:lumOff val="25000"/>
                  </a:schemeClr>
                </a:solidFill>
                <a:sym typeface="+mn-ea"/>
              </a:rPr>
              <a:t>将源程序编译成目标程序</a:t>
            </a:r>
          </a:p>
          <a:p>
            <a:r>
              <a:rPr lang="en-US" altLang="zh-CN" sz="2133">
                <a:solidFill>
                  <a:schemeClr val="tx1">
                    <a:lumMod val="75000"/>
                    <a:lumOff val="25000"/>
                  </a:schemeClr>
                </a:solidFill>
                <a:sym typeface="+mn-ea"/>
              </a:rPr>
              <a:t>【</a:t>
            </a:r>
            <a:r>
              <a:rPr lang="zh-CN" altLang="en-US" sz="2133">
                <a:solidFill>
                  <a:schemeClr val="tx1">
                    <a:lumMod val="75000"/>
                    <a:lumOff val="25000"/>
                  </a:schemeClr>
                </a:solidFill>
                <a:sym typeface="+mn-ea"/>
              </a:rPr>
              <a:t>答案</a:t>
            </a:r>
            <a:r>
              <a:rPr lang="en-US" altLang="zh-CN" sz="2133">
                <a:solidFill>
                  <a:schemeClr val="tx1">
                    <a:lumMod val="75000"/>
                    <a:lumOff val="25000"/>
                  </a:schemeClr>
                </a:solidFill>
                <a:sym typeface="+mn-ea"/>
              </a:rPr>
              <a:t>】C</a:t>
            </a:r>
          </a:p>
          <a:p>
            <a:r>
              <a:rPr lang="en-US" altLang="zh-CN" sz="2133">
                <a:solidFill>
                  <a:schemeClr val="tx1">
                    <a:lumMod val="75000"/>
                    <a:lumOff val="25000"/>
                  </a:schemeClr>
                </a:solidFill>
                <a:sym typeface="+mn-ea"/>
              </a:rPr>
              <a:t>【</a:t>
            </a:r>
            <a:r>
              <a:rPr lang="zh-CN" altLang="en-US" sz="2133">
                <a:solidFill>
                  <a:schemeClr val="tx1">
                    <a:lumMod val="75000"/>
                    <a:lumOff val="25000"/>
                  </a:schemeClr>
                </a:solidFill>
                <a:sym typeface="+mn-ea"/>
              </a:rPr>
              <a:t>分析</a:t>
            </a:r>
            <a:r>
              <a:rPr lang="en-US" altLang="zh-CN" sz="2133">
                <a:solidFill>
                  <a:schemeClr val="tx1">
                    <a:lumMod val="75000"/>
                    <a:lumOff val="25000"/>
                  </a:schemeClr>
                </a:solidFill>
                <a:sym typeface="+mn-ea"/>
              </a:rPr>
              <a:t>】A</a:t>
            </a:r>
            <a:r>
              <a:rPr lang="zh-CN" altLang="en-US" sz="2133">
                <a:solidFill>
                  <a:schemeClr val="tx1">
                    <a:lumMod val="75000"/>
                    <a:lumOff val="25000"/>
                  </a:schemeClr>
                </a:solidFill>
                <a:sym typeface="+mn-ea"/>
              </a:rPr>
              <a:t>是接口（接入设备、转接设备），</a:t>
            </a:r>
            <a:r>
              <a:rPr lang="en-US" altLang="zh-CN" sz="2133">
                <a:solidFill>
                  <a:schemeClr val="tx1">
                    <a:lumMod val="75000"/>
                    <a:lumOff val="25000"/>
                  </a:schemeClr>
                </a:solidFill>
                <a:sym typeface="+mn-ea"/>
              </a:rPr>
              <a:t>B</a:t>
            </a:r>
            <a:r>
              <a:rPr lang="zh-CN" altLang="en-US" sz="2133">
                <a:solidFill>
                  <a:schemeClr val="tx1">
                    <a:lumMod val="75000"/>
                    <a:lumOff val="25000"/>
                  </a:schemeClr>
                </a:solidFill>
                <a:sym typeface="+mn-ea"/>
              </a:rPr>
              <a:t>诊断故障可以采用特有的工具或软件，</a:t>
            </a:r>
            <a:r>
              <a:rPr lang="en-US" altLang="zh-CN" sz="2133">
                <a:solidFill>
                  <a:schemeClr val="tx1">
                    <a:lumMod val="75000"/>
                    <a:lumOff val="25000"/>
                  </a:schemeClr>
                </a:solidFill>
                <a:sym typeface="+mn-ea"/>
              </a:rPr>
              <a:t>D</a:t>
            </a:r>
            <a:r>
              <a:rPr lang="zh-CN" altLang="en-US" sz="2133">
                <a:solidFill>
                  <a:schemeClr val="tx1">
                    <a:lumMod val="75000"/>
                    <a:lumOff val="25000"/>
                  </a:schemeClr>
                </a:solidFill>
                <a:sym typeface="+mn-ea"/>
              </a:rPr>
              <a:t>是语言处理程序</a:t>
            </a:r>
            <a:endParaRPr lang="zh-CN" altLang="en-US" sz="2133" dirty="0">
              <a:solidFill>
                <a:schemeClr val="tx1">
                  <a:lumMod val="75000"/>
                  <a:lumOff val="25000"/>
                </a:schemeClr>
              </a:solidFill>
              <a:sym typeface="+mn-ea"/>
            </a:endParaRPr>
          </a:p>
        </p:txBody>
      </p:sp>
    </p:spTree>
    <p:extLst>
      <p:ext uri="{BB962C8B-B14F-4D97-AF65-F5344CB8AC3E}">
        <p14:creationId xmlns:p14="http://schemas.microsoft.com/office/powerpoint/2010/main" val="2921025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87681" y="939075"/>
            <a:ext cx="11630418" cy="6486313"/>
          </a:xfrm>
        </p:spPr>
        <p:txBody>
          <a:bodyPr>
            <a:noAutofit/>
          </a:bodyPr>
          <a:lstStyle/>
          <a:p>
            <a:pPr algn="l"/>
            <a:r>
              <a:rPr lang="en-US" altLang="zh-CN" sz="2133">
                <a:solidFill>
                  <a:schemeClr val="tx1">
                    <a:lumMod val="75000"/>
                    <a:lumOff val="25000"/>
                  </a:schemeClr>
                </a:solidFill>
                <a:sym typeface="+mn-ea"/>
              </a:rPr>
              <a:t>5</a:t>
            </a:r>
            <a:r>
              <a:rPr lang="en-US" altLang="zh-CN" sz="2133" dirty="0">
                <a:solidFill>
                  <a:schemeClr val="tx1">
                    <a:lumMod val="75000"/>
                    <a:lumOff val="25000"/>
                  </a:schemeClr>
                </a:solidFill>
                <a:sym typeface="+mn-ea"/>
              </a:rPr>
              <a:t>.【NOIP2014</a:t>
            </a:r>
            <a:r>
              <a:rPr lang="zh-CN" altLang="en-US" sz="2133" dirty="0">
                <a:solidFill>
                  <a:schemeClr val="tx1">
                    <a:lumMod val="75000"/>
                    <a:lumOff val="25000"/>
                  </a:schemeClr>
                </a:solidFill>
                <a:sym typeface="+mn-ea"/>
              </a:rPr>
              <a:t>普及组</a:t>
            </a:r>
            <a:r>
              <a:rPr lang="en-US" altLang="zh-CN" sz="2133" dirty="0">
                <a:solidFill>
                  <a:schemeClr val="tx1">
                    <a:lumMod val="75000"/>
                    <a:lumOff val="25000"/>
                  </a:schemeClr>
                </a:solidFill>
                <a:sym typeface="+mn-ea"/>
              </a:rPr>
              <a:t>】</a:t>
            </a:r>
            <a:r>
              <a:rPr sz="2133" dirty="0">
                <a:solidFill>
                  <a:schemeClr val="tx1">
                    <a:lumMod val="75000"/>
                    <a:lumOff val="25000"/>
                  </a:schemeClr>
                </a:solidFill>
                <a:sym typeface="+mn-ea"/>
              </a:rPr>
              <a:t>CPU、存储器、I/O 设备是通过（   ）连接起来的。 </a:t>
            </a:r>
          </a:p>
          <a:p>
            <a:pPr algn="l"/>
            <a:r>
              <a:rPr sz="2133" dirty="0">
                <a:solidFill>
                  <a:schemeClr val="tx1">
                    <a:lumMod val="75000"/>
                    <a:lumOff val="25000"/>
                  </a:schemeClr>
                </a:solidFill>
                <a:sym typeface="+mn-ea"/>
              </a:rPr>
              <a:t> A. 接口       B. 总线         C. 控制线          D. 系统文件 </a:t>
            </a:r>
          </a:p>
          <a:p>
            <a:pPr algn="l"/>
            <a:r>
              <a:rPr lang="en-US" altLang="zh-CN" sz="2133" dirty="0">
                <a:solidFill>
                  <a:schemeClr val="tx1">
                    <a:lumMod val="75000"/>
                    <a:lumOff val="25000"/>
                  </a:schemeClr>
                </a:solidFill>
                <a:sym typeface="+mn-ea"/>
              </a:rPr>
              <a:t>【</a:t>
            </a:r>
            <a:r>
              <a:rPr lang="zh-CN" altLang="en-US" sz="2133" dirty="0">
                <a:solidFill>
                  <a:schemeClr val="tx1">
                    <a:lumMod val="75000"/>
                    <a:lumOff val="25000"/>
                  </a:schemeClr>
                </a:solidFill>
                <a:sym typeface="+mn-ea"/>
              </a:rPr>
              <a:t>答案</a:t>
            </a:r>
            <a:r>
              <a:rPr lang="en-US" altLang="zh-CN" sz="2133" dirty="0">
                <a:solidFill>
                  <a:schemeClr val="tx1">
                    <a:lumMod val="75000"/>
                    <a:lumOff val="25000"/>
                  </a:schemeClr>
                </a:solidFill>
                <a:sym typeface="+mn-ea"/>
              </a:rPr>
              <a:t>】B</a:t>
            </a:r>
          </a:p>
          <a:p>
            <a:pPr algn="l"/>
            <a:r>
              <a:rPr lang="zh-CN" altLang="en-US" sz="2133" dirty="0">
                <a:solidFill>
                  <a:schemeClr val="tx1">
                    <a:lumMod val="75000"/>
                    <a:lumOff val="25000"/>
                  </a:schemeClr>
                </a:solidFill>
                <a:sym typeface="+mn-ea"/>
              </a:rPr>
              <a:t>【分析】</a:t>
            </a:r>
            <a:r>
              <a:rPr lang="en-US" altLang="zh-CN" sz="2133" dirty="0">
                <a:solidFill>
                  <a:schemeClr val="tx1">
                    <a:lumMod val="75000"/>
                    <a:lumOff val="25000"/>
                  </a:schemeClr>
                </a:solidFill>
                <a:sym typeface="+mn-ea"/>
              </a:rPr>
              <a:t>A</a:t>
            </a:r>
            <a:r>
              <a:rPr lang="zh-CN" altLang="en-US" sz="2133" dirty="0">
                <a:solidFill>
                  <a:schemeClr val="tx1">
                    <a:lumMod val="75000"/>
                    <a:lumOff val="25000"/>
                  </a:schemeClr>
                </a:solidFill>
                <a:sym typeface="+mn-ea"/>
              </a:rPr>
              <a:t>接口是连接外面的设备，控制线是总线的一种，系统文件是系统软件的部分。</a:t>
            </a:r>
            <a:endParaRPr lang="en-US" altLang="zh-CN" sz="2133" dirty="0">
              <a:solidFill>
                <a:schemeClr val="tx1">
                  <a:lumMod val="75000"/>
                  <a:lumOff val="25000"/>
                </a:schemeClr>
              </a:solidFill>
              <a:sym typeface="+mn-ea"/>
            </a:endParaRPr>
          </a:p>
          <a:p>
            <a:pPr algn="l"/>
            <a:endParaRPr lang="zh-CN" altLang="en-US" sz="2133" dirty="0">
              <a:solidFill>
                <a:schemeClr val="tx1">
                  <a:lumMod val="75000"/>
                  <a:lumOff val="25000"/>
                </a:schemeClr>
              </a:solidFill>
              <a:sym typeface="+mn-ea"/>
            </a:endParaRPr>
          </a:p>
          <a:p>
            <a:pPr algn="l"/>
            <a:r>
              <a:rPr lang="en-US" altLang="zh-CN" sz="2133" dirty="0">
                <a:solidFill>
                  <a:schemeClr val="tx1">
                    <a:lumMod val="75000"/>
                    <a:lumOff val="25000"/>
                  </a:schemeClr>
                </a:solidFill>
                <a:sym typeface="+mn-ea"/>
              </a:rPr>
              <a:t>6.【NOIP2013</a:t>
            </a:r>
            <a:r>
              <a:rPr lang="zh-CN" altLang="en-US" sz="2133" dirty="0">
                <a:solidFill>
                  <a:schemeClr val="tx1">
                    <a:lumMod val="75000"/>
                    <a:lumOff val="25000"/>
                  </a:schemeClr>
                </a:solidFill>
                <a:sym typeface="+mn-ea"/>
              </a:rPr>
              <a:t>普及组</a:t>
            </a:r>
            <a:r>
              <a:rPr lang="en-US" altLang="zh-CN" sz="2133" dirty="0">
                <a:solidFill>
                  <a:schemeClr val="tx1">
                    <a:lumMod val="75000"/>
                    <a:lumOff val="25000"/>
                  </a:schemeClr>
                </a:solidFill>
                <a:sym typeface="+mn-ea"/>
              </a:rPr>
              <a:t>】</a:t>
            </a:r>
            <a:r>
              <a:rPr sz="2133" dirty="0">
                <a:solidFill>
                  <a:schemeClr val="tx1">
                    <a:lumMod val="75000"/>
                    <a:lumOff val="25000"/>
                  </a:schemeClr>
                </a:solidFill>
                <a:sym typeface="+mn-ea"/>
              </a:rPr>
              <a:t>在 Windows 资源管理器中，用鼠标右键单击一个文件时，会出现一个名为“复制”的 操作选项，它的意思是（   ）。</a:t>
            </a:r>
          </a:p>
          <a:p>
            <a:pPr algn="l"/>
            <a:r>
              <a:rPr sz="2133" dirty="0">
                <a:solidFill>
                  <a:schemeClr val="tx1">
                    <a:lumMod val="75000"/>
                    <a:lumOff val="25000"/>
                  </a:schemeClr>
                </a:solidFill>
                <a:sym typeface="+mn-ea"/>
              </a:rPr>
              <a:t> A. </a:t>
            </a:r>
            <a:r>
              <a:rPr sz="2133">
                <a:solidFill>
                  <a:schemeClr val="tx1">
                    <a:lumMod val="75000"/>
                    <a:lumOff val="25000"/>
                  </a:schemeClr>
                </a:solidFill>
                <a:sym typeface="+mn-ea"/>
              </a:rPr>
              <a:t>用剪切板中的文件替换该文件                 </a:t>
            </a:r>
            <a:endParaRPr lang="en-US" sz="2133">
              <a:solidFill>
                <a:schemeClr val="tx1">
                  <a:lumMod val="75000"/>
                  <a:lumOff val="25000"/>
                </a:schemeClr>
              </a:solidFill>
              <a:sym typeface="+mn-ea"/>
            </a:endParaRPr>
          </a:p>
          <a:p>
            <a:pPr algn="l"/>
            <a:r>
              <a:rPr sz="2133">
                <a:solidFill>
                  <a:schemeClr val="tx1">
                    <a:lumMod val="75000"/>
                    <a:lumOff val="25000"/>
                  </a:schemeClr>
                </a:solidFill>
                <a:sym typeface="+mn-ea"/>
              </a:rPr>
              <a:t> </a:t>
            </a:r>
            <a:r>
              <a:rPr sz="2133" dirty="0">
                <a:solidFill>
                  <a:schemeClr val="tx1">
                    <a:lumMod val="75000"/>
                    <a:lumOff val="25000"/>
                  </a:schemeClr>
                </a:solidFill>
                <a:sym typeface="+mn-ea"/>
              </a:rPr>
              <a:t>B. 在该文件所在文件夹中，将该文件克隆一份 </a:t>
            </a:r>
          </a:p>
          <a:p>
            <a:pPr algn="l"/>
            <a:r>
              <a:rPr lang="en-US" sz="2133">
                <a:solidFill>
                  <a:schemeClr val="tx1">
                    <a:lumMod val="75000"/>
                    <a:lumOff val="25000"/>
                  </a:schemeClr>
                </a:solidFill>
                <a:sym typeface="+mn-ea"/>
              </a:rPr>
              <a:t> </a:t>
            </a:r>
            <a:r>
              <a:rPr sz="2133">
                <a:solidFill>
                  <a:schemeClr val="tx1">
                    <a:lumMod val="75000"/>
                    <a:lumOff val="25000"/>
                  </a:schemeClr>
                </a:solidFill>
                <a:sym typeface="+mn-ea"/>
              </a:rPr>
              <a:t>C</a:t>
            </a:r>
            <a:r>
              <a:rPr sz="2133" dirty="0">
                <a:solidFill>
                  <a:schemeClr val="tx1">
                    <a:lumMod val="75000"/>
                    <a:lumOff val="25000"/>
                  </a:schemeClr>
                </a:solidFill>
                <a:sym typeface="+mn-ea"/>
              </a:rPr>
              <a:t>. 将该文件复制到剪切板，</a:t>
            </a:r>
            <a:r>
              <a:rPr sz="2133">
                <a:solidFill>
                  <a:schemeClr val="tx1">
                    <a:lumMod val="75000"/>
                    <a:lumOff val="25000"/>
                  </a:schemeClr>
                </a:solidFill>
                <a:sym typeface="+mn-ea"/>
              </a:rPr>
              <a:t>并保留原文件 </a:t>
            </a:r>
            <a:endParaRPr lang="en-US" sz="2133">
              <a:solidFill>
                <a:schemeClr val="tx1">
                  <a:lumMod val="75000"/>
                  <a:lumOff val="25000"/>
                </a:schemeClr>
              </a:solidFill>
              <a:sym typeface="+mn-ea"/>
            </a:endParaRPr>
          </a:p>
          <a:p>
            <a:pPr algn="l"/>
            <a:r>
              <a:rPr lang="en-US" sz="2133">
                <a:solidFill>
                  <a:schemeClr val="tx1">
                    <a:lumMod val="75000"/>
                    <a:lumOff val="25000"/>
                  </a:schemeClr>
                </a:solidFill>
                <a:sym typeface="+mn-ea"/>
              </a:rPr>
              <a:t> </a:t>
            </a:r>
            <a:r>
              <a:rPr sz="2133">
                <a:solidFill>
                  <a:schemeClr val="tx1">
                    <a:lumMod val="75000"/>
                    <a:lumOff val="25000"/>
                  </a:schemeClr>
                </a:solidFill>
                <a:sym typeface="+mn-ea"/>
              </a:rPr>
              <a:t>D</a:t>
            </a:r>
            <a:r>
              <a:rPr sz="2133" dirty="0">
                <a:solidFill>
                  <a:schemeClr val="tx1">
                    <a:lumMod val="75000"/>
                    <a:lumOff val="25000"/>
                  </a:schemeClr>
                </a:solidFill>
                <a:sym typeface="+mn-ea"/>
              </a:rPr>
              <a:t>. 将该文件复制到剪切板，并删除原文件 </a:t>
            </a:r>
          </a:p>
          <a:p>
            <a:pPr algn="l"/>
            <a:r>
              <a:rPr lang="en-US" altLang="zh-CN" sz="2133" dirty="0">
                <a:solidFill>
                  <a:schemeClr val="tx1">
                    <a:lumMod val="75000"/>
                    <a:lumOff val="25000"/>
                  </a:schemeClr>
                </a:solidFill>
                <a:sym typeface="+mn-ea"/>
              </a:rPr>
              <a:t>【</a:t>
            </a:r>
            <a:r>
              <a:rPr lang="zh-CN" altLang="en-US" sz="2133" dirty="0">
                <a:solidFill>
                  <a:schemeClr val="tx1">
                    <a:lumMod val="75000"/>
                    <a:lumOff val="25000"/>
                  </a:schemeClr>
                </a:solidFill>
                <a:sym typeface="+mn-ea"/>
              </a:rPr>
              <a:t>答案</a:t>
            </a:r>
            <a:r>
              <a:rPr lang="en-US" altLang="zh-CN" sz="2133">
                <a:solidFill>
                  <a:schemeClr val="tx1">
                    <a:lumMod val="75000"/>
                    <a:lumOff val="25000"/>
                  </a:schemeClr>
                </a:solidFill>
                <a:sym typeface="+mn-ea"/>
              </a:rPr>
              <a:t>】C</a:t>
            </a:r>
            <a:endParaRPr lang="en-US" altLang="zh-CN" sz="2133" dirty="0">
              <a:solidFill>
                <a:schemeClr val="tx1">
                  <a:lumMod val="75000"/>
                  <a:lumOff val="25000"/>
                </a:schemeClr>
              </a:solidFill>
              <a:sym typeface="+mn-ea"/>
            </a:endParaRPr>
          </a:p>
        </p:txBody>
      </p:sp>
    </p:spTree>
    <p:extLst>
      <p:ext uri="{BB962C8B-B14F-4D97-AF65-F5344CB8AC3E}">
        <p14:creationId xmlns:p14="http://schemas.microsoft.com/office/powerpoint/2010/main" val="1669386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725</Words>
  <Application>Microsoft Office PowerPoint</Application>
  <PresentationFormat>宽屏</PresentationFormat>
  <Paragraphs>66</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Hannotate SC Bold</vt:lpstr>
      <vt:lpstr>Helvetica Neue Medium</vt:lpstr>
      <vt:lpstr>等线</vt:lpstr>
      <vt:lpstr>等线 Light</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徐筵彭</dc:creator>
  <cp:lastModifiedBy>USER</cp:lastModifiedBy>
  <cp:revision>60</cp:revision>
  <dcterms:created xsi:type="dcterms:W3CDTF">2020-10-12T01:38:58Z</dcterms:created>
  <dcterms:modified xsi:type="dcterms:W3CDTF">2021-01-11T03:35:00Z</dcterms:modified>
</cp:coreProperties>
</file>