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6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591E62E-4716-44D5-A331-CA3FA2FCD76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8FCD5296-6C1D-45DB-A95B-22BF2F776E6A}"/>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E46C8CA6-ED8B-4007-8593-9DF19A258BC6}"/>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2021/2/2</a:t>
            </a:fld>
            <a:endParaRPr lang="zh-CN" altLang="en-US"/>
          </a:p>
        </p:txBody>
      </p:sp>
      <p:sp>
        <p:nvSpPr>
          <p:cNvPr id="5" name="页脚占位符 4">
            <a:extLst>
              <a:ext uri="{FF2B5EF4-FFF2-40B4-BE49-F238E27FC236}">
                <a16:creationId xmlns="" xmlns:a16="http://schemas.microsoft.com/office/drawing/2014/main" id="{EBC8C87B-F17F-41A3-984D-5DF04169AB9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2FAB650E-3225-4F64-97BD-884B9B3E9D43}"/>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727119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CFA48D0-B602-4073-9C3C-D7E863EC3749}"/>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6BB0C611-E6A8-4C6C-AC11-D910F7075464}"/>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9E6A4C7C-6DC2-4B5D-B052-293FF55193D4}"/>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2021/2/2</a:t>
            </a:fld>
            <a:endParaRPr lang="zh-CN" altLang="en-US"/>
          </a:p>
        </p:txBody>
      </p:sp>
      <p:sp>
        <p:nvSpPr>
          <p:cNvPr id="5" name="页脚占位符 4">
            <a:extLst>
              <a:ext uri="{FF2B5EF4-FFF2-40B4-BE49-F238E27FC236}">
                <a16:creationId xmlns="" xmlns:a16="http://schemas.microsoft.com/office/drawing/2014/main" id="{39D79530-DB4F-428C-9344-ED77DC2DA59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3EC6815A-77A4-4278-A007-936729773578}"/>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422656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72F138FF-3AAA-4C24-8F62-D961E9C25614}"/>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D312E2F7-053B-4417-A958-9541E2EC10B2}"/>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B9E67C61-8DC4-4F97-A99C-86D95A97BFEF}"/>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2021/2/2</a:t>
            </a:fld>
            <a:endParaRPr lang="zh-CN" altLang="en-US"/>
          </a:p>
        </p:txBody>
      </p:sp>
      <p:sp>
        <p:nvSpPr>
          <p:cNvPr id="5" name="页脚占位符 4">
            <a:extLst>
              <a:ext uri="{FF2B5EF4-FFF2-40B4-BE49-F238E27FC236}">
                <a16:creationId xmlns="" xmlns:a16="http://schemas.microsoft.com/office/drawing/2014/main" id="{5AA51CC0-48D3-44B2-B704-603FDEA038E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9CFCED03-51FF-420B-8E13-A5DC0BBFA16C}"/>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3305521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6F8E84B-78B2-4211-A90B-5DEE6709F2F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387D17D9-6C4A-479E-9FEC-470AD1C1A0F2}"/>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6000D1F9-AC7C-4ADF-8F35-62414F8A6D35}"/>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2021/2/2</a:t>
            </a:fld>
            <a:endParaRPr lang="zh-CN" altLang="en-US"/>
          </a:p>
        </p:txBody>
      </p:sp>
      <p:sp>
        <p:nvSpPr>
          <p:cNvPr id="5" name="页脚占位符 4">
            <a:extLst>
              <a:ext uri="{FF2B5EF4-FFF2-40B4-BE49-F238E27FC236}">
                <a16:creationId xmlns="" xmlns:a16="http://schemas.microsoft.com/office/drawing/2014/main" id="{C49A4920-3D56-44DF-8B34-7D92F4595F1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D6CFEE23-B3C3-4488-BD96-EC6EFD2DAA1B}"/>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423634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241ED5D-4DC7-477F-952D-B10E83E68B95}"/>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58065608-6BBC-4DCA-A89A-513E45DDF9B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 xmlns:a16="http://schemas.microsoft.com/office/drawing/2014/main" id="{0B1E2E82-5BD4-4EE7-AFBF-F6EFF0C82E62}"/>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2021/2/2</a:t>
            </a:fld>
            <a:endParaRPr lang="zh-CN" altLang="en-US"/>
          </a:p>
        </p:txBody>
      </p:sp>
      <p:sp>
        <p:nvSpPr>
          <p:cNvPr id="5" name="页脚占位符 4">
            <a:extLst>
              <a:ext uri="{FF2B5EF4-FFF2-40B4-BE49-F238E27FC236}">
                <a16:creationId xmlns="" xmlns:a16="http://schemas.microsoft.com/office/drawing/2014/main" id="{0BB5693D-19D0-454C-ACE6-F7C96F4EE20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189096CC-9ADC-4DE2-A204-30FA186660BC}"/>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3651601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CC7B440-81EE-4AA5-8EA8-DD8F0D862D06}"/>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3386C9FF-4FD7-4205-8A19-97498B0419B5}"/>
              </a:ext>
            </a:extLst>
          </p:cNvPr>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 xmlns:a16="http://schemas.microsoft.com/office/drawing/2014/main" id="{4C2900A1-E025-4AE9-887D-C87FA20CB449}"/>
              </a:ext>
            </a:extLst>
          </p:cNvPr>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 xmlns:a16="http://schemas.microsoft.com/office/drawing/2014/main" id="{BFF306D5-229C-4415-BDF6-127F125F5C41}"/>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2021/2/2</a:t>
            </a:fld>
            <a:endParaRPr lang="zh-CN" altLang="en-US"/>
          </a:p>
        </p:txBody>
      </p:sp>
      <p:sp>
        <p:nvSpPr>
          <p:cNvPr id="6" name="页脚占位符 5">
            <a:extLst>
              <a:ext uri="{FF2B5EF4-FFF2-40B4-BE49-F238E27FC236}">
                <a16:creationId xmlns="" xmlns:a16="http://schemas.microsoft.com/office/drawing/2014/main" id="{C52B84AE-0D11-468C-9714-B3D5279F660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a16="http://schemas.microsoft.com/office/drawing/2014/main" id="{4390D2F3-42D9-4162-8268-E555F2CD5F04}"/>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69269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B54DA96-B70D-4FDE-99DE-93CD5D78B667}"/>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0509F39A-0221-49F3-9DB9-F465DA6FF5FC}"/>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 xmlns:a16="http://schemas.microsoft.com/office/drawing/2014/main" id="{79DC4433-5D27-4D68-8C2A-11DF37E4C4D4}"/>
              </a:ext>
            </a:extLst>
          </p:cNvPr>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 xmlns:a16="http://schemas.microsoft.com/office/drawing/2014/main" id="{5E3A3042-1DE8-4B07-A951-D3D6268271A6}"/>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 xmlns:a16="http://schemas.microsoft.com/office/drawing/2014/main" id="{E8C0A7A5-6150-41F9-8CB8-B9E4E13F516B}"/>
              </a:ext>
            </a:extLst>
          </p:cNvPr>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 xmlns:a16="http://schemas.microsoft.com/office/drawing/2014/main" id="{DA2F76A8-A488-4FEE-85DE-D9C830D952A0}"/>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2021/2/2</a:t>
            </a:fld>
            <a:endParaRPr lang="zh-CN" altLang="en-US"/>
          </a:p>
        </p:txBody>
      </p:sp>
      <p:sp>
        <p:nvSpPr>
          <p:cNvPr id="8" name="页脚占位符 7">
            <a:extLst>
              <a:ext uri="{FF2B5EF4-FFF2-40B4-BE49-F238E27FC236}">
                <a16:creationId xmlns="" xmlns:a16="http://schemas.microsoft.com/office/drawing/2014/main" id="{4398EA36-59E0-4177-AFD0-133C94763DD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 xmlns:a16="http://schemas.microsoft.com/office/drawing/2014/main" id="{BF23C896-86C0-44E9-A72C-EE57BA7E74A1}"/>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1934646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311762C-2606-44CF-919C-A850DDFEE45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9DB40B7B-6BEE-469D-B767-4247CFFBBADD}"/>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2021/2/2</a:t>
            </a:fld>
            <a:endParaRPr lang="zh-CN" altLang="en-US"/>
          </a:p>
        </p:txBody>
      </p:sp>
      <p:sp>
        <p:nvSpPr>
          <p:cNvPr id="4" name="页脚占位符 3">
            <a:extLst>
              <a:ext uri="{FF2B5EF4-FFF2-40B4-BE49-F238E27FC236}">
                <a16:creationId xmlns="" xmlns:a16="http://schemas.microsoft.com/office/drawing/2014/main" id="{8B1AFF0D-7A46-4446-8613-6782DE62C2A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 xmlns:a16="http://schemas.microsoft.com/office/drawing/2014/main" id="{00CE633B-B7EA-4EA9-9CA2-D9EB0DFD449F}"/>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143145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2241340D-A524-416D-ABBA-71E2075FA5FD}"/>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2021/2/2</a:t>
            </a:fld>
            <a:endParaRPr lang="zh-CN" altLang="en-US"/>
          </a:p>
        </p:txBody>
      </p:sp>
      <p:sp>
        <p:nvSpPr>
          <p:cNvPr id="3" name="页脚占位符 2">
            <a:extLst>
              <a:ext uri="{FF2B5EF4-FFF2-40B4-BE49-F238E27FC236}">
                <a16:creationId xmlns="" xmlns:a16="http://schemas.microsoft.com/office/drawing/2014/main" id="{C6562D9F-B094-43C3-9B85-040FB7FD095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 xmlns:a16="http://schemas.microsoft.com/office/drawing/2014/main" id="{8796BD4D-10CE-48D5-9103-D2E44A8DD99E}"/>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58957413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E92AC29-2C6F-4631-A03E-170F6A53895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D3C63411-44BB-4ED7-B9A4-A87C48EA34C6}"/>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 xmlns:a16="http://schemas.microsoft.com/office/drawing/2014/main" id="{E810A240-AA87-4667-86B5-83834E9C855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EE5C0375-063E-4F84-BCB9-5A7186909EE4}"/>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2021/2/2</a:t>
            </a:fld>
            <a:endParaRPr lang="zh-CN" altLang="en-US"/>
          </a:p>
        </p:txBody>
      </p:sp>
      <p:sp>
        <p:nvSpPr>
          <p:cNvPr id="6" name="页脚占位符 5">
            <a:extLst>
              <a:ext uri="{FF2B5EF4-FFF2-40B4-BE49-F238E27FC236}">
                <a16:creationId xmlns="" xmlns:a16="http://schemas.microsoft.com/office/drawing/2014/main" id="{B3E914F7-4E01-45BB-91DA-AFE5F1BC0CC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a16="http://schemas.microsoft.com/office/drawing/2014/main" id="{F1D36B60-3A42-4694-A517-8CC3309D5879}"/>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3102395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0DDEBCD-E48A-4368-8A4C-5F309001632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1B7F12A9-5806-4AA9-869D-4E82904F2E40}"/>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A715BEE9-F597-4A5F-9575-47DC3143DAA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B8D5E5C5-43F4-49ED-BA5D-66CD3FBA679F}"/>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2021/2/2</a:t>
            </a:fld>
            <a:endParaRPr lang="zh-CN" altLang="en-US"/>
          </a:p>
        </p:txBody>
      </p:sp>
      <p:sp>
        <p:nvSpPr>
          <p:cNvPr id="6" name="页脚占位符 5">
            <a:extLst>
              <a:ext uri="{FF2B5EF4-FFF2-40B4-BE49-F238E27FC236}">
                <a16:creationId xmlns="" xmlns:a16="http://schemas.microsoft.com/office/drawing/2014/main" id="{BCAF0D24-2BA3-4611-9F81-241C820C0B0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a16="http://schemas.microsoft.com/office/drawing/2014/main" id="{15801C6C-2E8F-46C9-9C26-58F88A7F22EA}"/>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434551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hibtc.ke.qq.com/?tuin=9f950b04#tab=1&amp;category=-1"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8" name="矩形">
            <a:extLst>
              <a:ext uri="{FF2B5EF4-FFF2-40B4-BE49-F238E27FC236}">
                <a16:creationId xmlns="" xmlns:a16="http://schemas.microsoft.com/office/drawing/2014/main" id="{A1633ECA-F8B5-4F62-87D8-6DEEF3563E3D}"/>
              </a:ext>
            </a:extLst>
          </p:cNvPr>
          <p:cNvSpPr/>
          <p:nvPr userDrawn="1"/>
        </p:nvSpPr>
        <p:spPr>
          <a:xfrm>
            <a:off x="0" y="0"/>
            <a:ext cx="9884477" cy="112277"/>
          </a:xfrm>
          <a:prstGeom prst="rect">
            <a:avLst/>
          </a:prstGeom>
          <a:solidFill>
            <a:srgbClr val="5E5E5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0" name="艾茵施坦">
            <a:extLst>
              <a:ext uri="{FF2B5EF4-FFF2-40B4-BE49-F238E27FC236}">
                <a16:creationId xmlns="" xmlns:a16="http://schemas.microsoft.com/office/drawing/2014/main" id="{914A4204-B9FA-4450-9A62-1C655CC2C437}"/>
              </a:ext>
            </a:extLst>
          </p:cNvPr>
          <p:cNvSpPr txBox="1"/>
          <p:nvPr userDrawn="1"/>
        </p:nvSpPr>
        <p:spPr>
          <a:xfrm>
            <a:off x="10469572" y="179783"/>
            <a:ext cx="102657" cy="5488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900" b="0">
                <a:latin typeface="Hannotate SC Bold"/>
                <a:ea typeface="Hannotate SC Bold"/>
                <a:cs typeface="Hannotate SC Bold"/>
                <a:sym typeface="Hannotate SC Bold"/>
              </a:defRPr>
            </a:lvl1pPr>
          </a:lstStyle>
          <a:p>
            <a:endParaRPr/>
          </a:p>
        </p:txBody>
      </p:sp>
      <p:sp>
        <p:nvSpPr>
          <p:cNvPr id="12" name="矩形">
            <a:extLst>
              <a:ext uri="{FF2B5EF4-FFF2-40B4-BE49-F238E27FC236}">
                <a16:creationId xmlns="" xmlns:a16="http://schemas.microsoft.com/office/drawing/2014/main" id="{DB1A1C58-9F0B-47AF-8349-093D5809AD1A}"/>
              </a:ext>
            </a:extLst>
          </p:cNvPr>
          <p:cNvSpPr/>
          <p:nvPr userDrawn="1"/>
        </p:nvSpPr>
        <p:spPr>
          <a:xfrm>
            <a:off x="0" y="6629400"/>
            <a:ext cx="10785764" cy="227027"/>
          </a:xfrm>
          <a:prstGeom prst="rect">
            <a:avLst/>
          </a:prstGeom>
          <a:solidFill>
            <a:srgbClr val="00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4" name="矩形">
            <a:extLst>
              <a:ext uri="{FF2B5EF4-FFF2-40B4-BE49-F238E27FC236}">
                <a16:creationId xmlns="" xmlns:a16="http://schemas.microsoft.com/office/drawing/2014/main" id="{869977ED-3120-41FF-867D-66C35C52F66B}"/>
              </a:ext>
            </a:extLst>
          </p:cNvPr>
          <p:cNvSpPr/>
          <p:nvPr userDrawn="1"/>
        </p:nvSpPr>
        <p:spPr>
          <a:xfrm>
            <a:off x="10067959" y="6629400"/>
            <a:ext cx="2124042" cy="228600"/>
          </a:xfrm>
          <a:prstGeom prst="rect">
            <a:avLst/>
          </a:prstGeom>
          <a:solidFill>
            <a:srgbClr val="FF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6" name="矩形">
            <a:extLst>
              <a:ext uri="{FF2B5EF4-FFF2-40B4-BE49-F238E27FC236}">
                <a16:creationId xmlns="" xmlns:a16="http://schemas.microsoft.com/office/drawing/2014/main" id="{CFB0B9D8-E258-48CC-B85C-6F341052FE3F}"/>
              </a:ext>
            </a:extLst>
          </p:cNvPr>
          <p:cNvSpPr/>
          <p:nvPr userDrawn="1"/>
        </p:nvSpPr>
        <p:spPr>
          <a:xfrm>
            <a:off x="9531927" y="-1573"/>
            <a:ext cx="2660073" cy="112276"/>
          </a:xfrm>
          <a:prstGeom prst="rect">
            <a:avLst/>
          </a:prstGeom>
          <a:solidFill>
            <a:srgbClr val="FF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solidFill>
                <a:srgbClr val="FF0000"/>
              </a:solidFill>
            </a:endParaRPr>
          </a:p>
        </p:txBody>
      </p:sp>
      <p:sp>
        <p:nvSpPr>
          <p:cNvPr id="18" name="艾茵施坦">
            <a:extLst>
              <a:ext uri="{FF2B5EF4-FFF2-40B4-BE49-F238E27FC236}">
                <a16:creationId xmlns="" xmlns:a16="http://schemas.microsoft.com/office/drawing/2014/main" id="{BC72413A-C8F1-45A8-B13A-135BBC5F1377}"/>
              </a:ext>
            </a:extLst>
          </p:cNvPr>
          <p:cNvSpPr txBox="1"/>
          <p:nvPr userDrawn="1"/>
        </p:nvSpPr>
        <p:spPr>
          <a:xfrm>
            <a:off x="504481" y="54565"/>
            <a:ext cx="2660072" cy="9028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2900" b="0">
                <a:latin typeface="Hannotate SC Bold"/>
                <a:ea typeface="Hannotate SC Bold"/>
                <a:cs typeface="Hannotate SC Bold"/>
                <a:sym typeface="Hannotate SC Bold"/>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a:solidFill>
                  <a:schemeClr val="tx1">
                    <a:lumMod val="75000"/>
                    <a:lumOff val="25000"/>
                  </a:schemeClr>
                </a:solidFill>
                <a:hlinkClick r:id="rId14">
                  <a:extLst>
                    <a:ext uri="{A12FA001-AC4F-418D-AE19-62706E023703}">
                      <ahyp:hlinkClr xmlns="" xmlns:ahyp="http://schemas.microsoft.com/office/drawing/2018/hyperlinkcolor" val="tx"/>
                    </a:ext>
                  </a:extLst>
                </a:hlinkClick>
              </a:rPr>
              <a:t>黑猫编程</a:t>
            </a:r>
            <a:endParaRPr lang="en-US" altLang="zh-CN" sz="1600">
              <a:solidFill>
                <a:schemeClr val="tx1">
                  <a:lumMod val="75000"/>
                  <a:lumOff val="2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smtClean="0">
                <a:solidFill>
                  <a:schemeClr val="tx1">
                    <a:lumMod val="75000"/>
                    <a:lumOff val="25000"/>
                  </a:schemeClr>
                </a:solidFill>
              </a:rPr>
              <a:t>shijitech</a:t>
            </a:r>
            <a:endParaRPr lang="en-US" altLang="zh-CN" sz="1600">
              <a:solidFill>
                <a:schemeClr val="tx1">
                  <a:lumMod val="75000"/>
                  <a:lumOff val="2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a:p>
        </p:txBody>
      </p:sp>
      <p:pic>
        <p:nvPicPr>
          <p:cNvPr id="20" name="图片 19">
            <a:extLst>
              <a:ext uri="{FF2B5EF4-FFF2-40B4-BE49-F238E27FC236}">
                <a16:creationId xmlns="" xmlns:a16="http://schemas.microsoft.com/office/drawing/2014/main" id="{5FF32B70-1E5F-4875-B08F-F4404410417C}"/>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4485" y="179783"/>
            <a:ext cx="409996" cy="409996"/>
          </a:xfrm>
          <a:prstGeom prst="rect">
            <a:avLst/>
          </a:prstGeom>
        </p:spPr>
      </p:pic>
      <p:cxnSp>
        <p:nvCxnSpPr>
          <p:cNvPr id="22" name="直接连接符 21">
            <a:extLst>
              <a:ext uri="{FF2B5EF4-FFF2-40B4-BE49-F238E27FC236}">
                <a16:creationId xmlns="" xmlns:a16="http://schemas.microsoft.com/office/drawing/2014/main" id="{FCAF201E-560A-42E5-A9B9-E25AF9589398}"/>
              </a:ext>
            </a:extLst>
          </p:cNvPr>
          <p:cNvCxnSpPr>
            <a:cxnSpLocks/>
          </p:cNvCxnSpPr>
          <p:nvPr userDrawn="1"/>
        </p:nvCxnSpPr>
        <p:spPr>
          <a:xfrm>
            <a:off x="0" y="691528"/>
            <a:ext cx="12192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5876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8299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4136" y="874433"/>
            <a:ext cx="10502537" cy="2061718"/>
          </a:xfrm>
          <a:prstGeom prst="rect">
            <a:avLst/>
          </a:prstGeom>
        </p:spPr>
        <p:txBody>
          <a:bodyPr wrap="square">
            <a:spAutoFit/>
          </a:bodyPr>
          <a:lstStyle/>
          <a:p>
            <a:r>
              <a:rPr lang="en-US" altLang="zh-CN" sz="2133">
                <a:solidFill>
                  <a:schemeClr val="tx1">
                    <a:lumMod val="75000"/>
                    <a:lumOff val="25000"/>
                  </a:schemeClr>
                </a:solidFill>
                <a:sym typeface="+mn-ea"/>
              </a:rPr>
              <a:t>6.【NOIP2007</a:t>
            </a:r>
            <a:r>
              <a:rPr lang="zh-CN" altLang="en-US" sz="2133">
                <a:solidFill>
                  <a:schemeClr val="tx1">
                    <a:lumMod val="75000"/>
                    <a:lumOff val="25000"/>
                  </a:schemeClr>
                </a:solidFill>
                <a:sym typeface="+mn-ea"/>
              </a:rPr>
              <a:t>普及组</a:t>
            </a:r>
            <a:r>
              <a:rPr lang="en-US" altLang="zh-CN" sz="2133">
                <a:solidFill>
                  <a:schemeClr val="tx1">
                    <a:lumMod val="75000"/>
                    <a:lumOff val="25000"/>
                  </a:schemeClr>
                </a:solidFill>
                <a:sym typeface="+mn-ea"/>
              </a:rPr>
              <a:t>】</a:t>
            </a:r>
            <a:r>
              <a:rPr lang="zh-CN" altLang="en-US" sz="2133">
                <a:solidFill>
                  <a:schemeClr val="tx1">
                    <a:lumMod val="75000"/>
                    <a:lumOff val="25000"/>
                  </a:schemeClr>
                </a:solidFill>
                <a:sym typeface="+mn-ea"/>
              </a:rPr>
              <a:t>在下列关于计算机语言的说法中，正确的有（   ）。 </a:t>
            </a:r>
          </a:p>
          <a:p>
            <a:r>
              <a:rPr lang="en-US" altLang="zh-CN" sz="2133">
                <a:solidFill>
                  <a:schemeClr val="tx1">
                    <a:lumMod val="75000"/>
                    <a:lumOff val="25000"/>
                  </a:schemeClr>
                </a:solidFill>
                <a:sym typeface="+mn-ea"/>
              </a:rPr>
              <a:t>A. </a:t>
            </a:r>
            <a:r>
              <a:rPr lang="zh-CN" altLang="en-US" sz="2133">
                <a:solidFill>
                  <a:schemeClr val="tx1">
                    <a:lumMod val="75000"/>
                    <a:lumOff val="25000"/>
                  </a:schemeClr>
                </a:solidFill>
                <a:sym typeface="+mn-ea"/>
              </a:rPr>
              <a:t>高级语言比汇编语言更高级，是因为它的程序的运行效率更高 </a:t>
            </a:r>
          </a:p>
          <a:p>
            <a:r>
              <a:rPr lang="en-US" altLang="zh-CN" sz="2133">
                <a:solidFill>
                  <a:schemeClr val="tx1">
                    <a:lumMod val="75000"/>
                    <a:lumOff val="25000"/>
                  </a:schemeClr>
                </a:solidFill>
                <a:sym typeface="+mn-ea"/>
              </a:rPr>
              <a:t>B. </a:t>
            </a:r>
            <a:r>
              <a:rPr lang="zh-CN" altLang="en-US" sz="2133">
                <a:solidFill>
                  <a:schemeClr val="tx1">
                    <a:lumMod val="75000"/>
                    <a:lumOff val="25000"/>
                  </a:schemeClr>
                </a:solidFill>
                <a:sym typeface="+mn-ea"/>
              </a:rPr>
              <a:t>随着</a:t>
            </a:r>
            <a:r>
              <a:rPr lang="en-US" altLang="zh-CN" sz="2133">
                <a:solidFill>
                  <a:schemeClr val="tx1">
                    <a:lumMod val="75000"/>
                    <a:lumOff val="25000"/>
                  </a:schemeClr>
                </a:solidFill>
                <a:sym typeface="+mn-ea"/>
              </a:rPr>
              <a:t>Pascal</a:t>
            </a:r>
            <a:r>
              <a:rPr lang="zh-CN" altLang="en-US" sz="2133">
                <a:solidFill>
                  <a:schemeClr val="tx1">
                    <a:lumMod val="75000"/>
                    <a:lumOff val="25000"/>
                  </a:schemeClr>
                </a:solidFill>
                <a:sym typeface="+mn-ea"/>
              </a:rPr>
              <a:t>、</a:t>
            </a:r>
            <a:r>
              <a:rPr lang="en-US" altLang="zh-CN" sz="2133">
                <a:solidFill>
                  <a:schemeClr val="tx1">
                    <a:lumMod val="75000"/>
                    <a:lumOff val="25000"/>
                  </a:schemeClr>
                </a:solidFill>
                <a:sym typeface="+mn-ea"/>
              </a:rPr>
              <a:t>C</a:t>
            </a:r>
            <a:r>
              <a:rPr lang="zh-CN" altLang="en-US" sz="2133">
                <a:solidFill>
                  <a:schemeClr val="tx1">
                    <a:lumMod val="75000"/>
                    <a:lumOff val="25000"/>
                  </a:schemeClr>
                </a:solidFill>
                <a:sym typeface="+mn-ea"/>
              </a:rPr>
              <a:t>等高级语言的出现，机器语言和汇编语言已经退出了历史舞台 </a:t>
            </a:r>
          </a:p>
          <a:p>
            <a:r>
              <a:rPr lang="en-US" altLang="zh-CN" sz="2133">
                <a:solidFill>
                  <a:schemeClr val="tx1">
                    <a:lumMod val="75000"/>
                    <a:lumOff val="25000"/>
                  </a:schemeClr>
                </a:solidFill>
                <a:sym typeface="+mn-ea"/>
              </a:rPr>
              <a:t>C. </a:t>
            </a:r>
            <a:r>
              <a:rPr lang="zh-CN" altLang="en-US" sz="2133">
                <a:solidFill>
                  <a:schemeClr val="tx1">
                    <a:lumMod val="75000"/>
                    <a:lumOff val="25000"/>
                  </a:schemeClr>
                </a:solidFill>
                <a:sym typeface="+mn-ea"/>
              </a:rPr>
              <a:t>高级语言程序比汇编语言程序更容易从一种计算机移植到另一种计算机上 </a:t>
            </a:r>
          </a:p>
          <a:p>
            <a:r>
              <a:rPr lang="en-US" altLang="zh-CN" sz="2133">
                <a:solidFill>
                  <a:schemeClr val="tx1">
                    <a:lumMod val="75000"/>
                    <a:lumOff val="25000"/>
                  </a:schemeClr>
                </a:solidFill>
                <a:sym typeface="+mn-ea"/>
              </a:rPr>
              <a:t>D. C</a:t>
            </a:r>
            <a:r>
              <a:rPr lang="zh-CN" altLang="en-US" sz="2133">
                <a:solidFill>
                  <a:schemeClr val="tx1">
                    <a:lumMod val="75000"/>
                    <a:lumOff val="25000"/>
                  </a:schemeClr>
                </a:solidFill>
                <a:sym typeface="+mn-ea"/>
              </a:rPr>
              <a:t>是一种面向对象的高级计算机语言  </a:t>
            </a:r>
          </a:p>
          <a:p>
            <a:r>
              <a:rPr lang="en-US" altLang="zh-CN" sz="2133">
                <a:solidFill>
                  <a:schemeClr val="tx1">
                    <a:lumMod val="75000"/>
                    <a:lumOff val="25000"/>
                  </a:schemeClr>
                </a:solidFill>
                <a:sym typeface="+mn-ea"/>
              </a:rPr>
              <a:t>【</a:t>
            </a:r>
            <a:r>
              <a:rPr lang="zh-CN" altLang="en-US" sz="2133">
                <a:solidFill>
                  <a:schemeClr val="tx1">
                    <a:lumMod val="75000"/>
                    <a:lumOff val="25000"/>
                  </a:schemeClr>
                </a:solidFill>
                <a:sym typeface="+mn-ea"/>
              </a:rPr>
              <a:t>答案</a:t>
            </a:r>
            <a:r>
              <a:rPr lang="en-US" altLang="zh-CN" sz="2133">
                <a:solidFill>
                  <a:schemeClr val="tx1">
                    <a:lumMod val="75000"/>
                    <a:lumOff val="25000"/>
                  </a:schemeClr>
                </a:solidFill>
                <a:sym typeface="+mn-ea"/>
              </a:rPr>
              <a:t>】C</a:t>
            </a:r>
            <a:endParaRPr lang="en-US" altLang="zh-CN" sz="2133" dirty="0">
              <a:solidFill>
                <a:schemeClr val="tx1">
                  <a:lumMod val="75000"/>
                  <a:lumOff val="25000"/>
                </a:schemeClr>
              </a:solidFill>
              <a:sym typeface="+mn-ea"/>
            </a:endParaRPr>
          </a:p>
        </p:txBody>
      </p:sp>
      <p:sp>
        <p:nvSpPr>
          <p:cNvPr id="3" name="文本框 2">
            <a:extLst>
              <a:ext uri="{FF2B5EF4-FFF2-40B4-BE49-F238E27FC236}">
                <a16:creationId xmlns:a16="http://schemas.microsoft.com/office/drawing/2014/main" xmlns="" id="{5B9CAA05-1FB7-4769-8A20-8705947222F9}"/>
              </a:ext>
            </a:extLst>
          </p:cNvPr>
          <p:cNvSpPr txBox="1"/>
          <p:nvPr/>
        </p:nvSpPr>
        <p:spPr>
          <a:xfrm>
            <a:off x="1512209" y="118094"/>
            <a:ext cx="3949700" cy="523220"/>
          </a:xfrm>
          <a:prstGeom prst="rect">
            <a:avLst/>
          </a:prstGeom>
          <a:noFill/>
        </p:spPr>
        <p:txBody>
          <a:bodyPr wrap="square" rtlCol="0">
            <a:spAutoFit/>
          </a:bodyPr>
          <a:lstStyle/>
          <a:p>
            <a:r>
              <a:rPr lang="zh-CN" altLang="en-US" sz="2800" b="1" i="1">
                <a:ln w="22225">
                  <a:solidFill>
                    <a:schemeClr val="accent2"/>
                  </a:solidFill>
                  <a:prstDash val="solid"/>
                </a:ln>
                <a:solidFill>
                  <a:schemeClr val="accent2">
                    <a:lumMod val="40000"/>
                    <a:lumOff val="60000"/>
                  </a:schemeClr>
                </a:solidFill>
                <a:latin typeface="+mj-lt"/>
                <a:ea typeface="+mj-ea"/>
                <a:cs typeface="+mj-cs"/>
              </a:rPr>
              <a:t>真题演练</a:t>
            </a:r>
            <a:endParaRPr lang="zh-CN" altLang="en-US" sz="2800" b="1" i="1" dirty="0">
              <a:ln w="22225">
                <a:solidFill>
                  <a:schemeClr val="accent2"/>
                </a:solidFill>
                <a:prstDash val="solid"/>
              </a:ln>
              <a:solidFill>
                <a:schemeClr val="accent2">
                  <a:lumMod val="40000"/>
                  <a:lumOff val="60000"/>
                </a:schemeClr>
              </a:solidFill>
              <a:latin typeface="+mj-lt"/>
              <a:ea typeface="+mj-ea"/>
              <a:cs typeface="+mj-cs"/>
              <a:sym typeface="+mn-ea"/>
            </a:endParaRPr>
          </a:p>
        </p:txBody>
      </p:sp>
      <p:sp>
        <p:nvSpPr>
          <p:cNvPr id="5" name="矩形 4"/>
          <p:cNvSpPr/>
          <p:nvPr/>
        </p:nvSpPr>
        <p:spPr>
          <a:xfrm>
            <a:off x="444136" y="3169270"/>
            <a:ext cx="10676710" cy="2389950"/>
          </a:xfrm>
          <a:prstGeom prst="rect">
            <a:avLst/>
          </a:prstGeom>
        </p:spPr>
        <p:txBody>
          <a:bodyPr wrap="square">
            <a:spAutoFit/>
          </a:bodyPr>
          <a:lstStyle/>
          <a:p>
            <a:r>
              <a:rPr lang="en-US" altLang="zh-CN" sz="2133">
                <a:solidFill>
                  <a:schemeClr val="tx1">
                    <a:lumMod val="75000"/>
                    <a:lumOff val="25000"/>
                  </a:schemeClr>
                </a:solidFill>
              </a:rPr>
              <a:t>7.</a:t>
            </a:r>
            <a:r>
              <a:rPr lang="en-US" altLang="zh-CN" sz="2133">
                <a:solidFill>
                  <a:schemeClr val="tx1">
                    <a:lumMod val="75000"/>
                    <a:lumOff val="25000"/>
                  </a:schemeClr>
                </a:solidFill>
                <a:sym typeface="+mn-ea"/>
              </a:rPr>
              <a:t> 【CSP2020</a:t>
            </a:r>
            <a:r>
              <a:rPr lang="zh-CN" altLang="en-US" sz="2133">
                <a:solidFill>
                  <a:schemeClr val="tx1">
                    <a:lumMod val="75000"/>
                    <a:lumOff val="25000"/>
                  </a:schemeClr>
                </a:solidFill>
                <a:sym typeface="+mn-ea"/>
              </a:rPr>
              <a:t>入门组</a:t>
            </a:r>
            <a:r>
              <a:rPr lang="en-US" altLang="zh-CN" sz="2133">
                <a:solidFill>
                  <a:schemeClr val="tx1">
                    <a:lumMod val="75000"/>
                    <a:lumOff val="25000"/>
                  </a:schemeClr>
                </a:solidFill>
                <a:sym typeface="+mn-ea"/>
              </a:rPr>
              <a:t>】</a:t>
            </a:r>
            <a:r>
              <a:rPr lang="zh-CN" altLang="en-US" sz="2133">
                <a:solidFill>
                  <a:schemeClr val="tx1">
                    <a:lumMod val="75000"/>
                    <a:lumOff val="25000"/>
                  </a:schemeClr>
                </a:solidFill>
              </a:rPr>
              <a:t>编译器的主要功能是（ ）</a:t>
            </a:r>
            <a:r>
              <a:rPr lang="zh-CN" altLang="en-US" sz="2133" smtClean="0">
                <a:solidFill>
                  <a:schemeClr val="tx1">
                    <a:lumMod val="75000"/>
                    <a:lumOff val="25000"/>
                  </a:schemeClr>
                </a:solidFill>
              </a:rPr>
              <a:t>。</a:t>
            </a:r>
            <a:endParaRPr lang="zh-CN" altLang="en-US" sz="2133">
              <a:solidFill>
                <a:schemeClr val="tx1">
                  <a:lumMod val="75000"/>
                  <a:lumOff val="25000"/>
                </a:schemeClr>
              </a:solidFill>
            </a:endParaRPr>
          </a:p>
          <a:p>
            <a:r>
              <a:rPr lang="zh-CN" altLang="en-US" sz="2133">
                <a:solidFill>
                  <a:schemeClr val="tx1">
                    <a:lumMod val="75000"/>
                    <a:lumOff val="25000"/>
                  </a:schemeClr>
                </a:solidFill>
              </a:rPr>
              <a:t> A. 将源程序翻译成机器指令代码</a:t>
            </a:r>
          </a:p>
          <a:p>
            <a:r>
              <a:rPr lang="zh-CN" altLang="en-US" sz="2133">
                <a:solidFill>
                  <a:schemeClr val="tx1">
                    <a:lumMod val="75000"/>
                    <a:lumOff val="25000"/>
                  </a:schemeClr>
                </a:solidFill>
              </a:rPr>
              <a:t> B. 将源程序重新组合</a:t>
            </a:r>
          </a:p>
          <a:p>
            <a:r>
              <a:rPr lang="zh-CN" altLang="en-US" sz="2133">
                <a:solidFill>
                  <a:schemeClr val="tx1">
                    <a:lumMod val="75000"/>
                    <a:lumOff val="25000"/>
                  </a:schemeClr>
                </a:solidFill>
              </a:rPr>
              <a:t> C. 将低级语言翻译成高级语言</a:t>
            </a:r>
          </a:p>
          <a:p>
            <a:r>
              <a:rPr lang="zh-CN" altLang="en-US" sz="2133">
                <a:solidFill>
                  <a:schemeClr val="tx1">
                    <a:lumMod val="75000"/>
                    <a:lumOff val="25000"/>
                  </a:schemeClr>
                </a:solidFill>
              </a:rPr>
              <a:t> D. 将一种高级语言翻译成另一种</a:t>
            </a:r>
            <a:r>
              <a:rPr lang="zh-CN" altLang="en-US" sz="2133" smtClean="0">
                <a:solidFill>
                  <a:schemeClr val="tx1">
                    <a:lumMod val="75000"/>
                    <a:lumOff val="25000"/>
                  </a:schemeClr>
                </a:solidFill>
              </a:rPr>
              <a:t>高级语言</a:t>
            </a:r>
            <a:endParaRPr lang="en-US" altLang="zh-CN" sz="2133" smtClean="0">
              <a:solidFill>
                <a:schemeClr val="tx1">
                  <a:lumMod val="75000"/>
                  <a:lumOff val="25000"/>
                </a:schemeClr>
              </a:solidFill>
            </a:endParaRPr>
          </a:p>
          <a:p>
            <a:r>
              <a:rPr lang="en-US" altLang="zh-CN" sz="2133">
                <a:solidFill>
                  <a:schemeClr val="tx1">
                    <a:lumMod val="75000"/>
                    <a:lumOff val="25000"/>
                  </a:schemeClr>
                </a:solidFill>
                <a:sym typeface="+mn-ea"/>
              </a:rPr>
              <a:t>【</a:t>
            </a:r>
            <a:r>
              <a:rPr lang="zh-CN" altLang="en-US" sz="2133">
                <a:solidFill>
                  <a:schemeClr val="tx1">
                    <a:lumMod val="75000"/>
                    <a:lumOff val="25000"/>
                  </a:schemeClr>
                </a:solidFill>
                <a:sym typeface="+mn-ea"/>
              </a:rPr>
              <a:t>答案</a:t>
            </a:r>
            <a:r>
              <a:rPr lang="en-US" altLang="zh-CN" sz="2133" smtClean="0">
                <a:solidFill>
                  <a:schemeClr val="tx1">
                    <a:lumMod val="75000"/>
                    <a:lumOff val="25000"/>
                  </a:schemeClr>
                </a:solidFill>
                <a:sym typeface="+mn-ea"/>
              </a:rPr>
              <a:t>】A</a:t>
            </a:r>
            <a:endParaRPr lang="en-US" altLang="zh-CN" sz="2133">
              <a:solidFill>
                <a:schemeClr val="tx1">
                  <a:lumMod val="75000"/>
                  <a:lumOff val="25000"/>
                </a:schemeClr>
              </a:solidFill>
              <a:sym typeface="+mn-ea"/>
            </a:endParaRPr>
          </a:p>
          <a:p>
            <a:endParaRPr lang="zh-CN" altLang="en-US" sz="2133">
              <a:solidFill>
                <a:schemeClr val="tx1">
                  <a:lumMod val="75000"/>
                  <a:lumOff val="25000"/>
                </a:schemeClr>
              </a:solidFill>
            </a:endParaRPr>
          </a:p>
        </p:txBody>
      </p:sp>
    </p:spTree>
    <p:extLst>
      <p:ext uri="{BB962C8B-B14F-4D97-AF65-F5344CB8AC3E}">
        <p14:creationId xmlns:p14="http://schemas.microsoft.com/office/powerpoint/2010/main" val="2392249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37122" y="1011645"/>
            <a:ext cx="10400453" cy="2714413"/>
          </a:xfrm>
        </p:spPr>
        <p:txBody>
          <a:bodyPr>
            <a:noAutofit/>
          </a:bodyPr>
          <a:lstStyle/>
          <a:p>
            <a:pPr algn="l">
              <a:spcBef>
                <a:spcPct val="15000"/>
              </a:spcBef>
              <a:buClrTx/>
              <a:buSzTx/>
            </a:pPr>
            <a:r>
              <a:rPr lang="zh-CN" altLang="en-US" dirty="0">
                <a:solidFill>
                  <a:schemeClr val="tx1">
                    <a:lumMod val="75000"/>
                    <a:lumOff val="25000"/>
                  </a:schemeClr>
                </a:solidFill>
              </a:rPr>
              <a:t>程序就是一系列的操作步骤，计算机程序就是由人事先规定的计算机完成某项工作操作步骤。每一步骤的具体内容由计算机能够理解的指令来描述，这些指令告诉计算机</a:t>
            </a:r>
            <a:r>
              <a:rPr lang="en-US" altLang="zh-CN" dirty="0">
                <a:solidFill>
                  <a:schemeClr val="tx1">
                    <a:lumMod val="75000"/>
                    <a:lumOff val="25000"/>
                  </a:schemeClr>
                </a:solidFill>
              </a:rPr>
              <a:t>“</a:t>
            </a:r>
            <a:r>
              <a:rPr lang="zh-CN" altLang="en-US" dirty="0">
                <a:solidFill>
                  <a:schemeClr val="tx1">
                    <a:lumMod val="75000"/>
                    <a:lumOff val="25000"/>
                  </a:schemeClr>
                </a:solidFill>
              </a:rPr>
              <a:t>做什么</a:t>
            </a:r>
            <a:r>
              <a:rPr lang="en-US" altLang="zh-CN" dirty="0">
                <a:solidFill>
                  <a:schemeClr val="tx1">
                    <a:lumMod val="75000"/>
                    <a:lumOff val="25000"/>
                  </a:schemeClr>
                </a:solidFill>
              </a:rPr>
              <a:t>”</a:t>
            </a:r>
            <a:r>
              <a:rPr lang="zh-CN" altLang="en-US" dirty="0">
                <a:solidFill>
                  <a:schemeClr val="tx1">
                    <a:lumMod val="75000"/>
                    <a:lumOff val="25000"/>
                  </a:schemeClr>
                </a:solidFill>
              </a:rPr>
              <a:t>和</a:t>
            </a:r>
            <a:r>
              <a:rPr lang="en-US" altLang="zh-CN" dirty="0">
                <a:solidFill>
                  <a:schemeClr val="tx1">
                    <a:lumMod val="75000"/>
                    <a:lumOff val="25000"/>
                  </a:schemeClr>
                </a:solidFill>
              </a:rPr>
              <a:t>“</a:t>
            </a:r>
            <a:r>
              <a:rPr lang="zh-CN" altLang="en-US" dirty="0">
                <a:solidFill>
                  <a:schemeClr val="tx1">
                    <a:lumMod val="75000"/>
                    <a:lumOff val="25000"/>
                  </a:schemeClr>
                </a:solidFill>
              </a:rPr>
              <a:t>怎么做</a:t>
            </a:r>
            <a:r>
              <a:rPr lang="en-US" altLang="zh-CN" dirty="0">
                <a:solidFill>
                  <a:schemeClr val="tx1">
                    <a:lumMod val="75000"/>
                    <a:lumOff val="25000"/>
                  </a:schemeClr>
                </a:solidFill>
              </a:rPr>
              <a:t>”</a:t>
            </a:r>
            <a:r>
              <a:rPr lang="zh-CN" altLang="en-US" dirty="0">
                <a:solidFill>
                  <a:schemeClr val="tx1">
                    <a:lumMod val="75000"/>
                    <a:lumOff val="25000"/>
                  </a:schemeClr>
                </a:solidFill>
              </a:rPr>
              <a:t>。编写计算机程序所使用的语言称为程序设计语言。</a:t>
            </a:r>
          </a:p>
          <a:p>
            <a:pPr algn="l">
              <a:spcBef>
                <a:spcPct val="15000"/>
              </a:spcBef>
              <a:buClrTx/>
              <a:buSzTx/>
            </a:pPr>
            <a:r>
              <a:rPr lang="zh-CN" altLang="en-US" dirty="0">
                <a:solidFill>
                  <a:schemeClr val="tx1">
                    <a:lumMod val="75000"/>
                    <a:lumOff val="25000"/>
                  </a:schemeClr>
                </a:solidFill>
              </a:rPr>
              <a:t>通常分为三类：机器语言、汇编语言和高级语言。</a:t>
            </a:r>
          </a:p>
        </p:txBody>
      </p:sp>
    </p:spTree>
    <p:extLst>
      <p:ext uri="{BB962C8B-B14F-4D97-AF65-F5344CB8AC3E}">
        <p14:creationId xmlns:p14="http://schemas.microsoft.com/office/powerpoint/2010/main" val="21901646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93608" y="941010"/>
            <a:ext cx="10631593" cy="4857327"/>
          </a:xfrm>
        </p:spPr>
        <p:txBody>
          <a:bodyPr>
            <a:noAutofit/>
          </a:bodyPr>
          <a:lstStyle/>
          <a:p>
            <a:pPr algn="l"/>
            <a:r>
              <a:rPr lang="zh-CN" altLang="en-US" smtClean="0">
                <a:solidFill>
                  <a:schemeClr val="tx1">
                    <a:lumMod val="75000"/>
                    <a:lumOff val="25000"/>
                  </a:schemeClr>
                </a:solidFill>
                <a:sym typeface="+mn-ea"/>
              </a:rPr>
              <a:t>计算机最早的语言处理程序是机器语言，它是计算机直接识别的语言，速度快。</a:t>
            </a:r>
          </a:p>
          <a:p>
            <a:pPr algn="l"/>
            <a:r>
              <a:rPr lang="zh-CN" altLang="en-US" smtClean="0">
                <a:solidFill>
                  <a:schemeClr val="tx1">
                    <a:lumMod val="75000"/>
                    <a:lumOff val="25000"/>
                  </a:schemeClr>
                </a:solidFill>
                <a:sym typeface="+mn-ea"/>
              </a:rPr>
              <a:t>机器语言是用二进制代码编写计算机程序的，因为又称二进制语言，属于低级语言。</a:t>
            </a:r>
          </a:p>
          <a:p>
            <a:pPr algn="l"/>
            <a:r>
              <a:rPr lang="zh-CN" altLang="en-US" smtClean="0">
                <a:solidFill>
                  <a:schemeClr val="tx1">
                    <a:lumMod val="75000"/>
                    <a:lumOff val="25000"/>
                  </a:schemeClr>
                </a:solidFill>
                <a:sym typeface="+mn-ea"/>
              </a:rPr>
              <a:t>例如用机器语言来表示</a:t>
            </a:r>
            <a:r>
              <a:rPr lang="en-US" altLang="zh-CN" smtClean="0">
                <a:solidFill>
                  <a:schemeClr val="tx1">
                    <a:lumMod val="75000"/>
                    <a:lumOff val="25000"/>
                  </a:schemeClr>
                </a:solidFill>
                <a:sym typeface="+mn-ea"/>
              </a:rPr>
              <a:t>“8+4”</a:t>
            </a:r>
            <a:r>
              <a:rPr lang="zh-CN" altLang="en-US" smtClean="0">
                <a:solidFill>
                  <a:schemeClr val="tx1">
                    <a:lumMod val="75000"/>
                    <a:lumOff val="25000"/>
                  </a:schemeClr>
                </a:solidFill>
                <a:sym typeface="+mn-ea"/>
              </a:rPr>
              <a:t>这个算式，是一串二进制码</a:t>
            </a:r>
            <a:r>
              <a:rPr lang="en-US" altLang="zh-CN" smtClean="0">
                <a:solidFill>
                  <a:schemeClr val="tx1">
                    <a:lumMod val="75000"/>
                    <a:lumOff val="25000"/>
                  </a:schemeClr>
                </a:solidFill>
                <a:sym typeface="+mn-ea"/>
              </a:rPr>
              <a:t>“00001000 00000100 00000100”</a:t>
            </a:r>
            <a:r>
              <a:rPr lang="zh-CN" altLang="en-US" smtClean="0">
                <a:solidFill>
                  <a:schemeClr val="tx1">
                    <a:lumMod val="75000"/>
                    <a:lumOff val="25000"/>
                  </a:schemeClr>
                </a:solidFill>
                <a:sym typeface="+mn-ea"/>
              </a:rPr>
              <a:t>。 </a:t>
            </a:r>
          </a:p>
          <a:p>
            <a:pPr algn="l"/>
            <a:r>
              <a:rPr lang="zh-CN" altLang="en-US" smtClean="0">
                <a:solidFill>
                  <a:schemeClr val="tx1">
                    <a:lumMod val="75000"/>
                    <a:lumOff val="25000"/>
                  </a:schemeClr>
                </a:solidFill>
                <a:sym typeface="+mn-ea"/>
              </a:rPr>
              <a:t>机器语言是其它计算机语言的基础，因为计算机硬件只能识别0\1的二进制，无论后面的计算机语言如何发展，最终在计算机内能够执行的只能是0\1的二进制编码，故而后面所有的计算机语言都需要一个翻译的东西，将其翻译为二进制的编码执行，这个起着翻译官作用的就是编译器或解释器。</a:t>
            </a:r>
          </a:p>
          <a:p>
            <a:pPr algn="l"/>
            <a:endParaRPr lang="zh-CN" altLang="en-US" smtClean="0">
              <a:solidFill>
                <a:schemeClr val="tx1">
                  <a:lumMod val="75000"/>
                  <a:lumOff val="25000"/>
                </a:schemeClr>
              </a:solidFill>
              <a:sym typeface="+mn-ea"/>
            </a:endParaRPr>
          </a:p>
          <a:p>
            <a:pPr algn="l"/>
            <a:r>
              <a:rPr lang="zh-CN" altLang="en-US" smtClean="0">
                <a:solidFill>
                  <a:schemeClr val="tx1">
                    <a:lumMod val="75000"/>
                    <a:lumOff val="25000"/>
                  </a:schemeClr>
                </a:solidFill>
                <a:sym typeface="+mn-ea"/>
              </a:rPr>
              <a:t>机器语言优点是最底层，速度最快，缺点是最复杂，开发效率最低。</a:t>
            </a:r>
          </a:p>
          <a:p>
            <a:pPr algn="l"/>
            <a:endParaRPr lang="zh-CN" altLang="en-US" sz="2133" dirty="0">
              <a:solidFill>
                <a:schemeClr val="accent1">
                  <a:lumMod val="50000"/>
                </a:schemeClr>
              </a:solidFill>
              <a:sym typeface="+mn-ea"/>
            </a:endParaRPr>
          </a:p>
          <a:p>
            <a:pPr marL="380990" indent="-380990" algn="l"/>
            <a:endParaRPr lang="zh-CN" altLang="en-US" sz="2133" dirty="0">
              <a:solidFill>
                <a:schemeClr val="accent1">
                  <a:lumMod val="50000"/>
                </a:schemeClr>
              </a:solidFill>
              <a:sym typeface="+mn-ea"/>
            </a:endParaRPr>
          </a:p>
        </p:txBody>
      </p:sp>
      <p:sp>
        <p:nvSpPr>
          <p:cNvPr id="7" name="文本框 6"/>
          <p:cNvSpPr txBox="1"/>
          <p:nvPr/>
        </p:nvSpPr>
        <p:spPr>
          <a:xfrm>
            <a:off x="1492311" y="180824"/>
            <a:ext cx="2833793" cy="480131"/>
          </a:xfrm>
          <a:prstGeom prst="rect">
            <a:avLst/>
          </a:prstGeom>
          <a:noFill/>
        </p:spPr>
        <p:txBody>
          <a:bodyPr wrap="square" rtlCol="0">
            <a:spAutoFit/>
          </a:bodyPr>
          <a:lstStyle/>
          <a:p>
            <a:pPr>
              <a:lnSpc>
                <a:spcPct val="90000"/>
              </a:lnSpc>
              <a:spcBef>
                <a:spcPct val="0"/>
              </a:spcBef>
            </a:pPr>
            <a:r>
              <a:rPr lang="zh-CN" altLang="en-US" sz="2800" b="1" i="1" dirty="0">
                <a:ln w="22225">
                  <a:solidFill>
                    <a:schemeClr val="accent2"/>
                  </a:solidFill>
                  <a:prstDash val="solid"/>
                </a:ln>
                <a:solidFill>
                  <a:schemeClr val="accent2">
                    <a:lumMod val="40000"/>
                    <a:lumOff val="60000"/>
                  </a:schemeClr>
                </a:solidFill>
                <a:latin typeface="+mj-lt"/>
                <a:ea typeface="+mj-ea"/>
                <a:cs typeface="+mj-cs"/>
              </a:rPr>
              <a:t>机器语言</a:t>
            </a:r>
          </a:p>
        </p:txBody>
      </p:sp>
    </p:spTree>
    <p:extLst>
      <p:ext uri="{BB962C8B-B14F-4D97-AF65-F5344CB8AC3E}">
        <p14:creationId xmlns:p14="http://schemas.microsoft.com/office/powerpoint/2010/main" val="3377308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518038" y="956734"/>
            <a:ext cx="11369161" cy="4515273"/>
          </a:xfrm>
        </p:spPr>
        <p:txBody>
          <a:bodyPr>
            <a:noAutofit/>
          </a:bodyPr>
          <a:lstStyle/>
          <a:p>
            <a:pPr algn="l"/>
            <a:r>
              <a:rPr dirty="0">
                <a:solidFill>
                  <a:schemeClr val="tx1">
                    <a:lumMod val="75000"/>
                    <a:lumOff val="25000"/>
                  </a:schemeClr>
                </a:solidFill>
                <a:sym typeface="+mn-ea"/>
              </a:rPr>
              <a:t>汇编语言用助记符代替了操作码，用地址符号或标号代替地址码。这样就用符号代替了机器语言的二进制码。汇编语言也称为符号语言。比起机器语言，汇编大大进步了。尽管还是复杂，用起来容易出错，但在计算机语言发展史上是机器语言向更高级的语言进化的桥梁。</a:t>
            </a:r>
          </a:p>
          <a:p>
            <a:pPr algn="l"/>
            <a:endParaRPr dirty="0">
              <a:solidFill>
                <a:schemeClr val="tx1">
                  <a:lumMod val="75000"/>
                  <a:lumOff val="25000"/>
                </a:schemeClr>
              </a:solidFill>
              <a:sym typeface="+mn-ea"/>
            </a:endParaRPr>
          </a:p>
          <a:p>
            <a:pPr algn="l"/>
            <a:r>
              <a:rPr lang="zh-CN" altLang="en-US" dirty="0">
                <a:solidFill>
                  <a:schemeClr val="tx1">
                    <a:lumMod val="75000"/>
                    <a:lumOff val="25000"/>
                  </a:schemeClr>
                </a:solidFill>
                <a:sym typeface="+mn-ea"/>
              </a:rPr>
              <a:t>比如：</a:t>
            </a:r>
            <a:r>
              <a:rPr lang="en-US" altLang="zh-CN" dirty="0">
                <a:solidFill>
                  <a:schemeClr val="tx1">
                    <a:lumMod val="75000"/>
                    <a:lumOff val="25000"/>
                  </a:schemeClr>
                </a:solidFill>
                <a:sym typeface="+mn-ea"/>
              </a:rPr>
              <a:t>MOV AL</a:t>
            </a:r>
            <a:r>
              <a:rPr lang="zh-CN" altLang="en-US" dirty="0">
                <a:solidFill>
                  <a:schemeClr val="tx1">
                    <a:lumMod val="75000"/>
                    <a:lumOff val="25000"/>
                  </a:schemeClr>
                </a:solidFill>
                <a:sym typeface="+mn-ea"/>
              </a:rPr>
              <a:t>，</a:t>
            </a:r>
            <a:r>
              <a:rPr lang="en-US" altLang="zh-CN" dirty="0">
                <a:solidFill>
                  <a:schemeClr val="tx1">
                    <a:lumMod val="75000"/>
                    <a:lumOff val="25000"/>
                  </a:schemeClr>
                </a:solidFill>
                <a:sym typeface="+mn-ea"/>
              </a:rPr>
              <a:t>20H</a:t>
            </a:r>
            <a:r>
              <a:rPr lang="zh-CN" altLang="en-US" dirty="0">
                <a:solidFill>
                  <a:schemeClr val="tx1">
                    <a:lumMod val="75000"/>
                    <a:lumOff val="25000"/>
                  </a:schemeClr>
                </a:solidFill>
                <a:sym typeface="+mn-ea"/>
              </a:rPr>
              <a:t>；</a:t>
            </a:r>
            <a:r>
              <a:rPr lang="en-US" altLang="zh-CN" dirty="0">
                <a:solidFill>
                  <a:schemeClr val="tx1">
                    <a:lumMod val="75000"/>
                    <a:lumOff val="25000"/>
                  </a:schemeClr>
                </a:solidFill>
                <a:sym typeface="+mn-ea"/>
              </a:rPr>
              <a:t>//</a:t>
            </a:r>
            <a:r>
              <a:rPr lang="zh-CN" altLang="en-US" dirty="0">
                <a:solidFill>
                  <a:schemeClr val="tx1">
                    <a:lumMod val="75000"/>
                    <a:lumOff val="25000"/>
                  </a:schemeClr>
                </a:solidFill>
                <a:sym typeface="+mn-ea"/>
              </a:rPr>
              <a:t>将</a:t>
            </a:r>
            <a:r>
              <a:rPr lang="en-US" altLang="zh-CN" dirty="0">
                <a:solidFill>
                  <a:schemeClr val="tx1">
                    <a:lumMod val="75000"/>
                    <a:lumOff val="25000"/>
                  </a:schemeClr>
                </a:solidFill>
                <a:sym typeface="+mn-ea"/>
              </a:rPr>
              <a:t>8</a:t>
            </a:r>
            <a:r>
              <a:rPr lang="zh-CN" altLang="en-US" dirty="0">
                <a:solidFill>
                  <a:schemeClr val="tx1">
                    <a:lumMod val="75000"/>
                    <a:lumOff val="25000"/>
                  </a:schemeClr>
                </a:solidFill>
                <a:sym typeface="+mn-ea"/>
              </a:rPr>
              <a:t>位数据</a:t>
            </a:r>
            <a:r>
              <a:rPr lang="en-US" altLang="zh-CN" dirty="0">
                <a:solidFill>
                  <a:schemeClr val="tx1">
                    <a:lumMod val="75000"/>
                    <a:lumOff val="25000"/>
                  </a:schemeClr>
                </a:solidFill>
                <a:sym typeface="+mn-ea"/>
              </a:rPr>
              <a:t>20H</a:t>
            </a:r>
            <a:r>
              <a:rPr lang="zh-CN" altLang="en-US" dirty="0">
                <a:solidFill>
                  <a:schemeClr val="tx1">
                    <a:lumMod val="75000"/>
                    <a:lumOff val="25000"/>
                  </a:schemeClr>
                </a:solidFill>
                <a:sym typeface="+mn-ea"/>
              </a:rPr>
              <a:t>传送到</a:t>
            </a:r>
            <a:r>
              <a:rPr lang="en-US" altLang="zh-CN" dirty="0">
                <a:solidFill>
                  <a:schemeClr val="tx1">
                    <a:lumMod val="75000"/>
                    <a:lumOff val="25000"/>
                  </a:schemeClr>
                </a:solidFill>
                <a:sym typeface="+mn-ea"/>
              </a:rPr>
              <a:t>AL</a:t>
            </a:r>
            <a:r>
              <a:rPr lang="zh-CN" altLang="en-US" dirty="0">
                <a:solidFill>
                  <a:schemeClr val="tx1">
                    <a:lumMod val="75000"/>
                    <a:lumOff val="25000"/>
                  </a:schemeClr>
                </a:solidFill>
                <a:sym typeface="+mn-ea"/>
              </a:rPr>
              <a:t>寄存器，就是赋值语句</a:t>
            </a:r>
          </a:p>
          <a:p>
            <a:pPr algn="l"/>
            <a:endParaRPr lang="zh-CN" altLang="en-US" dirty="0">
              <a:solidFill>
                <a:schemeClr val="tx1">
                  <a:lumMod val="75000"/>
                  <a:lumOff val="25000"/>
                </a:schemeClr>
              </a:solidFill>
              <a:sym typeface="+mn-ea"/>
            </a:endParaRPr>
          </a:p>
          <a:p>
            <a:pPr algn="l"/>
            <a:r>
              <a:rPr lang="zh-CN" altLang="en-US" dirty="0">
                <a:solidFill>
                  <a:schemeClr val="tx1">
                    <a:lumMod val="75000"/>
                    <a:lumOff val="25000"/>
                  </a:schemeClr>
                </a:solidFill>
                <a:sym typeface="+mn-ea"/>
              </a:rPr>
              <a:t>用汇编语言编写的源程序不能被计算机直接识别，必须使用某种特殊软件将用汇编写的源程序翻译和连接成能被计算机直接识别的二进制代码。</a:t>
            </a:r>
          </a:p>
          <a:p>
            <a:pPr algn="l"/>
            <a:endParaRPr lang="zh-CN" altLang="en-US" dirty="0">
              <a:solidFill>
                <a:schemeClr val="tx1">
                  <a:lumMod val="75000"/>
                  <a:lumOff val="25000"/>
                </a:schemeClr>
              </a:solidFill>
              <a:sym typeface="+mn-ea"/>
            </a:endParaRPr>
          </a:p>
          <a:p>
            <a:pPr algn="l"/>
            <a:r>
              <a:rPr dirty="0">
                <a:solidFill>
                  <a:schemeClr val="tx1">
                    <a:lumMod val="75000"/>
                    <a:lumOff val="25000"/>
                  </a:schemeClr>
                </a:solidFill>
                <a:sym typeface="+mn-ea"/>
              </a:rPr>
              <a:t>汇编语言</a:t>
            </a:r>
            <a:r>
              <a:rPr lang="zh-CN" altLang="en-US" dirty="0">
                <a:solidFill>
                  <a:schemeClr val="tx1">
                    <a:lumMod val="75000"/>
                    <a:lumOff val="25000"/>
                  </a:schemeClr>
                </a:solidFill>
                <a:sym typeface="+mn-ea"/>
              </a:rPr>
              <a:t>优点是比较底层，速度最快，缺点是复杂，开发效率最低</a:t>
            </a:r>
          </a:p>
        </p:txBody>
      </p:sp>
      <p:sp>
        <p:nvSpPr>
          <p:cNvPr id="7" name="文本框 6"/>
          <p:cNvSpPr txBox="1"/>
          <p:nvPr/>
        </p:nvSpPr>
        <p:spPr>
          <a:xfrm>
            <a:off x="1509124" y="149861"/>
            <a:ext cx="2354580" cy="480131"/>
          </a:xfrm>
          <a:prstGeom prst="rect">
            <a:avLst/>
          </a:prstGeom>
          <a:noFill/>
        </p:spPr>
        <p:txBody>
          <a:bodyPr wrap="square" rtlCol="0">
            <a:spAutoFit/>
          </a:bodyPr>
          <a:lstStyle/>
          <a:p>
            <a:pPr>
              <a:lnSpc>
                <a:spcPct val="90000"/>
              </a:lnSpc>
              <a:spcBef>
                <a:spcPct val="0"/>
              </a:spcBef>
            </a:pPr>
            <a:r>
              <a:rPr lang="zh-CN" altLang="en-US" sz="2800" b="1" i="1" dirty="0">
                <a:ln w="22225">
                  <a:solidFill>
                    <a:schemeClr val="accent2"/>
                  </a:solidFill>
                  <a:prstDash val="solid"/>
                </a:ln>
                <a:solidFill>
                  <a:schemeClr val="accent2">
                    <a:lumMod val="40000"/>
                    <a:lumOff val="60000"/>
                  </a:schemeClr>
                </a:solidFill>
                <a:latin typeface="+mj-lt"/>
                <a:ea typeface="+mj-ea"/>
                <a:cs typeface="+mj-cs"/>
              </a:rPr>
              <a:t>汇编语言</a:t>
            </a:r>
          </a:p>
        </p:txBody>
      </p:sp>
    </p:spTree>
    <p:extLst>
      <p:ext uri="{BB962C8B-B14F-4D97-AF65-F5344CB8AC3E}">
        <p14:creationId xmlns:p14="http://schemas.microsoft.com/office/powerpoint/2010/main" val="1008392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22245" y="888517"/>
            <a:ext cx="11308201" cy="3519593"/>
          </a:xfrm>
        </p:spPr>
        <p:txBody>
          <a:bodyPr>
            <a:noAutofit/>
          </a:bodyPr>
          <a:lstStyle/>
          <a:p>
            <a:pPr algn="l"/>
            <a:r>
              <a:rPr>
                <a:solidFill>
                  <a:schemeClr val="tx1">
                    <a:lumMod val="75000"/>
                    <a:lumOff val="25000"/>
                  </a:schemeClr>
                </a:solidFill>
                <a:sym typeface="+mn-ea"/>
              </a:rPr>
              <a:t>高级语言是一种接近于人们使用习惯的程序设计语言</a:t>
            </a:r>
            <a:r>
              <a:rPr smtClean="0">
                <a:solidFill>
                  <a:schemeClr val="tx1">
                    <a:lumMod val="75000"/>
                    <a:lumOff val="25000"/>
                  </a:schemeClr>
                </a:solidFill>
                <a:sym typeface="+mn-ea"/>
              </a:rPr>
              <a:t>。</a:t>
            </a:r>
            <a:endParaRPr dirty="0">
              <a:solidFill>
                <a:schemeClr val="tx1">
                  <a:lumMod val="75000"/>
                  <a:lumOff val="25000"/>
                </a:schemeClr>
              </a:solidFill>
              <a:sym typeface="+mn-ea"/>
            </a:endParaRPr>
          </a:p>
          <a:p>
            <a:pPr algn="l"/>
            <a:r>
              <a:rPr dirty="0">
                <a:solidFill>
                  <a:schemeClr val="tx1">
                    <a:lumMod val="75000"/>
                    <a:lumOff val="25000"/>
                  </a:schemeClr>
                </a:solidFill>
                <a:sym typeface="+mn-ea"/>
              </a:rPr>
              <a:t>高级语言所编</a:t>
            </a:r>
            <a:r>
              <a:rPr lang="zh-CN" altLang="en-US" dirty="0">
                <a:solidFill>
                  <a:schemeClr val="tx1">
                    <a:lumMod val="75000"/>
                    <a:lumOff val="25000"/>
                  </a:schemeClr>
                </a:solidFill>
                <a:sym typeface="+mn-ea"/>
              </a:rPr>
              <a:t>写</a:t>
            </a:r>
            <a:r>
              <a:rPr dirty="0">
                <a:solidFill>
                  <a:schemeClr val="tx1">
                    <a:lumMod val="75000"/>
                    <a:lumOff val="25000"/>
                  </a:schemeClr>
                </a:solidFill>
                <a:sym typeface="+mn-ea"/>
              </a:rPr>
              <a:t>的程序不能直接被计算机识别，必须经过转换才能被执行，按转换方式可分为2类：</a:t>
            </a:r>
          </a:p>
          <a:p>
            <a:pPr algn="l"/>
            <a:r>
              <a:rPr>
                <a:solidFill>
                  <a:schemeClr val="tx1">
                    <a:lumMod val="75000"/>
                    <a:lumOff val="25000"/>
                  </a:schemeClr>
                </a:solidFill>
                <a:sym typeface="+mn-ea"/>
              </a:rPr>
              <a:t> </a:t>
            </a:r>
            <a:r>
              <a:rPr smtClean="0">
                <a:solidFill>
                  <a:schemeClr val="tx1">
                    <a:lumMod val="75000"/>
                    <a:lumOff val="25000"/>
                  </a:schemeClr>
                </a:solidFill>
                <a:sym typeface="+mn-ea"/>
              </a:rPr>
              <a:t>1</a:t>
            </a:r>
            <a:r>
              <a:rPr dirty="0">
                <a:solidFill>
                  <a:schemeClr val="tx1">
                    <a:lumMod val="75000"/>
                    <a:lumOff val="25000"/>
                  </a:schemeClr>
                </a:solidFill>
                <a:sym typeface="+mn-ea"/>
              </a:rPr>
              <a:t>）编译类</a:t>
            </a:r>
          </a:p>
          <a:p>
            <a:pPr algn="l"/>
            <a:r>
              <a:rPr dirty="0">
                <a:solidFill>
                  <a:schemeClr val="tx1">
                    <a:lumMod val="75000"/>
                    <a:lumOff val="25000"/>
                  </a:schemeClr>
                </a:solidFill>
                <a:sym typeface="+mn-ea"/>
              </a:rPr>
              <a:t>         事先编好一个叫做编译程序的机器语言程序放在计算机中，当高级语言编的源程序输入计算机时，</a:t>
            </a:r>
            <a:r>
              <a:rPr>
                <a:solidFill>
                  <a:schemeClr val="tx1">
                    <a:lumMod val="75000"/>
                    <a:lumOff val="25000"/>
                  </a:schemeClr>
                </a:solidFill>
                <a:sym typeface="+mn-ea"/>
              </a:rPr>
              <a:t>编译程序就把整个源程序自动翻译成用机器指令表示的目标程序</a:t>
            </a:r>
            <a:r>
              <a:rPr smtClean="0">
                <a:solidFill>
                  <a:schemeClr val="tx1">
                    <a:lumMod val="75000"/>
                    <a:lumOff val="25000"/>
                  </a:schemeClr>
                </a:solidFill>
                <a:sym typeface="+mn-ea"/>
              </a:rPr>
              <a:t>。使用比较方便</a:t>
            </a:r>
            <a:r>
              <a:rPr dirty="0">
                <a:solidFill>
                  <a:schemeClr val="tx1">
                    <a:lumMod val="75000"/>
                    <a:lumOff val="25000"/>
                  </a:schemeClr>
                </a:solidFill>
                <a:sym typeface="+mn-ea"/>
              </a:rPr>
              <a:t>、效率较高，但源程序一旦需要修改，必须先修改再重新编译整个源程序才执行，跨平台性较差，如C、C++、Delphi</a:t>
            </a:r>
            <a:r>
              <a:rPr lang="zh-CN" altLang="en-US" dirty="0">
                <a:solidFill>
                  <a:schemeClr val="tx1">
                    <a:lumMod val="75000"/>
                    <a:lumOff val="25000"/>
                  </a:schemeClr>
                </a:solidFill>
                <a:sym typeface="+mn-ea"/>
              </a:rPr>
              <a:t>、</a:t>
            </a:r>
            <a:r>
              <a:rPr lang="en-US" altLang="zh-CN" dirty="0">
                <a:solidFill>
                  <a:schemeClr val="tx1">
                    <a:lumMod val="75000"/>
                    <a:lumOff val="25000"/>
                  </a:schemeClr>
                </a:solidFill>
                <a:sym typeface="+mn-ea"/>
              </a:rPr>
              <a:t>Pascal</a:t>
            </a:r>
            <a:r>
              <a:rPr lang="zh-CN" altLang="en-US" dirty="0">
                <a:solidFill>
                  <a:schemeClr val="tx1">
                    <a:lumMod val="75000"/>
                    <a:lumOff val="25000"/>
                  </a:schemeClr>
                </a:solidFill>
                <a:sym typeface="+mn-ea"/>
              </a:rPr>
              <a:t>、Fortran</a:t>
            </a:r>
            <a:r>
              <a:rPr dirty="0">
                <a:solidFill>
                  <a:schemeClr val="tx1">
                    <a:lumMod val="75000"/>
                    <a:lumOff val="25000"/>
                  </a:schemeClr>
                </a:solidFill>
                <a:sym typeface="+mn-ea"/>
              </a:rPr>
              <a:t>等</a:t>
            </a:r>
            <a:r>
              <a:rPr lang="zh-CN" altLang="en-US" dirty="0">
                <a:solidFill>
                  <a:schemeClr val="tx1">
                    <a:lumMod val="75000"/>
                    <a:lumOff val="25000"/>
                  </a:schemeClr>
                </a:solidFill>
                <a:sym typeface="+mn-ea"/>
              </a:rPr>
              <a:t>。</a:t>
            </a:r>
          </a:p>
        </p:txBody>
      </p:sp>
      <p:sp>
        <p:nvSpPr>
          <p:cNvPr id="7" name="文本框 6"/>
          <p:cNvSpPr txBox="1"/>
          <p:nvPr/>
        </p:nvSpPr>
        <p:spPr>
          <a:xfrm>
            <a:off x="1552667" y="157723"/>
            <a:ext cx="2354580" cy="480131"/>
          </a:xfrm>
          <a:prstGeom prst="rect">
            <a:avLst/>
          </a:prstGeom>
          <a:noFill/>
        </p:spPr>
        <p:txBody>
          <a:bodyPr wrap="square" rtlCol="0">
            <a:spAutoFit/>
          </a:bodyPr>
          <a:lstStyle/>
          <a:p>
            <a:pPr>
              <a:lnSpc>
                <a:spcPct val="90000"/>
              </a:lnSpc>
              <a:spcBef>
                <a:spcPct val="0"/>
              </a:spcBef>
            </a:pPr>
            <a:r>
              <a:rPr lang="zh-CN" altLang="en-US" sz="2800" b="1" i="1" dirty="0">
                <a:ln w="22225">
                  <a:solidFill>
                    <a:schemeClr val="accent2"/>
                  </a:solidFill>
                  <a:prstDash val="solid"/>
                </a:ln>
                <a:solidFill>
                  <a:schemeClr val="accent2">
                    <a:lumMod val="40000"/>
                    <a:lumOff val="60000"/>
                  </a:schemeClr>
                </a:solidFill>
                <a:latin typeface="+mj-lt"/>
                <a:ea typeface="+mj-ea"/>
                <a:cs typeface="+mj-cs"/>
              </a:rPr>
              <a:t>高级语言</a:t>
            </a:r>
          </a:p>
        </p:txBody>
      </p:sp>
      <p:pic>
        <p:nvPicPr>
          <p:cNvPr id="2" name="图片 1"/>
          <p:cNvPicPr>
            <a:picLocks noChangeAspect="1"/>
          </p:cNvPicPr>
          <p:nvPr/>
        </p:nvPicPr>
        <p:blipFill>
          <a:blip r:embed="rId2"/>
          <a:stretch>
            <a:fillRect/>
          </a:stretch>
        </p:blipFill>
        <p:spPr>
          <a:xfrm>
            <a:off x="4244219" y="4052509"/>
            <a:ext cx="7486227" cy="2406227"/>
          </a:xfrm>
          <a:prstGeom prst="rect">
            <a:avLst/>
          </a:prstGeom>
        </p:spPr>
      </p:pic>
    </p:spTree>
    <p:extLst>
      <p:ext uri="{BB962C8B-B14F-4D97-AF65-F5344CB8AC3E}">
        <p14:creationId xmlns:p14="http://schemas.microsoft.com/office/powerpoint/2010/main" val="3856299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39663" y="853682"/>
            <a:ext cx="11499788" cy="2053167"/>
          </a:xfrm>
        </p:spPr>
        <p:txBody>
          <a:bodyPr>
            <a:noAutofit/>
          </a:bodyPr>
          <a:lstStyle/>
          <a:p>
            <a:pPr algn="l"/>
            <a:r>
              <a:rPr dirty="0">
                <a:solidFill>
                  <a:schemeClr val="tx1">
                    <a:lumMod val="75000"/>
                    <a:lumOff val="25000"/>
                  </a:schemeClr>
                </a:solidFill>
                <a:sym typeface="+mn-ea"/>
              </a:rPr>
              <a:t>2）解释类</a:t>
            </a:r>
          </a:p>
          <a:p>
            <a:pPr algn="l"/>
            <a:r>
              <a:rPr dirty="0">
                <a:solidFill>
                  <a:schemeClr val="tx1">
                    <a:lumMod val="75000"/>
                    <a:lumOff val="25000"/>
                  </a:schemeClr>
                </a:solidFill>
                <a:sym typeface="+mn-ea"/>
              </a:rPr>
              <a:t>         事先编好一个叫做解释程序的机器语言程序放在计算机中，当高级语言源程序输入计算机后，解释程序自动地逐句翻译源程序，译一句执行一句。</a:t>
            </a:r>
          </a:p>
          <a:p>
            <a:pPr algn="l"/>
            <a:r>
              <a:rPr dirty="0">
                <a:solidFill>
                  <a:schemeClr val="tx1">
                    <a:lumMod val="75000"/>
                    <a:lumOff val="25000"/>
                  </a:schemeClr>
                </a:solidFill>
                <a:sym typeface="+mn-ea"/>
              </a:rPr>
              <a:t>         使用效率比较低，依赖解释器，跨平台性好，如Python，</a:t>
            </a:r>
            <a:r>
              <a:rPr lang="en-US" dirty="0">
                <a:solidFill>
                  <a:schemeClr val="tx1">
                    <a:lumMod val="75000"/>
                    <a:lumOff val="25000"/>
                  </a:schemeClr>
                </a:solidFill>
                <a:sym typeface="+mn-ea"/>
              </a:rPr>
              <a:t>Php</a:t>
            </a:r>
            <a:r>
              <a:rPr lang="zh-CN" altLang="en-US" dirty="0">
                <a:solidFill>
                  <a:schemeClr val="tx1">
                    <a:lumMod val="75000"/>
                    <a:lumOff val="25000"/>
                  </a:schemeClr>
                </a:solidFill>
                <a:sym typeface="+mn-ea"/>
              </a:rPr>
              <a:t>，</a:t>
            </a:r>
            <a:r>
              <a:rPr lang="en-US" dirty="0">
                <a:solidFill>
                  <a:schemeClr val="tx1">
                    <a:lumMod val="75000"/>
                    <a:lumOff val="25000"/>
                  </a:schemeClr>
                </a:solidFill>
                <a:sym typeface="+mn-ea"/>
              </a:rPr>
              <a:t>ASP</a:t>
            </a:r>
            <a:r>
              <a:rPr dirty="0">
                <a:solidFill>
                  <a:schemeClr val="tx1">
                    <a:lumMod val="75000"/>
                    <a:lumOff val="25000"/>
                  </a:schemeClr>
                </a:solidFill>
                <a:sym typeface="+mn-ea"/>
              </a:rPr>
              <a:t>，Ruby</a:t>
            </a:r>
            <a:r>
              <a:rPr lang="zh-CN" altLang="en-US" dirty="0">
                <a:solidFill>
                  <a:schemeClr val="tx1">
                    <a:lumMod val="75000"/>
                    <a:lumOff val="25000"/>
                  </a:schemeClr>
                </a:solidFill>
                <a:sym typeface="+mn-ea"/>
              </a:rPr>
              <a:t>，</a:t>
            </a:r>
            <a:r>
              <a:rPr lang="en-US" altLang="zh-CN" dirty="0">
                <a:solidFill>
                  <a:schemeClr val="tx1">
                    <a:lumMod val="75000"/>
                    <a:lumOff val="25000"/>
                  </a:schemeClr>
                </a:solidFill>
                <a:sym typeface="+mn-ea"/>
              </a:rPr>
              <a:t>Java</a:t>
            </a:r>
            <a:r>
              <a:rPr dirty="0">
                <a:solidFill>
                  <a:schemeClr val="tx1">
                    <a:lumMod val="75000"/>
                    <a:lumOff val="25000"/>
                  </a:schemeClr>
                </a:solidFill>
                <a:sym typeface="+mn-ea"/>
              </a:rPr>
              <a:t>等</a:t>
            </a:r>
          </a:p>
          <a:p>
            <a:pPr algn="l"/>
            <a:r>
              <a:rPr dirty="0">
                <a:solidFill>
                  <a:schemeClr val="tx1">
                    <a:lumMod val="75000"/>
                    <a:lumOff val="25000"/>
                  </a:schemeClr>
                </a:solidFill>
                <a:sym typeface="+mn-ea"/>
              </a:rPr>
              <a:t>        编译的结果是另外一种语言，而解释的就是一种中间语言</a:t>
            </a:r>
            <a:r>
              <a:rPr lang="zh-CN" altLang="en-US" dirty="0">
                <a:solidFill>
                  <a:schemeClr val="tx1">
                    <a:lumMod val="75000"/>
                    <a:lumOff val="25000"/>
                  </a:schemeClr>
                </a:solidFill>
                <a:sym typeface="+mn-ea"/>
              </a:rPr>
              <a:t>。</a:t>
            </a:r>
          </a:p>
        </p:txBody>
      </p:sp>
      <p:pic>
        <p:nvPicPr>
          <p:cNvPr id="4" name="图片 3"/>
          <p:cNvPicPr>
            <a:picLocks noChangeAspect="1"/>
          </p:cNvPicPr>
          <p:nvPr/>
        </p:nvPicPr>
        <p:blipFill>
          <a:blip r:embed="rId2"/>
          <a:stretch>
            <a:fillRect/>
          </a:stretch>
        </p:blipFill>
        <p:spPr>
          <a:xfrm>
            <a:off x="3996510" y="3560476"/>
            <a:ext cx="7620847" cy="2679700"/>
          </a:xfrm>
          <a:prstGeom prst="rect">
            <a:avLst/>
          </a:prstGeom>
        </p:spPr>
      </p:pic>
    </p:spTree>
    <p:extLst>
      <p:ext uri="{BB962C8B-B14F-4D97-AF65-F5344CB8AC3E}">
        <p14:creationId xmlns:p14="http://schemas.microsoft.com/office/powerpoint/2010/main" val="3217423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26720" y="1019145"/>
            <a:ext cx="11312434" cy="2053167"/>
          </a:xfrm>
        </p:spPr>
        <p:txBody>
          <a:bodyPr>
            <a:noAutofit/>
          </a:bodyPr>
          <a:lstStyle/>
          <a:p>
            <a:pPr algn="l"/>
            <a:r>
              <a:rPr dirty="0">
                <a:solidFill>
                  <a:schemeClr val="tx1">
                    <a:lumMod val="75000"/>
                    <a:lumOff val="25000"/>
                  </a:schemeClr>
                </a:solidFill>
                <a:sym typeface="+mn-ea"/>
              </a:rPr>
              <a:t>计算机高级语言的发展分为两个阶段，以 1980 年为分界线，前一阶段属于结构化语言或者称为面向过程的语言</a:t>
            </a:r>
            <a:r>
              <a:rPr lang="en-US" dirty="0">
                <a:solidFill>
                  <a:schemeClr val="tx1">
                    <a:lumMod val="75000"/>
                    <a:lumOff val="25000"/>
                  </a:schemeClr>
                </a:solidFill>
                <a:sym typeface="+mn-ea"/>
              </a:rPr>
              <a:t>(C</a:t>
            </a:r>
            <a:r>
              <a:rPr lang="zh-CN" altLang="en-US" dirty="0">
                <a:solidFill>
                  <a:schemeClr val="tx1">
                    <a:lumMod val="75000"/>
                    <a:lumOff val="25000"/>
                  </a:schemeClr>
                </a:solidFill>
                <a:sym typeface="+mn-ea"/>
              </a:rPr>
              <a:t>、fortran</a:t>
            </a:r>
            <a:r>
              <a:rPr lang="en-US" dirty="0">
                <a:solidFill>
                  <a:schemeClr val="tx1">
                    <a:lumMod val="75000"/>
                    <a:lumOff val="25000"/>
                  </a:schemeClr>
                </a:solidFill>
                <a:sym typeface="+mn-ea"/>
              </a:rPr>
              <a:t>)</a:t>
            </a:r>
            <a:r>
              <a:rPr dirty="0">
                <a:solidFill>
                  <a:schemeClr val="tx1">
                    <a:lumMod val="75000"/>
                    <a:lumOff val="25000"/>
                  </a:schemeClr>
                </a:solidFill>
                <a:sym typeface="+mn-ea"/>
              </a:rPr>
              <a:t>，后一阶段属于面向对象的语言</a:t>
            </a:r>
            <a:r>
              <a:rPr lang="zh-CN" altLang="en-US" dirty="0">
                <a:solidFill>
                  <a:schemeClr val="tx1">
                    <a:lumMod val="75000"/>
                    <a:lumOff val="25000"/>
                  </a:schemeClr>
                </a:solidFill>
                <a:sym typeface="+mn-ea"/>
              </a:rPr>
              <a:t>（</a:t>
            </a:r>
            <a:r>
              <a:rPr lang="en-US" altLang="zh-CN" dirty="0">
                <a:solidFill>
                  <a:schemeClr val="tx1">
                    <a:lumMod val="75000"/>
                    <a:lumOff val="25000"/>
                  </a:schemeClr>
                </a:solidFill>
                <a:sym typeface="+mn-ea"/>
              </a:rPr>
              <a:t>C++</a:t>
            </a:r>
            <a:r>
              <a:rPr lang="zh-CN" altLang="en-US" dirty="0">
                <a:solidFill>
                  <a:schemeClr val="tx1">
                    <a:lumMod val="75000"/>
                    <a:lumOff val="25000"/>
                  </a:schemeClr>
                </a:solidFill>
                <a:sym typeface="+mn-ea"/>
              </a:rPr>
              <a:t>、</a:t>
            </a:r>
            <a:r>
              <a:rPr lang="en-US" altLang="zh-CN" dirty="0">
                <a:solidFill>
                  <a:schemeClr val="tx1">
                    <a:lumMod val="75000"/>
                    <a:lumOff val="25000"/>
                  </a:schemeClr>
                </a:solidFill>
                <a:sym typeface="+mn-ea"/>
              </a:rPr>
              <a:t>java</a:t>
            </a:r>
            <a:r>
              <a:rPr lang="zh-CN" altLang="en-US" dirty="0">
                <a:solidFill>
                  <a:schemeClr val="tx1">
                    <a:lumMod val="75000"/>
                    <a:lumOff val="25000"/>
                  </a:schemeClr>
                </a:solidFill>
                <a:sym typeface="+mn-ea"/>
              </a:rPr>
              <a:t>）</a:t>
            </a:r>
            <a:r>
              <a:rPr dirty="0">
                <a:solidFill>
                  <a:schemeClr val="tx1">
                    <a:lumMod val="75000"/>
                    <a:lumOff val="25000"/>
                  </a:schemeClr>
                </a:solidFill>
                <a:sym typeface="+mn-ea"/>
              </a:rPr>
              <a:t>。</a:t>
            </a:r>
          </a:p>
          <a:p>
            <a:pPr algn="l"/>
            <a:r>
              <a:rPr lang="zh-CN" altLang="en-US" dirty="0">
                <a:solidFill>
                  <a:schemeClr val="tx1">
                    <a:lumMod val="75000"/>
                    <a:lumOff val="25000"/>
                  </a:schemeClr>
                </a:solidFill>
                <a:sym typeface="+mn-ea"/>
              </a:rPr>
              <a:t>面向对象语言的发展有两个方向：一种是纯面向对象语言，如</a:t>
            </a:r>
            <a:r>
              <a:rPr lang="en-US" altLang="zh-CN" dirty="0">
                <a:solidFill>
                  <a:schemeClr val="tx1">
                    <a:lumMod val="75000"/>
                    <a:lumOff val="25000"/>
                  </a:schemeClr>
                </a:solidFill>
                <a:sym typeface="+mn-ea"/>
              </a:rPr>
              <a:t>Smalltalk</a:t>
            </a:r>
            <a:r>
              <a:rPr lang="zh-CN" altLang="en-US" dirty="0">
                <a:solidFill>
                  <a:schemeClr val="tx1">
                    <a:lumMod val="75000"/>
                    <a:lumOff val="25000"/>
                  </a:schemeClr>
                </a:solidFill>
                <a:sym typeface="+mn-ea"/>
              </a:rPr>
              <a:t>、</a:t>
            </a:r>
            <a:r>
              <a:rPr lang="en-US" altLang="zh-CN" dirty="0">
                <a:solidFill>
                  <a:schemeClr val="tx1">
                    <a:lumMod val="75000"/>
                    <a:lumOff val="25000"/>
                  </a:schemeClr>
                </a:solidFill>
                <a:sym typeface="+mn-ea"/>
              </a:rPr>
              <a:t>EIFFEL</a:t>
            </a:r>
            <a:r>
              <a:rPr lang="zh-CN" altLang="en-US" dirty="0">
                <a:solidFill>
                  <a:schemeClr val="tx1">
                    <a:lumMod val="75000"/>
                    <a:lumOff val="25000"/>
                  </a:schemeClr>
                </a:solidFill>
                <a:sym typeface="+mn-ea"/>
              </a:rPr>
              <a:t>等；另一种是混合型面向对象语言，即在过程式语言中加入类、继承等成分，如</a:t>
            </a:r>
            <a:r>
              <a:rPr lang="en-US" altLang="zh-CN" dirty="0">
                <a:solidFill>
                  <a:schemeClr val="tx1">
                    <a:lumMod val="75000"/>
                    <a:lumOff val="25000"/>
                  </a:schemeClr>
                </a:solidFill>
                <a:sym typeface="+mn-ea"/>
              </a:rPr>
              <a:t>C++</a:t>
            </a:r>
            <a:r>
              <a:rPr lang="zh-CN" altLang="en-US" dirty="0">
                <a:solidFill>
                  <a:schemeClr val="tx1">
                    <a:lumMod val="75000"/>
                    <a:lumOff val="25000"/>
                  </a:schemeClr>
                </a:solidFill>
                <a:sym typeface="+mn-ea"/>
              </a:rPr>
              <a:t>、</a:t>
            </a:r>
            <a:r>
              <a:rPr lang="en-US" altLang="zh-CN" dirty="0">
                <a:solidFill>
                  <a:schemeClr val="tx1">
                    <a:lumMod val="75000"/>
                    <a:lumOff val="25000"/>
                  </a:schemeClr>
                </a:solidFill>
                <a:sym typeface="+mn-ea"/>
              </a:rPr>
              <a:t>Objective-C</a:t>
            </a:r>
            <a:r>
              <a:rPr lang="zh-CN" altLang="en-US" dirty="0">
                <a:solidFill>
                  <a:schemeClr val="tx1">
                    <a:lumMod val="75000"/>
                    <a:lumOff val="25000"/>
                  </a:schemeClr>
                </a:solidFill>
                <a:sym typeface="+mn-ea"/>
              </a:rPr>
              <a:t>等。</a:t>
            </a:r>
          </a:p>
        </p:txBody>
      </p:sp>
    </p:spTree>
    <p:extLst>
      <p:ext uri="{BB962C8B-B14F-4D97-AF65-F5344CB8AC3E}">
        <p14:creationId xmlns:p14="http://schemas.microsoft.com/office/powerpoint/2010/main" val="2422040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55628" y="894201"/>
            <a:ext cx="9892453" cy="6278880"/>
          </a:xfrm>
        </p:spPr>
        <p:txBody>
          <a:bodyPr>
            <a:noAutofit/>
          </a:bodyPr>
          <a:lstStyle/>
          <a:p>
            <a:pPr algn="l"/>
            <a:r>
              <a:rPr lang="en-US" altLang="zh-CN" sz="2133" dirty="0">
                <a:solidFill>
                  <a:schemeClr val="tx1">
                    <a:lumMod val="75000"/>
                    <a:lumOff val="25000"/>
                  </a:schemeClr>
                </a:solidFill>
                <a:sym typeface="+mn-ea"/>
              </a:rPr>
              <a:t>1.【NOIP2018</a:t>
            </a:r>
            <a:r>
              <a:rPr lang="zh-CN" altLang="en-US" sz="2133" dirty="0">
                <a:solidFill>
                  <a:schemeClr val="tx1">
                    <a:lumMod val="75000"/>
                    <a:lumOff val="25000"/>
                  </a:schemeClr>
                </a:solidFill>
                <a:sym typeface="+mn-ea"/>
              </a:rPr>
              <a:t>提高组</a:t>
            </a:r>
            <a:r>
              <a:rPr lang="en-US" altLang="zh-CN" sz="2133" dirty="0">
                <a:solidFill>
                  <a:schemeClr val="tx1">
                    <a:lumMod val="75000"/>
                    <a:lumOff val="25000"/>
                  </a:schemeClr>
                </a:solidFill>
                <a:sym typeface="+mn-ea"/>
              </a:rPr>
              <a:t>】</a:t>
            </a:r>
            <a:r>
              <a:rPr sz="2133" dirty="0">
                <a:solidFill>
                  <a:schemeClr val="tx1">
                    <a:lumMod val="75000"/>
                    <a:lumOff val="25000"/>
                  </a:schemeClr>
                </a:solidFill>
                <a:sym typeface="+mn-ea"/>
              </a:rPr>
              <a:t>下列属于解释执行的程序设计语言是（  ）。 </a:t>
            </a:r>
          </a:p>
          <a:p>
            <a:pPr algn="l"/>
            <a:r>
              <a:rPr sz="2133" dirty="0">
                <a:solidFill>
                  <a:schemeClr val="tx1">
                    <a:lumMod val="75000"/>
                    <a:lumOff val="25000"/>
                  </a:schemeClr>
                </a:solidFill>
                <a:sym typeface="+mn-ea"/>
              </a:rPr>
              <a:t>A. C         B. C++            C. Pascal          D. Python</a:t>
            </a:r>
          </a:p>
          <a:p>
            <a:pPr algn="l"/>
            <a:r>
              <a:rPr lang="en-US" altLang="zh-CN" sz="2133" dirty="0">
                <a:solidFill>
                  <a:schemeClr val="tx1">
                    <a:lumMod val="75000"/>
                    <a:lumOff val="25000"/>
                  </a:schemeClr>
                </a:solidFill>
                <a:sym typeface="+mn-ea"/>
              </a:rPr>
              <a:t>【</a:t>
            </a:r>
            <a:r>
              <a:rPr lang="zh-CN" altLang="en-US" sz="2133" dirty="0">
                <a:solidFill>
                  <a:schemeClr val="tx1">
                    <a:lumMod val="75000"/>
                    <a:lumOff val="25000"/>
                  </a:schemeClr>
                </a:solidFill>
                <a:sym typeface="+mn-ea"/>
              </a:rPr>
              <a:t>答案</a:t>
            </a:r>
            <a:r>
              <a:rPr lang="en-US" altLang="zh-CN" sz="2133" dirty="0">
                <a:solidFill>
                  <a:schemeClr val="tx1">
                    <a:lumMod val="75000"/>
                    <a:lumOff val="25000"/>
                  </a:schemeClr>
                </a:solidFill>
                <a:sym typeface="+mn-ea"/>
              </a:rPr>
              <a:t>】D</a:t>
            </a:r>
          </a:p>
          <a:p>
            <a:pPr algn="l"/>
            <a:endParaRPr sz="2133" dirty="0">
              <a:solidFill>
                <a:schemeClr val="tx1">
                  <a:lumMod val="75000"/>
                  <a:lumOff val="25000"/>
                </a:schemeClr>
              </a:solidFill>
              <a:sym typeface="+mn-ea"/>
            </a:endParaRPr>
          </a:p>
          <a:p>
            <a:pPr algn="l"/>
            <a:r>
              <a:rPr lang="en-US" altLang="zh-CN" sz="2133" dirty="0">
                <a:solidFill>
                  <a:schemeClr val="tx1">
                    <a:lumMod val="75000"/>
                    <a:lumOff val="25000"/>
                  </a:schemeClr>
                </a:solidFill>
                <a:sym typeface="+mn-ea"/>
              </a:rPr>
              <a:t>2.【NOIP2017</a:t>
            </a:r>
            <a:r>
              <a:rPr lang="zh-CN" altLang="en-US" sz="2133" dirty="0">
                <a:solidFill>
                  <a:schemeClr val="tx1">
                    <a:lumMod val="75000"/>
                    <a:lumOff val="25000"/>
                  </a:schemeClr>
                </a:solidFill>
                <a:sym typeface="+mn-ea"/>
              </a:rPr>
              <a:t>普及组</a:t>
            </a:r>
            <a:r>
              <a:rPr lang="en-US" altLang="zh-CN" sz="2133" dirty="0">
                <a:solidFill>
                  <a:schemeClr val="tx1">
                    <a:lumMod val="75000"/>
                    <a:lumOff val="25000"/>
                  </a:schemeClr>
                </a:solidFill>
                <a:sym typeface="+mn-ea"/>
              </a:rPr>
              <a:t>】</a:t>
            </a:r>
            <a:r>
              <a:rPr sz="2133" dirty="0">
                <a:solidFill>
                  <a:schemeClr val="tx1">
                    <a:lumMod val="75000"/>
                    <a:lumOff val="25000"/>
                  </a:schemeClr>
                </a:solidFill>
                <a:sym typeface="+mn-ea"/>
              </a:rPr>
              <a:t>下列不属于面向对象程序设计语言的是（	）。</a:t>
            </a:r>
          </a:p>
          <a:p>
            <a:pPr algn="l"/>
            <a:r>
              <a:rPr sz="2133" dirty="0">
                <a:solidFill>
                  <a:schemeClr val="tx1">
                    <a:lumMod val="75000"/>
                    <a:lumOff val="25000"/>
                  </a:schemeClr>
                </a:solidFill>
                <a:sym typeface="+mn-ea"/>
              </a:rPr>
              <a:t>A.C	B.C++	C.Java	D.C#</a:t>
            </a:r>
          </a:p>
          <a:p>
            <a:pPr algn="l"/>
            <a:r>
              <a:rPr lang="en-US" altLang="zh-CN" sz="2133" dirty="0">
                <a:solidFill>
                  <a:schemeClr val="tx1">
                    <a:lumMod val="75000"/>
                    <a:lumOff val="25000"/>
                  </a:schemeClr>
                </a:solidFill>
                <a:sym typeface="+mn-ea"/>
              </a:rPr>
              <a:t>【</a:t>
            </a:r>
            <a:r>
              <a:rPr lang="zh-CN" altLang="en-US" sz="2133" dirty="0">
                <a:solidFill>
                  <a:schemeClr val="tx1">
                    <a:lumMod val="75000"/>
                    <a:lumOff val="25000"/>
                  </a:schemeClr>
                </a:solidFill>
                <a:sym typeface="+mn-ea"/>
              </a:rPr>
              <a:t>答案</a:t>
            </a:r>
            <a:r>
              <a:rPr lang="en-US" altLang="zh-CN" sz="2133" dirty="0">
                <a:solidFill>
                  <a:schemeClr val="tx1">
                    <a:lumMod val="75000"/>
                    <a:lumOff val="25000"/>
                  </a:schemeClr>
                </a:solidFill>
                <a:sym typeface="+mn-ea"/>
              </a:rPr>
              <a:t>】A</a:t>
            </a:r>
          </a:p>
          <a:p>
            <a:pPr algn="l"/>
            <a:endParaRPr lang="zh-CN" altLang="en-US" sz="2133" dirty="0">
              <a:solidFill>
                <a:schemeClr val="tx1">
                  <a:lumMod val="75000"/>
                  <a:lumOff val="25000"/>
                </a:schemeClr>
              </a:solidFill>
              <a:sym typeface="+mn-ea"/>
            </a:endParaRPr>
          </a:p>
          <a:p>
            <a:pPr algn="l"/>
            <a:r>
              <a:rPr lang="en-US" altLang="zh-CN" sz="2133" dirty="0">
                <a:solidFill>
                  <a:schemeClr val="tx1">
                    <a:lumMod val="75000"/>
                    <a:lumOff val="25000"/>
                  </a:schemeClr>
                </a:solidFill>
                <a:sym typeface="+mn-ea"/>
              </a:rPr>
              <a:t>3.【NOIP2014</a:t>
            </a:r>
            <a:r>
              <a:rPr lang="zh-CN" altLang="en-US" sz="2133" dirty="0">
                <a:solidFill>
                  <a:schemeClr val="tx1">
                    <a:lumMod val="75000"/>
                    <a:lumOff val="25000"/>
                  </a:schemeClr>
                </a:solidFill>
                <a:sym typeface="+mn-ea"/>
              </a:rPr>
              <a:t>普及组</a:t>
            </a:r>
            <a:r>
              <a:rPr lang="en-US" altLang="zh-CN" sz="2133" dirty="0">
                <a:solidFill>
                  <a:schemeClr val="tx1">
                    <a:lumMod val="75000"/>
                    <a:lumOff val="25000"/>
                  </a:schemeClr>
                </a:solidFill>
                <a:sym typeface="+mn-ea"/>
              </a:rPr>
              <a:t>】</a:t>
            </a:r>
            <a:r>
              <a:rPr sz="2133" dirty="0">
                <a:solidFill>
                  <a:schemeClr val="tx1">
                    <a:lumMod val="75000"/>
                    <a:lumOff val="25000"/>
                  </a:schemeClr>
                </a:solidFill>
                <a:sym typeface="+mn-ea"/>
              </a:rPr>
              <a:t>以下哪个是面向对象的高级语言（   ）。</a:t>
            </a:r>
          </a:p>
          <a:p>
            <a:pPr algn="l"/>
            <a:r>
              <a:rPr sz="2133" dirty="0">
                <a:solidFill>
                  <a:schemeClr val="tx1">
                    <a:lumMod val="75000"/>
                    <a:lumOff val="25000"/>
                  </a:schemeClr>
                </a:solidFill>
                <a:sym typeface="+mn-ea"/>
              </a:rPr>
              <a:t> A. 汇编语言            B. C++            C. Fortran           D. Basic</a:t>
            </a:r>
          </a:p>
          <a:p>
            <a:pPr algn="l"/>
            <a:r>
              <a:rPr lang="en-US" altLang="zh-CN" sz="2133" dirty="0">
                <a:solidFill>
                  <a:schemeClr val="tx1">
                    <a:lumMod val="75000"/>
                    <a:lumOff val="25000"/>
                  </a:schemeClr>
                </a:solidFill>
                <a:sym typeface="+mn-ea"/>
              </a:rPr>
              <a:t>【</a:t>
            </a:r>
            <a:r>
              <a:rPr lang="zh-CN" altLang="en-US" sz="2133" dirty="0">
                <a:solidFill>
                  <a:schemeClr val="tx1">
                    <a:lumMod val="75000"/>
                    <a:lumOff val="25000"/>
                  </a:schemeClr>
                </a:solidFill>
                <a:sym typeface="+mn-ea"/>
              </a:rPr>
              <a:t>答案</a:t>
            </a:r>
            <a:r>
              <a:rPr lang="en-US" altLang="zh-CN" sz="2133" dirty="0">
                <a:solidFill>
                  <a:schemeClr val="tx1">
                    <a:lumMod val="75000"/>
                    <a:lumOff val="25000"/>
                  </a:schemeClr>
                </a:solidFill>
                <a:sym typeface="+mn-ea"/>
              </a:rPr>
              <a:t>】B</a:t>
            </a:r>
          </a:p>
          <a:p>
            <a:pPr algn="l"/>
            <a:r>
              <a:rPr lang="zh-CN" altLang="en-US" sz="2133" dirty="0">
                <a:solidFill>
                  <a:schemeClr val="tx1">
                    <a:lumMod val="75000"/>
                    <a:lumOff val="25000"/>
                  </a:schemeClr>
                </a:solidFill>
                <a:sym typeface="+mn-ea"/>
              </a:rPr>
              <a:t>【分析】</a:t>
            </a:r>
            <a:r>
              <a:rPr sz="2133" dirty="0">
                <a:solidFill>
                  <a:schemeClr val="tx1">
                    <a:lumMod val="75000"/>
                    <a:lumOff val="25000"/>
                  </a:schemeClr>
                </a:solidFill>
                <a:sym typeface="+mn-ea"/>
              </a:rPr>
              <a:t>汇编语言</a:t>
            </a:r>
            <a:r>
              <a:rPr lang="zh-CN" altLang="en-US" sz="2133" dirty="0">
                <a:solidFill>
                  <a:schemeClr val="tx1">
                    <a:lumMod val="75000"/>
                    <a:lumOff val="25000"/>
                  </a:schemeClr>
                </a:solidFill>
                <a:sym typeface="+mn-ea"/>
              </a:rPr>
              <a:t>是低级语言，</a:t>
            </a:r>
            <a:r>
              <a:rPr sz="2133" dirty="0">
                <a:solidFill>
                  <a:schemeClr val="tx1">
                    <a:lumMod val="75000"/>
                    <a:lumOff val="25000"/>
                  </a:schemeClr>
                </a:solidFill>
                <a:sym typeface="+mn-ea"/>
              </a:rPr>
              <a:t>Fortran</a:t>
            </a:r>
            <a:r>
              <a:rPr lang="zh-CN" altLang="en-US" sz="2133" dirty="0">
                <a:solidFill>
                  <a:schemeClr val="tx1">
                    <a:lumMod val="75000"/>
                    <a:lumOff val="25000"/>
                  </a:schemeClr>
                </a:solidFill>
                <a:sym typeface="+mn-ea"/>
              </a:rPr>
              <a:t>和</a:t>
            </a:r>
            <a:r>
              <a:rPr sz="2133" dirty="0">
                <a:solidFill>
                  <a:schemeClr val="tx1">
                    <a:lumMod val="75000"/>
                    <a:lumOff val="25000"/>
                  </a:schemeClr>
                </a:solidFill>
                <a:sym typeface="+mn-ea"/>
              </a:rPr>
              <a:t>Basic</a:t>
            </a:r>
            <a:r>
              <a:rPr lang="zh-CN" altLang="en-US" sz="2133" dirty="0">
                <a:solidFill>
                  <a:schemeClr val="tx1">
                    <a:lumMod val="75000"/>
                    <a:lumOff val="25000"/>
                  </a:schemeClr>
                </a:solidFill>
                <a:sym typeface="+mn-ea"/>
              </a:rPr>
              <a:t>面向过程的</a:t>
            </a:r>
          </a:p>
        </p:txBody>
      </p:sp>
      <p:sp>
        <p:nvSpPr>
          <p:cNvPr id="4" name="文本框 3">
            <a:extLst>
              <a:ext uri="{FF2B5EF4-FFF2-40B4-BE49-F238E27FC236}">
                <a16:creationId xmlns:a16="http://schemas.microsoft.com/office/drawing/2014/main" xmlns="" id="{5B9CAA05-1FB7-4769-8A20-8705947222F9}"/>
              </a:ext>
            </a:extLst>
          </p:cNvPr>
          <p:cNvSpPr txBox="1"/>
          <p:nvPr/>
        </p:nvSpPr>
        <p:spPr>
          <a:xfrm>
            <a:off x="1520917" y="152928"/>
            <a:ext cx="3949700" cy="523220"/>
          </a:xfrm>
          <a:prstGeom prst="rect">
            <a:avLst/>
          </a:prstGeom>
          <a:noFill/>
        </p:spPr>
        <p:txBody>
          <a:bodyPr wrap="square" rtlCol="0">
            <a:spAutoFit/>
          </a:bodyPr>
          <a:lstStyle/>
          <a:p>
            <a:r>
              <a:rPr lang="zh-CN" altLang="en-US" sz="2800" b="1" i="1">
                <a:ln w="22225">
                  <a:solidFill>
                    <a:schemeClr val="accent2"/>
                  </a:solidFill>
                  <a:prstDash val="solid"/>
                </a:ln>
                <a:solidFill>
                  <a:schemeClr val="accent2">
                    <a:lumMod val="40000"/>
                    <a:lumOff val="60000"/>
                  </a:schemeClr>
                </a:solidFill>
                <a:latin typeface="+mj-lt"/>
                <a:ea typeface="+mj-ea"/>
                <a:cs typeface="+mj-cs"/>
              </a:rPr>
              <a:t>真题演练</a:t>
            </a:r>
            <a:endParaRPr lang="zh-CN" altLang="en-US" sz="2800" b="1" i="1" dirty="0">
              <a:ln w="22225">
                <a:solidFill>
                  <a:schemeClr val="accent2"/>
                </a:solidFill>
                <a:prstDash val="solid"/>
              </a:ln>
              <a:solidFill>
                <a:schemeClr val="accent2">
                  <a:lumMod val="40000"/>
                  <a:lumOff val="60000"/>
                </a:schemeClr>
              </a:solidFill>
              <a:latin typeface="+mj-lt"/>
              <a:ea typeface="+mj-ea"/>
              <a:cs typeface="+mj-cs"/>
              <a:sym typeface="+mn-ea"/>
            </a:endParaRPr>
          </a:p>
        </p:txBody>
      </p:sp>
    </p:spTree>
    <p:extLst>
      <p:ext uri="{BB962C8B-B14F-4D97-AF65-F5344CB8AC3E}">
        <p14:creationId xmlns:p14="http://schemas.microsoft.com/office/powerpoint/2010/main" val="3525251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9900" y="909683"/>
            <a:ext cx="11208294" cy="6646333"/>
          </a:xfrm>
        </p:spPr>
        <p:txBody>
          <a:bodyPr>
            <a:noAutofit/>
          </a:bodyPr>
          <a:lstStyle/>
          <a:p>
            <a:pPr algn="l"/>
            <a:r>
              <a:rPr lang="en-US" altLang="zh-CN" sz="2133" dirty="0">
                <a:solidFill>
                  <a:schemeClr val="tx1">
                    <a:lumMod val="75000"/>
                    <a:lumOff val="25000"/>
                  </a:schemeClr>
                </a:solidFill>
                <a:sym typeface="+mn-ea"/>
              </a:rPr>
              <a:t>4.【NOIP2011</a:t>
            </a:r>
            <a:r>
              <a:rPr lang="zh-CN" altLang="en-US" sz="2133" dirty="0">
                <a:solidFill>
                  <a:schemeClr val="tx1">
                    <a:lumMod val="75000"/>
                    <a:lumOff val="25000"/>
                  </a:schemeClr>
                </a:solidFill>
                <a:sym typeface="+mn-ea"/>
              </a:rPr>
              <a:t>普及组</a:t>
            </a:r>
            <a:r>
              <a:rPr lang="en-US" altLang="zh-CN" sz="2133" dirty="0">
                <a:solidFill>
                  <a:schemeClr val="tx1">
                    <a:lumMod val="75000"/>
                    <a:lumOff val="25000"/>
                  </a:schemeClr>
                </a:solidFill>
                <a:sym typeface="+mn-ea"/>
              </a:rPr>
              <a:t>】</a:t>
            </a:r>
            <a:r>
              <a:rPr sz="2133" dirty="0">
                <a:solidFill>
                  <a:schemeClr val="tx1">
                    <a:lumMod val="75000"/>
                    <a:lumOff val="25000"/>
                  </a:schemeClr>
                </a:solidFill>
                <a:sym typeface="+mn-ea"/>
              </a:rPr>
              <a:t>关于汇编语言，下列说法错误的是（    ）</a:t>
            </a:r>
          </a:p>
          <a:p>
            <a:pPr algn="l"/>
            <a:r>
              <a:rPr sz="2133" dirty="0">
                <a:solidFill>
                  <a:schemeClr val="tx1">
                    <a:lumMod val="75000"/>
                    <a:lumOff val="25000"/>
                  </a:schemeClr>
                </a:solidFill>
                <a:sym typeface="+mn-ea"/>
              </a:rPr>
              <a:t>  A．是一种与具体硬件相关的程序设计语言</a:t>
            </a:r>
          </a:p>
          <a:p>
            <a:pPr algn="l"/>
            <a:r>
              <a:rPr sz="2133" dirty="0">
                <a:solidFill>
                  <a:schemeClr val="tx1">
                    <a:lumMod val="75000"/>
                    <a:lumOff val="25000"/>
                  </a:schemeClr>
                </a:solidFill>
                <a:sym typeface="+mn-ea"/>
              </a:rPr>
              <a:t>  B．在编写复杂程序时，相对于高级语言而言代码量较大，且不易调试</a:t>
            </a:r>
          </a:p>
          <a:p>
            <a:pPr algn="l"/>
            <a:r>
              <a:rPr sz="2133" dirty="0">
                <a:solidFill>
                  <a:schemeClr val="tx1">
                    <a:lumMod val="75000"/>
                    <a:lumOff val="25000"/>
                  </a:schemeClr>
                </a:solidFill>
                <a:sym typeface="+mn-ea"/>
              </a:rPr>
              <a:t>  C．可以直接反问寄存器、内存单元、以及I/O端口</a:t>
            </a:r>
          </a:p>
          <a:p>
            <a:pPr algn="l"/>
            <a:r>
              <a:rPr sz="2133" dirty="0">
                <a:solidFill>
                  <a:schemeClr val="tx1">
                    <a:lumMod val="75000"/>
                    <a:lumOff val="25000"/>
                  </a:schemeClr>
                </a:solidFill>
                <a:sym typeface="+mn-ea"/>
              </a:rPr>
              <a:t>  D．随着高级语言的诞生，如今已完全被淘汰，不再使用</a:t>
            </a:r>
          </a:p>
          <a:p>
            <a:pPr algn="l"/>
            <a:r>
              <a:rPr lang="en-US" altLang="zh-CN" sz="2133" dirty="0">
                <a:solidFill>
                  <a:schemeClr val="tx1">
                    <a:lumMod val="75000"/>
                    <a:lumOff val="25000"/>
                  </a:schemeClr>
                </a:solidFill>
                <a:sym typeface="+mn-ea"/>
              </a:rPr>
              <a:t>【</a:t>
            </a:r>
            <a:r>
              <a:rPr lang="zh-CN" altLang="en-US" sz="2133" dirty="0">
                <a:solidFill>
                  <a:schemeClr val="tx1">
                    <a:lumMod val="75000"/>
                    <a:lumOff val="25000"/>
                  </a:schemeClr>
                </a:solidFill>
                <a:sym typeface="+mn-ea"/>
              </a:rPr>
              <a:t>答案</a:t>
            </a:r>
            <a:r>
              <a:rPr lang="en-US" altLang="zh-CN" sz="2133" dirty="0">
                <a:solidFill>
                  <a:schemeClr val="tx1">
                    <a:lumMod val="75000"/>
                    <a:lumOff val="25000"/>
                  </a:schemeClr>
                </a:solidFill>
                <a:sym typeface="+mn-ea"/>
              </a:rPr>
              <a:t>】D</a:t>
            </a:r>
          </a:p>
          <a:p>
            <a:pPr algn="l"/>
            <a:r>
              <a:rPr lang="zh-CN" altLang="en-US" sz="2133" dirty="0">
                <a:solidFill>
                  <a:schemeClr val="tx1">
                    <a:lumMod val="75000"/>
                    <a:lumOff val="25000"/>
                  </a:schemeClr>
                </a:solidFill>
                <a:sym typeface="+mn-ea"/>
              </a:rPr>
              <a:t>【分析】像</a:t>
            </a:r>
            <a:r>
              <a:rPr lang="en-US" altLang="zh-CN" sz="2133" dirty="0">
                <a:solidFill>
                  <a:schemeClr val="tx1">
                    <a:lumMod val="75000"/>
                    <a:lumOff val="25000"/>
                  </a:schemeClr>
                </a:solidFill>
                <a:sym typeface="+mn-ea"/>
              </a:rPr>
              <a:t>C++</a:t>
            </a:r>
            <a:r>
              <a:rPr lang="zh-CN" altLang="en-US" sz="2133" dirty="0">
                <a:solidFill>
                  <a:schemeClr val="tx1">
                    <a:lumMod val="75000"/>
                    <a:lumOff val="25000"/>
                  </a:schemeClr>
                </a:solidFill>
                <a:sym typeface="+mn-ea"/>
              </a:rPr>
              <a:t>语言经常编译器生成目标文件（</a:t>
            </a:r>
            <a:r>
              <a:rPr lang="en-US" altLang="zh-CN" sz="2133" dirty="0">
                <a:solidFill>
                  <a:schemeClr val="tx1">
                    <a:lumMod val="75000"/>
                    <a:lumOff val="25000"/>
                  </a:schemeClr>
                </a:solidFill>
                <a:sym typeface="+mn-ea"/>
              </a:rPr>
              <a:t>.O</a:t>
            </a:r>
            <a:r>
              <a:rPr lang="zh-CN" altLang="en-US" sz="2133" dirty="0">
                <a:solidFill>
                  <a:schemeClr val="tx1">
                    <a:lumMod val="75000"/>
                    <a:lumOff val="25000"/>
                  </a:schemeClr>
                </a:solidFill>
                <a:sym typeface="+mn-ea"/>
              </a:rPr>
              <a:t>）其它就是汇编程序，然后再汇编成二进制代码。</a:t>
            </a:r>
            <a:endParaRPr sz="2133" dirty="0">
              <a:solidFill>
                <a:schemeClr val="tx1">
                  <a:lumMod val="75000"/>
                  <a:lumOff val="25000"/>
                </a:schemeClr>
              </a:solidFill>
              <a:sym typeface="+mn-ea"/>
            </a:endParaRPr>
          </a:p>
          <a:p>
            <a:pPr algn="l"/>
            <a:r>
              <a:rPr lang="en-US" altLang="zh-CN" sz="2133" dirty="0">
                <a:solidFill>
                  <a:schemeClr val="tx1">
                    <a:lumMod val="75000"/>
                    <a:lumOff val="25000"/>
                  </a:schemeClr>
                </a:solidFill>
                <a:sym typeface="+mn-ea"/>
              </a:rPr>
              <a:t>5.【NOIP2010</a:t>
            </a:r>
            <a:r>
              <a:rPr lang="zh-CN" altLang="en-US" sz="2133" dirty="0">
                <a:solidFill>
                  <a:schemeClr val="tx1">
                    <a:lumMod val="75000"/>
                    <a:lumOff val="25000"/>
                  </a:schemeClr>
                </a:solidFill>
                <a:sym typeface="+mn-ea"/>
              </a:rPr>
              <a:t>普及组</a:t>
            </a:r>
            <a:r>
              <a:rPr lang="en-US" altLang="zh-CN" sz="2133" dirty="0">
                <a:solidFill>
                  <a:schemeClr val="tx1">
                    <a:lumMod val="75000"/>
                    <a:lumOff val="25000"/>
                  </a:schemeClr>
                </a:solidFill>
                <a:sym typeface="+mn-ea"/>
              </a:rPr>
              <a:t>】</a:t>
            </a:r>
            <a:r>
              <a:rPr sz="2133" dirty="0">
                <a:solidFill>
                  <a:schemeClr val="tx1">
                    <a:lumMod val="75000"/>
                    <a:lumOff val="25000"/>
                  </a:schemeClr>
                </a:solidFill>
                <a:sym typeface="+mn-ea"/>
              </a:rPr>
              <a:t>Pascal语言、C语言和C++语言都属于（   ）。</a:t>
            </a:r>
          </a:p>
          <a:p>
            <a:pPr algn="l"/>
            <a:r>
              <a:rPr sz="2133" dirty="0">
                <a:solidFill>
                  <a:schemeClr val="tx1">
                    <a:lumMod val="75000"/>
                    <a:lumOff val="25000"/>
                  </a:schemeClr>
                </a:solidFill>
                <a:sym typeface="+mn-ea"/>
              </a:rPr>
              <a:t>A. 面向对象语言      B. 脚本语言      C. 解释性语言      D. 编译性语言 </a:t>
            </a:r>
          </a:p>
          <a:p>
            <a:pPr algn="l"/>
            <a:r>
              <a:rPr lang="en-US" altLang="zh-CN" sz="2133" dirty="0">
                <a:solidFill>
                  <a:schemeClr val="tx1">
                    <a:lumMod val="75000"/>
                    <a:lumOff val="25000"/>
                  </a:schemeClr>
                </a:solidFill>
                <a:sym typeface="+mn-ea"/>
              </a:rPr>
              <a:t>【</a:t>
            </a:r>
            <a:r>
              <a:rPr lang="zh-CN" altLang="en-US" sz="2133" dirty="0">
                <a:solidFill>
                  <a:schemeClr val="tx1">
                    <a:lumMod val="75000"/>
                    <a:lumOff val="25000"/>
                  </a:schemeClr>
                </a:solidFill>
                <a:sym typeface="+mn-ea"/>
              </a:rPr>
              <a:t>答案</a:t>
            </a:r>
            <a:r>
              <a:rPr lang="en-US" altLang="zh-CN" sz="2133" dirty="0">
                <a:solidFill>
                  <a:schemeClr val="tx1">
                    <a:lumMod val="75000"/>
                    <a:lumOff val="25000"/>
                  </a:schemeClr>
                </a:solidFill>
                <a:sym typeface="+mn-ea"/>
              </a:rPr>
              <a:t>】D  </a:t>
            </a:r>
          </a:p>
          <a:p>
            <a:pPr algn="l"/>
            <a:endParaRPr lang="zh-CN" altLang="en-US" sz="2133" dirty="0">
              <a:solidFill>
                <a:schemeClr val="accent1">
                  <a:lumMod val="50000"/>
                </a:schemeClr>
              </a:solidFill>
              <a:sym typeface="+mn-ea"/>
            </a:endParaRPr>
          </a:p>
          <a:p>
            <a:pPr algn="l"/>
            <a:endParaRPr lang="en-US" altLang="zh-CN" sz="2133" dirty="0">
              <a:solidFill>
                <a:schemeClr val="accent1">
                  <a:lumMod val="50000"/>
                </a:schemeClr>
              </a:solidFill>
              <a:sym typeface="+mn-ea"/>
            </a:endParaRPr>
          </a:p>
        </p:txBody>
      </p:sp>
      <p:sp>
        <p:nvSpPr>
          <p:cNvPr id="4" name="文本框 3">
            <a:extLst>
              <a:ext uri="{FF2B5EF4-FFF2-40B4-BE49-F238E27FC236}">
                <a16:creationId xmlns:a16="http://schemas.microsoft.com/office/drawing/2014/main" xmlns="" id="{5B9CAA05-1FB7-4769-8A20-8705947222F9}"/>
              </a:ext>
            </a:extLst>
          </p:cNvPr>
          <p:cNvSpPr txBox="1"/>
          <p:nvPr/>
        </p:nvSpPr>
        <p:spPr>
          <a:xfrm>
            <a:off x="1512209" y="118094"/>
            <a:ext cx="3949700" cy="523220"/>
          </a:xfrm>
          <a:prstGeom prst="rect">
            <a:avLst/>
          </a:prstGeom>
          <a:noFill/>
        </p:spPr>
        <p:txBody>
          <a:bodyPr wrap="square" rtlCol="0">
            <a:spAutoFit/>
          </a:bodyPr>
          <a:lstStyle/>
          <a:p>
            <a:r>
              <a:rPr lang="zh-CN" altLang="en-US" sz="2800" b="1" i="1">
                <a:ln w="22225">
                  <a:solidFill>
                    <a:schemeClr val="accent2"/>
                  </a:solidFill>
                  <a:prstDash val="solid"/>
                </a:ln>
                <a:solidFill>
                  <a:schemeClr val="accent2">
                    <a:lumMod val="40000"/>
                    <a:lumOff val="60000"/>
                  </a:schemeClr>
                </a:solidFill>
                <a:latin typeface="+mj-lt"/>
                <a:ea typeface="+mj-ea"/>
                <a:cs typeface="+mj-cs"/>
              </a:rPr>
              <a:t>真题演练</a:t>
            </a:r>
            <a:endParaRPr lang="zh-CN" altLang="en-US" sz="2800" b="1" i="1" dirty="0">
              <a:ln w="22225">
                <a:solidFill>
                  <a:schemeClr val="accent2"/>
                </a:solidFill>
                <a:prstDash val="solid"/>
              </a:ln>
              <a:solidFill>
                <a:schemeClr val="accent2">
                  <a:lumMod val="40000"/>
                  <a:lumOff val="60000"/>
                </a:schemeClr>
              </a:solidFill>
              <a:latin typeface="+mj-lt"/>
              <a:ea typeface="+mj-ea"/>
              <a:cs typeface="+mj-cs"/>
              <a:sym typeface="+mn-ea"/>
            </a:endParaRPr>
          </a:p>
        </p:txBody>
      </p:sp>
    </p:spTree>
    <p:extLst>
      <p:ext uri="{BB962C8B-B14F-4D97-AF65-F5344CB8AC3E}">
        <p14:creationId xmlns:p14="http://schemas.microsoft.com/office/powerpoint/2010/main" val="381775419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743</Words>
  <Application>Microsoft Office PowerPoint</Application>
  <PresentationFormat>宽屏</PresentationFormat>
  <Paragraphs>65</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Hannotate SC Bold</vt:lpstr>
      <vt:lpstr>Helvetica Neue Medium</vt: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徐筵彭</dc:creator>
  <cp:lastModifiedBy>USER</cp:lastModifiedBy>
  <cp:revision>60</cp:revision>
  <dcterms:created xsi:type="dcterms:W3CDTF">2020-10-12T01:38:58Z</dcterms:created>
  <dcterms:modified xsi:type="dcterms:W3CDTF">2021-02-02T15:31:40Z</dcterms:modified>
</cp:coreProperties>
</file>