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7" r:id="rId14"/>
    <p:sldId id="269" r:id="rId15"/>
    <p:sldId id="270" r:id="rId16"/>
    <p:sldId id="278" r:id="rId17"/>
    <p:sldId id="271" r:id="rId18"/>
    <p:sldId id="272" r:id="rId19"/>
    <p:sldId id="279" r:id="rId20"/>
    <p:sldId id="273" r:id="rId21"/>
    <p:sldId id="280" r:id="rId22"/>
    <p:sldId id="274" r:id="rId23"/>
    <p:sldId id="281" r:id="rId24"/>
    <p:sldId id="275" r:id="rId25"/>
    <p:sldId id="27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B543B-85E5-4AA5-A04A-C3B9D5ED4B83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83EEF-259A-4A9E-B627-A669C9307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43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83EEF-259A-4A9E-B627-A669C930711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1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591E62E-4716-44D5-A331-CA3FA2FC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FCD5296-6C1D-45DB-A95B-22BF2F77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46C8CA6-ED8B-4007-8593-9DF19A25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BC8C87B-F17F-41A3-984D-5DF0416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FAB650E-3225-4F64-97BD-884B9B3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CFA48D0-B602-4073-9C3C-D7E863EC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BB0C611-E6A8-4C6C-AC11-D910F707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E6A4C7C-6DC2-4B5D-B052-293FF55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9D79530-DB4F-428C-9344-ED77DC2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EC6815A-77A4-4278-A007-9367297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72F138FF-3AAA-4C24-8F62-D961E9C2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312E2F7-053B-4417-A958-9541E2EC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9E67C61-8DC4-4F97-A99C-86D95A97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AA51CC0-48D3-44B2-B704-603FDEA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CFCED03-51FF-420B-8E13-A5DC0BBF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F8E84B-78B2-4211-A90B-5DEE6709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87D17D9-6C4A-479E-9FEC-470AD1C1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000D1F9-AC7C-4ADF-8F35-62414F8A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49A4920-3D56-44DF-8B34-7D92F45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6CFEE23-B3C3-4488-BD96-EC6EFD2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241ED5D-4DC7-477F-952D-B10E83E6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8065608-6BBC-4DCA-A89A-513E45DD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B1E2E82-5BD4-4EE7-AFBF-F6EFF0C8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BB5693D-19D0-454C-ACE6-F7C96F4E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89096CC-9ADC-4DE2-A204-30FA18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CC7B440-81EE-4AA5-8EA8-DD8F0D86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386C9FF-4FD7-4205-8A19-97498B041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C2900A1-E025-4AE9-887D-C87FA20C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FF306D5-229C-4415-BDF6-127F125F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52B84AE-0D11-468C-9714-B3D5279F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390D2F3-42D9-4162-8268-E555F2C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B54DA96-B70D-4FDE-99DE-93CD5D7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509F39A-0221-49F3-9DB9-F465DA6F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9DC4433-5D27-4D68-8C2A-11DF37E4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5E3A3042-1DE8-4B07-A951-D3D62682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E8C0A7A5-6150-41F9-8CB8-B9E4E13F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DA2F76A8-A488-4FEE-85DE-D9C830D9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4398EA36-59E0-4177-AFD0-133C9476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BF23C896-86C0-44E9-A72C-EE57BA7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311762C-2606-44CF-919C-A850DDF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DB40B7B-6BEE-469D-B767-4247CFF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8B1AFF0D-7A46-4446-8613-6782DE6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00CE633B-B7EA-4EA9-9CA2-D9EB0DF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2241340D-A524-416D-ABBA-71E2075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C6562D9F-B094-43C3-9B85-040FB7F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796BD4D-10CE-48D5-9103-D2E44A8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4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E92AC29-2C6F-4631-A03E-170F6A5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3C63411-44BB-4ED7-B9A4-A87C48EA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810A240-AA87-4667-86B5-83834E9C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E5C0375-063E-4F84-BCB9-5A718690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3E914F7-4E01-45BB-91DA-AFE5F1B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1D36B60-3A42-4694-A517-8CC3309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0DDEBCD-E48A-4368-8A4C-5F30900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1B7F12A9-5806-4AA9-869D-4E82904F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715BEE9-F597-4A5F-9575-47DC3143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8D5E5C5-43F4-49ED-BA5D-66CD3FB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CAF0D24-2BA3-4611-9F81-241C820C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5801C6C-2E8F-46C9-9C26-58F88A7F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hibtc.ke.qq.com/?tuin=9f950b04#tab=1&amp;category=-1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>
            <a:extLst>
              <a:ext uri="{FF2B5EF4-FFF2-40B4-BE49-F238E27FC236}">
                <a16:creationId xmlns:a16="http://schemas.microsoft.com/office/drawing/2014/main" xmlns="" id="{A1633ECA-F8B5-4F62-87D8-6DEEF3563E3D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xmlns="" id="{914A4204-B9FA-4450-9A62-1C655CC2C437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xmlns="" id="{DB1A1C58-9F0B-47AF-8349-093D5809AD1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xmlns="" id="{869977ED-3120-41FF-867D-66C35C52F66B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xmlns="" id="{CFB0B9D8-E258-48CC-B85C-6F341052FE3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8" name="艾茵施坦">
            <a:extLst>
              <a:ext uri="{FF2B5EF4-FFF2-40B4-BE49-F238E27FC236}">
                <a16:creationId xmlns:a16="http://schemas.microsoft.com/office/drawing/2014/main" xmlns="" id="{BC72413A-C8F1-45A8-B13A-135BBC5F1377}"/>
              </a:ext>
            </a:extLst>
          </p:cNvPr>
          <p:cNvSpPr txBox="1"/>
          <p:nvPr userDrawn="1"/>
        </p:nvSpPr>
        <p:spPr>
          <a:xfrm>
            <a:off x="504481" y="54565"/>
            <a:ext cx="2660072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黑猫编程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shijitech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5FF32B70-1E5F-4875-B08F-F4404410417C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5" y="179783"/>
            <a:ext cx="409996" cy="409996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FCAF201E-560A-42E5-A9B9-E25AF9589398}"/>
              </a:ext>
            </a:extLst>
          </p:cNvPr>
          <p:cNvCxnSpPr>
            <a:cxnSpLocks/>
          </p:cNvCxnSpPr>
          <p:nvPr userDrawn="1"/>
        </p:nvCxnSpPr>
        <p:spPr>
          <a:xfrm>
            <a:off x="0" y="69152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29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03" name="Group 3"/>
          <p:cNvGrpSpPr/>
          <p:nvPr/>
        </p:nvGrpSpPr>
        <p:grpSpPr bwMode="auto">
          <a:xfrm>
            <a:off x="491491" y="878163"/>
            <a:ext cx="3536949" cy="645583"/>
            <a:chOff x="1200" y="1296"/>
            <a:chExt cx="1261" cy="273"/>
          </a:xfrm>
        </p:grpSpPr>
        <p:sp>
          <p:nvSpPr>
            <p:cNvPr id="153604" name="AutoShape 4"/>
            <p:cNvSpPr>
              <a:spLocks noChangeArrowheads="1"/>
            </p:cNvSpPr>
            <p:nvPr/>
          </p:nvSpPr>
          <p:spPr bwMode="auto">
            <a:xfrm>
              <a:off x="1200" y="1296"/>
              <a:ext cx="1261" cy="273"/>
            </a:xfrm>
            <a:prstGeom prst="roundRect">
              <a:avLst>
                <a:gd name="adj" fmla="val 16667"/>
              </a:avLst>
            </a:prstGeom>
            <a:solidFill>
              <a:srgbClr val="5E9CDA"/>
            </a:solidFill>
            <a:ln w="9525">
              <a:solidFill>
                <a:schemeClr val="hlink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53605" name="Text Box 5"/>
            <p:cNvSpPr txBox="1">
              <a:spLocks noChangeArrowheads="1"/>
            </p:cNvSpPr>
            <p:nvPr/>
          </p:nvSpPr>
          <p:spPr bwMode="auto">
            <a:xfrm>
              <a:off x="1220" y="1317"/>
              <a:ext cx="1221" cy="213"/>
            </a:xfrm>
            <a:prstGeom prst="rect">
              <a:avLst/>
            </a:prstGeom>
            <a:solidFill>
              <a:srgbClr val="5E9C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667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● </a:t>
              </a:r>
              <a:r>
                <a:rPr kumimoji="1" lang="en-US" altLang="zh-CN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2. </a:t>
              </a:r>
              <a:r>
                <a:rPr kumimoji="1"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二数制</a:t>
              </a:r>
              <a:r>
                <a:rPr kumimoji="1" lang="zh-CN" altLang="en-US" sz="2400"/>
                <a:t> </a:t>
              </a:r>
            </a:p>
          </p:txBody>
        </p:sp>
      </p:grp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1074420" y="2887462"/>
            <a:ext cx="106574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10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/>
              <a:t>（</a:t>
            </a:r>
            <a:r>
              <a:rPr kumimoji="1" lang="en-US" altLang="zh-CN" sz="2400"/>
              <a:t>1</a:t>
            </a:r>
            <a:r>
              <a:rPr kumimoji="1" lang="zh-CN" altLang="en-US" sz="2400"/>
              <a:t>）二进制使用</a:t>
            </a:r>
            <a:r>
              <a:rPr kumimoji="1" lang="en-US" altLang="zh-CN" sz="2400"/>
              <a:t>0</a:t>
            </a:r>
            <a:r>
              <a:rPr kumimoji="1" lang="zh-CN" altLang="en-US" sz="2400"/>
              <a:t>和</a:t>
            </a:r>
            <a:r>
              <a:rPr kumimoji="1" lang="en-US" altLang="zh-CN" sz="2400"/>
              <a:t>1</a:t>
            </a:r>
            <a:r>
              <a:rPr kumimoji="1" lang="zh-CN" altLang="en-US" sz="2400"/>
              <a:t>进行计数，相应地对应两个基本状态。对于物理元器件而言，一般也都具有两个稳定状态，这些可以用</a:t>
            </a:r>
            <a:r>
              <a:rPr kumimoji="1" lang="en-US" altLang="zh-CN" sz="2400"/>
              <a:t>0</a:t>
            </a:r>
            <a:r>
              <a:rPr kumimoji="1" lang="zh-CN" altLang="en-US" sz="2400"/>
              <a:t>和</a:t>
            </a:r>
            <a:r>
              <a:rPr kumimoji="1" lang="en-US" altLang="zh-CN" sz="2400"/>
              <a:t>1</a:t>
            </a:r>
            <a:r>
              <a:rPr kumimoji="1" lang="zh-CN" altLang="en-US" sz="2400"/>
              <a:t>两个数码来表示。</a:t>
            </a:r>
          </a:p>
        </p:txBody>
      </p:sp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1074420" y="3896652"/>
            <a:ext cx="108500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10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/>
              <a:t>（</a:t>
            </a:r>
            <a:r>
              <a:rPr kumimoji="1" lang="en-US" altLang="zh-CN" sz="2400"/>
              <a:t>2</a:t>
            </a:r>
            <a:r>
              <a:rPr kumimoji="1" lang="zh-CN" altLang="en-US" sz="2400"/>
              <a:t>）二进制数的运算法则少，运算简单，使计算机运算器的硬件结构大大简化。</a:t>
            </a:r>
          </a:p>
        </p:txBody>
      </p:sp>
      <p:sp>
        <p:nvSpPr>
          <p:cNvPr id="153608" name="Text Box 8"/>
          <p:cNvSpPr txBox="1">
            <a:spLocks noChangeArrowheads="1"/>
          </p:cNvSpPr>
          <p:nvPr/>
        </p:nvSpPr>
        <p:spPr bwMode="auto">
          <a:xfrm>
            <a:off x="1074420" y="4536510"/>
            <a:ext cx="107526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10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/>
              <a:t>（</a:t>
            </a:r>
            <a:r>
              <a:rPr kumimoji="1" lang="en-US" altLang="zh-CN" sz="2400"/>
              <a:t>3</a:t>
            </a:r>
            <a:r>
              <a:rPr kumimoji="1" lang="zh-CN" altLang="en-US" sz="2400"/>
              <a:t>）二进制的</a:t>
            </a:r>
            <a:r>
              <a:rPr kumimoji="1" lang="en-US" altLang="zh-CN" sz="2400"/>
              <a:t>0</a:t>
            </a:r>
            <a:r>
              <a:rPr kumimoji="1" lang="zh-CN" altLang="en-US" sz="2400"/>
              <a:t>和</a:t>
            </a:r>
            <a:r>
              <a:rPr kumimoji="1" lang="en-US" altLang="zh-CN" sz="2400"/>
              <a:t>1</a:t>
            </a:r>
            <a:r>
              <a:rPr kumimoji="1" lang="zh-CN" altLang="en-US" sz="2400"/>
              <a:t>可以对应逻辑中的真和假，可以很自然地进行逻辑运算。</a:t>
            </a:r>
          </a:p>
        </p:txBody>
      </p:sp>
      <p:sp>
        <p:nvSpPr>
          <p:cNvPr id="153609" name="Text Box 9"/>
          <p:cNvSpPr txBox="1">
            <a:spLocks noChangeArrowheads="1"/>
          </p:cNvSpPr>
          <p:nvPr/>
        </p:nvSpPr>
        <p:spPr bwMode="auto">
          <a:xfrm>
            <a:off x="796291" y="1796070"/>
            <a:ext cx="10657416" cy="91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44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10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667">
                <a:solidFill>
                  <a:schemeClr val="tx2"/>
                </a:solidFill>
                <a:latin typeface="Times New Roman" panose="02020603050405020304" pitchFamily="18" charset="0"/>
              </a:rPr>
              <a:t>在现代电子计算机中，采用</a:t>
            </a:r>
            <a:r>
              <a:rPr kumimoji="1" lang="en-US" altLang="zh-CN" sz="2667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667">
                <a:solidFill>
                  <a:schemeClr val="tx2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 sz="2667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667">
                <a:solidFill>
                  <a:schemeClr val="tx2"/>
                </a:solidFill>
                <a:latin typeface="Times New Roman" panose="02020603050405020304" pitchFamily="18" charset="0"/>
              </a:rPr>
              <a:t>表示的二进制来进行计数。为什么计算机中使用二进制进行计数，而不采用其他计数制呢</a:t>
            </a:r>
            <a:r>
              <a:rPr kumimoji="1" lang="en-US" altLang="zh-CN" sz="2667">
                <a:solidFill>
                  <a:schemeClr val="tx2"/>
                </a:solidFill>
                <a:latin typeface="Times New Roman" panose="02020603050405020304" pitchFamily="18" charset="0"/>
              </a:rPr>
              <a:t>?</a:t>
            </a:r>
            <a:r>
              <a:rPr kumimoji="1" lang="en-US" altLang="zh-CN" sz="2667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075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Oval 2"/>
          <p:cNvSpPr>
            <a:spLocks noChangeArrowheads="1"/>
          </p:cNvSpPr>
          <p:nvPr/>
        </p:nvSpPr>
        <p:spPr bwMode="auto">
          <a:xfrm>
            <a:off x="3593495" y="1985374"/>
            <a:ext cx="2032000" cy="609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667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十进制</a:t>
            </a:r>
          </a:p>
        </p:txBody>
      </p:sp>
      <p:sp>
        <p:nvSpPr>
          <p:cNvPr id="154627" name="Oval 3"/>
          <p:cNvSpPr>
            <a:spLocks noChangeArrowheads="1"/>
          </p:cNvSpPr>
          <p:nvPr/>
        </p:nvSpPr>
        <p:spPr bwMode="auto">
          <a:xfrm>
            <a:off x="752928" y="1976907"/>
            <a:ext cx="2032000" cy="609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667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二进制</a:t>
            </a: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8933845" y="1985374"/>
            <a:ext cx="1422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27.25</a:t>
            </a:r>
          </a:p>
        </p:txBody>
      </p:sp>
      <p:grpSp>
        <p:nvGrpSpPr>
          <p:cNvPr id="154629" name="Group 5"/>
          <p:cNvGrpSpPr/>
          <p:nvPr/>
        </p:nvGrpSpPr>
        <p:grpSpPr bwMode="auto">
          <a:xfrm>
            <a:off x="941385" y="2707370"/>
            <a:ext cx="10668000" cy="1468965"/>
            <a:chOff x="336" y="1121"/>
            <a:chExt cx="5040" cy="694"/>
          </a:xfrm>
        </p:grpSpPr>
        <p:sp>
          <p:nvSpPr>
            <p:cNvPr id="154630" name="Rectangle 6"/>
            <p:cNvSpPr>
              <a:spLocks noChangeArrowheads="1"/>
            </p:cNvSpPr>
            <p:nvPr/>
          </p:nvSpPr>
          <p:spPr bwMode="auto">
            <a:xfrm>
              <a:off x="336" y="1275"/>
              <a:ext cx="504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二进制                                   十进制</a:t>
              </a:r>
            </a:p>
            <a:p>
              <a:pPr>
                <a:spcBef>
                  <a:spcPct val="30000"/>
                </a:spcBef>
              </a:pPr>
              <a:r>
                <a:rPr kumimoji="1" lang="en-US" altLang="zh-CN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11011.01    </a:t>
              </a:r>
              <a:r>
                <a:rPr kumimoji="1" lang="en-US" altLang="zh-CN" sz="32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1          1           0           1          1           0           1</a:t>
              </a:r>
            </a:p>
          </p:txBody>
        </p:sp>
        <p:sp>
          <p:nvSpPr>
            <p:cNvPr id="154631" name="Line 7"/>
            <p:cNvSpPr>
              <a:spLocks noChangeShapeType="1"/>
            </p:cNvSpPr>
            <p:nvPr/>
          </p:nvSpPr>
          <p:spPr bwMode="auto">
            <a:xfrm>
              <a:off x="384" y="1553"/>
              <a:ext cx="49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54632" name="Line 8"/>
            <p:cNvSpPr>
              <a:spLocks noChangeShapeType="1"/>
            </p:cNvSpPr>
            <p:nvPr/>
          </p:nvSpPr>
          <p:spPr bwMode="auto">
            <a:xfrm>
              <a:off x="1056" y="1313"/>
              <a:ext cx="0" cy="48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54633" name="Group 9"/>
            <p:cNvGrpSpPr/>
            <p:nvPr/>
          </p:nvGrpSpPr>
          <p:grpSpPr bwMode="auto">
            <a:xfrm>
              <a:off x="3360" y="1121"/>
              <a:ext cx="624" cy="432"/>
              <a:chOff x="3504" y="1104"/>
              <a:chExt cx="624" cy="432"/>
            </a:xfrm>
          </p:grpSpPr>
          <p:sp>
            <p:nvSpPr>
              <p:cNvPr id="154634" name="AutoShape 10"/>
              <p:cNvSpPr>
                <a:spLocks noChangeArrowheads="1"/>
              </p:cNvSpPr>
              <p:nvPr/>
            </p:nvSpPr>
            <p:spPr bwMode="auto">
              <a:xfrm flipV="1">
                <a:off x="3648" y="1344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54635" name="Rectangle 11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624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1" lang="zh-CN" altLang="en-US" sz="2667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个位</a:t>
                </a:r>
              </a:p>
            </p:txBody>
          </p:sp>
        </p:grpSp>
      </p:grpSp>
      <p:sp>
        <p:nvSpPr>
          <p:cNvPr id="154636" name="AutoShape 12"/>
          <p:cNvSpPr>
            <a:spLocks noChangeArrowheads="1"/>
          </p:cNvSpPr>
          <p:nvPr/>
        </p:nvSpPr>
        <p:spPr bwMode="auto">
          <a:xfrm>
            <a:off x="2983895" y="2086974"/>
            <a:ext cx="508000" cy="406400"/>
          </a:xfrm>
          <a:prstGeom prst="rightArrow">
            <a:avLst>
              <a:gd name="adj1" fmla="val 50000"/>
              <a:gd name="adj2" fmla="val 6445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54637" name="Rectangle 13"/>
          <p:cNvSpPr>
            <a:spLocks noChangeArrowheads="1"/>
          </p:cNvSpPr>
          <p:nvPr/>
        </p:nvSpPr>
        <p:spPr bwMode="auto">
          <a:xfrm>
            <a:off x="2780695" y="3574990"/>
            <a:ext cx="914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320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×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×2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 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</a:t>
            </a:r>
            <a:r>
              <a:rPr kumimoji="1" lang="en-US" altLang="zh-CN" sz="320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×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</a:t>
            </a:r>
            <a:r>
              <a:rPr kumimoji="1" lang="en-US" altLang="zh-CN" sz="320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×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</a:t>
            </a:r>
            <a:r>
              <a:rPr kumimoji="1" lang="en-US" altLang="zh-CN" sz="320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×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 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</a:t>
            </a:r>
            <a:r>
              <a:rPr kumimoji="1" lang="en-US" altLang="zh-CN" sz="320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×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-1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kumimoji="1" lang="en-US" altLang="zh-CN" sz="320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×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-2</a:t>
            </a:r>
            <a:endParaRPr kumimoji="1" lang="en-US" altLang="zh-CN" sz="320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54638" name="Rectangle 14"/>
          <p:cNvSpPr>
            <a:spLocks noChangeArrowheads="1"/>
          </p:cNvSpPr>
          <p:nvPr/>
        </p:nvSpPr>
        <p:spPr bwMode="auto">
          <a:xfrm>
            <a:off x="3491895" y="3569305"/>
            <a:ext cx="7315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+          </a:t>
            </a:r>
            <a:r>
              <a:rPr kumimoji="1" lang="en-US" altLang="zh-CN" sz="32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+           +         +           +            + </a:t>
            </a:r>
            <a:endParaRPr kumimoji="1" lang="en-US" altLang="zh-CN" sz="32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54639" name="Rectangle 15"/>
          <p:cNvSpPr>
            <a:spLocks noChangeArrowheads="1"/>
          </p:cNvSpPr>
          <p:nvPr/>
        </p:nvSpPr>
        <p:spPr bwMode="auto">
          <a:xfrm>
            <a:off x="5828695" y="1985374"/>
            <a:ext cx="3352800" cy="58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[</a:t>
            </a: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]</a:t>
            </a:r>
            <a:r>
              <a:rPr kumimoji="1" lang="en-US" altLang="zh-CN" sz="2667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1" lang="en-US" altLang="zh-CN" sz="2667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11011.01</a:t>
            </a: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）</a:t>
            </a:r>
            <a:r>
              <a:rPr kumimoji="1" lang="en-US" altLang="zh-CN" sz="2667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 </a:t>
            </a: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</a:t>
            </a:r>
          </a:p>
        </p:txBody>
      </p:sp>
      <p:grpSp>
        <p:nvGrpSpPr>
          <p:cNvPr id="154640" name="Group 16"/>
          <p:cNvGrpSpPr/>
          <p:nvPr/>
        </p:nvGrpSpPr>
        <p:grpSpPr bwMode="auto">
          <a:xfrm>
            <a:off x="524658" y="880538"/>
            <a:ext cx="5281084" cy="645583"/>
            <a:chOff x="1094" y="1511"/>
            <a:chExt cx="1261" cy="273"/>
          </a:xfrm>
        </p:grpSpPr>
        <p:sp>
          <p:nvSpPr>
            <p:cNvPr id="154641" name="AutoShape 17"/>
            <p:cNvSpPr>
              <a:spLocks noChangeArrowheads="1"/>
            </p:cNvSpPr>
            <p:nvPr/>
          </p:nvSpPr>
          <p:spPr bwMode="auto">
            <a:xfrm>
              <a:off x="1094" y="1511"/>
              <a:ext cx="1261" cy="273"/>
            </a:xfrm>
            <a:prstGeom prst="roundRect">
              <a:avLst>
                <a:gd name="adj" fmla="val 16667"/>
              </a:avLst>
            </a:prstGeom>
            <a:solidFill>
              <a:srgbClr val="5E9CDA"/>
            </a:solidFill>
            <a:ln w="9525">
              <a:solidFill>
                <a:schemeClr val="hlink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54642" name="Text Box 18"/>
            <p:cNvSpPr txBox="1">
              <a:spLocks noChangeArrowheads="1"/>
            </p:cNvSpPr>
            <p:nvPr/>
          </p:nvSpPr>
          <p:spPr bwMode="auto">
            <a:xfrm>
              <a:off x="1114" y="1532"/>
              <a:ext cx="1221" cy="213"/>
            </a:xfrm>
            <a:prstGeom prst="rect">
              <a:avLst/>
            </a:prstGeom>
            <a:solidFill>
              <a:srgbClr val="5E9C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667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● </a:t>
              </a:r>
              <a:r>
                <a:rPr kumimoji="1" lang="en-US" altLang="zh-CN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3.</a:t>
              </a:r>
              <a:r>
                <a:rPr kumimoji="1"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二数制数与十进制数的转换</a:t>
              </a:r>
            </a:p>
          </p:txBody>
        </p:sp>
      </p:grpSp>
      <p:sp>
        <p:nvSpPr>
          <p:cNvPr id="154643" name="Text Box 19"/>
          <p:cNvSpPr txBox="1">
            <a:spLocks noChangeArrowheads="1"/>
          </p:cNvSpPr>
          <p:nvPr/>
        </p:nvSpPr>
        <p:spPr bwMode="auto">
          <a:xfrm>
            <a:off x="1174145" y="5006644"/>
            <a:ext cx="4127500" cy="543675"/>
          </a:xfrm>
          <a:prstGeom prst="rect">
            <a:avLst/>
          </a:prstGeom>
          <a:solidFill>
            <a:srgbClr val="5E9C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总结：按权展开</a:t>
            </a:r>
          </a:p>
        </p:txBody>
      </p:sp>
    </p:spTree>
    <p:extLst>
      <p:ext uri="{BB962C8B-B14F-4D97-AF65-F5344CB8AC3E}">
        <p14:creationId xmlns:p14="http://schemas.microsoft.com/office/powerpoint/2010/main" val="107696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3"/>
          <p:cNvSpPr>
            <a:spLocks noChangeArrowheads="1"/>
          </p:cNvSpPr>
          <p:nvPr/>
        </p:nvSpPr>
        <p:spPr bwMode="auto">
          <a:xfrm>
            <a:off x="9094651" y="989573"/>
            <a:ext cx="2336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10010.1101</a:t>
            </a:r>
          </a:p>
        </p:txBody>
      </p:sp>
      <p:grpSp>
        <p:nvGrpSpPr>
          <p:cNvPr id="155652" name="Group 4"/>
          <p:cNvGrpSpPr/>
          <p:nvPr/>
        </p:nvGrpSpPr>
        <p:grpSpPr bwMode="auto">
          <a:xfrm>
            <a:off x="458651" y="989574"/>
            <a:ext cx="8839200" cy="609600"/>
            <a:chOff x="288" y="1824"/>
            <a:chExt cx="3951" cy="288"/>
          </a:xfrm>
        </p:grpSpPr>
        <p:sp>
          <p:nvSpPr>
            <p:cNvPr id="155653" name="Oval 5"/>
            <p:cNvSpPr>
              <a:spLocks noChangeArrowheads="1"/>
            </p:cNvSpPr>
            <p:nvPr/>
          </p:nvSpPr>
          <p:spPr bwMode="auto">
            <a:xfrm>
              <a:off x="288" y="1824"/>
              <a:ext cx="960" cy="288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00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667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十进制</a:t>
              </a:r>
            </a:p>
          </p:txBody>
        </p:sp>
        <p:sp>
          <p:nvSpPr>
            <p:cNvPr id="155654" name="Oval 6"/>
            <p:cNvSpPr>
              <a:spLocks noChangeArrowheads="1"/>
            </p:cNvSpPr>
            <p:nvPr/>
          </p:nvSpPr>
          <p:spPr bwMode="auto">
            <a:xfrm>
              <a:off x="1584" y="1824"/>
              <a:ext cx="960" cy="288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00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667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二进制</a:t>
              </a:r>
            </a:p>
          </p:txBody>
        </p:sp>
        <p:sp>
          <p:nvSpPr>
            <p:cNvPr id="155655" name="AutoShape 7"/>
            <p:cNvSpPr>
              <a:spLocks noChangeArrowheads="1"/>
            </p:cNvSpPr>
            <p:nvPr/>
          </p:nvSpPr>
          <p:spPr bwMode="auto">
            <a:xfrm>
              <a:off x="1296" y="1872"/>
              <a:ext cx="240" cy="192"/>
            </a:xfrm>
            <a:prstGeom prst="rightArrow">
              <a:avLst>
                <a:gd name="adj1" fmla="val 50000"/>
                <a:gd name="adj2" fmla="val 6445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55656" name="Rectangle 8"/>
            <p:cNvSpPr>
              <a:spLocks noChangeArrowheads="1"/>
            </p:cNvSpPr>
            <p:nvPr/>
          </p:nvSpPr>
          <p:spPr bwMode="auto">
            <a:xfrm>
              <a:off x="2784" y="1824"/>
              <a:ext cx="145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[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例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] 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（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18.8125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）</a:t>
              </a:r>
              <a:r>
                <a:rPr kumimoji="1" lang="en-US" altLang="zh-CN" sz="2667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10 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=</a:t>
              </a:r>
            </a:p>
          </p:txBody>
        </p:sp>
      </p:grp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581418" y="2177144"/>
            <a:ext cx="10850033" cy="1220719"/>
          </a:xfrm>
          <a:prstGeom prst="rect">
            <a:avLst/>
          </a:prstGeom>
          <a:solidFill>
            <a:srgbClr val="5E9C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总结：分为整数部分（除</a:t>
            </a:r>
            <a:r>
              <a:rPr kumimoji="1" lang="en-US" altLang="zh-CN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2</a:t>
            </a: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取余、自底向上）</a:t>
            </a:r>
          </a:p>
          <a:p>
            <a:pPr>
              <a:spcBef>
                <a:spcPct val="50000"/>
              </a:spcBef>
            </a:pP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        和小数部分（乘</a:t>
            </a:r>
            <a:r>
              <a:rPr kumimoji="1" lang="en-US" altLang="zh-CN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2</a:t>
            </a: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取整、自顶向下）</a:t>
            </a:r>
          </a:p>
        </p:txBody>
      </p:sp>
    </p:spTree>
    <p:extLst>
      <p:ext uri="{BB962C8B-B14F-4D97-AF65-F5344CB8AC3E}">
        <p14:creationId xmlns:p14="http://schemas.microsoft.com/office/powerpoint/2010/main" val="370176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 bwMode="auto">
          <a:xfrm>
            <a:off x="554445" y="1096978"/>
            <a:ext cx="10566400" cy="4064000"/>
            <a:chOff x="384" y="2208"/>
            <a:chExt cx="4992" cy="1920"/>
          </a:xfrm>
        </p:grpSpPr>
        <p:sp>
          <p:nvSpPr>
            <p:cNvPr id="4" name="Line 10"/>
            <p:cNvSpPr>
              <a:spLocks noChangeShapeType="1"/>
            </p:cNvSpPr>
            <p:nvPr/>
          </p:nvSpPr>
          <p:spPr bwMode="auto">
            <a:xfrm>
              <a:off x="384" y="2448"/>
              <a:ext cx="49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" name="Line 11"/>
            <p:cNvSpPr>
              <a:spLocks noChangeShapeType="1"/>
            </p:cNvSpPr>
            <p:nvPr/>
          </p:nvSpPr>
          <p:spPr bwMode="auto">
            <a:xfrm flipV="1">
              <a:off x="2880" y="2256"/>
              <a:ext cx="0" cy="1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768" y="2208"/>
              <a:ext cx="436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整数部分</a:t>
              </a:r>
              <a:r>
                <a:rPr kumimoji="1" lang="zh-CN" altLang="en-US" sz="2667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（除</a:t>
              </a:r>
              <a:r>
                <a:rPr kumimoji="1" lang="en-US" altLang="zh-CN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取余法）</a:t>
              </a:r>
              <a:r>
                <a:rPr kumimoji="1" lang="zh-CN" altLang="en-US" sz="2667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         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小数部分</a:t>
              </a:r>
              <a:r>
                <a:rPr kumimoji="1" lang="zh-CN" altLang="en-US" sz="2667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（乘</a:t>
              </a:r>
              <a:r>
                <a:rPr kumimoji="1" lang="en-US" altLang="zh-CN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取整法）</a:t>
              </a:r>
            </a:p>
          </p:txBody>
        </p:sp>
      </p:grpSp>
      <p:grpSp>
        <p:nvGrpSpPr>
          <p:cNvPr id="7" name="Group 13"/>
          <p:cNvGrpSpPr/>
          <p:nvPr/>
        </p:nvGrpSpPr>
        <p:grpSpPr bwMode="auto">
          <a:xfrm>
            <a:off x="1468845" y="2011379"/>
            <a:ext cx="3556000" cy="954616"/>
            <a:chOff x="960" y="2640"/>
            <a:chExt cx="1680" cy="451"/>
          </a:xfrm>
        </p:grpSpPr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960" y="2640"/>
              <a:ext cx="1680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2        18       ......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余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</a:t>
              </a:r>
            </a:p>
            <a:p>
              <a:pPr eaLnBrk="0" hangingPunct="0">
                <a:spcBef>
                  <a:spcPct val="10000"/>
                </a:spcBef>
              </a:pP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     9</a:t>
              </a: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52" y="2688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1152" y="2880"/>
              <a:ext cx="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11" name="Group 17"/>
          <p:cNvGrpSpPr/>
          <p:nvPr/>
        </p:nvGrpSpPr>
        <p:grpSpPr bwMode="auto">
          <a:xfrm>
            <a:off x="1716496" y="2474926"/>
            <a:ext cx="3105149" cy="912283"/>
            <a:chOff x="1077" y="2859"/>
            <a:chExt cx="1467" cy="431"/>
          </a:xfrm>
        </p:grpSpPr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1077" y="2859"/>
              <a:ext cx="146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2                ......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余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  <a:p>
              <a:pPr eaLnBrk="0" hangingPunct="0"/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  4</a:t>
              </a: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1248" y="2880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1248" y="3072"/>
              <a:ext cx="48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15" name="Group 21"/>
          <p:cNvGrpSpPr/>
          <p:nvPr/>
        </p:nvGrpSpPr>
        <p:grpSpPr bwMode="auto">
          <a:xfrm>
            <a:off x="1875245" y="2883443"/>
            <a:ext cx="3048000" cy="912283"/>
            <a:chOff x="1152" y="3051"/>
            <a:chExt cx="1440" cy="431"/>
          </a:xfrm>
        </p:grpSpPr>
        <p:sp>
          <p:nvSpPr>
            <p:cNvPr id="16" name="Rectangle 22"/>
            <p:cNvSpPr>
              <a:spLocks noChangeArrowheads="1"/>
            </p:cNvSpPr>
            <p:nvPr/>
          </p:nvSpPr>
          <p:spPr bwMode="auto">
            <a:xfrm>
              <a:off x="1152" y="3051"/>
              <a:ext cx="144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2              ......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余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</a:t>
              </a:r>
            </a:p>
            <a:p>
              <a:pPr eaLnBrk="0" hangingPunct="0"/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2</a:t>
              </a:r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1344" y="3072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>
              <a:off x="1344" y="3264"/>
              <a:ext cx="38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19" name="Group 25"/>
          <p:cNvGrpSpPr/>
          <p:nvPr/>
        </p:nvGrpSpPr>
        <p:grpSpPr bwMode="auto">
          <a:xfrm>
            <a:off x="2048812" y="3272909"/>
            <a:ext cx="2844800" cy="912283"/>
            <a:chOff x="1248" y="3236"/>
            <a:chExt cx="1344" cy="431"/>
          </a:xfrm>
        </p:grpSpPr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1248" y="3236"/>
              <a:ext cx="1344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2            ......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余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</a:t>
              </a:r>
            </a:p>
            <a:p>
              <a:pPr eaLnBrk="0" hangingPunct="0"/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1</a:t>
              </a:r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>
              <a:off x="1440" y="3264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2" name="Line 28"/>
            <p:cNvSpPr>
              <a:spLocks noChangeShapeType="1"/>
            </p:cNvSpPr>
            <p:nvPr/>
          </p:nvSpPr>
          <p:spPr bwMode="auto">
            <a:xfrm>
              <a:off x="1440" y="3456"/>
              <a:ext cx="28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2484846" y="3687779"/>
            <a:ext cx="23071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 ...... </a:t>
            </a: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余</a:t>
            </a: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grpSp>
        <p:nvGrpSpPr>
          <p:cNvPr id="24" name="Group 30"/>
          <p:cNvGrpSpPr/>
          <p:nvPr/>
        </p:nvGrpSpPr>
        <p:grpSpPr bwMode="auto">
          <a:xfrm>
            <a:off x="2281645" y="2112980"/>
            <a:ext cx="2540000" cy="3022600"/>
            <a:chOff x="1200" y="2640"/>
            <a:chExt cx="1200" cy="1428"/>
          </a:xfrm>
        </p:grpSpPr>
        <p:sp>
          <p:nvSpPr>
            <p:cNvPr id="25" name="Line 31"/>
            <p:cNvSpPr>
              <a:spLocks noChangeShapeType="1"/>
            </p:cNvSpPr>
            <p:nvPr/>
          </p:nvSpPr>
          <p:spPr bwMode="auto">
            <a:xfrm flipV="1">
              <a:off x="2400" y="2640"/>
              <a:ext cx="0" cy="1056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" name="Rectangle 32"/>
            <p:cNvSpPr>
              <a:spLocks noChangeArrowheads="1"/>
            </p:cNvSpPr>
            <p:nvPr/>
          </p:nvSpPr>
          <p:spPr bwMode="auto">
            <a:xfrm>
              <a:off x="1200" y="3792"/>
              <a:ext cx="67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10010</a:t>
              </a:r>
            </a:p>
          </p:txBody>
        </p:sp>
      </p:grp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6955245" y="1622759"/>
            <a:ext cx="1625600" cy="91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0.8125</a:t>
            </a:r>
          </a:p>
          <a:p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×     2</a:t>
            </a:r>
          </a:p>
        </p:txBody>
      </p:sp>
      <p:grpSp>
        <p:nvGrpSpPr>
          <p:cNvPr id="28" name="Group 34"/>
          <p:cNvGrpSpPr/>
          <p:nvPr/>
        </p:nvGrpSpPr>
        <p:grpSpPr bwMode="auto">
          <a:xfrm>
            <a:off x="6548845" y="2414397"/>
            <a:ext cx="4572000" cy="503767"/>
            <a:chOff x="3216" y="2966"/>
            <a:chExt cx="2160" cy="238"/>
          </a:xfrm>
        </p:grpSpPr>
        <p:sp>
          <p:nvSpPr>
            <p:cNvPr id="29" name="Line 35"/>
            <p:cNvSpPr>
              <a:spLocks noChangeShapeType="1"/>
            </p:cNvSpPr>
            <p:nvPr/>
          </p:nvSpPr>
          <p:spPr bwMode="auto">
            <a:xfrm>
              <a:off x="3216" y="3003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0" name="Rectangle 36"/>
            <p:cNvSpPr>
              <a:spLocks noChangeArrowheads="1"/>
            </p:cNvSpPr>
            <p:nvPr/>
          </p:nvSpPr>
          <p:spPr bwMode="auto">
            <a:xfrm>
              <a:off x="3408" y="2966"/>
              <a:ext cx="196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1.625     ......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整数部分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=1</a:t>
              </a:r>
            </a:p>
          </p:txBody>
        </p:sp>
      </p:grpSp>
      <p:grpSp>
        <p:nvGrpSpPr>
          <p:cNvPr id="31" name="Group 37"/>
          <p:cNvGrpSpPr/>
          <p:nvPr/>
        </p:nvGrpSpPr>
        <p:grpSpPr bwMode="auto">
          <a:xfrm>
            <a:off x="6548845" y="2719190"/>
            <a:ext cx="4572000" cy="912283"/>
            <a:chOff x="3216" y="3110"/>
            <a:chExt cx="2160" cy="431"/>
          </a:xfrm>
        </p:grpSpPr>
        <p:sp>
          <p:nvSpPr>
            <p:cNvPr id="32" name="Line 38"/>
            <p:cNvSpPr>
              <a:spLocks noChangeShapeType="1"/>
            </p:cNvSpPr>
            <p:nvPr/>
          </p:nvSpPr>
          <p:spPr bwMode="auto">
            <a:xfrm>
              <a:off x="3216" y="3325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3" name="Rectangle 39"/>
            <p:cNvSpPr>
              <a:spLocks noChangeArrowheads="1"/>
            </p:cNvSpPr>
            <p:nvPr/>
          </p:nvSpPr>
          <p:spPr bwMode="auto">
            <a:xfrm>
              <a:off x="3408" y="3110"/>
              <a:ext cx="1968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×     2</a:t>
              </a:r>
            </a:p>
            <a:p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1.25     ......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整数部分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=1</a:t>
              </a:r>
            </a:p>
          </p:txBody>
        </p:sp>
      </p:grpSp>
      <p:grpSp>
        <p:nvGrpSpPr>
          <p:cNvPr id="34" name="Group 40"/>
          <p:cNvGrpSpPr/>
          <p:nvPr/>
        </p:nvGrpSpPr>
        <p:grpSpPr bwMode="auto">
          <a:xfrm>
            <a:off x="6548845" y="3451556"/>
            <a:ext cx="4572000" cy="912283"/>
            <a:chOff x="3216" y="3456"/>
            <a:chExt cx="2160" cy="431"/>
          </a:xfrm>
        </p:grpSpPr>
        <p:sp>
          <p:nvSpPr>
            <p:cNvPr id="35" name="Line 41"/>
            <p:cNvSpPr>
              <a:spLocks noChangeShapeType="1"/>
            </p:cNvSpPr>
            <p:nvPr/>
          </p:nvSpPr>
          <p:spPr bwMode="auto">
            <a:xfrm>
              <a:off x="3216" y="3675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6" name="Rectangle 42"/>
            <p:cNvSpPr>
              <a:spLocks noChangeArrowheads="1"/>
            </p:cNvSpPr>
            <p:nvPr/>
          </p:nvSpPr>
          <p:spPr bwMode="auto">
            <a:xfrm>
              <a:off x="3408" y="3456"/>
              <a:ext cx="1968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×     2</a:t>
              </a:r>
            </a:p>
            <a:p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0.5     ......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整数部分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=0</a:t>
              </a:r>
            </a:p>
          </p:txBody>
        </p:sp>
      </p:grpSp>
      <p:grpSp>
        <p:nvGrpSpPr>
          <p:cNvPr id="37" name="Group 43"/>
          <p:cNvGrpSpPr/>
          <p:nvPr/>
        </p:nvGrpSpPr>
        <p:grpSpPr bwMode="auto">
          <a:xfrm>
            <a:off x="5837645" y="2130760"/>
            <a:ext cx="5181600" cy="3005667"/>
            <a:chOff x="2880" y="2832"/>
            <a:chExt cx="2448" cy="1420"/>
          </a:xfrm>
        </p:grpSpPr>
        <p:sp>
          <p:nvSpPr>
            <p:cNvPr id="38" name="Line 44"/>
            <p:cNvSpPr>
              <a:spLocks noChangeShapeType="1"/>
            </p:cNvSpPr>
            <p:nvPr/>
          </p:nvSpPr>
          <p:spPr bwMode="auto">
            <a:xfrm flipV="1">
              <a:off x="5328" y="2832"/>
              <a:ext cx="0" cy="1056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9" name="Rectangle 45"/>
            <p:cNvSpPr>
              <a:spLocks noChangeArrowheads="1"/>
            </p:cNvSpPr>
            <p:nvPr/>
          </p:nvSpPr>
          <p:spPr bwMode="auto">
            <a:xfrm>
              <a:off x="2880" y="3976"/>
              <a:ext cx="59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kumimoji="1"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1101</a:t>
              </a:r>
            </a:p>
          </p:txBody>
        </p:sp>
      </p:grpSp>
      <p:grpSp>
        <p:nvGrpSpPr>
          <p:cNvPr id="40" name="Group 40"/>
          <p:cNvGrpSpPr/>
          <p:nvPr/>
        </p:nvGrpSpPr>
        <p:grpSpPr bwMode="auto">
          <a:xfrm>
            <a:off x="6548845" y="4208479"/>
            <a:ext cx="4572000" cy="912284"/>
            <a:chOff x="3216" y="3456"/>
            <a:chExt cx="2160" cy="431"/>
          </a:xfrm>
        </p:grpSpPr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3216" y="3675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3408" y="3456"/>
              <a:ext cx="1968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×     2</a:t>
              </a:r>
            </a:p>
            <a:p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1.0     ......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整数部分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=1</a:t>
              </a:r>
            </a:p>
          </p:txBody>
        </p:sp>
      </p:grpSp>
      <p:sp>
        <p:nvSpPr>
          <p:cNvPr id="43" name="矩形 42"/>
          <p:cNvSpPr/>
          <p:nvPr/>
        </p:nvSpPr>
        <p:spPr>
          <a:xfrm>
            <a:off x="1246149" y="5667719"/>
            <a:ext cx="106053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/>
              <a:t>0.1</a:t>
            </a:r>
            <a:r>
              <a:rPr lang="zh-CN" altLang="en-US" sz="2400"/>
              <a:t>的二进制</a:t>
            </a:r>
            <a:r>
              <a:rPr lang="en-US" altLang="zh-CN" sz="2400"/>
              <a:t>——0.00011001100110011001100110011001100110011001100110011001100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9223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Oval 2"/>
          <p:cNvSpPr>
            <a:spLocks noChangeArrowheads="1"/>
          </p:cNvSpPr>
          <p:nvPr/>
        </p:nvSpPr>
        <p:spPr bwMode="auto">
          <a:xfrm>
            <a:off x="3649980" y="1943947"/>
            <a:ext cx="2032000" cy="609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667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十进制</a:t>
            </a:r>
          </a:p>
        </p:txBody>
      </p:sp>
      <p:sp>
        <p:nvSpPr>
          <p:cNvPr id="156675" name="Oval 3"/>
          <p:cNvSpPr>
            <a:spLocks noChangeArrowheads="1"/>
          </p:cNvSpPr>
          <p:nvPr/>
        </p:nvSpPr>
        <p:spPr bwMode="auto">
          <a:xfrm>
            <a:off x="906780" y="1943947"/>
            <a:ext cx="2032000" cy="609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667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八进制</a:t>
            </a:r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8990331" y="1943947"/>
            <a:ext cx="2641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678.15625</a:t>
            </a:r>
          </a:p>
        </p:txBody>
      </p:sp>
      <p:grpSp>
        <p:nvGrpSpPr>
          <p:cNvPr id="156677" name="Group 5"/>
          <p:cNvGrpSpPr/>
          <p:nvPr/>
        </p:nvGrpSpPr>
        <p:grpSpPr bwMode="auto">
          <a:xfrm>
            <a:off x="1008380" y="2655147"/>
            <a:ext cx="10668000" cy="1468968"/>
            <a:chOff x="336" y="864"/>
            <a:chExt cx="5040" cy="694"/>
          </a:xfrm>
        </p:grpSpPr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336" y="1018"/>
              <a:ext cx="504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八进制                                    十进制</a:t>
              </a:r>
            </a:p>
            <a:p>
              <a:pPr>
                <a:spcBef>
                  <a:spcPct val="30000"/>
                </a:spcBef>
              </a:pPr>
              <a:r>
                <a:rPr kumimoji="1" lang="en-US" altLang="zh-CN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1246.12      </a:t>
              </a:r>
              <a:r>
                <a:rPr kumimoji="1" lang="en-US" altLang="zh-CN" sz="32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1          2           4           6          1            2</a:t>
              </a:r>
            </a:p>
          </p:txBody>
        </p:sp>
        <p:sp>
          <p:nvSpPr>
            <p:cNvPr id="156679" name="Line 7"/>
            <p:cNvSpPr>
              <a:spLocks noChangeShapeType="1"/>
            </p:cNvSpPr>
            <p:nvPr/>
          </p:nvSpPr>
          <p:spPr bwMode="auto">
            <a:xfrm>
              <a:off x="384" y="1296"/>
              <a:ext cx="49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56680" name="Line 8"/>
            <p:cNvSpPr>
              <a:spLocks noChangeShapeType="1"/>
            </p:cNvSpPr>
            <p:nvPr/>
          </p:nvSpPr>
          <p:spPr bwMode="auto">
            <a:xfrm>
              <a:off x="1056" y="1056"/>
              <a:ext cx="0" cy="48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56681" name="Group 9"/>
            <p:cNvGrpSpPr/>
            <p:nvPr/>
          </p:nvGrpSpPr>
          <p:grpSpPr bwMode="auto">
            <a:xfrm>
              <a:off x="2784" y="864"/>
              <a:ext cx="624" cy="432"/>
              <a:chOff x="3504" y="1104"/>
              <a:chExt cx="624" cy="432"/>
            </a:xfrm>
          </p:grpSpPr>
          <p:sp>
            <p:nvSpPr>
              <p:cNvPr id="156682" name="AutoShape 10"/>
              <p:cNvSpPr>
                <a:spLocks noChangeArrowheads="1"/>
              </p:cNvSpPr>
              <p:nvPr/>
            </p:nvSpPr>
            <p:spPr bwMode="auto">
              <a:xfrm flipV="1">
                <a:off x="3648" y="1344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56683" name="Rectangle 11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624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1" lang="zh-CN" altLang="en-US" sz="2667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个位</a:t>
                </a:r>
              </a:p>
            </p:txBody>
          </p:sp>
        </p:grpSp>
      </p:grpSp>
      <p:sp>
        <p:nvSpPr>
          <p:cNvPr id="156684" name="AutoShape 12"/>
          <p:cNvSpPr>
            <a:spLocks noChangeArrowheads="1"/>
          </p:cNvSpPr>
          <p:nvPr/>
        </p:nvSpPr>
        <p:spPr bwMode="auto">
          <a:xfrm>
            <a:off x="3040380" y="2045547"/>
            <a:ext cx="508000" cy="406400"/>
          </a:xfrm>
          <a:prstGeom prst="rightArrow">
            <a:avLst>
              <a:gd name="adj1" fmla="val 50000"/>
              <a:gd name="adj2" fmla="val 6445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56685" name="Rectangle 13"/>
          <p:cNvSpPr>
            <a:spLocks noChangeArrowheads="1"/>
          </p:cNvSpPr>
          <p:nvPr/>
        </p:nvSpPr>
        <p:spPr bwMode="auto">
          <a:xfrm>
            <a:off x="2801196" y="3543816"/>
            <a:ext cx="7924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×8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</a:t>
            </a:r>
            <a:r>
              <a:rPr kumimoji="1" lang="en-US" altLang="zh-CN" sz="320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×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8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 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</a:t>
            </a:r>
            <a:r>
              <a:rPr kumimoji="1" lang="en-US" altLang="zh-CN" sz="320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×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8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</a:t>
            </a:r>
            <a:r>
              <a:rPr kumimoji="1" lang="en-US" altLang="zh-CN" sz="320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×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8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 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×8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-1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</a:t>
            </a:r>
            <a:r>
              <a:rPr kumimoji="1" lang="en-US" altLang="zh-CN" sz="320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×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8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-2</a:t>
            </a:r>
            <a:endParaRPr kumimoji="1" lang="en-US" altLang="zh-CN" sz="320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56686" name="Rectangle 14"/>
          <p:cNvSpPr>
            <a:spLocks noChangeArrowheads="1"/>
          </p:cNvSpPr>
          <p:nvPr/>
        </p:nvSpPr>
        <p:spPr bwMode="auto">
          <a:xfrm>
            <a:off x="3505926" y="3558635"/>
            <a:ext cx="62272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+          +           +          </a:t>
            </a:r>
            <a:r>
              <a:rPr kumimoji="1" lang="en-US" altLang="zh-CN" sz="32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+           </a:t>
            </a:r>
            <a:r>
              <a:rPr kumimoji="1"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56687" name="Rectangle 15"/>
          <p:cNvSpPr>
            <a:spLocks noChangeArrowheads="1"/>
          </p:cNvSpPr>
          <p:nvPr/>
        </p:nvSpPr>
        <p:spPr bwMode="auto">
          <a:xfrm>
            <a:off x="5986780" y="1943947"/>
            <a:ext cx="3556000" cy="58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[</a:t>
            </a: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]  </a:t>
            </a: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1246.12</a:t>
            </a: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）</a:t>
            </a:r>
            <a:r>
              <a:rPr kumimoji="1" lang="zh-CN" altLang="en-US" sz="2667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1" lang="en-US" altLang="zh-CN" sz="2667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8 </a:t>
            </a: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</a:t>
            </a:r>
          </a:p>
        </p:txBody>
      </p:sp>
      <p:grpSp>
        <p:nvGrpSpPr>
          <p:cNvPr id="156688" name="Group 16"/>
          <p:cNvGrpSpPr/>
          <p:nvPr/>
        </p:nvGrpSpPr>
        <p:grpSpPr bwMode="auto">
          <a:xfrm>
            <a:off x="440055" y="914188"/>
            <a:ext cx="5281083" cy="645584"/>
            <a:chOff x="1200" y="1296"/>
            <a:chExt cx="1261" cy="273"/>
          </a:xfrm>
        </p:grpSpPr>
        <p:sp>
          <p:nvSpPr>
            <p:cNvPr id="156689" name="AutoShape 17"/>
            <p:cNvSpPr>
              <a:spLocks noChangeArrowheads="1"/>
            </p:cNvSpPr>
            <p:nvPr/>
          </p:nvSpPr>
          <p:spPr bwMode="auto">
            <a:xfrm>
              <a:off x="1200" y="1296"/>
              <a:ext cx="1261" cy="273"/>
            </a:xfrm>
            <a:prstGeom prst="roundRect">
              <a:avLst>
                <a:gd name="adj" fmla="val 16667"/>
              </a:avLst>
            </a:prstGeom>
            <a:solidFill>
              <a:srgbClr val="5E9CDA"/>
            </a:solidFill>
            <a:ln w="9525">
              <a:solidFill>
                <a:schemeClr val="hlink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56690" name="Text Box 18"/>
            <p:cNvSpPr txBox="1">
              <a:spLocks noChangeArrowheads="1"/>
            </p:cNvSpPr>
            <p:nvPr/>
          </p:nvSpPr>
          <p:spPr bwMode="auto">
            <a:xfrm>
              <a:off x="1220" y="1317"/>
              <a:ext cx="1221" cy="213"/>
            </a:xfrm>
            <a:prstGeom prst="rect">
              <a:avLst/>
            </a:prstGeom>
            <a:solidFill>
              <a:srgbClr val="5E9C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667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● </a:t>
              </a:r>
              <a:r>
                <a:rPr kumimoji="1" lang="en-US" altLang="zh-CN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4.</a:t>
              </a:r>
              <a:r>
                <a:rPr kumimoji="1"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八进制与十进制的转换</a:t>
              </a:r>
            </a:p>
          </p:txBody>
        </p:sp>
      </p:grpSp>
      <p:sp>
        <p:nvSpPr>
          <p:cNvPr id="156691" name="Text Box 19"/>
          <p:cNvSpPr txBox="1">
            <a:spLocks noChangeArrowheads="1"/>
          </p:cNvSpPr>
          <p:nvPr/>
        </p:nvSpPr>
        <p:spPr bwMode="auto">
          <a:xfrm>
            <a:off x="1016846" y="4833561"/>
            <a:ext cx="4127500" cy="543675"/>
          </a:xfrm>
          <a:prstGeom prst="rect">
            <a:avLst/>
          </a:prstGeom>
          <a:solidFill>
            <a:srgbClr val="5E9C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总结：按权展开</a:t>
            </a:r>
          </a:p>
        </p:txBody>
      </p:sp>
    </p:spTree>
    <p:extLst>
      <p:ext uri="{BB962C8B-B14F-4D97-AF65-F5344CB8AC3E}">
        <p14:creationId xmlns:p14="http://schemas.microsoft.com/office/powerpoint/2010/main" val="274998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8730404" y="1097462"/>
            <a:ext cx="2336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1246.117</a:t>
            </a:r>
          </a:p>
        </p:txBody>
      </p:sp>
      <p:grpSp>
        <p:nvGrpSpPr>
          <p:cNvPr id="157700" name="Group 4"/>
          <p:cNvGrpSpPr/>
          <p:nvPr/>
        </p:nvGrpSpPr>
        <p:grpSpPr bwMode="auto">
          <a:xfrm>
            <a:off x="583354" y="1097463"/>
            <a:ext cx="8362951" cy="609600"/>
            <a:chOff x="288" y="1824"/>
            <a:chExt cx="3951" cy="288"/>
          </a:xfrm>
        </p:grpSpPr>
        <p:sp>
          <p:nvSpPr>
            <p:cNvPr id="157701" name="Oval 5"/>
            <p:cNvSpPr>
              <a:spLocks noChangeArrowheads="1"/>
            </p:cNvSpPr>
            <p:nvPr/>
          </p:nvSpPr>
          <p:spPr bwMode="auto">
            <a:xfrm>
              <a:off x="288" y="1824"/>
              <a:ext cx="960" cy="288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00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667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十进制</a:t>
              </a:r>
            </a:p>
          </p:txBody>
        </p:sp>
        <p:sp>
          <p:nvSpPr>
            <p:cNvPr id="157702" name="Oval 6"/>
            <p:cNvSpPr>
              <a:spLocks noChangeArrowheads="1"/>
            </p:cNvSpPr>
            <p:nvPr/>
          </p:nvSpPr>
          <p:spPr bwMode="auto">
            <a:xfrm>
              <a:off x="1584" y="1824"/>
              <a:ext cx="960" cy="288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00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667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八进制</a:t>
              </a:r>
            </a:p>
          </p:txBody>
        </p:sp>
        <p:sp>
          <p:nvSpPr>
            <p:cNvPr id="157703" name="AutoShape 7"/>
            <p:cNvSpPr>
              <a:spLocks noChangeArrowheads="1"/>
            </p:cNvSpPr>
            <p:nvPr/>
          </p:nvSpPr>
          <p:spPr bwMode="auto">
            <a:xfrm>
              <a:off x="1296" y="1872"/>
              <a:ext cx="240" cy="192"/>
            </a:xfrm>
            <a:prstGeom prst="rightArrow">
              <a:avLst>
                <a:gd name="adj1" fmla="val 50000"/>
                <a:gd name="adj2" fmla="val 6445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57704" name="Rectangle 8"/>
            <p:cNvSpPr>
              <a:spLocks noChangeArrowheads="1"/>
            </p:cNvSpPr>
            <p:nvPr/>
          </p:nvSpPr>
          <p:spPr bwMode="auto">
            <a:xfrm>
              <a:off x="2784" y="1824"/>
              <a:ext cx="145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[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例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]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（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678.156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）</a:t>
              </a:r>
              <a:r>
                <a:rPr kumimoji="1" lang="en-US" altLang="zh-CN" sz="2667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10 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=</a:t>
              </a:r>
            </a:p>
          </p:txBody>
        </p:sp>
      </p:grpSp>
      <p:sp>
        <p:nvSpPr>
          <p:cNvPr id="157738" name="Text Box 42"/>
          <p:cNvSpPr txBox="1">
            <a:spLocks noChangeArrowheads="1"/>
          </p:cNvSpPr>
          <p:nvPr/>
        </p:nvSpPr>
        <p:spPr bwMode="auto">
          <a:xfrm>
            <a:off x="583354" y="2398245"/>
            <a:ext cx="10850033" cy="1220719"/>
          </a:xfrm>
          <a:prstGeom prst="rect">
            <a:avLst/>
          </a:prstGeom>
          <a:solidFill>
            <a:srgbClr val="5E9C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总结：分为整数部分（除</a:t>
            </a:r>
            <a:r>
              <a:rPr kumimoji="1" lang="en-US" altLang="zh-CN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8</a:t>
            </a: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取余、自底向上）</a:t>
            </a:r>
          </a:p>
          <a:p>
            <a:pPr>
              <a:spcBef>
                <a:spcPct val="50000"/>
              </a:spcBef>
            </a:pP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        和小数部分（乘</a:t>
            </a:r>
            <a:r>
              <a:rPr kumimoji="1" lang="en-US" altLang="zh-CN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8</a:t>
            </a: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取整、自顶向下）</a:t>
            </a:r>
          </a:p>
        </p:txBody>
      </p:sp>
    </p:spTree>
    <p:extLst>
      <p:ext uri="{BB962C8B-B14F-4D97-AF65-F5344CB8AC3E}">
        <p14:creationId xmlns:p14="http://schemas.microsoft.com/office/powerpoint/2010/main" val="32260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 bwMode="auto">
          <a:xfrm>
            <a:off x="612381" y="1039406"/>
            <a:ext cx="10566400" cy="4064000"/>
            <a:chOff x="384" y="2208"/>
            <a:chExt cx="4992" cy="192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84" y="2448"/>
              <a:ext cx="49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 flipV="1">
              <a:off x="2880" y="2256"/>
              <a:ext cx="0" cy="1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768" y="2208"/>
              <a:ext cx="436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整数部分</a:t>
              </a:r>
              <a:r>
                <a:rPr kumimoji="1" lang="zh-CN" altLang="en-US" sz="2667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（除</a:t>
              </a:r>
              <a:r>
                <a:rPr kumimoji="1" lang="en-US" altLang="zh-CN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8</a:t>
              </a: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取余法）</a:t>
              </a:r>
              <a:r>
                <a:rPr kumimoji="1" lang="zh-CN" altLang="en-US" sz="2667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           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小数部分</a:t>
              </a:r>
              <a:r>
                <a:rPr kumimoji="1" lang="zh-CN" altLang="en-US" sz="2667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（乘</a:t>
              </a:r>
              <a:r>
                <a:rPr kumimoji="1" lang="en-US" altLang="zh-CN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8</a:t>
              </a: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取整法）</a:t>
              </a:r>
            </a:p>
          </p:txBody>
        </p:sp>
      </p:grpSp>
      <p:grpSp>
        <p:nvGrpSpPr>
          <p:cNvPr id="6" name="Group 13"/>
          <p:cNvGrpSpPr/>
          <p:nvPr/>
        </p:nvGrpSpPr>
        <p:grpSpPr bwMode="auto">
          <a:xfrm>
            <a:off x="1526781" y="1953806"/>
            <a:ext cx="3556000" cy="954616"/>
            <a:chOff x="960" y="2640"/>
            <a:chExt cx="1680" cy="451"/>
          </a:xfrm>
        </p:grpSpPr>
        <p:sp>
          <p:nvSpPr>
            <p:cNvPr id="7" name="Rectangle 14"/>
            <p:cNvSpPr>
              <a:spLocks noChangeArrowheads="1"/>
            </p:cNvSpPr>
            <p:nvPr/>
          </p:nvSpPr>
          <p:spPr bwMode="auto">
            <a:xfrm>
              <a:off x="960" y="2640"/>
              <a:ext cx="1680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8       678      ......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余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  <a:p>
              <a:pPr eaLnBrk="0" hangingPunct="0">
                <a:spcBef>
                  <a:spcPct val="10000"/>
                </a:spcBef>
              </a:pP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    84</a:t>
              </a:r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1152" y="2688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1152" y="2880"/>
              <a:ext cx="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10" name="Group 17"/>
          <p:cNvGrpSpPr/>
          <p:nvPr/>
        </p:nvGrpSpPr>
        <p:grpSpPr bwMode="auto">
          <a:xfrm>
            <a:off x="1774432" y="2417354"/>
            <a:ext cx="3105149" cy="912283"/>
            <a:chOff x="1077" y="2859"/>
            <a:chExt cx="1467" cy="431"/>
          </a:xfrm>
        </p:grpSpPr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1077" y="2859"/>
              <a:ext cx="146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8                ......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余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  <a:p>
              <a:pPr eaLnBrk="0" hangingPunct="0"/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 10</a:t>
              </a: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1248" y="2880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1248" y="3072"/>
              <a:ext cx="48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14" name="Group 21"/>
          <p:cNvGrpSpPr/>
          <p:nvPr/>
        </p:nvGrpSpPr>
        <p:grpSpPr bwMode="auto">
          <a:xfrm>
            <a:off x="1933181" y="2825878"/>
            <a:ext cx="3048000" cy="503767"/>
            <a:chOff x="1152" y="3051"/>
            <a:chExt cx="1440" cy="238"/>
          </a:xfrm>
        </p:grpSpPr>
        <p:sp>
          <p:nvSpPr>
            <p:cNvPr id="15" name="Rectangle 22"/>
            <p:cNvSpPr>
              <a:spLocks noChangeArrowheads="1"/>
            </p:cNvSpPr>
            <p:nvPr/>
          </p:nvSpPr>
          <p:spPr bwMode="auto">
            <a:xfrm>
              <a:off x="1152" y="3051"/>
              <a:ext cx="1440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8              ......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余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1344" y="3072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>
              <a:off x="1344" y="3264"/>
              <a:ext cx="38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2106748" y="3223806"/>
            <a:ext cx="284480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1      ...... </a:t>
            </a: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余</a:t>
            </a: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grpSp>
        <p:nvGrpSpPr>
          <p:cNvPr id="19" name="Group 26"/>
          <p:cNvGrpSpPr/>
          <p:nvPr/>
        </p:nvGrpSpPr>
        <p:grpSpPr bwMode="auto">
          <a:xfrm>
            <a:off x="2339581" y="1953807"/>
            <a:ext cx="2540000" cy="3022600"/>
            <a:chOff x="1200" y="2640"/>
            <a:chExt cx="1200" cy="1428"/>
          </a:xfrm>
        </p:grpSpPr>
        <p:sp>
          <p:nvSpPr>
            <p:cNvPr id="20" name="Line 27"/>
            <p:cNvSpPr>
              <a:spLocks noChangeShapeType="1"/>
            </p:cNvSpPr>
            <p:nvPr/>
          </p:nvSpPr>
          <p:spPr bwMode="auto">
            <a:xfrm flipV="1">
              <a:off x="2400" y="2640"/>
              <a:ext cx="0" cy="1056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1200" y="3792"/>
              <a:ext cx="67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1246</a:t>
              </a:r>
            </a:p>
          </p:txBody>
        </p:sp>
      </p:grpSp>
      <p:sp>
        <p:nvSpPr>
          <p:cNvPr id="22" name="Rectangle 29"/>
          <p:cNvSpPr>
            <a:spLocks noChangeArrowheads="1"/>
          </p:cNvSpPr>
          <p:nvPr/>
        </p:nvSpPr>
        <p:spPr bwMode="auto">
          <a:xfrm>
            <a:off x="7114781" y="1852206"/>
            <a:ext cx="1422400" cy="91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0.156</a:t>
            </a:r>
          </a:p>
          <a:p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×   8</a:t>
            </a:r>
          </a:p>
        </p:txBody>
      </p:sp>
      <p:grpSp>
        <p:nvGrpSpPr>
          <p:cNvPr id="23" name="Group 30"/>
          <p:cNvGrpSpPr/>
          <p:nvPr/>
        </p:nvGrpSpPr>
        <p:grpSpPr bwMode="auto">
          <a:xfrm>
            <a:off x="6606781" y="2643845"/>
            <a:ext cx="4572000" cy="503767"/>
            <a:chOff x="3216" y="2966"/>
            <a:chExt cx="2160" cy="238"/>
          </a:xfrm>
        </p:grpSpPr>
        <p:sp>
          <p:nvSpPr>
            <p:cNvPr id="24" name="Line 31"/>
            <p:cNvSpPr>
              <a:spLocks noChangeShapeType="1"/>
            </p:cNvSpPr>
            <p:nvPr/>
          </p:nvSpPr>
          <p:spPr bwMode="auto">
            <a:xfrm>
              <a:off x="3216" y="3003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5" name="Rectangle 32"/>
            <p:cNvSpPr>
              <a:spLocks noChangeArrowheads="1"/>
            </p:cNvSpPr>
            <p:nvPr/>
          </p:nvSpPr>
          <p:spPr bwMode="auto">
            <a:xfrm>
              <a:off x="3408" y="2966"/>
              <a:ext cx="196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1.248     ......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整数部分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=1</a:t>
              </a:r>
            </a:p>
          </p:txBody>
        </p:sp>
      </p:grpSp>
      <p:grpSp>
        <p:nvGrpSpPr>
          <p:cNvPr id="26" name="Group 33"/>
          <p:cNvGrpSpPr/>
          <p:nvPr/>
        </p:nvGrpSpPr>
        <p:grpSpPr bwMode="auto">
          <a:xfrm>
            <a:off x="6606781" y="2948638"/>
            <a:ext cx="4572000" cy="912283"/>
            <a:chOff x="3216" y="3110"/>
            <a:chExt cx="2160" cy="431"/>
          </a:xfrm>
        </p:grpSpPr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3216" y="3325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8" name="Rectangle 35"/>
            <p:cNvSpPr>
              <a:spLocks noChangeArrowheads="1"/>
            </p:cNvSpPr>
            <p:nvPr/>
          </p:nvSpPr>
          <p:spPr bwMode="auto">
            <a:xfrm>
              <a:off x="3408" y="3110"/>
              <a:ext cx="1968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×     8</a:t>
              </a:r>
            </a:p>
            <a:p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1.984     ......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整数部分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=1</a:t>
              </a:r>
            </a:p>
          </p:txBody>
        </p:sp>
      </p:grpSp>
      <p:grpSp>
        <p:nvGrpSpPr>
          <p:cNvPr id="29" name="Group 36"/>
          <p:cNvGrpSpPr/>
          <p:nvPr/>
        </p:nvGrpSpPr>
        <p:grpSpPr bwMode="auto">
          <a:xfrm>
            <a:off x="6606781" y="3681003"/>
            <a:ext cx="4572000" cy="912283"/>
            <a:chOff x="3216" y="3456"/>
            <a:chExt cx="2160" cy="431"/>
          </a:xfrm>
        </p:grpSpPr>
        <p:sp>
          <p:nvSpPr>
            <p:cNvPr id="30" name="Line 37"/>
            <p:cNvSpPr>
              <a:spLocks noChangeShapeType="1"/>
            </p:cNvSpPr>
            <p:nvPr/>
          </p:nvSpPr>
          <p:spPr bwMode="auto">
            <a:xfrm>
              <a:off x="3216" y="3675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1" name="Rectangle 38"/>
            <p:cNvSpPr>
              <a:spLocks noChangeArrowheads="1"/>
            </p:cNvSpPr>
            <p:nvPr/>
          </p:nvSpPr>
          <p:spPr bwMode="auto">
            <a:xfrm>
              <a:off x="3408" y="3456"/>
              <a:ext cx="1968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×     8</a:t>
              </a:r>
            </a:p>
            <a:p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7.872     ......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整数部分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=7</a:t>
              </a:r>
            </a:p>
          </p:txBody>
        </p:sp>
      </p:grpSp>
      <p:grpSp>
        <p:nvGrpSpPr>
          <p:cNvPr id="32" name="Group 39"/>
          <p:cNvGrpSpPr/>
          <p:nvPr/>
        </p:nvGrpSpPr>
        <p:grpSpPr bwMode="auto">
          <a:xfrm>
            <a:off x="8333981" y="2360207"/>
            <a:ext cx="2743200" cy="2717800"/>
            <a:chOff x="4032" y="2832"/>
            <a:chExt cx="1296" cy="1284"/>
          </a:xfrm>
        </p:grpSpPr>
        <p:sp>
          <p:nvSpPr>
            <p:cNvPr id="33" name="Line 40"/>
            <p:cNvSpPr>
              <a:spLocks noChangeShapeType="1"/>
            </p:cNvSpPr>
            <p:nvPr/>
          </p:nvSpPr>
          <p:spPr bwMode="auto">
            <a:xfrm flipV="1">
              <a:off x="5328" y="2832"/>
              <a:ext cx="0" cy="1056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4" name="Rectangle 41"/>
            <p:cNvSpPr>
              <a:spLocks noChangeArrowheads="1"/>
            </p:cNvSpPr>
            <p:nvPr/>
          </p:nvSpPr>
          <p:spPr bwMode="auto">
            <a:xfrm>
              <a:off x="4032" y="3840"/>
              <a:ext cx="67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95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Oval 2"/>
          <p:cNvSpPr>
            <a:spLocks noChangeArrowheads="1"/>
          </p:cNvSpPr>
          <p:nvPr/>
        </p:nvSpPr>
        <p:spPr bwMode="auto">
          <a:xfrm>
            <a:off x="3515480" y="2352589"/>
            <a:ext cx="2032000" cy="609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667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十进制</a:t>
            </a:r>
          </a:p>
        </p:txBody>
      </p:sp>
      <p:sp>
        <p:nvSpPr>
          <p:cNvPr id="158723" name="Oval 3"/>
          <p:cNvSpPr>
            <a:spLocks noChangeArrowheads="1"/>
          </p:cNvSpPr>
          <p:nvPr/>
        </p:nvSpPr>
        <p:spPr bwMode="auto">
          <a:xfrm>
            <a:off x="772280" y="2352589"/>
            <a:ext cx="2032000" cy="609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667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十六进制</a:t>
            </a: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8652631" y="2352589"/>
            <a:ext cx="2235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788.07031</a:t>
            </a:r>
          </a:p>
        </p:txBody>
      </p:sp>
      <p:grpSp>
        <p:nvGrpSpPr>
          <p:cNvPr id="158725" name="Group 5"/>
          <p:cNvGrpSpPr/>
          <p:nvPr/>
        </p:nvGrpSpPr>
        <p:grpSpPr bwMode="auto">
          <a:xfrm>
            <a:off x="873880" y="3063789"/>
            <a:ext cx="10668000" cy="1462618"/>
            <a:chOff x="336" y="864"/>
            <a:chExt cx="5040" cy="691"/>
          </a:xfrm>
        </p:grpSpPr>
        <p:sp>
          <p:nvSpPr>
            <p:cNvPr id="158726" name="Rectangle 6"/>
            <p:cNvSpPr>
              <a:spLocks noChangeArrowheads="1"/>
            </p:cNvSpPr>
            <p:nvPr/>
          </p:nvSpPr>
          <p:spPr bwMode="auto">
            <a:xfrm>
              <a:off x="336" y="1015"/>
              <a:ext cx="4512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十六进制                 十进制</a:t>
              </a:r>
            </a:p>
            <a:p>
              <a:pPr>
                <a:spcBef>
                  <a:spcPct val="30000"/>
                </a:spcBef>
              </a:pPr>
              <a:r>
                <a:rPr kumimoji="1" lang="en-US" altLang="zh-CN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314.12        3</a:t>
              </a:r>
              <a:r>
                <a:rPr kumimoji="1" lang="en-US" altLang="zh-CN" sz="32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      1              4               1              2</a:t>
              </a:r>
            </a:p>
          </p:txBody>
        </p:sp>
        <p:sp>
          <p:nvSpPr>
            <p:cNvPr id="158727" name="Line 7"/>
            <p:cNvSpPr>
              <a:spLocks noChangeShapeType="1"/>
            </p:cNvSpPr>
            <p:nvPr/>
          </p:nvSpPr>
          <p:spPr bwMode="auto">
            <a:xfrm>
              <a:off x="384" y="1296"/>
              <a:ext cx="49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58728" name="Line 8"/>
            <p:cNvSpPr>
              <a:spLocks noChangeShapeType="1"/>
            </p:cNvSpPr>
            <p:nvPr/>
          </p:nvSpPr>
          <p:spPr bwMode="auto">
            <a:xfrm>
              <a:off x="1056" y="1056"/>
              <a:ext cx="0" cy="48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58729" name="Group 9"/>
            <p:cNvGrpSpPr/>
            <p:nvPr/>
          </p:nvGrpSpPr>
          <p:grpSpPr bwMode="auto">
            <a:xfrm>
              <a:off x="2448" y="864"/>
              <a:ext cx="624" cy="432"/>
              <a:chOff x="3504" y="1104"/>
              <a:chExt cx="624" cy="432"/>
            </a:xfrm>
          </p:grpSpPr>
          <p:sp>
            <p:nvSpPr>
              <p:cNvPr id="158730" name="AutoShape 10"/>
              <p:cNvSpPr>
                <a:spLocks noChangeArrowheads="1"/>
              </p:cNvSpPr>
              <p:nvPr/>
            </p:nvSpPr>
            <p:spPr bwMode="auto">
              <a:xfrm flipV="1">
                <a:off x="3648" y="1344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58731" name="Rectangle 11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624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1" lang="zh-CN" altLang="en-US" sz="2667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个位</a:t>
                </a:r>
              </a:p>
            </p:txBody>
          </p:sp>
        </p:grpSp>
      </p:grpSp>
      <p:sp>
        <p:nvSpPr>
          <p:cNvPr id="158732" name="AutoShape 12"/>
          <p:cNvSpPr>
            <a:spLocks noChangeArrowheads="1"/>
          </p:cNvSpPr>
          <p:nvPr/>
        </p:nvSpPr>
        <p:spPr bwMode="auto">
          <a:xfrm>
            <a:off x="2905880" y="2454189"/>
            <a:ext cx="508000" cy="406400"/>
          </a:xfrm>
          <a:prstGeom prst="rightArrow">
            <a:avLst>
              <a:gd name="adj1" fmla="val 50000"/>
              <a:gd name="adj2" fmla="val 6445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58733" name="Rectangle 13"/>
          <p:cNvSpPr>
            <a:spLocks noChangeArrowheads="1"/>
          </p:cNvSpPr>
          <p:nvPr/>
        </p:nvSpPr>
        <p:spPr bwMode="auto">
          <a:xfrm>
            <a:off x="2702680" y="3942206"/>
            <a:ext cx="822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×16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×16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 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</a:t>
            </a:r>
            <a:r>
              <a:rPr kumimoji="1" lang="en-US" altLang="zh-CN" sz="320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×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16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 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</a:t>
            </a:r>
            <a:r>
              <a:rPr kumimoji="1" lang="en-US" altLang="zh-CN" sz="320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×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16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-1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</a:t>
            </a:r>
            <a:r>
              <a:rPr kumimoji="1" lang="en-US" altLang="zh-CN" sz="320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×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16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-2</a:t>
            </a:r>
            <a:endParaRPr kumimoji="1" lang="en-US" altLang="zh-CN" sz="320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58734" name="Rectangle 14"/>
          <p:cNvSpPr>
            <a:spLocks noChangeArrowheads="1"/>
          </p:cNvSpPr>
          <p:nvPr/>
        </p:nvSpPr>
        <p:spPr bwMode="auto">
          <a:xfrm>
            <a:off x="3667880" y="3952215"/>
            <a:ext cx="5994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+            </a:t>
            </a:r>
            <a:r>
              <a:rPr kumimoji="1" lang="en-US" altLang="zh-CN" sz="32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+               +              </a:t>
            </a:r>
            <a:r>
              <a:rPr kumimoji="1"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58735" name="Rectangle 15"/>
          <p:cNvSpPr>
            <a:spLocks noChangeArrowheads="1"/>
          </p:cNvSpPr>
          <p:nvPr/>
        </p:nvSpPr>
        <p:spPr bwMode="auto">
          <a:xfrm>
            <a:off x="5750681" y="2352589"/>
            <a:ext cx="3079751" cy="58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[</a:t>
            </a: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]  </a:t>
            </a: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314.12</a:t>
            </a: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）</a:t>
            </a:r>
            <a:r>
              <a:rPr kumimoji="1" lang="en-US" altLang="zh-CN" sz="2667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16 </a:t>
            </a: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</a:t>
            </a:r>
          </a:p>
        </p:txBody>
      </p:sp>
      <p:grpSp>
        <p:nvGrpSpPr>
          <p:cNvPr id="158736" name="Group 16"/>
          <p:cNvGrpSpPr/>
          <p:nvPr/>
        </p:nvGrpSpPr>
        <p:grpSpPr bwMode="auto">
          <a:xfrm>
            <a:off x="491128" y="1035359"/>
            <a:ext cx="5281083" cy="645583"/>
            <a:chOff x="1200" y="1296"/>
            <a:chExt cx="1261" cy="273"/>
          </a:xfrm>
        </p:grpSpPr>
        <p:sp>
          <p:nvSpPr>
            <p:cNvPr id="158737" name="AutoShape 17"/>
            <p:cNvSpPr>
              <a:spLocks noChangeArrowheads="1"/>
            </p:cNvSpPr>
            <p:nvPr/>
          </p:nvSpPr>
          <p:spPr bwMode="auto">
            <a:xfrm>
              <a:off x="1200" y="1296"/>
              <a:ext cx="1261" cy="273"/>
            </a:xfrm>
            <a:prstGeom prst="roundRect">
              <a:avLst>
                <a:gd name="adj" fmla="val 16667"/>
              </a:avLst>
            </a:prstGeom>
            <a:solidFill>
              <a:srgbClr val="5E9CDA"/>
            </a:solidFill>
            <a:ln w="9525">
              <a:solidFill>
                <a:schemeClr val="hlink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58738" name="Text Box 18"/>
            <p:cNvSpPr txBox="1">
              <a:spLocks noChangeArrowheads="1"/>
            </p:cNvSpPr>
            <p:nvPr/>
          </p:nvSpPr>
          <p:spPr bwMode="auto">
            <a:xfrm>
              <a:off x="1220" y="1317"/>
              <a:ext cx="1221" cy="213"/>
            </a:xfrm>
            <a:prstGeom prst="rect">
              <a:avLst/>
            </a:prstGeom>
            <a:solidFill>
              <a:srgbClr val="5E9C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667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● </a:t>
              </a:r>
              <a:r>
                <a:rPr kumimoji="1" lang="en-US" altLang="zh-CN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5.</a:t>
              </a:r>
              <a:r>
                <a:rPr kumimoji="1"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十六进制与十进制的转换</a:t>
              </a:r>
            </a:p>
          </p:txBody>
        </p:sp>
      </p:grpSp>
      <p:sp>
        <p:nvSpPr>
          <p:cNvPr id="158739" name="Text Box 19"/>
          <p:cNvSpPr txBox="1">
            <a:spLocks noChangeArrowheads="1"/>
          </p:cNvSpPr>
          <p:nvPr/>
        </p:nvSpPr>
        <p:spPr bwMode="auto">
          <a:xfrm>
            <a:off x="772280" y="5464637"/>
            <a:ext cx="4127500" cy="543675"/>
          </a:xfrm>
          <a:prstGeom prst="rect">
            <a:avLst/>
          </a:prstGeom>
          <a:solidFill>
            <a:srgbClr val="5E9C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总结：按权展开</a:t>
            </a:r>
          </a:p>
        </p:txBody>
      </p:sp>
    </p:spTree>
    <p:extLst>
      <p:ext uri="{BB962C8B-B14F-4D97-AF65-F5344CB8AC3E}">
        <p14:creationId xmlns:p14="http://schemas.microsoft.com/office/powerpoint/2010/main" val="148927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8876031" y="1206017"/>
            <a:ext cx="2032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13A.4F</a:t>
            </a:r>
          </a:p>
        </p:txBody>
      </p:sp>
      <p:grpSp>
        <p:nvGrpSpPr>
          <p:cNvPr id="159748" name="Group 4"/>
          <p:cNvGrpSpPr/>
          <p:nvPr/>
        </p:nvGrpSpPr>
        <p:grpSpPr bwMode="auto">
          <a:xfrm>
            <a:off x="690881" y="1206018"/>
            <a:ext cx="8362951" cy="609600"/>
            <a:chOff x="288" y="1824"/>
            <a:chExt cx="3951" cy="288"/>
          </a:xfrm>
        </p:grpSpPr>
        <p:sp>
          <p:nvSpPr>
            <p:cNvPr id="159749" name="Oval 5"/>
            <p:cNvSpPr>
              <a:spLocks noChangeArrowheads="1"/>
            </p:cNvSpPr>
            <p:nvPr/>
          </p:nvSpPr>
          <p:spPr bwMode="auto">
            <a:xfrm>
              <a:off x="288" y="1824"/>
              <a:ext cx="960" cy="288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00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667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十进制</a:t>
              </a:r>
            </a:p>
          </p:txBody>
        </p:sp>
        <p:sp>
          <p:nvSpPr>
            <p:cNvPr id="159750" name="Oval 6"/>
            <p:cNvSpPr>
              <a:spLocks noChangeArrowheads="1"/>
            </p:cNvSpPr>
            <p:nvPr/>
          </p:nvSpPr>
          <p:spPr bwMode="auto">
            <a:xfrm>
              <a:off x="1584" y="1824"/>
              <a:ext cx="960" cy="288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00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667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十六进制</a:t>
              </a:r>
            </a:p>
          </p:txBody>
        </p:sp>
        <p:sp>
          <p:nvSpPr>
            <p:cNvPr id="159751" name="AutoShape 7"/>
            <p:cNvSpPr>
              <a:spLocks noChangeArrowheads="1"/>
            </p:cNvSpPr>
            <p:nvPr/>
          </p:nvSpPr>
          <p:spPr bwMode="auto">
            <a:xfrm>
              <a:off x="1296" y="1872"/>
              <a:ext cx="240" cy="192"/>
            </a:xfrm>
            <a:prstGeom prst="rightArrow">
              <a:avLst>
                <a:gd name="adj1" fmla="val 50000"/>
                <a:gd name="adj2" fmla="val 6445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59752" name="Rectangle 8"/>
            <p:cNvSpPr>
              <a:spLocks noChangeArrowheads="1"/>
            </p:cNvSpPr>
            <p:nvPr/>
          </p:nvSpPr>
          <p:spPr bwMode="auto">
            <a:xfrm>
              <a:off x="2784" y="1824"/>
              <a:ext cx="145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[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例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] 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（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314.31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）</a:t>
              </a:r>
              <a:r>
                <a:rPr kumimoji="1" lang="en-US" altLang="zh-CN" sz="2667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10 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=</a:t>
              </a:r>
            </a:p>
          </p:txBody>
        </p:sp>
      </p:grpSp>
      <p:sp>
        <p:nvSpPr>
          <p:cNvPr id="159778" name="Text Box 34"/>
          <p:cNvSpPr txBox="1">
            <a:spLocks noChangeArrowheads="1"/>
          </p:cNvSpPr>
          <p:nvPr/>
        </p:nvSpPr>
        <p:spPr bwMode="auto">
          <a:xfrm>
            <a:off x="804092" y="2697844"/>
            <a:ext cx="10850033" cy="1220719"/>
          </a:xfrm>
          <a:prstGeom prst="rect">
            <a:avLst/>
          </a:prstGeom>
          <a:solidFill>
            <a:srgbClr val="5E9C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总结：分为整数部分（除</a:t>
            </a:r>
            <a:r>
              <a:rPr kumimoji="1" lang="en-US" altLang="zh-CN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16</a:t>
            </a: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取余、自底向上）</a:t>
            </a:r>
          </a:p>
          <a:p>
            <a:pPr>
              <a:spcBef>
                <a:spcPct val="50000"/>
              </a:spcBef>
            </a:pP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        和小数部分（乘</a:t>
            </a:r>
            <a:r>
              <a:rPr kumimoji="1" lang="en-US" altLang="zh-CN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16</a:t>
            </a: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取整、自顶向下）</a:t>
            </a:r>
          </a:p>
        </p:txBody>
      </p:sp>
    </p:spTree>
    <p:extLst>
      <p:ext uri="{BB962C8B-B14F-4D97-AF65-F5344CB8AC3E}">
        <p14:creationId xmlns:p14="http://schemas.microsoft.com/office/powerpoint/2010/main" val="129579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 bwMode="auto">
          <a:xfrm>
            <a:off x="627742" y="1182793"/>
            <a:ext cx="10566400" cy="4064000"/>
            <a:chOff x="384" y="2208"/>
            <a:chExt cx="4992" cy="192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84" y="2448"/>
              <a:ext cx="49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 flipV="1">
              <a:off x="2880" y="2256"/>
              <a:ext cx="0" cy="1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768" y="2208"/>
              <a:ext cx="436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整数部分</a:t>
              </a:r>
              <a:r>
                <a:rPr kumimoji="1" lang="zh-CN" altLang="en-US" sz="2667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（除</a:t>
              </a:r>
              <a:r>
                <a:rPr kumimoji="1" lang="en-US" altLang="zh-CN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16</a:t>
              </a: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取余法）</a:t>
              </a:r>
              <a:r>
                <a:rPr kumimoji="1" lang="zh-CN" altLang="en-US" sz="2667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       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小数部分</a:t>
              </a:r>
              <a:r>
                <a:rPr kumimoji="1" lang="zh-CN" altLang="en-US" sz="2667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（乘</a:t>
              </a:r>
              <a:r>
                <a:rPr kumimoji="1" lang="en-US" altLang="zh-CN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16</a:t>
              </a: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取整法）</a:t>
              </a:r>
            </a:p>
          </p:txBody>
        </p:sp>
      </p:grpSp>
      <p:grpSp>
        <p:nvGrpSpPr>
          <p:cNvPr id="6" name="Group 13"/>
          <p:cNvGrpSpPr/>
          <p:nvPr/>
        </p:nvGrpSpPr>
        <p:grpSpPr bwMode="auto">
          <a:xfrm>
            <a:off x="932542" y="2503597"/>
            <a:ext cx="4470400" cy="954618"/>
            <a:chOff x="720" y="2784"/>
            <a:chExt cx="2112" cy="451"/>
          </a:xfrm>
        </p:grpSpPr>
        <p:sp>
          <p:nvSpPr>
            <p:cNvPr id="7" name="Rectangle 14"/>
            <p:cNvSpPr>
              <a:spLocks noChangeArrowheads="1"/>
            </p:cNvSpPr>
            <p:nvPr/>
          </p:nvSpPr>
          <p:spPr bwMode="auto">
            <a:xfrm>
              <a:off x="720" y="2784"/>
              <a:ext cx="2112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16      314       ......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余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10→A</a:t>
              </a:r>
            </a:p>
            <a:p>
              <a:pPr eaLnBrk="0" hangingPunct="0">
                <a:spcBef>
                  <a:spcPct val="10000"/>
                </a:spcBef>
              </a:pP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     19</a:t>
              </a:r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960" y="2832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960" y="3024"/>
              <a:ext cx="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10" name="Group 17"/>
          <p:cNvGrpSpPr/>
          <p:nvPr/>
        </p:nvGrpSpPr>
        <p:grpSpPr bwMode="auto">
          <a:xfrm>
            <a:off x="1135742" y="2967142"/>
            <a:ext cx="3556000" cy="912283"/>
            <a:chOff x="864" y="2859"/>
            <a:chExt cx="1680" cy="431"/>
          </a:xfrm>
        </p:grpSpPr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864" y="2859"/>
              <a:ext cx="168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16                 ......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余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  <a:p>
              <a:pPr eaLnBrk="0" hangingPunct="0"/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     1       ......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余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1104" y="2880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1104" y="3072"/>
              <a:ext cx="48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14" name="Group 21"/>
          <p:cNvGrpSpPr/>
          <p:nvPr/>
        </p:nvGrpSpPr>
        <p:grpSpPr bwMode="auto">
          <a:xfrm>
            <a:off x="2558142" y="2198795"/>
            <a:ext cx="2540000" cy="3022600"/>
            <a:chOff x="1200" y="2640"/>
            <a:chExt cx="1200" cy="1428"/>
          </a:xfrm>
        </p:grpSpPr>
        <p:sp>
          <p:nvSpPr>
            <p:cNvPr id="15" name="Line 22"/>
            <p:cNvSpPr>
              <a:spLocks noChangeShapeType="1"/>
            </p:cNvSpPr>
            <p:nvPr/>
          </p:nvSpPr>
          <p:spPr bwMode="auto">
            <a:xfrm flipV="1">
              <a:off x="2400" y="2640"/>
              <a:ext cx="0" cy="1056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6" name="Rectangle 23"/>
            <p:cNvSpPr>
              <a:spLocks noChangeArrowheads="1"/>
            </p:cNvSpPr>
            <p:nvPr/>
          </p:nvSpPr>
          <p:spPr bwMode="auto">
            <a:xfrm>
              <a:off x="1200" y="3792"/>
              <a:ext cx="67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13A</a:t>
              </a:r>
            </a:p>
          </p:txBody>
        </p:sp>
      </p:grp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6825342" y="2198794"/>
            <a:ext cx="1625600" cy="91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0.31</a:t>
            </a:r>
          </a:p>
          <a:p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×   16</a:t>
            </a:r>
          </a:p>
        </p:txBody>
      </p:sp>
      <p:grpSp>
        <p:nvGrpSpPr>
          <p:cNvPr id="18" name="Group 25"/>
          <p:cNvGrpSpPr/>
          <p:nvPr/>
        </p:nvGrpSpPr>
        <p:grpSpPr bwMode="auto">
          <a:xfrm>
            <a:off x="6418942" y="2990432"/>
            <a:ext cx="4572000" cy="503767"/>
            <a:chOff x="3216" y="2966"/>
            <a:chExt cx="2160" cy="238"/>
          </a:xfrm>
        </p:grpSpPr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3216" y="3003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" name="Rectangle 27"/>
            <p:cNvSpPr>
              <a:spLocks noChangeArrowheads="1"/>
            </p:cNvSpPr>
            <p:nvPr/>
          </p:nvSpPr>
          <p:spPr bwMode="auto">
            <a:xfrm>
              <a:off x="3408" y="2966"/>
              <a:ext cx="196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4.96     ......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整数部分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=4</a:t>
              </a:r>
            </a:p>
          </p:txBody>
        </p:sp>
      </p:grpSp>
      <p:grpSp>
        <p:nvGrpSpPr>
          <p:cNvPr id="21" name="Group 28"/>
          <p:cNvGrpSpPr/>
          <p:nvPr/>
        </p:nvGrpSpPr>
        <p:grpSpPr bwMode="auto">
          <a:xfrm>
            <a:off x="6418942" y="3295225"/>
            <a:ext cx="5181600" cy="912283"/>
            <a:chOff x="3216" y="3110"/>
            <a:chExt cx="2448" cy="431"/>
          </a:xfrm>
        </p:grpSpPr>
        <p:sp>
          <p:nvSpPr>
            <p:cNvPr id="22" name="Line 29"/>
            <p:cNvSpPr>
              <a:spLocks noChangeShapeType="1"/>
            </p:cNvSpPr>
            <p:nvPr/>
          </p:nvSpPr>
          <p:spPr bwMode="auto">
            <a:xfrm>
              <a:off x="3216" y="3325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>
              <a:off x="3408" y="3110"/>
              <a:ext cx="2256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×   16</a:t>
              </a:r>
            </a:p>
            <a:p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15.36     ......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整数部分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=15→F</a:t>
              </a:r>
            </a:p>
          </p:txBody>
        </p:sp>
      </p:grpSp>
      <p:grpSp>
        <p:nvGrpSpPr>
          <p:cNvPr id="24" name="Group 31"/>
          <p:cNvGrpSpPr/>
          <p:nvPr/>
        </p:nvGrpSpPr>
        <p:grpSpPr bwMode="auto">
          <a:xfrm>
            <a:off x="8450942" y="2300395"/>
            <a:ext cx="3048000" cy="2921000"/>
            <a:chOff x="4080" y="2736"/>
            <a:chExt cx="1440" cy="1380"/>
          </a:xfrm>
        </p:grpSpPr>
        <p:sp>
          <p:nvSpPr>
            <p:cNvPr id="25" name="Line 32"/>
            <p:cNvSpPr>
              <a:spLocks noChangeShapeType="1"/>
            </p:cNvSpPr>
            <p:nvPr/>
          </p:nvSpPr>
          <p:spPr bwMode="auto">
            <a:xfrm flipV="1">
              <a:off x="5520" y="2736"/>
              <a:ext cx="0" cy="1056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" name="Rectangle 33"/>
            <p:cNvSpPr>
              <a:spLocks noChangeArrowheads="1"/>
            </p:cNvSpPr>
            <p:nvPr/>
          </p:nvSpPr>
          <p:spPr bwMode="auto">
            <a:xfrm>
              <a:off x="4080" y="3840"/>
              <a:ext cx="67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434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12" name="Group 4"/>
          <p:cNvGrpSpPr/>
          <p:nvPr/>
        </p:nvGrpSpPr>
        <p:grpSpPr bwMode="auto">
          <a:xfrm>
            <a:off x="365821" y="975515"/>
            <a:ext cx="3536951" cy="645584"/>
            <a:chOff x="1200" y="1296"/>
            <a:chExt cx="1261" cy="273"/>
          </a:xfrm>
        </p:grpSpPr>
        <p:sp>
          <p:nvSpPr>
            <p:cNvPr id="145413" name="AutoShape 5"/>
            <p:cNvSpPr>
              <a:spLocks noChangeArrowheads="1"/>
            </p:cNvSpPr>
            <p:nvPr/>
          </p:nvSpPr>
          <p:spPr bwMode="auto">
            <a:xfrm>
              <a:off x="1200" y="1296"/>
              <a:ext cx="1261" cy="273"/>
            </a:xfrm>
            <a:prstGeom prst="roundRect">
              <a:avLst>
                <a:gd name="adj" fmla="val 16667"/>
              </a:avLst>
            </a:prstGeom>
            <a:solidFill>
              <a:srgbClr val="5E9CDA"/>
            </a:solidFill>
            <a:ln w="9525">
              <a:solidFill>
                <a:schemeClr val="hlink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45414" name="Text Box 6"/>
            <p:cNvSpPr txBox="1">
              <a:spLocks noChangeArrowheads="1"/>
            </p:cNvSpPr>
            <p:nvPr/>
          </p:nvSpPr>
          <p:spPr bwMode="auto">
            <a:xfrm>
              <a:off x="1220" y="1317"/>
              <a:ext cx="1221" cy="213"/>
            </a:xfrm>
            <a:prstGeom prst="rect">
              <a:avLst/>
            </a:prstGeom>
            <a:solidFill>
              <a:srgbClr val="5E9C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667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● </a:t>
              </a:r>
              <a:r>
                <a:rPr kumimoji="1" lang="en-US" altLang="zh-CN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1.</a:t>
              </a:r>
              <a:r>
                <a:rPr kumimoji="1"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什么是数制</a:t>
              </a:r>
              <a:r>
                <a:rPr kumimoji="1" lang="zh-CN" altLang="en-US" sz="2400"/>
                <a:t> </a:t>
              </a:r>
            </a:p>
          </p:txBody>
        </p:sp>
      </p:grp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1042248" y="1962998"/>
            <a:ext cx="106574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44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10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/>
              <a:t>所谓数制，就是人们利用符号来计数的科学方法，又称为计数制。</a:t>
            </a:r>
            <a:endParaRPr kumimoji="1" lang="zh-CN" altLang="en-US" sz="2400">
              <a:latin typeface="楷体_GB2312" charset="-122"/>
              <a:ea typeface="楷体_GB2312" charset="-122"/>
            </a:endParaRPr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1042248" y="2636098"/>
            <a:ext cx="106574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44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10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/>
              <a:t>数制有很多种，例如最常使用的十进制，钟表的六十进制（每分钟</a:t>
            </a:r>
            <a:r>
              <a:rPr kumimoji="1" lang="en-US" altLang="zh-CN" sz="2400"/>
              <a:t>60</a:t>
            </a:r>
            <a:r>
              <a:rPr kumimoji="1" lang="zh-CN" altLang="en-US" sz="2400"/>
              <a:t>秒、每小时</a:t>
            </a:r>
            <a:r>
              <a:rPr kumimoji="1" lang="en-US" altLang="zh-CN" sz="2400"/>
              <a:t>60</a:t>
            </a:r>
            <a:r>
              <a:rPr kumimoji="1" lang="zh-CN" altLang="en-US" sz="2400"/>
              <a:t>分钟），年月的十二进制（一年</a:t>
            </a:r>
            <a:r>
              <a:rPr kumimoji="1" lang="en-US" altLang="zh-CN" sz="2400"/>
              <a:t>12</a:t>
            </a:r>
            <a:r>
              <a:rPr kumimoji="1" lang="zh-CN" altLang="en-US" sz="2400"/>
              <a:t>个月）等。 </a:t>
            </a:r>
          </a:p>
        </p:txBody>
      </p:sp>
      <p:sp>
        <p:nvSpPr>
          <p:cNvPr id="145417" name="Text Box 9"/>
          <p:cNvSpPr txBox="1">
            <a:spLocks noChangeArrowheads="1"/>
          </p:cNvSpPr>
          <p:nvPr/>
        </p:nvSpPr>
        <p:spPr bwMode="auto">
          <a:xfrm>
            <a:off x="1042248" y="3678530"/>
            <a:ext cx="106574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44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10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/>
              <a:t>无论哪种数制，都包含两个基本要素：</a:t>
            </a:r>
            <a:r>
              <a:rPr kumimoji="1" lang="zh-CN" altLang="en-US" sz="2400">
                <a:solidFill>
                  <a:srgbClr val="FF0000"/>
                </a:solidFill>
              </a:rPr>
              <a:t>基数</a:t>
            </a:r>
            <a:r>
              <a:rPr kumimoji="1" lang="zh-CN" altLang="en-US" sz="2400"/>
              <a:t>和</a:t>
            </a:r>
            <a:r>
              <a:rPr kumimoji="1" lang="zh-CN" altLang="en-US" sz="2400">
                <a:solidFill>
                  <a:srgbClr val="FF0000"/>
                </a:solidFill>
              </a:rPr>
              <a:t>位权</a:t>
            </a:r>
            <a:r>
              <a:rPr kumimoji="1" lang="zh-CN" altLang="en-US" sz="2400"/>
              <a:t>。 </a:t>
            </a: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365821" y="4756756"/>
            <a:ext cx="2207683" cy="10562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rgbClr val="FFFF00"/>
              </a:gs>
            </a:gsLst>
            <a:lin ang="0" scaled="1"/>
          </a:gradFill>
          <a:ln w="6350" algn="ctr">
            <a:solidFill>
              <a:srgbClr val="CC99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kumimoji="1" lang="zh-CN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基数 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863489" y="4852006"/>
            <a:ext cx="8640233" cy="91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44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10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667">
                <a:latin typeface="楷体_GB2312" charset="-122"/>
                <a:ea typeface="楷体_GB2312" charset="-122"/>
              </a:rPr>
              <a:t>在一个计数制中，表示每个数位上可用字符的个数称为该计数制的基数</a:t>
            </a:r>
            <a:r>
              <a:rPr kumimoji="1" lang="zh-CN" altLang="en-US" sz="2667" smtClean="0">
                <a:latin typeface="楷体_GB2312" charset="-122"/>
                <a:ea typeface="楷体_GB2312" charset="-122"/>
              </a:rPr>
              <a:t>。</a:t>
            </a:r>
            <a:endParaRPr kumimoji="1" lang="zh-CN" altLang="en-US" sz="2667">
              <a:latin typeface="楷体_GB2312" charset="-122"/>
              <a:ea typeface="楷体_GB231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07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Oval 2"/>
          <p:cNvSpPr>
            <a:spLocks noChangeArrowheads="1"/>
          </p:cNvSpPr>
          <p:nvPr/>
        </p:nvSpPr>
        <p:spPr bwMode="auto">
          <a:xfrm>
            <a:off x="3552825" y="1918003"/>
            <a:ext cx="2032000" cy="609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667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八进制</a:t>
            </a:r>
          </a:p>
        </p:txBody>
      </p:sp>
      <p:sp>
        <p:nvSpPr>
          <p:cNvPr id="160771" name="Oval 3"/>
          <p:cNvSpPr>
            <a:spLocks noChangeArrowheads="1"/>
          </p:cNvSpPr>
          <p:nvPr/>
        </p:nvSpPr>
        <p:spPr bwMode="auto">
          <a:xfrm>
            <a:off x="809625" y="1918003"/>
            <a:ext cx="2032000" cy="609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667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二进制</a:t>
            </a: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4505325" y="2527604"/>
            <a:ext cx="1930400" cy="58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35.64</a:t>
            </a: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）</a:t>
            </a:r>
            <a:r>
              <a:rPr kumimoji="1" lang="en-US" altLang="zh-CN" sz="2667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60773" name="AutoShape 5"/>
          <p:cNvSpPr>
            <a:spLocks noChangeArrowheads="1"/>
          </p:cNvSpPr>
          <p:nvPr/>
        </p:nvSpPr>
        <p:spPr bwMode="auto">
          <a:xfrm>
            <a:off x="2943225" y="2019603"/>
            <a:ext cx="508000" cy="406400"/>
          </a:xfrm>
          <a:prstGeom prst="rightArrow">
            <a:avLst>
              <a:gd name="adj1" fmla="val 50000"/>
              <a:gd name="adj2" fmla="val 6445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1216025" y="2527604"/>
            <a:ext cx="3657600" cy="58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[</a:t>
            </a: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]  </a:t>
            </a: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11101.1101</a:t>
            </a: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）</a:t>
            </a:r>
            <a:r>
              <a:rPr kumimoji="1" lang="en-US" altLang="zh-CN" sz="2667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 </a:t>
            </a: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</a:t>
            </a:r>
          </a:p>
        </p:txBody>
      </p:sp>
      <p:grpSp>
        <p:nvGrpSpPr>
          <p:cNvPr id="160781" name="Group 13"/>
          <p:cNvGrpSpPr/>
          <p:nvPr/>
        </p:nvGrpSpPr>
        <p:grpSpPr bwMode="auto">
          <a:xfrm>
            <a:off x="1520825" y="3137206"/>
            <a:ext cx="9448800" cy="1610784"/>
            <a:chOff x="672" y="1573"/>
            <a:chExt cx="4464" cy="761"/>
          </a:xfrm>
        </p:grpSpPr>
        <p:sp>
          <p:nvSpPr>
            <p:cNvPr id="160782" name="Rectangle 14"/>
            <p:cNvSpPr>
              <a:spLocks noChangeArrowheads="1"/>
            </p:cNvSpPr>
            <p:nvPr/>
          </p:nvSpPr>
          <p:spPr bwMode="auto">
            <a:xfrm>
              <a:off x="672" y="1573"/>
              <a:ext cx="4464" cy="7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●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规则：</a:t>
              </a:r>
              <a:r>
                <a:rPr kumimoji="1" lang="en-US" altLang="zh-CN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位并</a:t>
              </a:r>
              <a:r>
                <a:rPr kumimoji="1" lang="en-US" altLang="zh-CN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位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计数方向：</a:t>
              </a: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左← </a:t>
              </a:r>
              <a:r>
                <a:rPr kumimoji="1" lang="en-US" altLang="zh-CN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. →</a:t>
              </a: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右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</a:t>
              </a:r>
              <a:r>
                <a:rPr kumimoji="1" lang="zh-CN" altLang="en-US" sz="2667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位数不足补</a:t>
              </a:r>
              <a:r>
                <a:rPr kumimoji="1" lang="en-US" altLang="zh-CN" sz="2667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mod.2        </a:t>
              </a:r>
              <a:r>
                <a:rPr kumimoji="1" lang="en-US" altLang="zh-CN" sz="2667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1 1   1 0 1    .    1 1 0   1 </a:t>
              </a:r>
              <a:r>
                <a:rPr kumimoji="1" lang="en-US" altLang="zh-CN" sz="2667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0 0</a:t>
              </a:r>
            </a:p>
            <a:p>
              <a:pPr>
                <a:spcBef>
                  <a:spcPct val="20000"/>
                </a:spcBef>
              </a:pP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mod.8           3         5       .       6         4</a:t>
              </a:r>
            </a:p>
          </p:txBody>
        </p:sp>
        <p:sp>
          <p:nvSpPr>
            <p:cNvPr id="160783" name="Line 15"/>
            <p:cNvSpPr>
              <a:spLocks noChangeShapeType="1"/>
            </p:cNvSpPr>
            <p:nvPr/>
          </p:nvSpPr>
          <p:spPr bwMode="auto">
            <a:xfrm>
              <a:off x="1632" y="2101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60784" name="Line 16"/>
            <p:cNvSpPr>
              <a:spLocks noChangeShapeType="1"/>
            </p:cNvSpPr>
            <p:nvPr/>
          </p:nvSpPr>
          <p:spPr bwMode="auto">
            <a:xfrm>
              <a:off x="2064" y="2101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60785" name="Line 17"/>
            <p:cNvSpPr>
              <a:spLocks noChangeShapeType="1"/>
            </p:cNvSpPr>
            <p:nvPr/>
          </p:nvSpPr>
          <p:spPr bwMode="auto">
            <a:xfrm>
              <a:off x="2736" y="2101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60786" name="Line 18"/>
            <p:cNvSpPr>
              <a:spLocks noChangeShapeType="1"/>
            </p:cNvSpPr>
            <p:nvPr/>
          </p:nvSpPr>
          <p:spPr bwMode="auto">
            <a:xfrm>
              <a:off x="3216" y="2101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60787" name="Line 19"/>
            <p:cNvSpPr>
              <a:spLocks noChangeShapeType="1"/>
            </p:cNvSpPr>
            <p:nvPr/>
          </p:nvSpPr>
          <p:spPr bwMode="auto">
            <a:xfrm>
              <a:off x="720" y="1813"/>
              <a:ext cx="4224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160796" name="Group 28"/>
          <p:cNvGrpSpPr/>
          <p:nvPr/>
        </p:nvGrpSpPr>
        <p:grpSpPr bwMode="auto">
          <a:xfrm>
            <a:off x="488285" y="889241"/>
            <a:ext cx="5281084" cy="645584"/>
            <a:chOff x="1200" y="1296"/>
            <a:chExt cx="1261" cy="273"/>
          </a:xfrm>
        </p:grpSpPr>
        <p:sp>
          <p:nvSpPr>
            <p:cNvPr id="160797" name="AutoShape 29"/>
            <p:cNvSpPr>
              <a:spLocks noChangeArrowheads="1"/>
            </p:cNvSpPr>
            <p:nvPr/>
          </p:nvSpPr>
          <p:spPr bwMode="auto">
            <a:xfrm>
              <a:off x="1200" y="1296"/>
              <a:ext cx="1261" cy="273"/>
            </a:xfrm>
            <a:prstGeom prst="roundRect">
              <a:avLst>
                <a:gd name="adj" fmla="val 16667"/>
              </a:avLst>
            </a:prstGeom>
            <a:solidFill>
              <a:srgbClr val="5E9CDA"/>
            </a:solidFill>
            <a:ln w="9525">
              <a:solidFill>
                <a:schemeClr val="hlink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60798" name="Text Box 30"/>
            <p:cNvSpPr txBox="1">
              <a:spLocks noChangeArrowheads="1"/>
            </p:cNvSpPr>
            <p:nvPr/>
          </p:nvSpPr>
          <p:spPr bwMode="auto">
            <a:xfrm>
              <a:off x="1220" y="1317"/>
              <a:ext cx="1221" cy="213"/>
            </a:xfrm>
            <a:prstGeom prst="rect">
              <a:avLst/>
            </a:prstGeom>
            <a:solidFill>
              <a:srgbClr val="5E9C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667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● </a:t>
              </a:r>
              <a:r>
                <a:rPr kumimoji="1" lang="en-US" altLang="zh-CN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6.</a:t>
              </a:r>
              <a:r>
                <a:rPr kumimoji="1"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二进制与八进制的转换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842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802985" y="1969468"/>
            <a:ext cx="3556000" cy="58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100101.110001</a:t>
            </a: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） </a:t>
            </a:r>
            <a:r>
              <a:rPr kumimoji="1" lang="en-US" altLang="zh-CN" sz="2667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grpSp>
        <p:nvGrpSpPr>
          <p:cNvPr id="3" name="Group 8"/>
          <p:cNvGrpSpPr/>
          <p:nvPr/>
        </p:nvGrpSpPr>
        <p:grpSpPr bwMode="auto">
          <a:xfrm>
            <a:off x="450185" y="1218474"/>
            <a:ext cx="4775200" cy="609600"/>
            <a:chOff x="288" y="2448"/>
            <a:chExt cx="2256" cy="288"/>
          </a:xfrm>
        </p:grpSpPr>
        <p:sp>
          <p:nvSpPr>
            <p:cNvPr id="4" name="Oval 9"/>
            <p:cNvSpPr>
              <a:spLocks noChangeArrowheads="1"/>
            </p:cNvSpPr>
            <p:nvPr/>
          </p:nvSpPr>
          <p:spPr bwMode="auto">
            <a:xfrm>
              <a:off x="288" y="2448"/>
              <a:ext cx="960" cy="288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00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667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八进制</a:t>
              </a:r>
            </a:p>
          </p:txBody>
        </p:sp>
        <p:sp>
          <p:nvSpPr>
            <p:cNvPr id="5" name="Oval 10"/>
            <p:cNvSpPr>
              <a:spLocks noChangeArrowheads="1"/>
            </p:cNvSpPr>
            <p:nvPr/>
          </p:nvSpPr>
          <p:spPr bwMode="auto">
            <a:xfrm>
              <a:off x="1584" y="2448"/>
              <a:ext cx="960" cy="288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00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667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二进制</a:t>
              </a:r>
            </a:p>
          </p:txBody>
        </p:sp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>
              <a:off x="1296" y="2496"/>
              <a:ext cx="240" cy="192"/>
            </a:xfrm>
            <a:prstGeom prst="rightArrow">
              <a:avLst>
                <a:gd name="adj1" fmla="val 50000"/>
                <a:gd name="adj2" fmla="val 6445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364586" y="1969468"/>
            <a:ext cx="3079751" cy="58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[</a:t>
            </a: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]  </a:t>
            </a: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45.61</a:t>
            </a: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）</a:t>
            </a:r>
            <a:r>
              <a:rPr kumimoji="1" lang="en-US" altLang="zh-CN" sz="2667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8 </a:t>
            </a: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</a:t>
            </a:r>
          </a:p>
        </p:txBody>
      </p:sp>
      <p:grpSp>
        <p:nvGrpSpPr>
          <p:cNvPr id="8" name="Group 20"/>
          <p:cNvGrpSpPr/>
          <p:nvPr/>
        </p:nvGrpSpPr>
        <p:grpSpPr bwMode="auto">
          <a:xfrm>
            <a:off x="1364585" y="2782267"/>
            <a:ext cx="6299200" cy="1610783"/>
            <a:chOff x="720" y="3168"/>
            <a:chExt cx="2976" cy="761"/>
          </a:xfrm>
        </p:grpSpPr>
        <p:sp>
          <p:nvSpPr>
            <p:cNvPr id="9" name="Rectangle 21"/>
            <p:cNvSpPr>
              <a:spLocks noChangeArrowheads="1"/>
            </p:cNvSpPr>
            <p:nvPr/>
          </p:nvSpPr>
          <p:spPr bwMode="auto">
            <a:xfrm>
              <a:off x="720" y="3168"/>
              <a:ext cx="2976" cy="7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kumimoji="1" lang="en-US" altLang="zh-CN" sz="2400">
                  <a:solidFill>
                    <a:srgbClr val="00FF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●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规则：</a:t>
              </a:r>
              <a:r>
                <a:rPr kumimoji="1" lang="en-US" altLang="zh-CN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位拆</a:t>
              </a:r>
              <a:r>
                <a:rPr kumimoji="1" lang="en-US" altLang="zh-CN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位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2667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mod.8         4          5      .      6          1</a:t>
              </a:r>
            </a:p>
            <a:p>
              <a:pPr>
                <a:spcBef>
                  <a:spcPct val="20000"/>
                </a:spcBef>
              </a:pP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mod.2      1 0 0    1 0 1   .   1 1 0    0 0 1</a:t>
              </a:r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1584" y="3696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" name="Line 23"/>
            <p:cNvSpPr>
              <a:spLocks noChangeShapeType="1"/>
            </p:cNvSpPr>
            <p:nvPr/>
          </p:nvSpPr>
          <p:spPr bwMode="auto">
            <a:xfrm>
              <a:off x="2064" y="3696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2" name="Line 24"/>
            <p:cNvSpPr>
              <a:spLocks noChangeShapeType="1"/>
            </p:cNvSpPr>
            <p:nvPr/>
          </p:nvSpPr>
          <p:spPr bwMode="auto">
            <a:xfrm>
              <a:off x="3168" y="3696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>
              <a:off x="2688" y="3696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" name="Line 26"/>
            <p:cNvSpPr>
              <a:spLocks noChangeShapeType="1"/>
            </p:cNvSpPr>
            <p:nvPr/>
          </p:nvSpPr>
          <p:spPr bwMode="auto">
            <a:xfrm>
              <a:off x="768" y="3408"/>
              <a:ext cx="1344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7765385" y="1523274"/>
            <a:ext cx="3888316" cy="2800382"/>
          </a:xfrm>
          <a:prstGeom prst="rect">
            <a:avLst/>
          </a:prstGeom>
          <a:solidFill>
            <a:srgbClr val="5E9C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总结：二进制、八进制之间存在着特殊的对应关系，即   </a:t>
            </a:r>
            <a:r>
              <a:rPr kumimoji="1" lang="en-US" altLang="zh-CN" sz="2933">
                <a:solidFill>
                  <a:srgbClr val="FF0000"/>
                </a:solidFill>
                <a:latin typeface="楷体_GB2312" charset="-122"/>
                <a:ea typeface="楷体_GB2312" charset="-122"/>
              </a:rPr>
              <a:t>=8</a:t>
            </a: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，也就是每</a:t>
            </a:r>
            <a:r>
              <a:rPr kumimoji="1" lang="en-US" altLang="zh-CN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3</a:t>
            </a: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位二进制数可以表示一位八进制数。</a:t>
            </a:r>
            <a:r>
              <a:rPr kumimoji="1" lang="zh-CN" altLang="en-US" sz="2667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6" name="Rectangle 32"/>
          <p:cNvSpPr>
            <a:spLocks noChangeArrowheads="1"/>
          </p:cNvSpPr>
          <p:nvPr/>
        </p:nvSpPr>
        <p:spPr bwMode="auto">
          <a:xfrm>
            <a:off x="10203785" y="2415048"/>
            <a:ext cx="7509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kumimoji="1" lang="en-US" altLang="zh-CN" sz="32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  <a:endParaRPr kumimoji="1" lang="en-US" altLang="zh-CN" sz="2667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90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Oval 2"/>
          <p:cNvSpPr>
            <a:spLocks noChangeArrowheads="1"/>
          </p:cNvSpPr>
          <p:nvPr/>
        </p:nvSpPr>
        <p:spPr bwMode="auto">
          <a:xfrm>
            <a:off x="3634740" y="2016699"/>
            <a:ext cx="2032000" cy="609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667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十六进制</a:t>
            </a:r>
          </a:p>
        </p:txBody>
      </p:sp>
      <p:sp>
        <p:nvSpPr>
          <p:cNvPr id="161795" name="Oval 3"/>
          <p:cNvSpPr>
            <a:spLocks noChangeArrowheads="1"/>
          </p:cNvSpPr>
          <p:nvPr/>
        </p:nvSpPr>
        <p:spPr bwMode="auto">
          <a:xfrm>
            <a:off x="891540" y="2016699"/>
            <a:ext cx="2032000" cy="609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667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二进制</a:t>
            </a: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5463540" y="2626300"/>
            <a:ext cx="2235200" cy="58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3D.5C</a:t>
            </a: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）</a:t>
            </a:r>
            <a:r>
              <a:rPr kumimoji="1" lang="en-US" altLang="zh-CN" sz="2667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161797" name="AutoShape 5"/>
          <p:cNvSpPr>
            <a:spLocks noChangeArrowheads="1"/>
          </p:cNvSpPr>
          <p:nvPr/>
        </p:nvSpPr>
        <p:spPr bwMode="auto">
          <a:xfrm>
            <a:off x="3025140" y="2118299"/>
            <a:ext cx="508000" cy="406400"/>
          </a:xfrm>
          <a:prstGeom prst="rightArrow">
            <a:avLst>
              <a:gd name="adj1" fmla="val 50000"/>
              <a:gd name="adj2" fmla="val 6445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1602740" y="2626300"/>
            <a:ext cx="4267200" cy="58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[</a:t>
            </a: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]  </a:t>
            </a: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111101.010111</a:t>
            </a: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）</a:t>
            </a:r>
            <a:r>
              <a:rPr kumimoji="1" lang="en-US" altLang="zh-CN" sz="2667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 </a:t>
            </a: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</a:t>
            </a:r>
          </a:p>
        </p:txBody>
      </p:sp>
      <p:grpSp>
        <p:nvGrpSpPr>
          <p:cNvPr id="161805" name="Group 13"/>
          <p:cNvGrpSpPr/>
          <p:nvPr/>
        </p:nvGrpSpPr>
        <p:grpSpPr bwMode="auto">
          <a:xfrm>
            <a:off x="1436793" y="3235902"/>
            <a:ext cx="9448800" cy="1610784"/>
            <a:chOff x="672" y="1392"/>
            <a:chExt cx="4464" cy="761"/>
          </a:xfrm>
        </p:grpSpPr>
        <p:sp>
          <p:nvSpPr>
            <p:cNvPr id="161806" name="Rectangle 14"/>
            <p:cNvSpPr>
              <a:spLocks noChangeArrowheads="1"/>
            </p:cNvSpPr>
            <p:nvPr/>
          </p:nvSpPr>
          <p:spPr bwMode="auto">
            <a:xfrm>
              <a:off x="672" y="1392"/>
              <a:ext cx="4464" cy="7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●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规则：</a:t>
              </a:r>
              <a:r>
                <a:rPr kumimoji="1" lang="en-US" altLang="zh-CN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位并</a:t>
              </a:r>
              <a:r>
                <a:rPr kumimoji="1" lang="en-US" altLang="zh-CN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位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计数方向：</a:t>
              </a: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左← </a:t>
              </a:r>
              <a:r>
                <a:rPr kumimoji="1" lang="en-US" altLang="zh-CN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. →</a:t>
              </a: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右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</a:t>
              </a:r>
              <a:r>
                <a:rPr kumimoji="1" lang="zh-CN" altLang="en-US" sz="2667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位数不足补</a:t>
              </a:r>
              <a:r>
                <a:rPr kumimoji="1" lang="en-US" altLang="zh-CN" sz="2667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mod.2        </a:t>
              </a:r>
              <a:r>
                <a:rPr kumimoji="1" lang="en-US" altLang="zh-CN" sz="2667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0 0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1 1   1 1 0 1    .    0 1 0 1   1 1 </a:t>
              </a:r>
              <a:r>
                <a:rPr kumimoji="1" lang="en-US" altLang="zh-CN" sz="2667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0 0</a:t>
              </a:r>
            </a:p>
            <a:p>
              <a:pPr>
                <a:spcBef>
                  <a:spcPct val="20000"/>
                </a:spcBef>
              </a:pP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mod.16           3            D       .         5            C</a:t>
              </a:r>
            </a:p>
          </p:txBody>
        </p:sp>
        <p:sp>
          <p:nvSpPr>
            <p:cNvPr id="161807" name="Line 15"/>
            <p:cNvSpPr>
              <a:spLocks noChangeShapeType="1"/>
            </p:cNvSpPr>
            <p:nvPr/>
          </p:nvSpPr>
          <p:spPr bwMode="auto">
            <a:xfrm>
              <a:off x="1632" y="1920"/>
              <a:ext cx="43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61808" name="Line 16"/>
            <p:cNvSpPr>
              <a:spLocks noChangeShapeType="1"/>
            </p:cNvSpPr>
            <p:nvPr/>
          </p:nvSpPr>
          <p:spPr bwMode="auto">
            <a:xfrm>
              <a:off x="2208" y="1920"/>
              <a:ext cx="43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61809" name="Line 17"/>
            <p:cNvSpPr>
              <a:spLocks noChangeShapeType="1"/>
            </p:cNvSpPr>
            <p:nvPr/>
          </p:nvSpPr>
          <p:spPr bwMode="auto">
            <a:xfrm>
              <a:off x="2976" y="1920"/>
              <a:ext cx="48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61810" name="Line 18"/>
            <p:cNvSpPr>
              <a:spLocks noChangeShapeType="1"/>
            </p:cNvSpPr>
            <p:nvPr/>
          </p:nvSpPr>
          <p:spPr bwMode="auto">
            <a:xfrm>
              <a:off x="3566" y="1920"/>
              <a:ext cx="43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61811" name="Line 19"/>
            <p:cNvSpPr>
              <a:spLocks noChangeShapeType="1"/>
            </p:cNvSpPr>
            <p:nvPr/>
          </p:nvSpPr>
          <p:spPr bwMode="auto">
            <a:xfrm>
              <a:off x="720" y="1632"/>
              <a:ext cx="4224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161819" name="Group 27"/>
          <p:cNvGrpSpPr/>
          <p:nvPr/>
        </p:nvGrpSpPr>
        <p:grpSpPr bwMode="auto">
          <a:xfrm>
            <a:off x="523451" y="994320"/>
            <a:ext cx="5281084" cy="645584"/>
            <a:chOff x="1200" y="1296"/>
            <a:chExt cx="1261" cy="273"/>
          </a:xfrm>
        </p:grpSpPr>
        <p:sp>
          <p:nvSpPr>
            <p:cNvPr id="161820" name="AutoShape 28"/>
            <p:cNvSpPr>
              <a:spLocks noChangeArrowheads="1"/>
            </p:cNvSpPr>
            <p:nvPr/>
          </p:nvSpPr>
          <p:spPr bwMode="auto">
            <a:xfrm>
              <a:off x="1200" y="1296"/>
              <a:ext cx="1261" cy="273"/>
            </a:xfrm>
            <a:prstGeom prst="roundRect">
              <a:avLst>
                <a:gd name="adj" fmla="val 16667"/>
              </a:avLst>
            </a:prstGeom>
            <a:solidFill>
              <a:srgbClr val="5E9CDA"/>
            </a:solidFill>
            <a:ln w="9525">
              <a:solidFill>
                <a:schemeClr val="hlink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61821" name="Text Box 29"/>
            <p:cNvSpPr txBox="1">
              <a:spLocks noChangeArrowheads="1"/>
            </p:cNvSpPr>
            <p:nvPr/>
          </p:nvSpPr>
          <p:spPr bwMode="auto">
            <a:xfrm>
              <a:off x="1220" y="1317"/>
              <a:ext cx="1221" cy="213"/>
            </a:xfrm>
            <a:prstGeom prst="rect">
              <a:avLst/>
            </a:prstGeom>
            <a:solidFill>
              <a:srgbClr val="5E9C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667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● </a:t>
              </a:r>
              <a:r>
                <a:rPr kumimoji="1" lang="en-US" altLang="zh-CN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7.</a:t>
              </a:r>
              <a:r>
                <a:rPr kumimoji="1"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二进制与十六进制的转换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825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520623" y="1946851"/>
            <a:ext cx="3860800" cy="58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1001011.01100001</a:t>
            </a: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） </a:t>
            </a:r>
            <a:r>
              <a:rPr kumimoji="1" lang="en-US" altLang="zh-CN" sz="2667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grpSp>
        <p:nvGrpSpPr>
          <p:cNvPr id="3" name="Group 8"/>
          <p:cNvGrpSpPr/>
          <p:nvPr/>
        </p:nvGrpSpPr>
        <p:grpSpPr bwMode="auto">
          <a:xfrm>
            <a:off x="484476" y="1209403"/>
            <a:ext cx="4775200" cy="609600"/>
            <a:chOff x="288" y="2448"/>
            <a:chExt cx="2256" cy="288"/>
          </a:xfrm>
        </p:grpSpPr>
        <p:sp>
          <p:nvSpPr>
            <p:cNvPr id="4" name="Oval 9"/>
            <p:cNvSpPr>
              <a:spLocks noChangeArrowheads="1"/>
            </p:cNvSpPr>
            <p:nvPr/>
          </p:nvSpPr>
          <p:spPr bwMode="auto">
            <a:xfrm>
              <a:off x="288" y="2448"/>
              <a:ext cx="960" cy="288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00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667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十六进制</a:t>
              </a:r>
            </a:p>
          </p:txBody>
        </p:sp>
        <p:sp>
          <p:nvSpPr>
            <p:cNvPr id="5" name="Oval 10"/>
            <p:cNvSpPr>
              <a:spLocks noChangeArrowheads="1"/>
            </p:cNvSpPr>
            <p:nvPr/>
          </p:nvSpPr>
          <p:spPr bwMode="auto">
            <a:xfrm>
              <a:off x="1584" y="2448"/>
              <a:ext cx="960" cy="288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00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667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二进制</a:t>
              </a:r>
            </a:p>
          </p:txBody>
        </p:sp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>
              <a:off x="1296" y="2496"/>
              <a:ext cx="240" cy="192"/>
            </a:xfrm>
            <a:prstGeom prst="rightArrow">
              <a:avLst>
                <a:gd name="adj1" fmla="val 50000"/>
                <a:gd name="adj2" fmla="val 6445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879023" y="1946850"/>
            <a:ext cx="3079749" cy="58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[</a:t>
            </a: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]  </a:t>
            </a: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4B.61</a:t>
            </a: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）</a:t>
            </a:r>
            <a:r>
              <a:rPr kumimoji="1" lang="en-US" altLang="zh-CN" sz="2667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16 </a:t>
            </a: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</a:t>
            </a:r>
          </a:p>
        </p:txBody>
      </p:sp>
      <p:grpSp>
        <p:nvGrpSpPr>
          <p:cNvPr id="8" name="Group 20"/>
          <p:cNvGrpSpPr/>
          <p:nvPr/>
        </p:nvGrpSpPr>
        <p:grpSpPr bwMode="auto">
          <a:xfrm>
            <a:off x="879023" y="2759649"/>
            <a:ext cx="7823200" cy="1610783"/>
            <a:chOff x="720" y="3168"/>
            <a:chExt cx="3696" cy="761"/>
          </a:xfrm>
        </p:grpSpPr>
        <p:sp>
          <p:nvSpPr>
            <p:cNvPr id="9" name="Rectangle 21"/>
            <p:cNvSpPr>
              <a:spLocks noChangeArrowheads="1"/>
            </p:cNvSpPr>
            <p:nvPr/>
          </p:nvSpPr>
          <p:spPr bwMode="auto">
            <a:xfrm>
              <a:off x="720" y="3168"/>
              <a:ext cx="3696" cy="7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●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规则：</a:t>
              </a:r>
              <a:r>
                <a:rPr kumimoji="1" lang="en-US" altLang="zh-CN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位拆</a:t>
              </a:r>
              <a:r>
                <a:rPr kumimoji="1" lang="en-US" altLang="zh-CN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位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mod.16         4             B      .        6             1</a:t>
              </a:r>
            </a:p>
            <a:p>
              <a:pPr>
                <a:spcBef>
                  <a:spcPct val="20000"/>
                </a:spcBef>
              </a:pP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mod.2      0 1 0 0    1 0 1 1   .   0 1 1 0    0 0 0 1</a:t>
              </a:r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1605" y="3696"/>
              <a:ext cx="43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" name="Line 23"/>
            <p:cNvSpPr>
              <a:spLocks noChangeShapeType="1"/>
            </p:cNvSpPr>
            <p:nvPr/>
          </p:nvSpPr>
          <p:spPr bwMode="auto">
            <a:xfrm>
              <a:off x="2208" y="3696"/>
              <a:ext cx="43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2" name="Line 24"/>
            <p:cNvSpPr>
              <a:spLocks noChangeShapeType="1"/>
            </p:cNvSpPr>
            <p:nvPr/>
          </p:nvSpPr>
          <p:spPr bwMode="auto">
            <a:xfrm>
              <a:off x="3518" y="3696"/>
              <a:ext cx="43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>
              <a:off x="2928" y="3696"/>
              <a:ext cx="43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" name="Line 26"/>
            <p:cNvSpPr>
              <a:spLocks noChangeShapeType="1"/>
            </p:cNvSpPr>
            <p:nvPr/>
          </p:nvSpPr>
          <p:spPr bwMode="auto">
            <a:xfrm>
              <a:off x="768" y="3408"/>
              <a:ext cx="1344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8353819" y="1138060"/>
            <a:ext cx="3338407" cy="3251724"/>
          </a:xfrm>
          <a:prstGeom prst="rect">
            <a:avLst/>
          </a:prstGeom>
          <a:solidFill>
            <a:srgbClr val="5E9C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总结：二进制、十六进制之间存在着特殊的对应关系，即   </a:t>
            </a:r>
            <a:r>
              <a:rPr kumimoji="1" lang="en-US" altLang="zh-CN" sz="2933">
                <a:solidFill>
                  <a:srgbClr val="FF0000"/>
                </a:solidFill>
                <a:latin typeface="楷体_GB2312" charset="-122"/>
                <a:ea typeface="楷体_GB2312" charset="-122"/>
              </a:rPr>
              <a:t>=16</a:t>
            </a: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，也就是每</a:t>
            </a:r>
            <a:r>
              <a:rPr kumimoji="1" lang="en-US" altLang="zh-CN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4</a:t>
            </a: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位二进制数可以表示一位十六进制数。</a:t>
            </a:r>
            <a:r>
              <a:rPr kumimoji="1" lang="zh-CN" altLang="en-US" sz="2667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6" name="Rectangle 31"/>
          <p:cNvSpPr>
            <a:spLocks noChangeArrowheads="1"/>
          </p:cNvSpPr>
          <p:nvPr/>
        </p:nvSpPr>
        <p:spPr bwMode="auto">
          <a:xfrm>
            <a:off x="8876424" y="2467261"/>
            <a:ext cx="6239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kumimoji="1" lang="en-US" altLang="zh-CN" sz="32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  <a:endParaRPr kumimoji="1" lang="en-US" altLang="zh-CN" sz="32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52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5628" y="894202"/>
            <a:ext cx="11300943" cy="6278880"/>
          </a:xfrm>
        </p:spPr>
        <p:txBody>
          <a:bodyPr>
            <a:noAutofit/>
          </a:bodyPr>
          <a:lstStyle/>
          <a:p>
            <a:pPr algn="l"/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1.【NOIP2018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提高组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】</a:t>
            </a:r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下列四个不同进制的数中，与其它三项数值上不相等的是（  ）。 </a:t>
            </a:r>
          </a:p>
          <a:p>
            <a:pPr algn="l"/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A. (269)</a:t>
            </a:r>
            <a:r>
              <a:rPr sz="2133" baseline="-25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16</a:t>
            </a:r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   B. (617)</a:t>
            </a:r>
            <a:r>
              <a:rPr sz="2133" baseline="-25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10</a:t>
            </a:r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   C. (1151)</a:t>
            </a:r>
            <a:r>
              <a:rPr sz="2133" baseline="-25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8</a:t>
            </a:r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   D. (1001101011)</a:t>
            </a:r>
            <a:r>
              <a:rPr sz="2133" baseline="-25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</a:t>
            </a:r>
            <a:endParaRPr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/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答案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】D</a:t>
            </a:r>
          </a:p>
          <a:p>
            <a:pPr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【分析】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为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2*16</a:t>
            </a:r>
            <a:r>
              <a:rPr lang="en-US" altLang="zh-CN" sz="2133" baseline="30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+6*16</a:t>
            </a:r>
            <a:r>
              <a:rPr lang="en-US" altLang="zh-CN" sz="2133" baseline="30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+9*16</a:t>
            </a:r>
            <a:r>
              <a:rPr lang="en-US" altLang="zh-CN" sz="2133" baseline="30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0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=617  C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为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1*8</a:t>
            </a:r>
            <a:r>
              <a:rPr lang="en-US" altLang="zh-CN" sz="2133" baseline="30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+1*8</a:t>
            </a:r>
            <a:r>
              <a:rPr lang="en-US" altLang="zh-CN" sz="2133" baseline="30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+5*8</a:t>
            </a:r>
            <a:r>
              <a:rPr lang="en-US" altLang="zh-CN" sz="2133" baseline="30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+1*8</a:t>
            </a:r>
            <a:r>
              <a:rPr lang="en-US" altLang="zh-CN" sz="2133" baseline="30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0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=617  </a:t>
            </a:r>
          </a:p>
          <a:p>
            <a:pPr algn="l"/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D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为</a:t>
            </a:r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(1001101011)</a:t>
            </a:r>
            <a:r>
              <a:rPr sz="2133" baseline="-25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</a:t>
            </a:r>
            <a:r>
              <a:rPr 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=</a:t>
            </a:r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(115</a:t>
            </a:r>
            <a:r>
              <a:rPr 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</a:t>
            </a:r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)</a:t>
            </a:r>
            <a:r>
              <a:rPr sz="2133" baseline="-25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8</a:t>
            </a:r>
          </a:p>
          <a:p>
            <a:pPr algn="l"/>
            <a:endParaRPr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/>
            <a:r>
              <a:rPr lang="en-US" altLang="zh-CN" sz="2133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2.【NOIP2016</a:t>
            </a:r>
            <a:r>
              <a:rPr lang="zh-CN" altLang="en-US" sz="2133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提高组</a:t>
            </a:r>
            <a:r>
              <a:rPr lang="en-US" altLang="zh-CN" sz="2133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】</a:t>
            </a:r>
            <a:r>
              <a:rPr sz="2133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与二进制小数 0.1 相等的八进进制数是（   ）。</a:t>
            </a:r>
          </a:p>
          <a:p>
            <a:pPr algn="l"/>
            <a:r>
              <a:rPr sz="2133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A. 0.8         B. 0.4           C. 0.2            D. 0.1 </a:t>
            </a:r>
          </a:p>
          <a:p>
            <a:pPr algn="l"/>
            <a:r>
              <a:rPr lang="en-US" altLang="zh-CN" sz="2133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</a:t>
            </a:r>
            <a:r>
              <a:rPr lang="zh-CN" altLang="en-US" sz="2133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答案</a:t>
            </a:r>
            <a:r>
              <a:rPr lang="en-US" altLang="zh-CN" sz="2133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】B</a:t>
            </a:r>
          </a:p>
          <a:p>
            <a:pPr algn="l"/>
            <a:endParaRPr lang="zh-CN" altLang="en-US" sz="2133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/>
            <a:r>
              <a:rPr lang="en-US" altLang="zh-CN" sz="2133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3.【NOIP2016</a:t>
            </a:r>
            <a:r>
              <a:rPr lang="zh-CN" altLang="en-US" sz="2133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普及组</a:t>
            </a:r>
            <a:r>
              <a:rPr lang="en-US" altLang="zh-CN" sz="2133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】</a:t>
            </a:r>
            <a:r>
              <a:rPr sz="2133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 256 种颜色用二进制编码来表示，至少需要（   ）位。</a:t>
            </a:r>
            <a:endParaRPr lang="en-US" sz="2133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/>
            <a:r>
              <a:rPr sz="2133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A. 6            </a:t>
            </a:r>
            <a:r>
              <a:rPr lang="en-US" sz="2133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</a:t>
            </a:r>
            <a:r>
              <a:rPr sz="2133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B. 7               C. 8               D. 9 </a:t>
            </a:r>
          </a:p>
          <a:p>
            <a:pPr algn="l"/>
            <a:r>
              <a:rPr lang="en-US" altLang="zh-CN" sz="2133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</a:t>
            </a:r>
            <a:r>
              <a:rPr lang="zh-CN" altLang="en-US" sz="2133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答案</a:t>
            </a:r>
            <a:r>
              <a:rPr lang="en-US" altLang="zh-CN" sz="2133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】C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5B9CAA05-1FB7-4769-8A20-8705947222F9}"/>
              </a:ext>
            </a:extLst>
          </p:cNvPr>
          <p:cNvSpPr txBox="1"/>
          <p:nvPr/>
        </p:nvSpPr>
        <p:spPr>
          <a:xfrm>
            <a:off x="1520917" y="152928"/>
            <a:ext cx="394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真题演练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268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2152" y="961935"/>
            <a:ext cx="10803467" cy="5238569"/>
          </a:xfrm>
        </p:spPr>
        <p:txBody>
          <a:bodyPr>
            <a:noAutofit/>
          </a:bodyPr>
          <a:lstStyle/>
          <a:p>
            <a:pPr algn="l"/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4.【NOIP2015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提高组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】</a:t>
            </a:r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与二进制小数 0.1 相等的十六进制数是（   ）。</a:t>
            </a:r>
          </a:p>
          <a:p>
            <a:pPr algn="l"/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A. 0.8             B. 0.4          C. 0.2        D. 0.</a:t>
            </a:r>
            <a:r>
              <a:rPr 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</a:t>
            </a:r>
          </a:p>
          <a:p>
            <a:pPr algn="l"/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答案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】A</a:t>
            </a:r>
          </a:p>
          <a:p>
            <a:pPr algn="l"/>
            <a:endParaRPr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/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5.【NOIP2015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提高组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】</a:t>
            </a:r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下面有四个数据组，每个组各有三个数据，其中第一个数据为八进制数</a:t>
            </a:r>
            <a:r>
              <a:rPr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</a:t>
            </a:r>
            <a:r>
              <a:rPr sz="2133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第二个数据为十进制数</a:t>
            </a:r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，第三个数据为十六进制数。这四个数据组中三个数据相同的是（   ）。 </a:t>
            </a:r>
          </a:p>
          <a:p>
            <a:pPr algn="l"/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A. 120 82 50            B. 144 100 68               C. 300 200 C8             D. 1762 1010 3F2</a:t>
            </a:r>
          </a:p>
          <a:p>
            <a:pPr algn="l"/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答案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】D  </a:t>
            </a:r>
          </a:p>
          <a:p>
            <a:pPr algn="l"/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/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6.【NOIP2013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普及组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】</a:t>
            </a:r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二进制数 11.01 在十进制下是（   ）。 </a:t>
            </a:r>
          </a:p>
          <a:p>
            <a:pPr algn="l"/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A. 3.25            B. 4.125             C. 6.25           D. 11.125 </a:t>
            </a:r>
          </a:p>
          <a:p>
            <a:pPr algn="l"/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答案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】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  </a:t>
            </a:r>
            <a:endParaRPr lang="en-US" altLang="zh-CN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5B9CAA05-1FB7-4769-8A20-8705947222F9}"/>
              </a:ext>
            </a:extLst>
          </p:cNvPr>
          <p:cNvSpPr txBox="1"/>
          <p:nvPr/>
        </p:nvSpPr>
        <p:spPr>
          <a:xfrm>
            <a:off x="1520917" y="152928"/>
            <a:ext cx="394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真题演练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762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2159665" y="1397666"/>
            <a:ext cx="4800600" cy="410433"/>
          </a:xfrm>
          <a:prstGeom prst="rect">
            <a:avLst/>
          </a:prstGeom>
          <a:noFill/>
          <a:ln w="25400" algn="ctr">
            <a:solidFill>
              <a:srgbClr val="00FFFF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可使用</a:t>
            </a: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1…9</a:t>
            </a: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，共</a:t>
            </a: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</a:t>
            </a: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个数</a:t>
            </a:r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432465" y="1878149"/>
            <a:ext cx="1320800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67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十进制</a:t>
            </a:r>
          </a:p>
        </p:txBody>
      </p:sp>
      <p:sp>
        <p:nvSpPr>
          <p:cNvPr id="146439" name="Line 7"/>
          <p:cNvSpPr>
            <a:spLocks noChangeShapeType="1"/>
          </p:cNvSpPr>
          <p:nvPr/>
        </p:nvSpPr>
        <p:spPr bwMode="auto">
          <a:xfrm flipV="1">
            <a:off x="1776548" y="2068649"/>
            <a:ext cx="5471584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 sz="2400"/>
          </a:p>
        </p:txBody>
      </p:sp>
      <p:sp>
        <p:nvSpPr>
          <p:cNvPr id="146440" name="Text Box 8"/>
          <p:cNvSpPr txBox="1">
            <a:spLocks noChangeArrowheads="1"/>
          </p:cNvSpPr>
          <p:nvPr/>
        </p:nvSpPr>
        <p:spPr bwMode="auto">
          <a:xfrm>
            <a:off x="7345499" y="1878149"/>
            <a:ext cx="1557867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67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基数为</a:t>
            </a:r>
            <a:r>
              <a:rPr kumimoji="1" lang="en-US" altLang="zh-CN" sz="2667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46441" name="Line 9"/>
          <p:cNvSpPr>
            <a:spLocks noChangeShapeType="1"/>
          </p:cNvSpPr>
          <p:nvPr/>
        </p:nvSpPr>
        <p:spPr bwMode="auto">
          <a:xfrm>
            <a:off x="8882200" y="2068649"/>
            <a:ext cx="958849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 sz="2400"/>
          </a:p>
        </p:txBody>
      </p:sp>
      <p:sp>
        <p:nvSpPr>
          <p:cNvPr id="146442" name="Text Box 10"/>
          <p:cNvSpPr txBox="1">
            <a:spLocks noChangeArrowheads="1"/>
          </p:cNvSpPr>
          <p:nvPr/>
        </p:nvSpPr>
        <p:spPr bwMode="auto">
          <a:xfrm>
            <a:off x="9929948" y="1878150"/>
            <a:ext cx="1974851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67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逢十进一</a:t>
            </a:r>
          </a:p>
        </p:txBody>
      </p:sp>
      <p:sp>
        <p:nvSpPr>
          <p:cNvPr id="146443" name="Text Box 11"/>
          <p:cNvSpPr txBox="1">
            <a:spLocks noChangeArrowheads="1"/>
          </p:cNvSpPr>
          <p:nvPr/>
        </p:nvSpPr>
        <p:spPr bwMode="auto">
          <a:xfrm>
            <a:off x="2206232" y="2644383"/>
            <a:ext cx="4800600" cy="410433"/>
          </a:xfrm>
          <a:prstGeom prst="rect">
            <a:avLst/>
          </a:prstGeom>
          <a:noFill/>
          <a:ln w="25400" algn="ctr">
            <a:solidFill>
              <a:srgbClr val="00FFFF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可使用</a:t>
            </a: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，共</a:t>
            </a: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个数</a:t>
            </a:r>
          </a:p>
        </p:txBody>
      </p:sp>
      <p:sp>
        <p:nvSpPr>
          <p:cNvPr id="146444" name="Text Box 12"/>
          <p:cNvSpPr txBox="1">
            <a:spLocks noChangeArrowheads="1"/>
          </p:cNvSpPr>
          <p:nvPr/>
        </p:nvSpPr>
        <p:spPr bwMode="auto">
          <a:xfrm>
            <a:off x="479032" y="3124866"/>
            <a:ext cx="1320800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67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二进制</a:t>
            </a:r>
          </a:p>
        </p:txBody>
      </p:sp>
      <p:sp>
        <p:nvSpPr>
          <p:cNvPr id="146445" name="Line 13"/>
          <p:cNvSpPr>
            <a:spLocks noChangeShapeType="1"/>
          </p:cNvSpPr>
          <p:nvPr/>
        </p:nvSpPr>
        <p:spPr bwMode="auto">
          <a:xfrm flipV="1">
            <a:off x="1823115" y="3315366"/>
            <a:ext cx="5471584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 sz="2400"/>
          </a:p>
        </p:txBody>
      </p:sp>
      <p:sp>
        <p:nvSpPr>
          <p:cNvPr id="146446" name="Text Box 14"/>
          <p:cNvSpPr txBox="1">
            <a:spLocks noChangeArrowheads="1"/>
          </p:cNvSpPr>
          <p:nvPr/>
        </p:nvSpPr>
        <p:spPr bwMode="auto">
          <a:xfrm>
            <a:off x="7392065" y="3124866"/>
            <a:ext cx="1557867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67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基数为</a:t>
            </a:r>
            <a:r>
              <a:rPr kumimoji="1" lang="en-US" altLang="zh-CN" sz="2667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6447" name="Line 15"/>
          <p:cNvSpPr>
            <a:spLocks noChangeShapeType="1"/>
          </p:cNvSpPr>
          <p:nvPr/>
        </p:nvSpPr>
        <p:spPr bwMode="auto">
          <a:xfrm>
            <a:off x="8928766" y="3315366"/>
            <a:ext cx="958849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 sz="2400"/>
          </a:p>
        </p:txBody>
      </p:sp>
      <p:sp>
        <p:nvSpPr>
          <p:cNvPr id="146448" name="Text Box 16"/>
          <p:cNvSpPr txBox="1">
            <a:spLocks noChangeArrowheads="1"/>
          </p:cNvSpPr>
          <p:nvPr/>
        </p:nvSpPr>
        <p:spPr bwMode="auto">
          <a:xfrm>
            <a:off x="9976515" y="3124867"/>
            <a:ext cx="1974851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67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逢二进一</a:t>
            </a:r>
          </a:p>
        </p:txBody>
      </p:sp>
      <p:sp>
        <p:nvSpPr>
          <p:cNvPr id="146449" name="Text Box 17"/>
          <p:cNvSpPr txBox="1">
            <a:spLocks noChangeArrowheads="1"/>
          </p:cNvSpPr>
          <p:nvPr/>
        </p:nvSpPr>
        <p:spPr bwMode="auto">
          <a:xfrm>
            <a:off x="2208348" y="3863582"/>
            <a:ext cx="4800600" cy="410433"/>
          </a:xfrm>
          <a:prstGeom prst="rect">
            <a:avLst/>
          </a:prstGeom>
          <a:noFill/>
          <a:ln w="25400" algn="ctr">
            <a:solidFill>
              <a:srgbClr val="00FFFF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可使用</a:t>
            </a: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1……7</a:t>
            </a: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，共</a:t>
            </a: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8</a:t>
            </a: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个数</a:t>
            </a:r>
          </a:p>
        </p:txBody>
      </p:sp>
      <p:sp>
        <p:nvSpPr>
          <p:cNvPr id="146450" name="Text Box 18"/>
          <p:cNvSpPr txBox="1">
            <a:spLocks noChangeArrowheads="1"/>
          </p:cNvSpPr>
          <p:nvPr/>
        </p:nvSpPr>
        <p:spPr bwMode="auto">
          <a:xfrm>
            <a:off x="481148" y="4344066"/>
            <a:ext cx="1320800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67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八进制</a:t>
            </a:r>
          </a:p>
        </p:txBody>
      </p:sp>
      <p:sp>
        <p:nvSpPr>
          <p:cNvPr id="146451" name="Line 19"/>
          <p:cNvSpPr>
            <a:spLocks noChangeShapeType="1"/>
          </p:cNvSpPr>
          <p:nvPr/>
        </p:nvSpPr>
        <p:spPr bwMode="auto">
          <a:xfrm flipV="1">
            <a:off x="1825233" y="4534566"/>
            <a:ext cx="547158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 sz="2400"/>
          </a:p>
        </p:txBody>
      </p:sp>
      <p:sp>
        <p:nvSpPr>
          <p:cNvPr id="146452" name="Text Box 20"/>
          <p:cNvSpPr txBox="1">
            <a:spLocks noChangeArrowheads="1"/>
          </p:cNvSpPr>
          <p:nvPr/>
        </p:nvSpPr>
        <p:spPr bwMode="auto">
          <a:xfrm>
            <a:off x="7394181" y="4344066"/>
            <a:ext cx="1557867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67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基数为</a:t>
            </a:r>
            <a:r>
              <a:rPr kumimoji="1" lang="en-US" altLang="zh-CN" sz="2667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46453" name="Line 21"/>
          <p:cNvSpPr>
            <a:spLocks noChangeShapeType="1"/>
          </p:cNvSpPr>
          <p:nvPr/>
        </p:nvSpPr>
        <p:spPr bwMode="auto">
          <a:xfrm>
            <a:off x="8930881" y="4534566"/>
            <a:ext cx="958851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 sz="2400"/>
          </a:p>
        </p:txBody>
      </p:sp>
      <p:sp>
        <p:nvSpPr>
          <p:cNvPr id="146454" name="Text Box 22"/>
          <p:cNvSpPr txBox="1">
            <a:spLocks noChangeArrowheads="1"/>
          </p:cNvSpPr>
          <p:nvPr/>
        </p:nvSpPr>
        <p:spPr bwMode="auto">
          <a:xfrm>
            <a:off x="9978633" y="4344067"/>
            <a:ext cx="1974849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67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逢八进一</a:t>
            </a:r>
          </a:p>
        </p:txBody>
      </p:sp>
      <p:sp>
        <p:nvSpPr>
          <p:cNvPr id="146455" name="Text Box 23"/>
          <p:cNvSpPr txBox="1">
            <a:spLocks noChangeArrowheads="1"/>
          </p:cNvSpPr>
          <p:nvPr/>
        </p:nvSpPr>
        <p:spPr bwMode="auto">
          <a:xfrm>
            <a:off x="2159665" y="5110300"/>
            <a:ext cx="5232400" cy="410433"/>
          </a:xfrm>
          <a:prstGeom prst="rect">
            <a:avLst/>
          </a:prstGeom>
          <a:noFill/>
          <a:ln w="25400" algn="ctr">
            <a:solidFill>
              <a:srgbClr val="00FFFF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可使用</a:t>
            </a: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1…9</a:t>
            </a: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A…F</a:t>
            </a: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，共</a:t>
            </a: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16</a:t>
            </a: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个数</a:t>
            </a:r>
          </a:p>
        </p:txBody>
      </p:sp>
      <p:sp>
        <p:nvSpPr>
          <p:cNvPr id="146456" name="Text Box 24"/>
          <p:cNvSpPr txBox="1">
            <a:spLocks noChangeArrowheads="1"/>
          </p:cNvSpPr>
          <p:nvPr/>
        </p:nvSpPr>
        <p:spPr bwMode="auto">
          <a:xfrm>
            <a:off x="527715" y="5590782"/>
            <a:ext cx="1775884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67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十六进制</a:t>
            </a:r>
          </a:p>
        </p:txBody>
      </p:sp>
      <p:sp>
        <p:nvSpPr>
          <p:cNvPr id="146457" name="Line 25"/>
          <p:cNvSpPr>
            <a:spLocks noChangeShapeType="1"/>
          </p:cNvSpPr>
          <p:nvPr/>
        </p:nvSpPr>
        <p:spPr bwMode="auto">
          <a:xfrm flipV="1">
            <a:off x="2398849" y="5815149"/>
            <a:ext cx="4897967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 sz="2400"/>
          </a:p>
        </p:txBody>
      </p:sp>
      <p:sp>
        <p:nvSpPr>
          <p:cNvPr id="146458" name="Text Box 26"/>
          <p:cNvSpPr txBox="1">
            <a:spLocks noChangeArrowheads="1"/>
          </p:cNvSpPr>
          <p:nvPr/>
        </p:nvSpPr>
        <p:spPr bwMode="auto">
          <a:xfrm>
            <a:off x="7440748" y="5590782"/>
            <a:ext cx="1557867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67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基数为</a:t>
            </a:r>
            <a:r>
              <a:rPr kumimoji="1" lang="en-US" altLang="zh-CN" sz="2667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146459" name="Line 27"/>
          <p:cNvSpPr>
            <a:spLocks noChangeShapeType="1"/>
          </p:cNvSpPr>
          <p:nvPr/>
        </p:nvSpPr>
        <p:spPr bwMode="auto">
          <a:xfrm>
            <a:off x="8977448" y="5781282"/>
            <a:ext cx="958851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 sz="2400"/>
          </a:p>
        </p:txBody>
      </p:sp>
      <p:sp>
        <p:nvSpPr>
          <p:cNvPr id="146460" name="Text Box 28"/>
          <p:cNvSpPr txBox="1">
            <a:spLocks noChangeArrowheads="1"/>
          </p:cNvSpPr>
          <p:nvPr/>
        </p:nvSpPr>
        <p:spPr bwMode="auto">
          <a:xfrm>
            <a:off x="10025200" y="5590782"/>
            <a:ext cx="1974849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67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逢十六进一</a:t>
            </a:r>
          </a:p>
        </p:txBody>
      </p:sp>
      <p:sp>
        <p:nvSpPr>
          <p:cNvPr id="2" name="矩形 1"/>
          <p:cNvSpPr/>
          <p:nvPr/>
        </p:nvSpPr>
        <p:spPr>
          <a:xfrm>
            <a:off x="361217" y="819070"/>
            <a:ext cx="1208985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667">
                <a:latin typeface="楷体_GB2312" charset="-122"/>
                <a:ea typeface="楷体_GB2312" charset="-122"/>
              </a:rPr>
              <a:t>例如：</a:t>
            </a:r>
          </a:p>
        </p:txBody>
      </p:sp>
    </p:spTree>
    <p:extLst>
      <p:ext uri="{BB962C8B-B14F-4D97-AF65-F5344CB8AC3E}">
        <p14:creationId xmlns:p14="http://schemas.microsoft.com/office/powerpoint/2010/main" val="247921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AutoShape 3"/>
          <p:cNvSpPr>
            <a:spLocks noChangeArrowheads="1"/>
          </p:cNvSpPr>
          <p:nvPr/>
        </p:nvSpPr>
        <p:spPr bwMode="auto">
          <a:xfrm>
            <a:off x="461374" y="1096493"/>
            <a:ext cx="2207683" cy="10562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rgbClr val="FFFF00"/>
              </a:gs>
            </a:gsLst>
            <a:lin ang="0" scaled="1"/>
          </a:gradFill>
          <a:ln w="6350" algn="ctr">
            <a:solidFill>
              <a:srgbClr val="CC99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kumimoji="1" lang="zh-CN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位权 </a:t>
            </a: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2734733" y="1352763"/>
            <a:ext cx="9457267" cy="54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10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933">
                <a:solidFill>
                  <a:schemeClr val="tx2"/>
                </a:solidFill>
                <a:latin typeface="Times New Roman" panose="02020603050405020304" pitchFamily="18" charset="0"/>
              </a:rPr>
              <a:t>是以基数为底、数字所在位置的序号为指数的整数次幂。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661671" y="2841838"/>
            <a:ext cx="10945283" cy="1446358"/>
          </a:xfrm>
          <a:prstGeom prst="rect">
            <a:avLst/>
          </a:prstGeom>
          <a:solidFill>
            <a:srgbClr val="5E9C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    </a:t>
            </a: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问题的提出：一个数码处在不同位置所代表的值是不同的。例如十进制中，数字</a:t>
            </a:r>
            <a:r>
              <a:rPr kumimoji="1" lang="en-US" altLang="zh-CN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5</a:t>
            </a: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在个位、十位、小数点后</a:t>
            </a:r>
            <a:r>
              <a:rPr kumimoji="1" lang="en-US" altLang="zh-CN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1</a:t>
            </a: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位分别代表</a:t>
            </a:r>
            <a:r>
              <a:rPr kumimoji="1" lang="en-US" altLang="zh-CN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5</a:t>
            </a: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、</a:t>
            </a:r>
            <a:r>
              <a:rPr kumimoji="1" lang="en-US" altLang="zh-CN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50</a:t>
            </a: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和</a:t>
            </a:r>
            <a:r>
              <a:rPr kumimoji="1" lang="en-US" altLang="zh-CN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0.5</a:t>
            </a: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，这是为什么呢？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661671" y="4473787"/>
            <a:ext cx="10945283" cy="995016"/>
          </a:xfrm>
          <a:prstGeom prst="rect">
            <a:avLst/>
          </a:prstGeom>
          <a:solidFill>
            <a:srgbClr val="5E9C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    </a:t>
            </a: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回答：其奥妙就在于位权。因为在十进制中，个位、十位、小数点后</a:t>
            </a:r>
            <a:r>
              <a:rPr kumimoji="1" lang="en-US" altLang="zh-CN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1</a:t>
            </a: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位的位权不同，分别</a:t>
            </a:r>
            <a:r>
              <a:rPr kumimoji="1" lang="zh-CN" altLang="en-US" sz="2933" smtClean="0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为</a:t>
            </a:r>
            <a:r>
              <a:rPr kumimoji="1" lang="en-US" altLang="zh-CN" sz="2933" smtClean="0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1</a:t>
            </a:r>
            <a:r>
              <a:rPr kumimoji="1" lang="zh-CN" altLang="en-US" sz="2933" smtClean="0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、</a:t>
            </a:r>
            <a:r>
              <a:rPr kumimoji="1" lang="en-US" altLang="zh-CN" sz="2933" smtClean="0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10</a:t>
            </a:r>
            <a:r>
              <a:rPr kumimoji="1" lang="zh-CN" altLang="en-US" sz="2933" smtClean="0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和</a:t>
            </a:r>
            <a:r>
              <a:rPr kumimoji="1" lang="en-US" altLang="zh-CN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0.1</a:t>
            </a: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5148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452187" y="2810843"/>
            <a:ext cx="129252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933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各位位权</a:t>
            </a:r>
            <a:r>
              <a:rPr kumimoji="1"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kumimoji="1" lang="en-US" altLang="zh-CN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…     </a:t>
            </a: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</a:t>
            </a:r>
            <a:r>
              <a:rPr kumimoji="1" lang="en-US" altLang="zh-CN" sz="32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10</a:t>
            </a:r>
            <a:r>
              <a:rPr kumimoji="1" lang="en-US" altLang="zh-CN" sz="32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10</a:t>
            </a:r>
            <a:r>
              <a:rPr kumimoji="1" lang="en-US" altLang="zh-CN" sz="32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10</a:t>
            </a:r>
            <a:r>
              <a:rPr kumimoji="1" lang="en-US" altLang="zh-CN" sz="32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 </a:t>
            </a: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kumimoji="1" lang="en-US" altLang="zh-CN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  10</a:t>
            </a:r>
            <a:r>
              <a:rPr kumimoji="1" lang="en-US" altLang="zh-CN" sz="3200" baseline="30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-1</a:t>
            </a:r>
            <a:r>
              <a:rPr kumimoji="1" lang="en-US" altLang="zh-CN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</a:t>
            </a: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</a:t>
            </a:r>
            <a:r>
              <a:rPr kumimoji="1" lang="en-US" altLang="zh-CN" sz="32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-2      </a:t>
            </a:r>
            <a:r>
              <a:rPr kumimoji="1" lang="en-US" altLang="zh-CN" sz="2667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…</a:t>
            </a:r>
            <a:r>
              <a:rPr kumimoji="1" lang="en-US" altLang="zh-CN" sz="2667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414504" y="972231"/>
            <a:ext cx="11137900" cy="1672061"/>
          </a:xfrm>
          <a:prstGeom prst="rect">
            <a:avLst/>
          </a:prstGeom>
          <a:solidFill>
            <a:srgbClr val="5E9C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位权的两要素：基数和位置序号。</a:t>
            </a:r>
          </a:p>
          <a:p>
            <a:pPr>
              <a:spcBef>
                <a:spcPct val="50000"/>
              </a:spcBef>
            </a:pP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其中位置序号的排列规则如下：小数点左边从右至左分别为</a:t>
            </a:r>
            <a:r>
              <a:rPr kumimoji="1" lang="en-US" altLang="zh-CN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0</a:t>
            </a: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，</a:t>
            </a:r>
            <a:r>
              <a:rPr kumimoji="1" lang="en-US" altLang="zh-CN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l</a:t>
            </a: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，</a:t>
            </a:r>
            <a:r>
              <a:rPr kumimoji="1" lang="en-US" altLang="zh-CN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2</a:t>
            </a: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，</a:t>
            </a:r>
            <a:r>
              <a:rPr kumimoji="1" lang="en-US" altLang="zh-CN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3</a:t>
            </a: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，</a:t>
            </a:r>
            <a:r>
              <a:rPr kumimoji="1" lang="en-US" altLang="zh-CN" sz="2933">
                <a:solidFill>
                  <a:schemeClr val="bg1"/>
                </a:solidFill>
                <a:latin typeface="Times New Roman" panose="02020603050405020304"/>
                <a:ea typeface="楷体_GB2312" charset="-122"/>
              </a:rPr>
              <a:t>……</a:t>
            </a: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，小数点右边从左至右分别为</a:t>
            </a:r>
            <a:r>
              <a:rPr kumimoji="1" lang="en-US" altLang="zh-CN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-1</a:t>
            </a: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，</a:t>
            </a:r>
            <a:r>
              <a:rPr kumimoji="1" lang="en-US" altLang="zh-CN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-2</a:t>
            </a: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，</a:t>
            </a:r>
            <a:r>
              <a:rPr kumimoji="1" lang="en-US" altLang="zh-CN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-3</a:t>
            </a: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，</a:t>
            </a:r>
            <a:r>
              <a:rPr kumimoji="1" lang="en-US" altLang="zh-CN" sz="2933">
                <a:solidFill>
                  <a:schemeClr val="bg1"/>
                </a:solidFill>
                <a:latin typeface="Times New Roman" panose="02020603050405020304"/>
                <a:ea typeface="楷体_GB2312" charset="-122"/>
              </a:rPr>
              <a:t>……</a:t>
            </a: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。</a:t>
            </a:r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1392344" y="3884084"/>
            <a:ext cx="10464800" cy="410433"/>
          </a:xfrm>
          <a:prstGeom prst="rect">
            <a:avLst/>
          </a:prstGeom>
          <a:noFill/>
          <a:ln w="25400" algn="ctr">
            <a:solidFill>
              <a:srgbClr val="00FFFF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667">
                <a:solidFill>
                  <a:schemeClr val="tx2"/>
                </a:solidFill>
                <a:latin typeface="Times New Roman" panose="02020603050405020304" pitchFamily="18" charset="0"/>
              </a:rPr>
              <a:t>基数：</a:t>
            </a:r>
            <a:r>
              <a:rPr kumimoji="1" lang="en-US" altLang="zh-CN" sz="2667">
                <a:solidFill>
                  <a:schemeClr val="tx2"/>
                </a:solidFill>
                <a:latin typeface="Times New Roman" panose="02020603050405020304" pitchFamily="18" charset="0"/>
              </a:rPr>
              <a:t>10</a:t>
            </a:r>
            <a:r>
              <a:rPr kumimoji="1" lang="zh-CN" altLang="en-US" sz="2667">
                <a:solidFill>
                  <a:schemeClr val="tx2"/>
                </a:solidFill>
                <a:latin typeface="Times New Roman" panose="02020603050405020304" pitchFamily="18" charset="0"/>
              </a:rPr>
              <a:t>；位置序号  </a:t>
            </a:r>
            <a:r>
              <a:rPr kumimoji="1" lang="en-US" altLang="zh-CN" sz="2667">
                <a:solidFill>
                  <a:schemeClr val="tx2"/>
                </a:solidFill>
                <a:latin typeface="Times New Roman" panose="02020603050405020304" pitchFamily="18" charset="0"/>
              </a:rPr>
              <a:t>…       3         2         1          0         -1         -2       …</a:t>
            </a: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48260" y="3403600"/>
            <a:ext cx="1320800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67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十进制</a:t>
            </a:r>
          </a:p>
        </p:txBody>
      </p:sp>
      <p:sp>
        <p:nvSpPr>
          <p:cNvPr id="148487" name="Line 7"/>
          <p:cNvSpPr>
            <a:spLocks noChangeShapeType="1"/>
          </p:cNvSpPr>
          <p:nvPr/>
        </p:nvSpPr>
        <p:spPr bwMode="auto">
          <a:xfrm flipV="1">
            <a:off x="1392345" y="3596217"/>
            <a:ext cx="1070398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 sz="2400"/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1558637" y="4876227"/>
            <a:ext cx="122970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933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各位位权</a:t>
            </a:r>
            <a:r>
              <a:rPr kumimoji="1"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kumimoji="1" lang="en-US" altLang="zh-CN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…     </a:t>
            </a: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kumimoji="1" lang="en-US" altLang="zh-CN" sz="32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2</a:t>
            </a:r>
            <a:r>
              <a:rPr kumimoji="1" lang="en-US" altLang="zh-CN" sz="32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2</a:t>
            </a:r>
            <a:r>
              <a:rPr kumimoji="1" lang="en-US" altLang="zh-CN" sz="32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2</a:t>
            </a:r>
            <a:r>
              <a:rPr kumimoji="1" lang="en-US" altLang="zh-CN" sz="32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 </a:t>
            </a: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kumimoji="1" lang="en-US" altLang="zh-CN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     </a:t>
            </a: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kumimoji="1" lang="en-US" altLang="zh-CN" sz="32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-1</a:t>
            </a: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2</a:t>
            </a:r>
            <a:r>
              <a:rPr kumimoji="1" lang="en-US" altLang="zh-CN" sz="32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-2      </a:t>
            </a:r>
            <a:r>
              <a:rPr kumimoji="1" lang="en-US" altLang="zh-CN" sz="2667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…</a:t>
            </a:r>
            <a:r>
              <a:rPr kumimoji="1" lang="en-US" altLang="zh-CN" sz="2667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48489" name="Text Box 9"/>
          <p:cNvSpPr txBox="1">
            <a:spLocks noChangeArrowheads="1"/>
          </p:cNvSpPr>
          <p:nvPr/>
        </p:nvSpPr>
        <p:spPr bwMode="auto">
          <a:xfrm>
            <a:off x="1392344" y="6036733"/>
            <a:ext cx="10464800" cy="410433"/>
          </a:xfrm>
          <a:prstGeom prst="rect">
            <a:avLst/>
          </a:prstGeom>
          <a:noFill/>
          <a:ln w="25400" algn="ctr">
            <a:solidFill>
              <a:srgbClr val="00FFFF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667">
                <a:solidFill>
                  <a:schemeClr val="tx2"/>
                </a:solidFill>
                <a:latin typeface="Times New Roman" panose="02020603050405020304" pitchFamily="18" charset="0"/>
              </a:rPr>
              <a:t>基数：</a:t>
            </a:r>
            <a:r>
              <a:rPr kumimoji="1" lang="en-US" altLang="zh-CN" sz="2667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667">
                <a:solidFill>
                  <a:schemeClr val="tx2"/>
                </a:solidFill>
                <a:latin typeface="Times New Roman" panose="02020603050405020304" pitchFamily="18" charset="0"/>
              </a:rPr>
              <a:t>；位置序号   </a:t>
            </a:r>
            <a:r>
              <a:rPr kumimoji="1" lang="en-US" altLang="zh-CN" sz="2667">
                <a:solidFill>
                  <a:schemeClr val="tx2"/>
                </a:solidFill>
                <a:latin typeface="Times New Roman" panose="02020603050405020304" pitchFamily="18" charset="0"/>
              </a:rPr>
              <a:t>…       3         2         1          0          -1          -2       …</a:t>
            </a:r>
          </a:p>
        </p:txBody>
      </p:sp>
      <p:sp>
        <p:nvSpPr>
          <p:cNvPr id="148490" name="Text Box 10"/>
          <p:cNvSpPr txBox="1">
            <a:spLocks noChangeArrowheads="1"/>
          </p:cNvSpPr>
          <p:nvPr/>
        </p:nvSpPr>
        <p:spPr bwMode="auto">
          <a:xfrm>
            <a:off x="48260" y="5556251"/>
            <a:ext cx="1320800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67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二进制</a:t>
            </a:r>
          </a:p>
        </p:txBody>
      </p:sp>
      <p:sp>
        <p:nvSpPr>
          <p:cNvPr id="148491" name="Line 11"/>
          <p:cNvSpPr>
            <a:spLocks noChangeShapeType="1"/>
          </p:cNvSpPr>
          <p:nvPr/>
        </p:nvSpPr>
        <p:spPr bwMode="auto">
          <a:xfrm flipV="1">
            <a:off x="1392345" y="5748867"/>
            <a:ext cx="1070398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5945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1938509" y="959969"/>
            <a:ext cx="1070398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933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各位位权</a:t>
            </a:r>
            <a:r>
              <a:rPr kumimoji="1"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…     </a:t>
            </a: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8</a:t>
            </a:r>
            <a:r>
              <a:rPr kumimoji="1" lang="en-US" altLang="zh-CN" sz="32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8</a:t>
            </a:r>
            <a:r>
              <a:rPr kumimoji="1" lang="en-US" altLang="zh-CN" sz="32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8</a:t>
            </a:r>
            <a:r>
              <a:rPr kumimoji="1" lang="en-US" altLang="zh-CN" sz="32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8</a:t>
            </a:r>
            <a:r>
              <a:rPr kumimoji="1" lang="en-US" altLang="zh-CN" sz="32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 </a:t>
            </a: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</a:t>
            </a:r>
            <a:r>
              <a:rPr kumimoji="1" lang="en-US" altLang="zh-CN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  </a:t>
            </a: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8</a:t>
            </a:r>
            <a:r>
              <a:rPr kumimoji="1" lang="en-US" altLang="zh-CN" sz="32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-1</a:t>
            </a: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8</a:t>
            </a:r>
            <a:r>
              <a:rPr kumimoji="1" lang="en-US" altLang="zh-CN" sz="32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-2      </a:t>
            </a:r>
            <a:r>
              <a:rPr kumimoji="1" lang="en-US" altLang="zh-CN" sz="2667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…</a:t>
            </a:r>
            <a:r>
              <a:rPr kumimoji="1" lang="en-US" altLang="zh-CN" sz="2667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1421131" y="1976544"/>
            <a:ext cx="10464800" cy="410433"/>
          </a:xfrm>
          <a:prstGeom prst="rect">
            <a:avLst/>
          </a:prstGeom>
          <a:noFill/>
          <a:ln w="25400" algn="ctr">
            <a:solidFill>
              <a:srgbClr val="00FFFF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667">
                <a:solidFill>
                  <a:schemeClr val="tx2"/>
                </a:solidFill>
                <a:latin typeface="Times New Roman" panose="02020603050405020304" pitchFamily="18" charset="0"/>
              </a:rPr>
              <a:t>基数：</a:t>
            </a:r>
            <a:r>
              <a:rPr kumimoji="1" lang="en-US" altLang="zh-CN" sz="2667">
                <a:solidFill>
                  <a:schemeClr val="tx2"/>
                </a:solidFill>
                <a:latin typeface="Times New Roman" panose="02020603050405020304" pitchFamily="18" charset="0"/>
              </a:rPr>
              <a:t>8 </a:t>
            </a:r>
            <a:r>
              <a:rPr kumimoji="1" lang="zh-CN" altLang="en-US" sz="2667">
                <a:solidFill>
                  <a:schemeClr val="tx2"/>
                </a:solidFill>
                <a:latin typeface="Times New Roman" panose="02020603050405020304" pitchFamily="18" charset="0"/>
              </a:rPr>
              <a:t>；位置序号  </a:t>
            </a:r>
            <a:r>
              <a:rPr kumimoji="1" lang="en-US" altLang="zh-CN" sz="2667">
                <a:solidFill>
                  <a:schemeClr val="tx2"/>
                </a:solidFill>
                <a:latin typeface="Times New Roman" panose="02020603050405020304" pitchFamily="18" charset="0"/>
              </a:rPr>
              <a:t>…       3         2         1        0        -1        -2       …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77047" y="1496060"/>
            <a:ext cx="1320800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67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八进制</a:t>
            </a:r>
          </a:p>
        </p:txBody>
      </p:sp>
      <p:sp>
        <p:nvSpPr>
          <p:cNvPr id="149510" name="Line 6"/>
          <p:cNvSpPr>
            <a:spLocks noChangeShapeType="1"/>
          </p:cNvSpPr>
          <p:nvPr/>
        </p:nvSpPr>
        <p:spPr bwMode="auto">
          <a:xfrm flipV="1">
            <a:off x="1421131" y="1688677"/>
            <a:ext cx="1070398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 sz="2400"/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1804247" y="3914440"/>
            <a:ext cx="1070398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933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各位位权</a:t>
            </a:r>
            <a:r>
              <a:rPr kumimoji="1"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zh-CN" altLang="en-US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1" lang="en-US" altLang="zh-CN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…   </a:t>
            </a: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16</a:t>
            </a:r>
            <a:r>
              <a:rPr kumimoji="1" lang="en-US" altLang="zh-CN" sz="32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16</a:t>
            </a:r>
            <a:r>
              <a:rPr kumimoji="1" lang="en-US" altLang="zh-CN" sz="32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16</a:t>
            </a:r>
            <a:r>
              <a:rPr kumimoji="1" lang="en-US" altLang="zh-CN" sz="32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16</a:t>
            </a:r>
            <a:r>
              <a:rPr kumimoji="1" lang="en-US" altLang="zh-CN" sz="32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 </a:t>
            </a: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kumimoji="1" lang="en-US" altLang="zh-CN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 </a:t>
            </a: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16</a:t>
            </a:r>
            <a:r>
              <a:rPr kumimoji="1" lang="en-US" altLang="zh-CN" sz="32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-1</a:t>
            </a: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16</a:t>
            </a:r>
            <a:r>
              <a:rPr kumimoji="1" lang="en-US" altLang="zh-CN" sz="32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-2      </a:t>
            </a:r>
            <a:r>
              <a:rPr kumimoji="1" lang="en-US" altLang="zh-CN" sz="2667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…</a:t>
            </a:r>
            <a:r>
              <a:rPr kumimoji="1" lang="en-US" altLang="zh-CN" sz="2667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49512" name="Text Box 8"/>
          <p:cNvSpPr txBox="1">
            <a:spLocks noChangeArrowheads="1"/>
          </p:cNvSpPr>
          <p:nvPr/>
        </p:nvSpPr>
        <p:spPr bwMode="auto">
          <a:xfrm>
            <a:off x="1228514" y="4954693"/>
            <a:ext cx="10657417" cy="410433"/>
          </a:xfrm>
          <a:prstGeom prst="rect">
            <a:avLst/>
          </a:prstGeom>
          <a:noFill/>
          <a:ln w="25400" algn="ctr">
            <a:solidFill>
              <a:srgbClr val="00FFFF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667">
                <a:solidFill>
                  <a:schemeClr val="tx2"/>
                </a:solidFill>
                <a:latin typeface="Times New Roman" panose="02020603050405020304" pitchFamily="18" charset="0"/>
              </a:rPr>
              <a:t>基数：</a:t>
            </a:r>
            <a:r>
              <a:rPr kumimoji="1" lang="en-US" altLang="zh-CN" sz="2667">
                <a:solidFill>
                  <a:schemeClr val="tx2"/>
                </a:solidFill>
                <a:latin typeface="Times New Roman" panose="02020603050405020304" pitchFamily="18" charset="0"/>
              </a:rPr>
              <a:t>16</a:t>
            </a:r>
            <a:r>
              <a:rPr kumimoji="1" lang="zh-CN" altLang="en-US" sz="2667">
                <a:solidFill>
                  <a:schemeClr val="tx2"/>
                </a:solidFill>
                <a:latin typeface="Times New Roman" panose="02020603050405020304" pitchFamily="18" charset="0"/>
              </a:rPr>
              <a:t>；位置序号   </a:t>
            </a:r>
            <a:r>
              <a:rPr kumimoji="1" lang="en-US" altLang="zh-CN" sz="2667">
                <a:solidFill>
                  <a:schemeClr val="tx2"/>
                </a:solidFill>
                <a:latin typeface="Times New Roman" panose="02020603050405020304" pitchFamily="18" charset="0"/>
              </a:rPr>
              <a:t>…       3          2         1          0          -1          -2       …</a:t>
            </a:r>
          </a:p>
        </p:txBody>
      </p:sp>
      <p:sp>
        <p:nvSpPr>
          <p:cNvPr id="149513" name="Text Box 9"/>
          <p:cNvSpPr txBox="1">
            <a:spLocks noChangeArrowheads="1"/>
          </p:cNvSpPr>
          <p:nvPr/>
        </p:nvSpPr>
        <p:spPr bwMode="auto">
          <a:xfrm>
            <a:off x="77047" y="4474211"/>
            <a:ext cx="1727200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67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十六进制</a:t>
            </a:r>
          </a:p>
        </p:txBody>
      </p:sp>
      <p:sp>
        <p:nvSpPr>
          <p:cNvPr id="149514" name="Line 10"/>
          <p:cNvSpPr>
            <a:spLocks noChangeShapeType="1"/>
          </p:cNvSpPr>
          <p:nvPr/>
        </p:nvSpPr>
        <p:spPr bwMode="auto">
          <a:xfrm flipV="1">
            <a:off x="1804247" y="4666827"/>
            <a:ext cx="10320867" cy="57151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3027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545859" y="1755503"/>
            <a:ext cx="10657417" cy="152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44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10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667">
                <a:solidFill>
                  <a:schemeClr val="tx2"/>
                </a:solidFill>
                <a:latin typeface="Times New Roman" panose="02020603050405020304" pitchFamily="18" charset="0"/>
              </a:rPr>
              <a:t>以十进制为例，十进制的个位数位置的位权是         ，十位数位置的位权为        ，小数点后第</a:t>
            </a:r>
            <a:r>
              <a:rPr kumimoji="1" lang="en-US" altLang="zh-CN" sz="2667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667">
                <a:solidFill>
                  <a:schemeClr val="tx2"/>
                </a:solidFill>
                <a:latin typeface="Times New Roman" panose="02020603050405020304" pitchFamily="18" charset="0"/>
              </a:rPr>
              <a:t>位的位权为        。</a:t>
            </a:r>
          </a:p>
          <a:p>
            <a:pPr>
              <a:spcBef>
                <a:spcPct val="50000"/>
              </a:spcBef>
            </a:pPr>
            <a:r>
              <a:rPr kumimoji="1" lang="zh-CN" altLang="en-US" sz="2667">
                <a:solidFill>
                  <a:schemeClr val="tx2"/>
                </a:solidFill>
                <a:latin typeface="Times New Roman" panose="02020603050405020304" pitchFamily="18" charset="0"/>
              </a:rPr>
              <a:t>十进制数</a:t>
            </a:r>
            <a:r>
              <a:rPr kumimoji="1" lang="en-US" altLang="zh-CN" sz="2667">
                <a:solidFill>
                  <a:schemeClr val="tx2"/>
                </a:solidFill>
                <a:latin typeface="Times New Roman" panose="02020603050405020304" pitchFamily="18" charset="0"/>
              </a:rPr>
              <a:t>15369</a:t>
            </a:r>
            <a:r>
              <a:rPr kumimoji="1" lang="zh-CN" altLang="en-US" sz="2667">
                <a:solidFill>
                  <a:schemeClr val="tx2"/>
                </a:solidFill>
                <a:latin typeface="Times New Roman" panose="02020603050405020304" pitchFamily="18" charset="0"/>
              </a:rPr>
              <a:t>．</a:t>
            </a:r>
            <a:r>
              <a:rPr kumimoji="1" lang="en-US" altLang="zh-CN" sz="2667">
                <a:solidFill>
                  <a:schemeClr val="tx2"/>
                </a:solidFill>
                <a:latin typeface="Times New Roman" panose="02020603050405020304" pitchFamily="18" charset="0"/>
              </a:rPr>
              <a:t>58</a:t>
            </a:r>
            <a:r>
              <a:rPr kumimoji="1" lang="zh-CN" altLang="en-US" sz="2667">
                <a:solidFill>
                  <a:schemeClr val="tx2"/>
                </a:solidFill>
                <a:latin typeface="Times New Roman" panose="02020603050405020304" pitchFamily="18" charset="0"/>
              </a:rPr>
              <a:t>的值等于：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545858" y="987153"/>
            <a:ext cx="10560051" cy="543675"/>
          </a:xfrm>
          <a:prstGeom prst="rect">
            <a:avLst/>
          </a:prstGeom>
          <a:solidFill>
            <a:srgbClr val="5E9C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有了基数和位权，我们就可以将一个数</a:t>
            </a:r>
            <a:r>
              <a:rPr kumimoji="1" lang="zh-CN" altLang="en-US" sz="2933">
                <a:solidFill>
                  <a:srgbClr val="FF0000"/>
                </a:solidFill>
                <a:latin typeface="楷体_GB2312" charset="-122"/>
                <a:ea typeface="楷体_GB2312" charset="-122"/>
              </a:rPr>
              <a:t>按权展开</a:t>
            </a: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了：</a:t>
            </a: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1636848" y="2153648"/>
            <a:ext cx="9588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</a:t>
            </a:r>
            <a:r>
              <a:rPr kumimoji="1" lang="en-US" altLang="zh-CN" sz="32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endParaRPr kumimoji="1" lang="en-US" altLang="zh-CN" sz="2667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50534" name="Rectangle 6"/>
          <p:cNvSpPr>
            <a:spLocks noChangeArrowheads="1"/>
          </p:cNvSpPr>
          <p:nvPr/>
        </p:nvSpPr>
        <p:spPr bwMode="auto">
          <a:xfrm>
            <a:off x="7790785" y="1677228"/>
            <a:ext cx="13440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</a:t>
            </a:r>
            <a:r>
              <a:rPr kumimoji="1" lang="en-US" altLang="zh-CN" sz="32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</a:t>
            </a:r>
            <a:endParaRPr kumimoji="1" lang="en-US" altLang="zh-CN" sz="2667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50535" name="Rectangle 7"/>
          <p:cNvSpPr>
            <a:spLocks noChangeArrowheads="1"/>
          </p:cNvSpPr>
          <p:nvPr/>
        </p:nvSpPr>
        <p:spPr bwMode="auto">
          <a:xfrm>
            <a:off x="6184416" y="2153647"/>
            <a:ext cx="9588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</a:t>
            </a:r>
            <a:r>
              <a:rPr kumimoji="1" lang="en-US" altLang="zh-CN" sz="32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-1</a:t>
            </a:r>
            <a:endParaRPr kumimoji="1" lang="en-US" altLang="zh-CN" sz="2667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50536" name="Picture 8" descr="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70" y="3509058"/>
            <a:ext cx="10421740" cy="51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537" name="Text Box 9"/>
          <p:cNvSpPr txBox="1">
            <a:spLocks noChangeArrowheads="1"/>
          </p:cNvSpPr>
          <p:nvPr/>
        </p:nvSpPr>
        <p:spPr bwMode="auto">
          <a:xfrm>
            <a:off x="684170" y="4357034"/>
            <a:ext cx="10421740" cy="2123402"/>
          </a:xfrm>
          <a:prstGeom prst="rect">
            <a:avLst/>
          </a:prstGeom>
          <a:solidFill>
            <a:srgbClr val="5E9C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说明：</a:t>
            </a:r>
          </a:p>
          <a:p>
            <a:pPr>
              <a:spcBef>
                <a:spcPct val="50000"/>
              </a:spcBef>
            </a:pP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    请大家记住，</a:t>
            </a:r>
            <a:r>
              <a:rPr kumimoji="1" lang="zh-CN" altLang="en-US" sz="2933">
                <a:solidFill>
                  <a:srgbClr val="FF0000"/>
                </a:solidFill>
                <a:latin typeface="楷体_GB2312" charset="-122"/>
                <a:ea typeface="楷体_GB2312" charset="-122"/>
              </a:rPr>
              <a:t>任何进制数转化为</a:t>
            </a:r>
            <a:r>
              <a:rPr kumimoji="1" lang="en-US" altLang="zh-CN" sz="2933">
                <a:solidFill>
                  <a:srgbClr val="FF0000"/>
                </a:solidFill>
                <a:latin typeface="楷体_GB2312" charset="-122"/>
                <a:ea typeface="楷体_GB2312" charset="-122"/>
              </a:rPr>
              <a:t>10</a:t>
            </a:r>
            <a:r>
              <a:rPr kumimoji="1" lang="zh-CN" altLang="en-US" sz="2933">
                <a:solidFill>
                  <a:srgbClr val="FF0000"/>
                </a:solidFill>
                <a:latin typeface="楷体_GB2312" charset="-122"/>
                <a:ea typeface="楷体_GB2312" charset="-122"/>
              </a:rPr>
              <a:t>进制数，只需按权展开即可</a:t>
            </a: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。我们后面讲到的二进制数转化为</a:t>
            </a:r>
            <a:r>
              <a:rPr kumimoji="1" lang="en-US" altLang="zh-CN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10</a:t>
            </a: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进制数，就是将一个</a:t>
            </a:r>
            <a:r>
              <a:rPr kumimoji="1" lang="en-US" altLang="zh-CN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2</a:t>
            </a:r>
            <a:r>
              <a:rPr kumimoji="1" lang="zh-CN" altLang="en-US" sz="2933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进制数按权展开。八进制、十六进制数是同样的道理！</a:t>
            </a:r>
          </a:p>
        </p:txBody>
      </p:sp>
    </p:spTree>
    <p:extLst>
      <p:ext uri="{BB962C8B-B14F-4D97-AF65-F5344CB8AC3E}">
        <p14:creationId xmlns:p14="http://schemas.microsoft.com/office/powerpoint/2010/main" val="368136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6" name="Group 4"/>
          <p:cNvGraphicFramePr>
            <a:graphicFrameLocks noGrp="1"/>
          </p:cNvGraphicFramePr>
          <p:nvPr>
            <p:ph type="tbl" idx="1"/>
            <p:custDataLst>
              <p:tags r:id="rId1"/>
            </p:custDataLst>
          </p:nvPr>
        </p:nvGraphicFramePr>
        <p:xfrm>
          <a:off x="844551" y="1971465"/>
          <a:ext cx="10898716" cy="3779097"/>
        </p:xfrm>
        <a:graphic>
          <a:graphicData uri="http://schemas.openxmlformats.org/drawingml/2006/table">
            <a:tbl>
              <a:tblPr/>
              <a:tblGrid>
                <a:gridCol w="1845733"/>
                <a:gridCol w="1722967"/>
                <a:gridCol w="1060449"/>
                <a:gridCol w="1545167"/>
                <a:gridCol w="3373967"/>
                <a:gridCol w="1350433"/>
              </a:tblGrid>
              <a:tr h="109728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进位制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计数规则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基数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各位的权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可用数符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后缀字符标识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1817">
                <a:tc>
                  <a:txBody>
                    <a:bodyPr/>
                    <a:lstStyle/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二进制</a:t>
                      </a:r>
                      <a:endParaRPr kumimoji="0" lang="zh-CN" altLang="en-US" sz="2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行楷" panose="020108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八进制</a:t>
                      </a:r>
                      <a:endParaRPr kumimoji="0" lang="zh-CN" altLang="en-US" sz="2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行楷" panose="020108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十进制</a:t>
                      </a:r>
                      <a:endParaRPr kumimoji="0" lang="zh-CN" altLang="en-US" sz="2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行楷" panose="020108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十六进制</a:t>
                      </a:r>
                      <a:endParaRPr kumimoji="0" lang="zh-CN" altLang="en-US" sz="2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逢</a:t>
                      </a:r>
                      <a:r>
                        <a:rPr kumimoji="0" lang="en-US" altLang="zh-CN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进</a:t>
                      </a:r>
                      <a:r>
                        <a:rPr kumimoji="0" lang="en-US" altLang="zh-CN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行楷" panose="020108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逢</a:t>
                      </a:r>
                      <a:r>
                        <a:rPr kumimoji="0" lang="en-US" altLang="zh-CN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0" lang="zh-CN" altLang="en-US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进</a:t>
                      </a:r>
                      <a:r>
                        <a:rPr kumimoji="0" lang="en-US" altLang="zh-CN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行楷" panose="020108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逢</a:t>
                      </a:r>
                      <a:r>
                        <a:rPr kumimoji="0" lang="en-US" altLang="zh-CN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0" lang="zh-CN" altLang="en-US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进</a:t>
                      </a:r>
                      <a:r>
                        <a:rPr kumimoji="0" lang="en-US" altLang="zh-CN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行楷" panose="020108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逢</a:t>
                      </a:r>
                      <a:r>
                        <a:rPr kumimoji="0" lang="en-US" altLang="zh-CN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r>
                        <a:rPr kumimoji="0" lang="zh-CN" altLang="en-US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进</a:t>
                      </a:r>
                      <a:r>
                        <a:rPr kumimoji="0" lang="en-US" altLang="zh-CN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行楷" panose="020108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行楷" panose="020108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2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行楷" panose="020108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7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en-US" altLang="zh-CN" sz="2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华文行楷" panose="020108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0" lang="en-US" altLang="zh-CN" sz="27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en-US" altLang="zh-CN" sz="2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华文行楷" panose="020108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0" lang="en-US" altLang="zh-CN" sz="27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en-US" altLang="zh-CN" sz="2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华文行楷" panose="020108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</a:t>
                      </a:r>
                      <a:r>
                        <a:rPr kumimoji="0" lang="en-US" altLang="zh-CN" sz="27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en-US" altLang="zh-CN" sz="2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0,1</a:t>
                      </a:r>
                      <a:endParaRPr kumimoji="0" lang="en-US" altLang="zh-CN" sz="2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行楷" panose="020108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0,1,…,7</a:t>
                      </a:r>
                      <a:endParaRPr kumimoji="0" lang="en-US" altLang="zh-CN" sz="2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行楷" panose="020108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0,1,…,9</a:t>
                      </a:r>
                      <a:endParaRPr kumimoji="0" lang="en-US" altLang="zh-CN" sz="2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行楷" panose="020108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0,1,…,9,A,B,C,D,E,F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行楷" panose="020108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行楷" panose="0201080004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行楷" panose="020108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844551" y="1059846"/>
            <a:ext cx="6239933" cy="502766"/>
          </a:xfrm>
          <a:prstGeom prst="rect">
            <a:avLst/>
          </a:prstGeom>
          <a:solidFill>
            <a:srgbClr val="5E9C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667">
                <a:solidFill>
                  <a:schemeClr val="tx2"/>
                </a:solidFill>
                <a:latin typeface="Times New Roman" panose="02020603050405020304" pitchFamily="18" charset="0"/>
              </a:rPr>
              <a:t>计算机中常用的数制的表示如表所示</a:t>
            </a:r>
            <a:r>
              <a:rPr kumimoji="1" lang="zh-CN" altLang="en-US" sz="2667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54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580" name="Group 4"/>
          <p:cNvGraphicFramePr>
            <a:graphicFrameLocks noGrp="1"/>
          </p:cNvGraphicFramePr>
          <p:nvPr>
            <p:ph type="tbl"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94755135"/>
              </p:ext>
            </p:extLst>
          </p:nvPr>
        </p:nvGraphicFramePr>
        <p:xfrm>
          <a:off x="1827533" y="840376"/>
          <a:ext cx="7915609" cy="5525961"/>
        </p:xfrm>
        <a:graphic>
          <a:graphicData uri="http://schemas.openxmlformats.org/drawingml/2006/table">
            <a:tbl>
              <a:tblPr/>
              <a:tblGrid>
                <a:gridCol w="1719324"/>
                <a:gridCol w="2067463"/>
                <a:gridCol w="2064411"/>
                <a:gridCol w="2064411"/>
              </a:tblGrid>
              <a:tr h="3250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十进制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二进制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八进制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十六进制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0554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0001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0011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0100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0101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0110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0111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1010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1011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1101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1110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1111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33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1827533" y="195159"/>
            <a:ext cx="7915609" cy="502766"/>
          </a:xfrm>
          <a:prstGeom prst="rect">
            <a:avLst/>
          </a:prstGeom>
          <a:solidFill>
            <a:srgbClr val="5E9C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667">
                <a:solidFill>
                  <a:schemeClr val="tx2"/>
                </a:solidFill>
                <a:latin typeface="Times New Roman" panose="02020603050405020304" pitchFamily="18" charset="0"/>
              </a:rPr>
              <a:t>计算机中常见的各种进制数之间的对应关系见下表</a:t>
            </a:r>
            <a:r>
              <a:rPr kumimoji="1" lang="zh-CN" altLang="en-US" sz="2667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870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61d74758-4029-4a26-8659-4e5fa0f4b4aa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10e62edf-7c06-4778-b099-45c0596c7c0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1817</Words>
  <Application>Microsoft Office PowerPoint</Application>
  <PresentationFormat>宽屏</PresentationFormat>
  <Paragraphs>322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Hannotate SC Bold</vt:lpstr>
      <vt:lpstr>Helvetica Neue Medium</vt:lpstr>
      <vt:lpstr>等线</vt:lpstr>
      <vt:lpstr>等线 Light</vt:lpstr>
      <vt:lpstr>黑体</vt:lpstr>
      <vt:lpstr>华文行楷</vt:lpstr>
      <vt:lpstr>楷体_GB2312</vt:lpstr>
      <vt:lpstr>宋体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USER</cp:lastModifiedBy>
  <cp:revision>83</cp:revision>
  <dcterms:created xsi:type="dcterms:W3CDTF">2020-10-12T01:38:58Z</dcterms:created>
  <dcterms:modified xsi:type="dcterms:W3CDTF">2021-02-08T15:42:15Z</dcterms:modified>
</cp:coreProperties>
</file>