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7" r:id="rId8"/>
    <p:sldId id="264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FD4B-4A75-4A7E-9BA9-C6AAB32F0F58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DFB2F-83EE-450F-9027-BA078BF31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1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DFB2F-83EE-450F-9027-BA078BF318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hibtc.ke.qq.com/?tuin=9f950b04#tab=1&amp;category=-1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xmlns="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" name="艾茵施坦">
            <a:extLst>
              <a:ext uri="{FF2B5EF4-FFF2-40B4-BE49-F238E27FC236}">
                <a16:creationId xmlns:a16="http://schemas.microsoft.com/office/drawing/2014/main" xmlns="" id="{BC72413A-C8F1-45A8-B13A-135BBC5F1377}"/>
              </a:ext>
            </a:extLst>
          </p:cNvPr>
          <p:cNvSpPr txBox="1"/>
          <p:nvPr userDrawn="1"/>
        </p:nvSpPr>
        <p:spPr>
          <a:xfrm>
            <a:off x="504481" y="54565"/>
            <a:ext cx="2660072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黑猫编程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5FF32B70-1E5F-4875-B08F-F4404410417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5" y="179783"/>
            <a:ext cx="409996" cy="409996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 userDrawn="1"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2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529505" y="182870"/>
            <a:ext cx="3551767" cy="480131"/>
          </a:xfrm>
          <a:prstGeom prst="rect">
            <a:avLst/>
          </a:prstGeom>
          <a:noFill/>
          <a:ln w="12700">
            <a:solidFill>
              <a:srgbClr val="3366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一、 信息编码 </a:t>
            </a:r>
          </a:p>
        </p:txBody>
      </p:sp>
      <p:grpSp>
        <p:nvGrpSpPr>
          <p:cNvPr id="162820" name="Group 4"/>
          <p:cNvGrpSpPr/>
          <p:nvPr/>
        </p:nvGrpSpPr>
        <p:grpSpPr bwMode="auto">
          <a:xfrm>
            <a:off x="1041824" y="1935057"/>
            <a:ext cx="3536949" cy="645583"/>
            <a:chOff x="1200" y="1296"/>
            <a:chExt cx="1261" cy="273"/>
          </a:xfrm>
        </p:grpSpPr>
        <p:sp>
          <p:nvSpPr>
            <p:cNvPr id="162821" name="AutoShape 5"/>
            <p:cNvSpPr>
              <a:spLocks noChangeArrowheads="1"/>
            </p:cNvSpPr>
            <p:nvPr/>
          </p:nvSpPr>
          <p:spPr bwMode="auto">
            <a:xfrm>
              <a:off x="1200" y="1296"/>
              <a:ext cx="1261" cy="273"/>
            </a:xfrm>
            <a:prstGeom prst="roundRect">
              <a:avLst>
                <a:gd name="adj" fmla="val 16667"/>
              </a:avLst>
            </a:prstGeom>
            <a:solidFill>
              <a:srgbClr val="5E9CDA"/>
            </a:solidFill>
            <a:ln w="9525">
              <a:solidFill>
                <a:schemeClr val="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2822" name="Text Box 6"/>
            <p:cNvSpPr txBox="1">
              <a:spLocks noChangeArrowheads="1"/>
            </p:cNvSpPr>
            <p:nvPr/>
          </p:nvSpPr>
          <p:spPr bwMode="auto">
            <a:xfrm>
              <a:off x="1220" y="1317"/>
              <a:ext cx="1221" cy="213"/>
            </a:xfrm>
            <a:prstGeom prst="rect">
              <a:avLst/>
            </a:prstGeom>
            <a:solidFill>
              <a:srgbClr val="5E9C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1. BCD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码</a:t>
              </a:r>
              <a:r>
                <a:rPr kumimoji="1" lang="zh-CN" altLang="en-US" sz="2400"/>
                <a:t> </a:t>
              </a:r>
            </a:p>
          </p:txBody>
        </p:sp>
      </p:grp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505097" y="812328"/>
            <a:ext cx="111941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1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/>
              <a:t>信息（包括图像、符号、图形和声音等）需要按照规定好的二进制形式表示才能被计算机处理，这些规定的形式就是信息编码。（其实就是把信息转化为</a:t>
            </a:r>
            <a:r>
              <a:rPr kumimoji="1" lang="en-US" altLang="zh-CN" sz="2400"/>
              <a:t>0</a:t>
            </a:r>
            <a:r>
              <a:rPr kumimoji="1" lang="zh-CN" altLang="en-US" sz="2400"/>
              <a:t>和</a:t>
            </a:r>
            <a:r>
              <a:rPr kumimoji="1" lang="en-US" altLang="zh-CN" sz="2400"/>
              <a:t>1</a:t>
            </a:r>
            <a:r>
              <a:rPr kumimoji="1" lang="zh-CN" altLang="en-US" sz="2400"/>
              <a:t>） </a:t>
            </a:r>
          </a:p>
        </p:txBody>
      </p:sp>
      <p:sp>
        <p:nvSpPr>
          <p:cNvPr id="162824" name="AutoShape 8"/>
          <p:cNvSpPr>
            <a:spLocks noChangeArrowheads="1"/>
          </p:cNvSpPr>
          <p:nvPr/>
        </p:nvSpPr>
        <p:spPr bwMode="auto">
          <a:xfrm>
            <a:off x="1041825" y="2896025"/>
            <a:ext cx="3653367" cy="2976033"/>
          </a:xfrm>
          <a:prstGeom prst="roundRect">
            <a:avLst>
              <a:gd name="adj" fmla="val 6986"/>
            </a:avLst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62825" name="Rectangle 9"/>
          <p:cNvSpPr>
            <a:spLocks noChangeArrowheads="1"/>
          </p:cNvSpPr>
          <p:nvPr/>
        </p:nvSpPr>
        <p:spPr bwMode="auto">
          <a:xfrm>
            <a:off x="1137073" y="3183891"/>
            <a:ext cx="3429000" cy="19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用二进制编码表示十进制数的方式</a:t>
            </a:r>
            <a:r>
              <a:rPr kumimoji="1" lang="en-US" altLang="zh-CN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kumimoji="1" lang="zh-CN" altLang="en-US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即每</a:t>
            </a:r>
            <a:r>
              <a:rPr kumimoji="1" lang="en-US" altLang="zh-CN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zh-CN" altLang="en-US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位十进制数数字对应</a:t>
            </a:r>
            <a:r>
              <a:rPr kumimoji="1" lang="en-US" altLang="zh-CN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kumimoji="1" lang="zh-CN" altLang="en-US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位二进制编码</a:t>
            </a:r>
            <a:r>
              <a:rPr kumimoji="1" lang="en-US" altLang="zh-CN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kumimoji="1" lang="zh-CN" altLang="en-US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又称</a:t>
            </a:r>
            <a:r>
              <a:rPr kumimoji="1" lang="en-US" altLang="zh-CN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8421</a:t>
            </a:r>
            <a:r>
              <a:rPr kumimoji="1" lang="zh-CN" altLang="en-US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码。</a:t>
            </a:r>
          </a:p>
        </p:txBody>
      </p:sp>
      <p:grpSp>
        <p:nvGrpSpPr>
          <p:cNvPr id="162826" name="Group 10"/>
          <p:cNvGrpSpPr/>
          <p:nvPr/>
        </p:nvGrpSpPr>
        <p:grpSpPr bwMode="auto">
          <a:xfrm>
            <a:off x="5285740" y="1768604"/>
            <a:ext cx="6413500" cy="4800600"/>
            <a:chOff x="2381" y="890"/>
            <a:chExt cx="3030" cy="2268"/>
          </a:xfrm>
        </p:grpSpPr>
        <p:sp>
          <p:nvSpPr>
            <p:cNvPr id="162827" name="AutoShape 11"/>
            <p:cNvSpPr>
              <a:spLocks noChangeArrowheads="1"/>
            </p:cNvSpPr>
            <p:nvPr/>
          </p:nvSpPr>
          <p:spPr bwMode="auto">
            <a:xfrm>
              <a:off x="2381" y="890"/>
              <a:ext cx="2994" cy="2268"/>
            </a:xfrm>
            <a:prstGeom prst="roundRect">
              <a:avLst>
                <a:gd name="adj" fmla="val 6986"/>
              </a:avLst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2828" name="Line 12"/>
            <p:cNvSpPr>
              <a:spLocks noChangeShapeType="1"/>
            </p:cNvSpPr>
            <p:nvPr/>
          </p:nvSpPr>
          <p:spPr bwMode="auto">
            <a:xfrm>
              <a:off x="2599" y="1207"/>
              <a:ext cx="2607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2780" y="935"/>
              <a:ext cx="2314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ctr">
                <a:spcBef>
                  <a:spcPct val="30000"/>
                </a:spcBef>
              </a:pPr>
              <a:r>
                <a:rPr kumimoji="1" lang="zh-CN" altLang="en-US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十进制数与</a:t>
              </a: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BCD</a:t>
              </a:r>
              <a:r>
                <a:rPr kumimoji="1" lang="zh-CN" altLang="en-US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码的对应关系</a:t>
              </a:r>
              <a:br>
                <a:rPr kumimoji="1" lang="zh-CN" altLang="en-US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</a:br>
              <a:endParaRPr kumimoji="1" lang="zh-CN" altLang="en-US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2830" name="Rectangle 14"/>
            <p:cNvSpPr>
              <a:spLocks noChangeArrowheads="1"/>
            </p:cNvSpPr>
            <p:nvPr/>
          </p:nvSpPr>
          <p:spPr bwMode="auto">
            <a:xfrm>
              <a:off x="2424" y="1431"/>
              <a:ext cx="856" cy="1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十进制数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  <a:p>
              <a:pPr algn="ctr" fontAlgn="ctr">
                <a:spcBef>
                  <a:spcPct val="20000"/>
                </a:spcBef>
              </a:pPr>
              <a:endParaRPr kumimoji="1"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2831" name="Rectangle 15"/>
            <p:cNvSpPr>
              <a:spLocks noChangeArrowheads="1"/>
            </p:cNvSpPr>
            <p:nvPr/>
          </p:nvSpPr>
          <p:spPr bwMode="auto">
            <a:xfrm>
              <a:off x="3291" y="1431"/>
              <a:ext cx="624" cy="1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BCD</a:t>
              </a:r>
              <a:r>
                <a:rPr kumimoji="1" lang="zh-CN" altLang="en-US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码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0000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0001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0010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0011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0100</a:t>
              </a:r>
            </a:p>
          </p:txBody>
        </p:sp>
        <p:sp>
          <p:nvSpPr>
            <p:cNvPr id="162832" name="Line 16"/>
            <p:cNvSpPr>
              <a:spLocks noChangeShapeType="1"/>
            </p:cNvSpPr>
            <p:nvPr/>
          </p:nvSpPr>
          <p:spPr bwMode="auto">
            <a:xfrm>
              <a:off x="3960" y="1340"/>
              <a:ext cx="0" cy="158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2833" name="Line 17"/>
            <p:cNvSpPr>
              <a:spLocks noChangeShapeType="1"/>
            </p:cNvSpPr>
            <p:nvPr/>
          </p:nvSpPr>
          <p:spPr bwMode="auto">
            <a:xfrm flipH="1">
              <a:off x="2644" y="1340"/>
              <a:ext cx="252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2834" name="Line 18"/>
            <p:cNvSpPr>
              <a:spLocks noChangeShapeType="1"/>
            </p:cNvSpPr>
            <p:nvPr/>
          </p:nvSpPr>
          <p:spPr bwMode="auto">
            <a:xfrm>
              <a:off x="3234" y="1345"/>
              <a:ext cx="0" cy="158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2835" name="Line 19"/>
            <p:cNvSpPr>
              <a:spLocks noChangeShapeType="1"/>
            </p:cNvSpPr>
            <p:nvPr/>
          </p:nvSpPr>
          <p:spPr bwMode="auto">
            <a:xfrm>
              <a:off x="4731" y="1340"/>
              <a:ext cx="0" cy="158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2836" name="Rectangle 20"/>
            <p:cNvSpPr>
              <a:spLocks noChangeArrowheads="1"/>
            </p:cNvSpPr>
            <p:nvPr/>
          </p:nvSpPr>
          <p:spPr bwMode="auto">
            <a:xfrm>
              <a:off x="3920" y="1433"/>
              <a:ext cx="856" cy="1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十进制数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62837" name="Rectangle 21"/>
            <p:cNvSpPr>
              <a:spLocks noChangeArrowheads="1"/>
            </p:cNvSpPr>
            <p:nvPr/>
          </p:nvSpPr>
          <p:spPr bwMode="auto">
            <a:xfrm>
              <a:off x="4787" y="1433"/>
              <a:ext cx="624" cy="1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BCD</a:t>
              </a:r>
              <a:r>
                <a:rPr kumimoji="1" lang="zh-CN" altLang="en-US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码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0101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0110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0111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1000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1001</a:t>
              </a:r>
            </a:p>
          </p:txBody>
        </p:sp>
        <p:sp>
          <p:nvSpPr>
            <p:cNvPr id="162838" name="Line 22"/>
            <p:cNvSpPr>
              <a:spLocks noChangeShapeType="1"/>
            </p:cNvSpPr>
            <p:nvPr/>
          </p:nvSpPr>
          <p:spPr bwMode="auto">
            <a:xfrm flipH="1">
              <a:off x="2644" y="2931"/>
              <a:ext cx="2541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9054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/>
          <p:cNvGrpSpPr/>
          <p:nvPr/>
        </p:nvGrpSpPr>
        <p:grpSpPr bwMode="auto">
          <a:xfrm>
            <a:off x="5182328" y="194232"/>
            <a:ext cx="6889446" cy="6563619"/>
            <a:chOff x="288" y="732"/>
            <a:chExt cx="3312" cy="3108"/>
          </a:xfrm>
        </p:grpSpPr>
        <p:sp>
          <p:nvSpPr>
            <p:cNvPr id="163843" name="Rectangle 3"/>
            <p:cNvSpPr>
              <a:spLocks noChangeArrowheads="1"/>
            </p:cNvSpPr>
            <p:nvPr/>
          </p:nvSpPr>
          <p:spPr bwMode="auto">
            <a:xfrm>
              <a:off x="288" y="945"/>
              <a:ext cx="672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ASCII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001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002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003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004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005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006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007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010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 smtClean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012</a:t>
              </a:r>
            </a:p>
          </p:txBody>
        </p:sp>
        <p:sp>
          <p:nvSpPr>
            <p:cNvPr id="163844" name="Rectangle 4"/>
            <p:cNvSpPr>
              <a:spLocks noChangeArrowheads="1"/>
            </p:cNvSpPr>
            <p:nvPr/>
          </p:nvSpPr>
          <p:spPr bwMode="auto">
            <a:xfrm>
              <a:off x="816" y="945"/>
              <a:ext cx="624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字符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NUL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SOH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STX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ETX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EOT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ENO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ACK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振铃</a:t>
              </a: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)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LF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 smtClean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FF</a:t>
              </a:r>
              <a:endParaRPr kumimoji="1" lang="en-US" altLang="zh-CN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3845" name="Rectangle 5"/>
            <p:cNvSpPr>
              <a:spLocks noChangeArrowheads="1"/>
            </p:cNvSpPr>
            <p:nvPr/>
          </p:nvSpPr>
          <p:spPr bwMode="auto">
            <a:xfrm>
              <a:off x="1331" y="941"/>
              <a:ext cx="672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ASCII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032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033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034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048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049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050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063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 smtClean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064</a:t>
              </a:r>
              <a:endParaRPr kumimoji="1" lang="en-US" altLang="zh-CN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3846" name="Rectangle 6"/>
            <p:cNvSpPr>
              <a:spLocks noChangeArrowheads="1"/>
            </p:cNvSpPr>
            <p:nvPr/>
          </p:nvSpPr>
          <p:spPr bwMode="auto">
            <a:xfrm>
              <a:off x="1859" y="945"/>
              <a:ext cx="624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字符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space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!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“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?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 smtClean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@</a:t>
              </a:r>
              <a:endParaRPr kumimoji="1" lang="en-US" altLang="zh-CN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3847" name="Rectangle 7"/>
            <p:cNvSpPr>
              <a:spLocks noChangeArrowheads="1"/>
            </p:cNvSpPr>
            <p:nvPr/>
          </p:nvSpPr>
          <p:spPr bwMode="auto">
            <a:xfrm>
              <a:off x="2377" y="941"/>
              <a:ext cx="672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ASCII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065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066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067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097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098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099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254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63848" name="Rectangle 8"/>
            <p:cNvSpPr>
              <a:spLocks noChangeArrowheads="1"/>
            </p:cNvSpPr>
            <p:nvPr/>
          </p:nvSpPr>
          <p:spPr bwMode="auto">
            <a:xfrm>
              <a:off x="2930" y="948"/>
              <a:ext cx="624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字符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C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c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■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zh-CN" altLang="en-US" sz="18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空格</a:t>
              </a: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FF</a:t>
              </a:r>
            </a:p>
          </p:txBody>
        </p:sp>
        <p:sp>
          <p:nvSpPr>
            <p:cNvPr id="163849" name="Line 9"/>
            <p:cNvSpPr>
              <a:spLocks noChangeShapeType="1"/>
            </p:cNvSpPr>
            <p:nvPr/>
          </p:nvSpPr>
          <p:spPr bwMode="auto">
            <a:xfrm>
              <a:off x="1392" y="960"/>
              <a:ext cx="0" cy="28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0" name="Line 10"/>
            <p:cNvSpPr>
              <a:spLocks noChangeShapeType="1"/>
            </p:cNvSpPr>
            <p:nvPr/>
          </p:nvSpPr>
          <p:spPr bwMode="auto">
            <a:xfrm>
              <a:off x="864" y="960"/>
              <a:ext cx="0" cy="28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1" name="Line 11"/>
            <p:cNvSpPr>
              <a:spLocks noChangeShapeType="1"/>
            </p:cNvSpPr>
            <p:nvPr/>
          </p:nvSpPr>
          <p:spPr bwMode="auto">
            <a:xfrm flipH="1">
              <a:off x="384" y="1152"/>
              <a:ext cx="31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2" name="Line 12"/>
            <p:cNvSpPr>
              <a:spLocks noChangeShapeType="1"/>
            </p:cNvSpPr>
            <p:nvPr/>
          </p:nvSpPr>
          <p:spPr bwMode="auto">
            <a:xfrm>
              <a:off x="1920" y="960"/>
              <a:ext cx="0" cy="28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3" name="Line 13"/>
            <p:cNvSpPr>
              <a:spLocks noChangeShapeType="1"/>
            </p:cNvSpPr>
            <p:nvPr/>
          </p:nvSpPr>
          <p:spPr bwMode="auto">
            <a:xfrm flipH="1">
              <a:off x="2448" y="960"/>
              <a:ext cx="0" cy="284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4" name="Line 14"/>
            <p:cNvSpPr>
              <a:spLocks noChangeShapeType="1"/>
            </p:cNvSpPr>
            <p:nvPr/>
          </p:nvSpPr>
          <p:spPr bwMode="auto">
            <a:xfrm>
              <a:off x="2976" y="960"/>
              <a:ext cx="0" cy="28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5" name="AutoShape 15"/>
            <p:cNvSpPr>
              <a:spLocks noChangeArrowheads="1"/>
            </p:cNvSpPr>
            <p:nvPr/>
          </p:nvSpPr>
          <p:spPr bwMode="auto">
            <a:xfrm>
              <a:off x="288" y="960"/>
              <a:ext cx="3312" cy="2847"/>
            </a:xfrm>
            <a:prstGeom prst="roundRect">
              <a:avLst>
                <a:gd name="adj" fmla="val 3926"/>
              </a:avLst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6" name="Rectangle 16"/>
            <p:cNvSpPr>
              <a:spLocks noChangeArrowheads="1"/>
            </p:cNvSpPr>
            <p:nvPr/>
          </p:nvSpPr>
          <p:spPr bwMode="auto">
            <a:xfrm>
              <a:off x="1237" y="732"/>
              <a:ext cx="1392" cy="19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10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进制</a:t>
              </a:r>
              <a:r>
                <a:rPr kumimoji="1" lang="en-US" altLang="zh-CN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ASCII</a:t>
              </a: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码表</a:t>
              </a:r>
            </a:p>
          </p:txBody>
        </p:sp>
      </p:grpSp>
      <p:sp>
        <p:nvSpPr>
          <p:cNvPr id="163857" name="AutoShape 17"/>
          <p:cNvSpPr>
            <a:spLocks noChangeArrowheads="1"/>
          </p:cNvSpPr>
          <p:nvPr/>
        </p:nvSpPr>
        <p:spPr bwMode="auto">
          <a:xfrm>
            <a:off x="458304" y="1969226"/>
            <a:ext cx="4147820" cy="3935186"/>
          </a:xfrm>
          <a:prstGeom prst="roundRect">
            <a:avLst>
              <a:gd name="adj" fmla="val 6986"/>
            </a:avLst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63858" name="Rectangle 18"/>
          <p:cNvSpPr>
            <a:spLocks noChangeArrowheads="1"/>
          </p:cNvSpPr>
          <p:nvPr/>
        </p:nvSpPr>
        <p:spPr bwMode="auto">
          <a:xfrm>
            <a:off x="612397" y="2144486"/>
            <a:ext cx="390144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在计算机中，各种字母和符号必须使用规定的二进制码表示，计算机才能处理。在西文领域，目前普遍采用的是</a:t>
            </a:r>
            <a:r>
              <a:rPr kumimoji="1"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ASCII</a:t>
            </a:r>
            <a:r>
              <a:rPr kumimoji="1"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码</a:t>
            </a:r>
            <a:r>
              <a:rPr kumimoji="1"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(American Standard Code for Information</a:t>
            </a:r>
            <a:r>
              <a:rPr kumimoji="1"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．</a:t>
            </a:r>
            <a:r>
              <a:rPr kumimoji="1"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Interchange</a:t>
            </a:r>
            <a:r>
              <a:rPr kumimoji="1"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，美国标准信息交换码</a:t>
            </a:r>
            <a:r>
              <a:rPr kumimoji="1"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。将每个字符用 7 位的二进制数来表示，共有 128 种状态。</a:t>
            </a:r>
          </a:p>
        </p:txBody>
      </p:sp>
      <p:grpSp>
        <p:nvGrpSpPr>
          <p:cNvPr id="163859" name="Group 19"/>
          <p:cNvGrpSpPr/>
          <p:nvPr/>
        </p:nvGrpSpPr>
        <p:grpSpPr bwMode="auto">
          <a:xfrm>
            <a:off x="464076" y="929532"/>
            <a:ext cx="3475567" cy="634153"/>
            <a:chOff x="989" y="1589"/>
            <a:chExt cx="1261" cy="273"/>
          </a:xfrm>
        </p:grpSpPr>
        <p:sp>
          <p:nvSpPr>
            <p:cNvPr id="163860" name="AutoShape 20"/>
            <p:cNvSpPr>
              <a:spLocks noChangeArrowheads="1"/>
            </p:cNvSpPr>
            <p:nvPr/>
          </p:nvSpPr>
          <p:spPr bwMode="auto">
            <a:xfrm>
              <a:off x="989" y="1589"/>
              <a:ext cx="1261" cy="273"/>
            </a:xfrm>
            <a:prstGeom prst="roundRect">
              <a:avLst>
                <a:gd name="adj" fmla="val 16667"/>
              </a:avLst>
            </a:prstGeom>
            <a:solidFill>
              <a:srgbClr val="5E9CDA"/>
            </a:solidFill>
            <a:ln w="9525">
              <a:solidFill>
                <a:schemeClr val="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61" name="Text Box 21"/>
            <p:cNvSpPr txBox="1">
              <a:spLocks noChangeArrowheads="1"/>
            </p:cNvSpPr>
            <p:nvPr/>
          </p:nvSpPr>
          <p:spPr bwMode="auto">
            <a:xfrm>
              <a:off x="1009" y="1610"/>
              <a:ext cx="1221" cy="216"/>
            </a:xfrm>
            <a:prstGeom prst="rect">
              <a:avLst/>
            </a:prstGeom>
            <a:solidFill>
              <a:srgbClr val="5E9C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2.ASCII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码</a:t>
              </a:r>
              <a:r>
                <a:rPr kumimoji="1" lang="zh-CN" altLang="en-US" sz="240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6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4900085" y="2659804"/>
            <a:ext cx="6891321" cy="10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计算机与人进行</a:t>
            </a:r>
            <a:r>
              <a:rPr kumimoji="1" lang="zh-CN" altLang="en-US" sz="2133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交互的字符</a:t>
            </a:r>
            <a:r>
              <a:rPr kumimoji="1" lang="zh-CN" altLang="en-US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符号称为外码，如</a:t>
            </a:r>
            <a:r>
              <a:rPr kumimoji="1" lang="en-US" altLang="zh-CN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“A”</a:t>
            </a:r>
            <a:r>
              <a:rPr kumimoji="1" lang="zh-CN" altLang="en-US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的外码是</a:t>
            </a:r>
            <a:r>
              <a:rPr kumimoji="1" lang="en-US" altLang="zh-CN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“A”</a:t>
            </a:r>
            <a:r>
              <a:rPr kumimoji="1" lang="zh-CN" altLang="en-US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。通常一个西文符点一个字节，一个中文符占两个字节。  </a:t>
            </a:r>
          </a:p>
        </p:txBody>
      </p:sp>
      <p:sp>
        <p:nvSpPr>
          <p:cNvPr id="164867" name="AutoShape 3"/>
          <p:cNvSpPr>
            <a:spLocks noChangeArrowheads="1"/>
          </p:cNvSpPr>
          <p:nvPr/>
        </p:nvSpPr>
        <p:spPr bwMode="auto">
          <a:xfrm>
            <a:off x="308188" y="2817393"/>
            <a:ext cx="2935393" cy="508000"/>
          </a:xfrm>
          <a:prstGeom prst="roundRect">
            <a:avLst>
              <a:gd name="adj" fmla="val 50000"/>
            </a:avLst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kumimoji="1" lang="en-US" altLang="zh-CN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</a:t>
            </a:r>
            <a:r>
              <a:rPr kumimoji="1" lang="zh-CN" altLang="en-US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外码</a:t>
            </a:r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>
            <a:off x="3302000" y="3121770"/>
            <a:ext cx="17272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 sz="2400"/>
          </a:p>
        </p:txBody>
      </p:sp>
      <p:sp>
        <p:nvSpPr>
          <p:cNvPr id="164869" name="AutoShape 5"/>
          <p:cNvSpPr>
            <a:spLocks noChangeArrowheads="1"/>
          </p:cNvSpPr>
          <p:nvPr/>
        </p:nvSpPr>
        <p:spPr bwMode="auto">
          <a:xfrm>
            <a:off x="307341" y="3872496"/>
            <a:ext cx="2935393" cy="508000"/>
          </a:xfrm>
          <a:prstGeom prst="roundRect">
            <a:avLst>
              <a:gd name="adj" fmla="val 50000"/>
            </a:avLst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l">
              <a:spcBef>
                <a:spcPct val="50000"/>
              </a:spcBef>
            </a:pPr>
            <a:r>
              <a:rPr kumimoji="1" lang="en-US" altLang="zh-CN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kumimoji="1" lang="zh-CN" altLang="en-US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汉字交换码</a:t>
            </a:r>
          </a:p>
        </p:txBody>
      </p:sp>
      <p:sp>
        <p:nvSpPr>
          <p:cNvPr id="164870" name="Line 6"/>
          <p:cNvSpPr>
            <a:spLocks noChangeShapeType="1"/>
          </p:cNvSpPr>
          <p:nvPr/>
        </p:nvSpPr>
        <p:spPr bwMode="auto">
          <a:xfrm>
            <a:off x="3301153" y="4177296"/>
            <a:ext cx="17272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 sz="2400"/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4900084" y="3769361"/>
            <a:ext cx="6891321" cy="88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汉字交换码是计算机与其他系统或设备间交换汉字信息的标准编码</a:t>
            </a:r>
            <a:r>
              <a:rPr kumimoji="1" lang="zh-CN" altLang="en-US" sz="2133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。一级拼音排序，二级部首排序</a:t>
            </a:r>
            <a:endParaRPr kumimoji="1" lang="zh-CN" altLang="en-US" sz="2133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64872" name="AutoShape 8"/>
          <p:cNvSpPr>
            <a:spLocks noChangeArrowheads="1"/>
          </p:cNvSpPr>
          <p:nvPr/>
        </p:nvSpPr>
        <p:spPr bwMode="auto">
          <a:xfrm>
            <a:off x="307341" y="5162731"/>
            <a:ext cx="2935393" cy="508000"/>
          </a:xfrm>
          <a:prstGeom prst="roundRect">
            <a:avLst>
              <a:gd name="adj" fmla="val 50000"/>
            </a:avLst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l">
              <a:spcBef>
                <a:spcPct val="50000"/>
              </a:spcBef>
            </a:pPr>
            <a:r>
              <a:rPr kumimoji="1" lang="en-US" altLang="zh-CN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kumimoji="1" lang="zh-CN" altLang="en-US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汉字输出码</a:t>
            </a:r>
          </a:p>
        </p:txBody>
      </p:sp>
      <p:sp>
        <p:nvSpPr>
          <p:cNvPr id="164873" name="Line 9"/>
          <p:cNvSpPr>
            <a:spLocks noChangeShapeType="1"/>
          </p:cNvSpPr>
          <p:nvPr/>
        </p:nvSpPr>
        <p:spPr bwMode="auto">
          <a:xfrm>
            <a:off x="3301153" y="5467108"/>
            <a:ext cx="17272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 sz="2400"/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4900084" y="4677412"/>
            <a:ext cx="7013242" cy="1667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称汉字字形码或汉字字模， 它是将汉字字形经过点阵数字化后形成的一串二进制数，用于汉字的显示和打印。通常采用的是数字化点阵字模。每一个点在存储器中用二进制位（</a:t>
            </a:r>
            <a:r>
              <a:rPr kumimoji="1" lang="en-US" altLang="zh-CN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bit</a:t>
            </a:r>
            <a:r>
              <a:rPr kumimoji="1" lang="zh-CN" altLang="en-US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）存储。如</a:t>
            </a:r>
            <a:r>
              <a:rPr kumimoji="1" lang="en-US" altLang="zh-CN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16*16</a:t>
            </a:r>
            <a:r>
              <a:rPr kumimoji="1" lang="zh-CN" altLang="en-US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的点</a:t>
            </a:r>
            <a:r>
              <a:rPr kumimoji="1" lang="zh-CN" altLang="en-US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阵需要</a:t>
            </a:r>
            <a:r>
              <a:rPr kumimoji="1" lang="en-US" altLang="zh-CN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32</a:t>
            </a:r>
            <a:r>
              <a:rPr kumimoji="1" lang="zh-CN" altLang="en-US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个字节存储空间。</a:t>
            </a:r>
          </a:p>
        </p:txBody>
      </p:sp>
      <p:grpSp>
        <p:nvGrpSpPr>
          <p:cNvPr id="164877" name="Group 13"/>
          <p:cNvGrpSpPr/>
          <p:nvPr/>
        </p:nvGrpSpPr>
        <p:grpSpPr bwMode="auto">
          <a:xfrm>
            <a:off x="354754" y="944400"/>
            <a:ext cx="3536951" cy="645583"/>
            <a:chOff x="1200" y="1296"/>
            <a:chExt cx="1261" cy="273"/>
          </a:xfrm>
        </p:grpSpPr>
        <p:sp>
          <p:nvSpPr>
            <p:cNvPr id="164878" name="AutoShape 14"/>
            <p:cNvSpPr>
              <a:spLocks noChangeArrowheads="1"/>
            </p:cNvSpPr>
            <p:nvPr/>
          </p:nvSpPr>
          <p:spPr bwMode="auto">
            <a:xfrm>
              <a:off x="1200" y="1296"/>
              <a:ext cx="1261" cy="273"/>
            </a:xfrm>
            <a:prstGeom prst="roundRect">
              <a:avLst>
                <a:gd name="adj" fmla="val 16667"/>
              </a:avLst>
            </a:prstGeom>
            <a:solidFill>
              <a:srgbClr val="5E9CDA"/>
            </a:solidFill>
            <a:ln w="9525">
              <a:solidFill>
                <a:schemeClr val="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4879" name="Text Box 15"/>
            <p:cNvSpPr txBox="1">
              <a:spLocks noChangeArrowheads="1"/>
            </p:cNvSpPr>
            <p:nvPr/>
          </p:nvSpPr>
          <p:spPr bwMode="auto">
            <a:xfrm>
              <a:off x="1220" y="1317"/>
              <a:ext cx="1221" cy="213"/>
            </a:xfrm>
            <a:prstGeom prst="rect">
              <a:avLst/>
            </a:prstGeom>
            <a:solidFill>
              <a:srgbClr val="5E9C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3.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汉字编码</a:t>
              </a:r>
              <a:r>
                <a:rPr kumimoji="1" lang="zh-CN" altLang="en-US" sz="2400"/>
                <a:t> </a:t>
              </a:r>
            </a:p>
          </p:txBody>
        </p:sp>
      </p:grp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900085" y="1428260"/>
            <a:ext cx="7013241" cy="10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对于输入计算机的文本文件，机器是存储其相应的</a:t>
            </a:r>
            <a:r>
              <a:rPr kumimoji="1" lang="en-US" altLang="zh-CN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ASCII</a:t>
            </a:r>
            <a:r>
              <a:rPr kumimoji="1" lang="zh-CN" altLang="en-US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码，这些可被计算机内部进行存储和运算使用的数字代码称为内码。如</a:t>
            </a:r>
            <a:r>
              <a:rPr kumimoji="1" lang="en-US" altLang="zh-CN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“A”</a:t>
            </a:r>
            <a:r>
              <a:rPr kumimoji="1" lang="zh-CN" altLang="en-US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，计算机转成内码</a:t>
            </a:r>
            <a:r>
              <a:rPr kumimoji="1" lang="en-US" altLang="zh-CN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65</a:t>
            </a:r>
            <a:r>
              <a:rPr kumimoji="1" lang="zh-CN" altLang="en-US" sz="2133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后存于内存。 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354754" y="1841009"/>
            <a:ext cx="2887980" cy="508000"/>
          </a:xfrm>
          <a:prstGeom prst="roundRect">
            <a:avLst>
              <a:gd name="adj" fmla="val 50000"/>
            </a:avLst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kumimoji="1" lang="en-US" altLang="zh-CN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</a:t>
            </a:r>
            <a:r>
              <a:rPr kumimoji="1" lang="zh-CN" altLang="en-US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内码</a:t>
            </a: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3348567" y="2145387"/>
            <a:ext cx="17272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420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1568873" y="194663"/>
            <a:ext cx="3551767" cy="480131"/>
          </a:xfrm>
          <a:prstGeom prst="rect">
            <a:avLst/>
          </a:prstGeom>
          <a:noFill/>
          <a:ln w="12700">
            <a:solidFill>
              <a:srgbClr val="3366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二、 基本运算 </a:t>
            </a:r>
          </a:p>
        </p:txBody>
      </p:sp>
      <p:grpSp>
        <p:nvGrpSpPr>
          <p:cNvPr id="165892" name="Group 4"/>
          <p:cNvGrpSpPr/>
          <p:nvPr/>
        </p:nvGrpSpPr>
        <p:grpSpPr bwMode="auto">
          <a:xfrm>
            <a:off x="894716" y="1579668"/>
            <a:ext cx="3536949" cy="645583"/>
            <a:chOff x="1200" y="1296"/>
            <a:chExt cx="1261" cy="273"/>
          </a:xfrm>
        </p:grpSpPr>
        <p:sp>
          <p:nvSpPr>
            <p:cNvPr id="165893" name="AutoShape 5"/>
            <p:cNvSpPr>
              <a:spLocks noChangeArrowheads="1"/>
            </p:cNvSpPr>
            <p:nvPr/>
          </p:nvSpPr>
          <p:spPr bwMode="auto">
            <a:xfrm>
              <a:off x="1200" y="1296"/>
              <a:ext cx="1261" cy="273"/>
            </a:xfrm>
            <a:prstGeom prst="roundRect">
              <a:avLst>
                <a:gd name="adj" fmla="val 16667"/>
              </a:avLst>
            </a:prstGeom>
            <a:solidFill>
              <a:srgbClr val="5E9CDA"/>
            </a:solidFill>
            <a:ln w="9525">
              <a:solidFill>
                <a:schemeClr val="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5894" name="Text Box 6"/>
            <p:cNvSpPr txBox="1">
              <a:spLocks noChangeArrowheads="1"/>
            </p:cNvSpPr>
            <p:nvPr/>
          </p:nvSpPr>
          <p:spPr bwMode="auto">
            <a:xfrm>
              <a:off x="1220" y="1317"/>
              <a:ext cx="1221" cy="213"/>
            </a:xfrm>
            <a:prstGeom prst="rect">
              <a:avLst/>
            </a:prstGeom>
            <a:solidFill>
              <a:srgbClr val="5E9C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1. 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算术运算</a:t>
              </a:r>
              <a:r>
                <a:rPr kumimoji="1" lang="zh-CN" altLang="en-US" sz="2400"/>
                <a:t> </a:t>
              </a:r>
            </a:p>
          </p:txBody>
        </p:sp>
      </p:grp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171873" y="3053927"/>
            <a:ext cx="4607984" cy="4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kumimoji="1" lang="zh-CN" altLang="en-US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</a:t>
            </a:r>
            <a:r>
              <a:rPr kumimoji="1" lang="en-US" altLang="zh-CN" sz="2667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sz="2667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7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1001</a:t>
            </a:r>
            <a:r>
              <a:rPr kumimoji="1" lang="zh-CN" altLang="en-US" sz="2667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667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2667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</a:t>
            </a:r>
            <a:r>
              <a:rPr kumimoji="1" lang="zh-CN" altLang="en-US" sz="2667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7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1100</a:t>
            </a:r>
            <a:r>
              <a:rPr kumimoji="1" lang="zh-CN" altLang="en-US" sz="2667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667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2667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</a:p>
        </p:txBody>
      </p:sp>
      <p:grpSp>
        <p:nvGrpSpPr>
          <p:cNvPr id="165896" name="Group 8"/>
          <p:cNvGrpSpPr/>
          <p:nvPr/>
        </p:nvGrpSpPr>
        <p:grpSpPr bwMode="auto">
          <a:xfrm>
            <a:off x="698925" y="3822276"/>
            <a:ext cx="4032249" cy="1466849"/>
            <a:chOff x="703" y="3294"/>
            <a:chExt cx="1905" cy="693"/>
          </a:xfrm>
        </p:grpSpPr>
        <p:sp>
          <p:nvSpPr>
            <p:cNvPr id="165897" name="Text Box 9"/>
            <p:cNvSpPr txBox="1">
              <a:spLocks noChangeArrowheads="1"/>
            </p:cNvSpPr>
            <p:nvPr/>
          </p:nvSpPr>
          <p:spPr bwMode="auto">
            <a:xfrm>
              <a:off x="703" y="3294"/>
              <a:ext cx="1905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2667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1001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+1100</a:t>
              </a:r>
            </a:p>
          </p:txBody>
        </p:sp>
        <p:sp>
          <p:nvSpPr>
            <p:cNvPr id="165898" name="Line 10"/>
            <p:cNvSpPr>
              <a:spLocks noChangeShapeType="1"/>
            </p:cNvSpPr>
            <p:nvPr/>
          </p:nvSpPr>
          <p:spPr bwMode="auto">
            <a:xfrm>
              <a:off x="1202" y="3793"/>
              <a:ext cx="907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5899" name="Text Box 11"/>
            <p:cNvSpPr txBox="1">
              <a:spLocks noChangeArrowheads="1"/>
            </p:cNvSpPr>
            <p:nvPr/>
          </p:nvSpPr>
          <p:spPr bwMode="auto">
            <a:xfrm>
              <a:off x="1066" y="3793"/>
              <a:ext cx="122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10101</a:t>
              </a:r>
            </a:p>
          </p:txBody>
        </p:sp>
      </p:grpSp>
      <p:grpSp>
        <p:nvGrpSpPr>
          <p:cNvPr id="165900" name="Group 12"/>
          <p:cNvGrpSpPr/>
          <p:nvPr/>
        </p:nvGrpSpPr>
        <p:grpSpPr bwMode="auto">
          <a:xfrm>
            <a:off x="4835955" y="911559"/>
            <a:ext cx="7103533" cy="5376333"/>
            <a:chOff x="2290" y="845"/>
            <a:chExt cx="3356" cy="2540"/>
          </a:xfrm>
        </p:grpSpPr>
        <p:sp>
          <p:nvSpPr>
            <p:cNvPr id="165901" name="Line 13"/>
            <p:cNvSpPr>
              <a:spLocks noChangeShapeType="1"/>
            </p:cNvSpPr>
            <p:nvPr/>
          </p:nvSpPr>
          <p:spPr bwMode="auto">
            <a:xfrm flipH="1">
              <a:off x="2482" y="1373"/>
              <a:ext cx="31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5902" name="AutoShape 14"/>
            <p:cNvSpPr>
              <a:spLocks noChangeArrowheads="1"/>
            </p:cNvSpPr>
            <p:nvPr/>
          </p:nvSpPr>
          <p:spPr bwMode="auto">
            <a:xfrm>
              <a:off x="2386" y="941"/>
              <a:ext cx="3260" cy="2444"/>
            </a:xfrm>
            <a:prstGeom prst="roundRect">
              <a:avLst>
                <a:gd name="adj" fmla="val 3926"/>
              </a:avLst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5903" name="Rectangle 15"/>
            <p:cNvSpPr>
              <a:spLocks noChangeArrowheads="1"/>
            </p:cNvSpPr>
            <p:nvPr/>
          </p:nvSpPr>
          <p:spPr bwMode="auto">
            <a:xfrm>
              <a:off x="2290" y="845"/>
              <a:ext cx="1392" cy="194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667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算术运算规则</a:t>
              </a:r>
            </a:p>
          </p:txBody>
        </p:sp>
        <p:sp>
          <p:nvSpPr>
            <p:cNvPr id="165904" name="Line 16"/>
            <p:cNvSpPr>
              <a:spLocks noChangeShapeType="1"/>
            </p:cNvSpPr>
            <p:nvPr/>
          </p:nvSpPr>
          <p:spPr bwMode="auto">
            <a:xfrm flipH="1">
              <a:off x="2478" y="1890"/>
              <a:ext cx="31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5905" name="Text Box 17"/>
            <p:cNvSpPr txBox="1">
              <a:spLocks noChangeArrowheads="1"/>
            </p:cNvSpPr>
            <p:nvPr/>
          </p:nvSpPr>
          <p:spPr bwMode="auto">
            <a:xfrm>
              <a:off x="2514" y="1463"/>
              <a:ext cx="30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0+0=0  0+1=1 1+0=1 1+1=10</a:t>
              </a:r>
              <a:r>
                <a:rPr kumimoji="1" lang="zh-CN" altLang="en-US" sz="2133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（向高位进位）</a:t>
              </a:r>
              <a:r>
                <a:rPr kumimoji="1" lang="zh-CN" altLang="en-US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5906" name="Text Box 18"/>
            <p:cNvSpPr txBox="1">
              <a:spLocks noChangeArrowheads="1"/>
            </p:cNvSpPr>
            <p:nvPr/>
          </p:nvSpPr>
          <p:spPr bwMode="auto">
            <a:xfrm>
              <a:off x="2486" y="1989"/>
              <a:ext cx="30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0-0=0   0-1=1</a:t>
              </a:r>
              <a:r>
                <a:rPr kumimoji="1" lang="zh-CN" altLang="en-US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</a:t>
              </a:r>
              <a:r>
                <a:rPr kumimoji="1" lang="zh-CN" altLang="en-US" sz="2133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向高位借位</a:t>
              </a:r>
              <a:r>
                <a:rPr kumimoji="1" lang="zh-CN" altLang="en-US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）  </a:t>
              </a: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1-0=1  1-1=0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5907" name="Line 19"/>
            <p:cNvSpPr>
              <a:spLocks noChangeShapeType="1"/>
            </p:cNvSpPr>
            <p:nvPr/>
          </p:nvSpPr>
          <p:spPr bwMode="auto">
            <a:xfrm flipH="1">
              <a:off x="2478" y="2416"/>
              <a:ext cx="31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5908" name="Text Box 20"/>
            <p:cNvSpPr txBox="1">
              <a:spLocks noChangeArrowheads="1"/>
            </p:cNvSpPr>
            <p:nvPr/>
          </p:nvSpPr>
          <p:spPr bwMode="auto">
            <a:xfrm>
              <a:off x="2577" y="2505"/>
              <a:ext cx="249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0×0=0    0×1=0   1×0=0   1×1=1</a:t>
              </a: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165909" name="Text Box 21"/>
            <p:cNvSpPr txBox="1">
              <a:spLocks noChangeArrowheads="1"/>
            </p:cNvSpPr>
            <p:nvPr/>
          </p:nvSpPr>
          <p:spPr bwMode="auto">
            <a:xfrm>
              <a:off x="2378" y="1191"/>
              <a:ext cx="544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33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加法</a:t>
              </a:r>
            </a:p>
          </p:txBody>
        </p:sp>
        <p:sp>
          <p:nvSpPr>
            <p:cNvPr id="165910" name="Text Box 22"/>
            <p:cNvSpPr txBox="1">
              <a:spLocks noChangeArrowheads="1"/>
            </p:cNvSpPr>
            <p:nvPr/>
          </p:nvSpPr>
          <p:spPr bwMode="auto">
            <a:xfrm>
              <a:off x="2378" y="1708"/>
              <a:ext cx="544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33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减法</a:t>
              </a:r>
            </a:p>
          </p:txBody>
        </p:sp>
        <p:sp>
          <p:nvSpPr>
            <p:cNvPr id="165911" name="Text Box 23"/>
            <p:cNvSpPr txBox="1">
              <a:spLocks noChangeArrowheads="1"/>
            </p:cNvSpPr>
            <p:nvPr/>
          </p:nvSpPr>
          <p:spPr bwMode="auto">
            <a:xfrm>
              <a:off x="2378" y="2234"/>
              <a:ext cx="544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33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乘法</a:t>
              </a:r>
            </a:p>
          </p:txBody>
        </p:sp>
        <p:sp>
          <p:nvSpPr>
            <p:cNvPr id="165912" name="Line 24"/>
            <p:cNvSpPr>
              <a:spLocks noChangeShapeType="1"/>
            </p:cNvSpPr>
            <p:nvPr/>
          </p:nvSpPr>
          <p:spPr bwMode="auto">
            <a:xfrm flipH="1">
              <a:off x="2481" y="2932"/>
              <a:ext cx="31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5913" name="Text Box 25"/>
            <p:cNvSpPr txBox="1">
              <a:spLocks noChangeArrowheads="1"/>
            </p:cNvSpPr>
            <p:nvPr/>
          </p:nvSpPr>
          <p:spPr bwMode="auto">
            <a:xfrm>
              <a:off x="2580" y="3021"/>
              <a:ext cx="249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0÷1</a:t>
              </a:r>
              <a:r>
                <a:rPr kumimoji="1" lang="zh-CN" altLang="en-US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＝</a:t>
              </a: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            1÷1</a:t>
              </a:r>
              <a:r>
                <a:rPr kumimoji="1" lang="zh-CN" altLang="en-US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＝</a:t>
              </a:r>
              <a:r>
                <a:rPr kumimoji="1" lang="en-US" altLang="zh-CN" sz="2667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5914" name="Text Box 26"/>
            <p:cNvSpPr txBox="1">
              <a:spLocks noChangeArrowheads="1"/>
            </p:cNvSpPr>
            <p:nvPr/>
          </p:nvSpPr>
          <p:spPr bwMode="auto">
            <a:xfrm>
              <a:off x="2381" y="2750"/>
              <a:ext cx="544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33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除法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0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Line 2"/>
          <p:cNvSpPr>
            <a:spLocks noChangeShapeType="1"/>
          </p:cNvSpPr>
          <p:nvPr/>
        </p:nvSpPr>
        <p:spPr bwMode="auto">
          <a:xfrm flipH="1">
            <a:off x="664029" y="1987914"/>
            <a:ext cx="6604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 sz="2400"/>
          </a:p>
        </p:txBody>
      </p:sp>
      <p:sp>
        <p:nvSpPr>
          <p:cNvPr id="166915" name="AutoShape 3"/>
          <p:cNvSpPr>
            <a:spLocks noChangeArrowheads="1"/>
          </p:cNvSpPr>
          <p:nvPr/>
        </p:nvSpPr>
        <p:spPr bwMode="auto">
          <a:xfrm>
            <a:off x="460829" y="1073514"/>
            <a:ext cx="6893984" cy="5268383"/>
          </a:xfrm>
          <a:prstGeom prst="roundRect">
            <a:avLst>
              <a:gd name="adj" fmla="val 3926"/>
            </a:avLst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257629" y="870314"/>
            <a:ext cx="2946400" cy="410433"/>
          </a:xfrm>
          <a:prstGeom prst="rect">
            <a:avLst/>
          </a:prstGeom>
          <a:solidFill>
            <a:srgbClr val="CC3300"/>
          </a:solidFill>
          <a:ln w="9525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逻辑运算规则</a:t>
            </a:r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 flipH="1">
            <a:off x="655562" y="3082230"/>
            <a:ext cx="6604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 sz="2400"/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731762" y="2178414"/>
            <a:ext cx="5471584" cy="4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0×0=0    0×1=0   1×0=0   1×1=1</a:t>
            </a:r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 flipH="1">
            <a:off x="655562" y="4195596"/>
            <a:ext cx="6604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 sz="2400"/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865113" y="4383980"/>
            <a:ext cx="6305549" cy="4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0</a:t>
            </a:r>
            <a:r>
              <a:rPr kumimoji="1" lang="en-US" altLang="zh-CN" sz="2667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⊕</a:t>
            </a:r>
            <a:r>
              <a:rPr kumimoji="1" lang="en-US" altLang="zh-CN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zh-CN" altLang="en-US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＝</a:t>
            </a:r>
            <a:r>
              <a:rPr kumimoji="1" lang="en-US" altLang="zh-CN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0    0</a:t>
            </a:r>
            <a:r>
              <a:rPr kumimoji="1" lang="en-US" altLang="zh-CN" sz="2667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⊕</a:t>
            </a:r>
            <a:r>
              <a:rPr kumimoji="1" lang="en-US" altLang="zh-CN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zh-CN" altLang="en-US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＝</a:t>
            </a:r>
            <a:r>
              <a:rPr kumimoji="1" lang="en-US" altLang="zh-CN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1    1</a:t>
            </a:r>
            <a:r>
              <a:rPr kumimoji="1" lang="en-US" altLang="zh-CN" sz="2667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⊕</a:t>
            </a:r>
            <a:r>
              <a:rPr kumimoji="1" lang="en-US" altLang="zh-CN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zh-CN" altLang="en-US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＝</a:t>
            </a:r>
            <a:r>
              <a:rPr kumimoji="1" lang="en-US" altLang="zh-CN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1    1</a:t>
            </a:r>
            <a:r>
              <a:rPr kumimoji="1" lang="en-US" altLang="zh-CN" sz="2667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⊕</a:t>
            </a:r>
            <a:r>
              <a:rPr kumimoji="1" lang="en-US" altLang="zh-CN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zh-CN" altLang="en-US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＝</a:t>
            </a:r>
            <a:r>
              <a:rPr kumimoji="1" lang="en-US" altLang="zh-CN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443896" y="1602681"/>
            <a:ext cx="1151467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133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逻辑与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443896" y="2696997"/>
            <a:ext cx="1151467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133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逻辑或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547613" y="3810363"/>
            <a:ext cx="1151467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133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逻辑异或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729647" y="3289663"/>
            <a:ext cx="5473700" cy="4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0+0=0      0+1=1     1+0=1     1+1=1</a:t>
            </a:r>
          </a:p>
        </p:txBody>
      </p:sp>
      <p:sp>
        <p:nvSpPr>
          <p:cNvPr id="166925" name="Line 13"/>
          <p:cNvSpPr>
            <a:spLocks noChangeShapeType="1"/>
          </p:cNvSpPr>
          <p:nvPr/>
        </p:nvSpPr>
        <p:spPr bwMode="auto">
          <a:xfrm>
            <a:off x="913796" y="5670914"/>
            <a:ext cx="23918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 sz="2400"/>
          </a:p>
        </p:txBody>
      </p:sp>
      <p:sp>
        <p:nvSpPr>
          <p:cNvPr id="166926" name="Line 14"/>
          <p:cNvSpPr>
            <a:spLocks noChangeShapeType="1"/>
          </p:cNvSpPr>
          <p:nvPr/>
        </p:nvSpPr>
        <p:spPr bwMode="auto">
          <a:xfrm>
            <a:off x="2374296" y="5670914"/>
            <a:ext cx="23918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 sz="2400"/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7458529" y="1158181"/>
            <a:ext cx="4656667" cy="82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kumimoji="1" lang="zh-CN" altLang="en-US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</a:t>
            </a:r>
            <a:r>
              <a:rPr kumimoji="1" lang="en-US" altLang="zh-CN" sz="2667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100110</a:t>
            </a:r>
            <a:r>
              <a:rPr kumimoji="1" lang="zh-CN" altLang="en-US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667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zh-CN" altLang="en-US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和（</a:t>
            </a:r>
            <a:r>
              <a:rPr kumimoji="1" lang="en-US" altLang="zh-CN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100010</a:t>
            </a:r>
            <a:r>
              <a:rPr kumimoji="1" lang="zh-CN" altLang="en-US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667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zh-CN" altLang="en-US" sz="2667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的逻辑与运算</a:t>
            </a:r>
          </a:p>
        </p:txBody>
      </p:sp>
      <p:grpSp>
        <p:nvGrpSpPr>
          <p:cNvPr id="166928" name="Group 16"/>
          <p:cNvGrpSpPr/>
          <p:nvPr/>
        </p:nvGrpSpPr>
        <p:grpSpPr bwMode="auto">
          <a:xfrm>
            <a:off x="7170662" y="2214401"/>
            <a:ext cx="4032251" cy="1466852"/>
            <a:chOff x="703" y="3294"/>
            <a:chExt cx="1905" cy="693"/>
          </a:xfrm>
        </p:grpSpPr>
        <p:sp>
          <p:nvSpPr>
            <p:cNvPr id="166929" name="Text Box 17"/>
            <p:cNvSpPr txBox="1">
              <a:spLocks noChangeArrowheads="1"/>
            </p:cNvSpPr>
            <p:nvPr/>
          </p:nvSpPr>
          <p:spPr bwMode="auto">
            <a:xfrm>
              <a:off x="703" y="3294"/>
              <a:ext cx="1905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100110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+100010</a:t>
              </a:r>
            </a:p>
          </p:txBody>
        </p:sp>
        <p:sp>
          <p:nvSpPr>
            <p:cNvPr id="166930" name="Line 18"/>
            <p:cNvSpPr>
              <a:spLocks noChangeShapeType="1"/>
            </p:cNvSpPr>
            <p:nvPr/>
          </p:nvSpPr>
          <p:spPr bwMode="auto">
            <a:xfrm>
              <a:off x="1202" y="3793"/>
              <a:ext cx="907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6931" name="Text Box 19"/>
            <p:cNvSpPr txBox="1">
              <a:spLocks noChangeArrowheads="1"/>
            </p:cNvSpPr>
            <p:nvPr/>
          </p:nvSpPr>
          <p:spPr bwMode="auto">
            <a:xfrm>
              <a:off x="1066" y="3793"/>
              <a:ext cx="122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667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100010</a:t>
              </a:r>
            </a:p>
          </p:txBody>
        </p:sp>
      </p:grpSp>
      <p:sp>
        <p:nvSpPr>
          <p:cNvPr id="166932" name="Text Box 20"/>
          <p:cNvSpPr txBox="1">
            <a:spLocks noChangeArrowheads="1"/>
          </p:cNvSpPr>
          <p:nvPr/>
        </p:nvSpPr>
        <p:spPr bwMode="auto">
          <a:xfrm>
            <a:off x="8226880" y="3941596"/>
            <a:ext cx="3073400" cy="4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结果是（</a:t>
            </a:r>
            <a:r>
              <a:rPr kumimoji="1" lang="en-US" altLang="zh-CN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100010</a:t>
            </a:r>
            <a:r>
              <a:rPr kumimoji="1" lang="zh-CN" altLang="en-US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400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166933" name="Group 21"/>
          <p:cNvGrpSpPr/>
          <p:nvPr/>
        </p:nvGrpSpPr>
        <p:grpSpPr bwMode="auto">
          <a:xfrm>
            <a:off x="1684686" y="94054"/>
            <a:ext cx="3536951" cy="586245"/>
            <a:chOff x="1200" y="1296"/>
            <a:chExt cx="1261" cy="273"/>
          </a:xfrm>
        </p:grpSpPr>
        <p:sp>
          <p:nvSpPr>
            <p:cNvPr id="166934" name="AutoShape 22"/>
            <p:cNvSpPr>
              <a:spLocks noChangeArrowheads="1"/>
            </p:cNvSpPr>
            <p:nvPr/>
          </p:nvSpPr>
          <p:spPr bwMode="auto">
            <a:xfrm>
              <a:off x="1200" y="1296"/>
              <a:ext cx="1261" cy="273"/>
            </a:xfrm>
            <a:prstGeom prst="roundRect">
              <a:avLst>
                <a:gd name="adj" fmla="val 16667"/>
              </a:avLst>
            </a:prstGeom>
            <a:solidFill>
              <a:srgbClr val="5E9CDA"/>
            </a:solidFill>
            <a:ln w="9525">
              <a:solidFill>
                <a:schemeClr val="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220" y="1317"/>
              <a:ext cx="1221" cy="213"/>
            </a:xfrm>
            <a:prstGeom prst="rect">
              <a:avLst/>
            </a:prstGeom>
            <a:solidFill>
              <a:srgbClr val="5E9C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2. 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逻辑运算</a:t>
              </a:r>
              <a:r>
                <a:rPr kumimoji="1" lang="zh-CN" altLang="en-US" sz="2400"/>
                <a:t> </a:t>
              </a:r>
            </a:p>
          </p:txBody>
        </p:sp>
      </p:grpSp>
      <p:sp>
        <p:nvSpPr>
          <p:cNvPr id="166936" name="Line 24"/>
          <p:cNvSpPr>
            <a:spLocks noChangeShapeType="1"/>
          </p:cNvSpPr>
          <p:nvPr/>
        </p:nvSpPr>
        <p:spPr bwMode="auto">
          <a:xfrm flipH="1">
            <a:off x="661913" y="5383047"/>
            <a:ext cx="6604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en-US" sz="2400"/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871463" y="5647630"/>
            <a:ext cx="3418417" cy="4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67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0=1           1=0</a:t>
            </a:r>
          </a:p>
        </p:txBody>
      </p:sp>
      <p:sp>
        <p:nvSpPr>
          <p:cNvPr id="166938" name="Text Box 26"/>
          <p:cNvSpPr txBox="1">
            <a:spLocks noChangeArrowheads="1"/>
          </p:cNvSpPr>
          <p:nvPr/>
        </p:nvSpPr>
        <p:spPr bwMode="auto">
          <a:xfrm>
            <a:off x="450246" y="4997815"/>
            <a:ext cx="1151467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133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逻辑非</a:t>
            </a:r>
          </a:p>
        </p:txBody>
      </p:sp>
    </p:spTree>
    <p:extLst>
      <p:ext uri="{BB962C8B-B14F-4D97-AF65-F5344CB8AC3E}">
        <p14:creationId xmlns:p14="http://schemas.microsoft.com/office/powerpoint/2010/main" val="40189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82" y="1049483"/>
            <a:ext cx="45053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6919" y="1033539"/>
            <a:ext cx="9892453" cy="6278880"/>
          </a:xfrm>
        </p:spPr>
        <p:txBody>
          <a:bodyPr>
            <a:noAutofit/>
          </a:bodyPr>
          <a:lstStyle/>
          <a:p>
            <a:pPr algn="l"/>
            <a:r>
              <a:rPr lang="en-US" altLang="zh-CN" sz="2133" dirty="0">
                <a:sym typeface="+mn-ea"/>
              </a:rPr>
              <a:t>1.【NOIP2016</a:t>
            </a:r>
            <a:r>
              <a:rPr lang="zh-CN" altLang="en-US" sz="2133" dirty="0">
                <a:sym typeface="+mn-ea"/>
              </a:rPr>
              <a:t>提高组</a:t>
            </a:r>
            <a:r>
              <a:rPr lang="en-US" altLang="zh-CN" sz="2133" dirty="0">
                <a:sym typeface="+mn-ea"/>
              </a:rPr>
              <a:t>】</a:t>
            </a:r>
            <a:r>
              <a:rPr sz="2133" dirty="0">
                <a:sym typeface="+mn-ea"/>
              </a:rPr>
              <a:t>二进制数 00101100 和 01010101 异或的结果是（   ）。 </a:t>
            </a:r>
          </a:p>
          <a:p>
            <a:pPr algn="l"/>
            <a:r>
              <a:rPr sz="2133" dirty="0">
                <a:sym typeface="+mn-ea"/>
              </a:rPr>
              <a:t>A. 00101000      B. 01111001     C. 01000100     D. 00111000 </a:t>
            </a:r>
          </a:p>
          <a:p>
            <a:pPr algn="l"/>
            <a:r>
              <a:rPr lang="en-US" altLang="zh-CN" sz="2133" dirty="0">
                <a:sym typeface="+mn-ea"/>
              </a:rPr>
              <a:t>【</a:t>
            </a:r>
            <a:r>
              <a:rPr lang="zh-CN" altLang="en-US" sz="2133" dirty="0">
                <a:sym typeface="+mn-ea"/>
              </a:rPr>
              <a:t>答案</a:t>
            </a:r>
            <a:r>
              <a:rPr lang="en-US" altLang="zh-CN" sz="2133" dirty="0">
                <a:sym typeface="+mn-ea"/>
              </a:rPr>
              <a:t>】B</a:t>
            </a:r>
          </a:p>
          <a:p>
            <a:pPr algn="l"/>
            <a:endParaRPr sz="2133" dirty="0">
              <a:sym typeface="+mn-ea"/>
            </a:endParaRPr>
          </a:p>
          <a:p>
            <a:pPr algn="l"/>
            <a:r>
              <a:rPr lang="en-US" altLang="zh-CN" sz="2133" dirty="0">
                <a:sym typeface="+mn-ea"/>
              </a:rPr>
              <a:t>2.【NOIP2016</a:t>
            </a:r>
            <a:r>
              <a:rPr lang="zh-CN" altLang="en-US" sz="2133" dirty="0">
                <a:sym typeface="+mn-ea"/>
              </a:rPr>
              <a:t>普及组</a:t>
            </a:r>
            <a:r>
              <a:rPr lang="en-US" altLang="zh-CN" sz="2133" dirty="0">
                <a:sym typeface="+mn-ea"/>
              </a:rPr>
              <a:t>】</a:t>
            </a:r>
            <a:r>
              <a:rPr sz="2133" dirty="0">
                <a:sym typeface="+mn-ea"/>
              </a:rPr>
              <a:t>如果开始时计算机处于小写输入状态，现在有一只小老鼠反复按照CapsLock、 字母键 A、字母键 S 和字母键 D 的顺序循环按键，即 CapsLock、A、S、D、 CapsLock、A、S、D、……，屏幕上输出的第 81 个字符是字母（   ）。</a:t>
            </a:r>
          </a:p>
          <a:p>
            <a:pPr algn="l"/>
            <a:r>
              <a:rPr sz="2133" dirty="0">
                <a:sym typeface="+mn-ea"/>
              </a:rPr>
              <a:t> A. A         B. S           C. D           D. a</a:t>
            </a:r>
          </a:p>
          <a:p>
            <a:pPr algn="l"/>
            <a:r>
              <a:rPr lang="en-US" altLang="zh-CN" sz="2133" dirty="0">
                <a:sym typeface="+mn-ea"/>
              </a:rPr>
              <a:t>【</a:t>
            </a:r>
            <a:r>
              <a:rPr lang="zh-CN" altLang="en-US" sz="2133" dirty="0">
                <a:sym typeface="+mn-ea"/>
              </a:rPr>
              <a:t>答案</a:t>
            </a:r>
            <a:r>
              <a:rPr lang="en-US" altLang="zh-CN" sz="2133" dirty="0">
                <a:sym typeface="+mn-ea"/>
              </a:rPr>
              <a:t>】C</a:t>
            </a:r>
          </a:p>
          <a:p>
            <a:pPr algn="l"/>
            <a:r>
              <a:rPr lang="zh-CN" altLang="en-US" sz="2133" dirty="0">
                <a:sym typeface="+mn-ea"/>
              </a:rPr>
              <a:t>【分析】奇数次是输出大写，偶数次输出小写，</a:t>
            </a:r>
            <a:r>
              <a:rPr lang="en-US" altLang="zh-CN" sz="2133" dirty="0">
                <a:sym typeface="+mn-ea"/>
              </a:rPr>
              <a:t>81/3=27</a:t>
            </a:r>
            <a:endParaRPr sz="2133" dirty="0">
              <a:sym typeface="+mn-ea"/>
            </a:endParaRPr>
          </a:p>
          <a:p>
            <a:pPr algn="l"/>
            <a:endParaRPr lang="zh-CN" altLang="en-US" sz="2133" dirty="0">
              <a:sym typeface="+mn-ea"/>
            </a:endParaRPr>
          </a:p>
          <a:p>
            <a:pPr algn="l"/>
            <a:endParaRPr lang="en-US" altLang="zh-CN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43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3805" y="948622"/>
            <a:ext cx="9771018" cy="10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33">
                <a:sym typeface="+mn-ea"/>
              </a:rPr>
              <a:t>3.【NOIP2015</a:t>
            </a:r>
            <a:r>
              <a:rPr lang="zh-CN" altLang="en-US" sz="2133">
                <a:sym typeface="+mn-ea"/>
              </a:rPr>
              <a:t>普及组</a:t>
            </a:r>
            <a:r>
              <a:rPr lang="en-US" altLang="zh-CN" sz="2133">
                <a:sym typeface="+mn-ea"/>
              </a:rPr>
              <a:t>】</a:t>
            </a:r>
            <a:r>
              <a:rPr lang="zh-CN" altLang="en-US" sz="2133">
                <a:sym typeface="+mn-ea"/>
              </a:rPr>
              <a:t>二进制数</a:t>
            </a:r>
            <a:r>
              <a:rPr lang="en-US" altLang="zh-CN" sz="2133">
                <a:sym typeface="+mn-ea"/>
              </a:rPr>
              <a:t>00100100</a:t>
            </a:r>
            <a:r>
              <a:rPr lang="zh-CN" altLang="en-US" sz="2133">
                <a:sym typeface="+mn-ea"/>
              </a:rPr>
              <a:t>和 </a:t>
            </a:r>
            <a:r>
              <a:rPr lang="en-US" altLang="zh-CN" sz="2133">
                <a:sym typeface="+mn-ea"/>
              </a:rPr>
              <a:t>00010100</a:t>
            </a:r>
            <a:r>
              <a:rPr lang="zh-CN" altLang="en-US" sz="2133">
                <a:sym typeface="+mn-ea"/>
              </a:rPr>
              <a:t>的和是（ ）。</a:t>
            </a:r>
          </a:p>
          <a:p>
            <a:r>
              <a:rPr lang="zh-CN" altLang="en-US" sz="2133">
                <a:sym typeface="+mn-ea"/>
              </a:rPr>
              <a:t> </a:t>
            </a:r>
            <a:r>
              <a:rPr lang="en-US" altLang="zh-CN" sz="2133">
                <a:sym typeface="+mn-ea"/>
              </a:rPr>
              <a:t>A. 00101000            B. 01001001               C. 01000100               D. 00111000 </a:t>
            </a:r>
          </a:p>
          <a:p>
            <a:r>
              <a:rPr lang="en-US" altLang="zh-CN" sz="2133">
                <a:sym typeface="+mn-ea"/>
              </a:rPr>
              <a:t>【</a:t>
            </a:r>
            <a:r>
              <a:rPr lang="zh-CN" altLang="en-US" sz="2133">
                <a:sym typeface="+mn-ea"/>
              </a:rPr>
              <a:t>答案</a:t>
            </a:r>
            <a:r>
              <a:rPr lang="en-US" altLang="zh-CN" sz="2133">
                <a:sym typeface="+mn-ea"/>
              </a:rPr>
              <a:t>】D</a:t>
            </a:r>
            <a:endParaRPr lang="en-US" altLang="zh-CN" sz="2133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3805" y="2232134"/>
            <a:ext cx="9980024" cy="2389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33">
                <a:sym typeface="+mn-ea"/>
              </a:rPr>
              <a:t>4.【NOIP2013</a:t>
            </a:r>
            <a:r>
              <a:rPr lang="zh-CN" altLang="en-US" sz="2133">
                <a:sym typeface="+mn-ea"/>
              </a:rPr>
              <a:t>普及组</a:t>
            </a:r>
            <a:r>
              <a:rPr lang="en-US" altLang="zh-CN" sz="2133">
                <a:sym typeface="+mn-ea"/>
              </a:rPr>
              <a:t>】</a:t>
            </a:r>
            <a:r>
              <a:rPr lang="zh-CN" altLang="en-US" sz="2133">
                <a:sym typeface="+mn-ea"/>
              </a:rPr>
              <a:t>在十六进制表示法中，字母 </a:t>
            </a:r>
            <a:r>
              <a:rPr lang="en-US" altLang="zh-CN" sz="2133">
                <a:sym typeface="+mn-ea"/>
              </a:rPr>
              <a:t>A </a:t>
            </a:r>
            <a:r>
              <a:rPr lang="zh-CN" altLang="en-US" sz="2133">
                <a:sym typeface="+mn-ea"/>
              </a:rPr>
              <a:t>相当于十进制中的（   ）。</a:t>
            </a:r>
          </a:p>
          <a:p>
            <a:r>
              <a:rPr lang="en-US" altLang="zh-CN" sz="2133">
                <a:sym typeface="+mn-ea"/>
              </a:rPr>
              <a:t>A. 9                 B. 10              C. 15             D. 16 </a:t>
            </a:r>
          </a:p>
          <a:p>
            <a:r>
              <a:rPr lang="en-US" altLang="zh-CN" sz="2133">
                <a:sym typeface="+mn-ea"/>
              </a:rPr>
              <a:t>【</a:t>
            </a:r>
            <a:r>
              <a:rPr lang="zh-CN" altLang="en-US" sz="2133">
                <a:sym typeface="+mn-ea"/>
              </a:rPr>
              <a:t>答案</a:t>
            </a:r>
            <a:r>
              <a:rPr lang="en-US" altLang="zh-CN" sz="2133">
                <a:sym typeface="+mn-ea"/>
              </a:rPr>
              <a:t>】B</a:t>
            </a:r>
          </a:p>
          <a:p>
            <a:endParaRPr lang="zh-CN" altLang="en-US" sz="2133">
              <a:sym typeface="+mn-ea"/>
            </a:endParaRPr>
          </a:p>
          <a:p>
            <a:r>
              <a:rPr lang="en-US" altLang="zh-CN" sz="2133">
                <a:sym typeface="+mn-ea"/>
              </a:rPr>
              <a:t>5.【NOIP2011</a:t>
            </a:r>
            <a:r>
              <a:rPr lang="zh-CN" altLang="en-US" sz="2133">
                <a:sym typeface="+mn-ea"/>
              </a:rPr>
              <a:t>普及组</a:t>
            </a:r>
            <a:r>
              <a:rPr lang="en-US" altLang="zh-CN" sz="2133">
                <a:sym typeface="+mn-ea"/>
              </a:rPr>
              <a:t>】</a:t>
            </a:r>
            <a:r>
              <a:rPr lang="zh-CN" altLang="en-US" sz="2133">
                <a:sym typeface="+mn-ea"/>
              </a:rPr>
              <a:t>在二进制下，</a:t>
            </a:r>
            <a:r>
              <a:rPr lang="en-US" altLang="zh-CN" sz="2133">
                <a:sym typeface="+mn-ea"/>
              </a:rPr>
              <a:t>1011001 + </a:t>
            </a:r>
            <a:r>
              <a:rPr lang="zh-CN" altLang="en-US" sz="2133">
                <a:sym typeface="+mn-ea"/>
              </a:rPr>
              <a:t>（   ） </a:t>
            </a:r>
            <a:r>
              <a:rPr lang="en-US" altLang="zh-CN" sz="2133">
                <a:sym typeface="+mn-ea"/>
              </a:rPr>
              <a:t>= 1100110</a:t>
            </a:r>
            <a:r>
              <a:rPr lang="zh-CN" altLang="en-US" sz="2133">
                <a:sym typeface="+mn-ea"/>
              </a:rPr>
              <a:t>。</a:t>
            </a:r>
          </a:p>
          <a:p>
            <a:r>
              <a:rPr lang="zh-CN" altLang="en-US" sz="2133">
                <a:sym typeface="+mn-ea"/>
              </a:rPr>
              <a:t>  </a:t>
            </a:r>
            <a:r>
              <a:rPr lang="en-US" altLang="zh-CN" sz="2133">
                <a:sym typeface="+mn-ea"/>
              </a:rPr>
              <a:t>A</a:t>
            </a:r>
            <a:r>
              <a:rPr lang="zh-CN" altLang="en-US" sz="2133">
                <a:sym typeface="+mn-ea"/>
              </a:rPr>
              <a:t>．</a:t>
            </a:r>
            <a:r>
              <a:rPr lang="en-US" altLang="zh-CN" sz="2133">
                <a:sym typeface="+mn-ea"/>
              </a:rPr>
              <a:t>1011           B</a:t>
            </a:r>
            <a:r>
              <a:rPr lang="zh-CN" altLang="en-US" sz="2133">
                <a:sym typeface="+mn-ea"/>
              </a:rPr>
              <a:t>．</a:t>
            </a:r>
            <a:r>
              <a:rPr lang="en-US" altLang="zh-CN" sz="2133">
                <a:sym typeface="+mn-ea"/>
              </a:rPr>
              <a:t>1101            C</a:t>
            </a:r>
            <a:r>
              <a:rPr lang="zh-CN" altLang="en-US" sz="2133">
                <a:sym typeface="+mn-ea"/>
              </a:rPr>
              <a:t>．</a:t>
            </a:r>
            <a:r>
              <a:rPr lang="en-US" altLang="zh-CN" sz="2133">
                <a:sym typeface="+mn-ea"/>
              </a:rPr>
              <a:t>1010         D</a:t>
            </a:r>
            <a:r>
              <a:rPr lang="zh-CN" altLang="en-US" sz="2133">
                <a:sym typeface="+mn-ea"/>
              </a:rPr>
              <a:t>．</a:t>
            </a:r>
            <a:r>
              <a:rPr lang="en-US" altLang="zh-CN" sz="2133">
                <a:sym typeface="+mn-ea"/>
              </a:rPr>
              <a:t>1111</a:t>
            </a:r>
          </a:p>
          <a:p>
            <a:r>
              <a:rPr lang="en-US" altLang="zh-CN" sz="2133">
                <a:sym typeface="+mn-ea"/>
              </a:rPr>
              <a:t>【</a:t>
            </a:r>
            <a:r>
              <a:rPr lang="zh-CN" altLang="en-US" sz="2133">
                <a:sym typeface="+mn-ea"/>
              </a:rPr>
              <a:t>答案</a:t>
            </a:r>
            <a:r>
              <a:rPr lang="en-US" altLang="zh-CN" sz="2133">
                <a:sym typeface="+mn-ea"/>
              </a:rPr>
              <a:t>】B  </a:t>
            </a:r>
            <a:endParaRPr lang="en-US" altLang="zh-CN" sz="2133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3805" y="4841300"/>
            <a:ext cx="9257212" cy="140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33">
                <a:sym typeface="+mn-ea"/>
              </a:rPr>
              <a:t>6.【NOIP2011</a:t>
            </a:r>
            <a:r>
              <a:rPr lang="zh-CN" altLang="en-US" sz="2133">
                <a:sym typeface="+mn-ea"/>
              </a:rPr>
              <a:t>普及组</a:t>
            </a:r>
            <a:r>
              <a:rPr lang="en-US" altLang="zh-CN" sz="2133">
                <a:sym typeface="+mn-ea"/>
              </a:rPr>
              <a:t>】</a:t>
            </a:r>
            <a:r>
              <a:rPr lang="zh-CN" altLang="en-US" sz="2133">
                <a:sym typeface="+mn-ea"/>
              </a:rPr>
              <a:t>字符“</a:t>
            </a:r>
            <a:r>
              <a:rPr lang="en-US" altLang="zh-CN" sz="2133">
                <a:sym typeface="+mn-ea"/>
              </a:rPr>
              <a:t>0”</a:t>
            </a:r>
            <a:r>
              <a:rPr lang="zh-CN" altLang="en-US" sz="2133">
                <a:sym typeface="+mn-ea"/>
              </a:rPr>
              <a:t>的</a:t>
            </a:r>
            <a:r>
              <a:rPr lang="en-US" altLang="zh-CN" sz="2133">
                <a:sym typeface="+mn-ea"/>
              </a:rPr>
              <a:t>ASCII</a:t>
            </a:r>
            <a:r>
              <a:rPr lang="zh-CN" altLang="en-US" sz="2133">
                <a:sym typeface="+mn-ea"/>
              </a:rPr>
              <a:t>码为</a:t>
            </a:r>
            <a:r>
              <a:rPr lang="en-US" altLang="zh-CN" sz="2133">
                <a:sym typeface="+mn-ea"/>
              </a:rPr>
              <a:t>48</a:t>
            </a:r>
            <a:r>
              <a:rPr lang="zh-CN" altLang="en-US" sz="2133">
                <a:sym typeface="+mn-ea"/>
              </a:rPr>
              <a:t>，则字符“</a:t>
            </a:r>
            <a:r>
              <a:rPr lang="en-US" altLang="zh-CN" sz="2133">
                <a:sym typeface="+mn-ea"/>
              </a:rPr>
              <a:t>9”</a:t>
            </a:r>
            <a:r>
              <a:rPr lang="zh-CN" altLang="en-US" sz="2133">
                <a:sym typeface="+mn-ea"/>
              </a:rPr>
              <a:t>的</a:t>
            </a:r>
            <a:r>
              <a:rPr lang="en-US" altLang="zh-CN" sz="2133">
                <a:sym typeface="+mn-ea"/>
              </a:rPr>
              <a:t>ASCII</a:t>
            </a:r>
            <a:r>
              <a:rPr lang="zh-CN" altLang="en-US" sz="2133">
                <a:sym typeface="+mn-ea"/>
              </a:rPr>
              <a:t>码为（     ）。</a:t>
            </a:r>
          </a:p>
          <a:p>
            <a:r>
              <a:rPr lang="zh-CN" altLang="en-US" sz="2133">
                <a:sym typeface="+mn-ea"/>
              </a:rPr>
              <a:t>  </a:t>
            </a:r>
            <a:r>
              <a:rPr lang="en-US" altLang="zh-CN" sz="2133">
                <a:sym typeface="+mn-ea"/>
              </a:rPr>
              <a:t>A</a:t>
            </a:r>
            <a:r>
              <a:rPr lang="zh-CN" altLang="en-US" sz="2133">
                <a:sym typeface="+mn-ea"/>
              </a:rPr>
              <a:t>．</a:t>
            </a:r>
            <a:r>
              <a:rPr lang="en-US" altLang="zh-CN" sz="2133">
                <a:sym typeface="+mn-ea"/>
              </a:rPr>
              <a:t>39           B</a:t>
            </a:r>
            <a:r>
              <a:rPr lang="zh-CN" altLang="en-US" sz="2133">
                <a:sym typeface="+mn-ea"/>
              </a:rPr>
              <a:t>．</a:t>
            </a:r>
            <a:r>
              <a:rPr lang="en-US" altLang="zh-CN" sz="2133">
                <a:sym typeface="+mn-ea"/>
              </a:rPr>
              <a:t>57           C</a:t>
            </a:r>
            <a:r>
              <a:rPr lang="zh-CN" altLang="en-US" sz="2133">
                <a:sym typeface="+mn-ea"/>
              </a:rPr>
              <a:t>．</a:t>
            </a:r>
            <a:r>
              <a:rPr lang="en-US" altLang="zh-CN" sz="2133">
                <a:sym typeface="+mn-ea"/>
              </a:rPr>
              <a:t>120       D</a:t>
            </a:r>
            <a:r>
              <a:rPr lang="zh-CN" altLang="en-US" sz="2133">
                <a:sym typeface="+mn-ea"/>
              </a:rPr>
              <a:t>．视具体的计算机而定</a:t>
            </a:r>
          </a:p>
          <a:p>
            <a:r>
              <a:rPr lang="en-US" altLang="zh-CN" sz="2133">
                <a:sym typeface="+mn-ea"/>
              </a:rPr>
              <a:t>【</a:t>
            </a:r>
            <a:r>
              <a:rPr lang="zh-CN" altLang="en-US" sz="2133">
                <a:sym typeface="+mn-ea"/>
              </a:rPr>
              <a:t>答案</a:t>
            </a:r>
            <a:r>
              <a:rPr lang="en-US" altLang="zh-CN" sz="2133">
                <a:sym typeface="+mn-ea"/>
              </a:rPr>
              <a:t>】B  </a:t>
            </a:r>
            <a:endParaRPr lang="en-US" altLang="zh-CN" sz="2133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61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808</Words>
  <Application>Microsoft Office PowerPoint</Application>
  <PresentationFormat>宽屏</PresentationFormat>
  <Paragraphs>165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Hannotate SC Bold</vt:lpstr>
      <vt:lpstr>Helvetica Neue Medium</vt:lpstr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USER</cp:lastModifiedBy>
  <cp:revision>67</cp:revision>
  <dcterms:created xsi:type="dcterms:W3CDTF">2020-10-12T01:38:58Z</dcterms:created>
  <dcterms:modified xsi:type="dcterms:W3CDTF">2021-02-22T06:27:39Z</dcterms:modified>
</cp:coreProperties>
</file>