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AB912-95C4-4C37-81B2-E17B3FFAA3B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ACFA-A322-43F4-B108-BB100327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9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5ACFA-A322-43F4-B108-BB1003279B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0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hibtc.ke.qq.com/?tuin=9f950b04#tab=1&amp;category=-1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xmlns="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xmlns="" id="{BC72413A-C8F1-45A8-B13A-135BBC5F1377}"/>
              </a:ext>
            </a:extLst>
          </p:cNvPr>
          <p:cNvSpPr txBox="1"/>
          <p:nvPr userDrawn="1"/>
        </p:nvSpPr>
        <p:spPr>
          <a:xfrm>
            <a:off x="504481" y="54565"/>
            <a:ext cx="266007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FF32B70-1E5F-4875-B08F-F4404410417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" y="179783"/>
            <a:ext cx="409996" cy="409996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 userDrawn="1"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854" y="883558"/>
            <a:ext cx="11567763" cy="6279727"/>
          </a:xfrm>
        </p:spPr>
        <p:txBody>
          <a:bodyPr>
            <a:noAutofit/>
          </a:bodyPr>
          <a:lstStyle/>
          <a:p>
            <a:pPr algn="l"/>
            <a:r>
              <a:rPr lang="zh-CN" altLang="en-US" smtClean="0">
                <a:sym typeface="+mn-ea"/>
              </a:rPr>
              <a:t>在数的定点表示法中，由于数的表示范围窄，常常不能满足各种数值问题的需要。为了扩大数的表示范围，方便用户使用，有些计算机采用浮点表示法。表示一个浮点数，要用两部分：尾数和阶码。尾数用以表示数的有效数值；阶码用以表示小数点在该数中的位置。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38" y="2349621"/>
            <a:ext cx="4908973" cy="38269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03069" y="196333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浮点表示法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2437534"/>
            <a:ext cx="4771770" cy="19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9502" y="972579"/>
            <a:ext cx="10121053" cy="6278880"/>
          </a:xfrm>
        </p:spPr>
        <p:txBody>
          <a:bodyPr>
            <a:noAutofit/>
          </a:bodyPr>
          <a:lstStyle/>
          <a:p>
            <a:pPr algn="l"/>
            <a:r>
              <a:rPr lang="en-US" altLang="zh-CN" sz="2133" dirty="0">
                <a:sym typeface="+mn-ea"/>
              </a:rPr>
              <a:t>1.【NOIP2017</a:t>
            </a:r>
            <a:r>
              <a:rPr lang="zh-CN" altLang="en-US" sz="2133" dirty="0">
                <a:sym typeface="+mn-ea"/>
              </a:rPr>
              <a:t>提高组</a:t>
            </a:r>
            <a:r>
              <a:rPr lang="en-US" altLang="zh-CN" sz="2133" dirty="0">
                <a:sym typeface="+mn-ea"/>
              </a:rPr>
              <a:t>】</a:t>
            </a:r>
            <a:r>
              <a:rPr lang="zh-CN" altLang="en-US" sz="2133" dirty="0">
                <a:sym typeface="+mn-ea"/>
              </a:rPr>
              <a:t>在</a:t>
            </a:r>
            <a:r>
              <a:rPr lang="en-US" altLang="zh-CN" sz="2133" dirty="0">
                <a:sym typeface="+mn-ea"/>
              </a:rPr>
              <a:t>8</a:t>
            </a:r>
            <a:r>
              <a:rPr lang="zh-CN" altLang="en-US" sz="2133" dirty="0">
                <a:sym typeface="+mn-ea"/>
              </a:rPr>
              <a:t>位二进制补码中，</a:t>
            </a:r>
            <a:r>
              <a:rPr lang="en-US" altLang="zh-CN" sz="2133" dirty="0">
                <a:sym typeface="+mn-ea"/>
              </a:rPr>
              <a:t>10101011</a:t>
            </a:r>
            <a:r>
              <a:rPr lang="zh-CN" altLang="en-US" sz="2133" dirty="0">
                <a:sym typeface="+mn-ea"/>
              </a:rPr>
              <a:t>表示的数是十进制下的</a:t>
            </a:r>
            <a:r>
              <a:rPr sz="2133" dirty="0">
                <a:sym typeface="+mn-ea"/>
              </a:rPr>
              <a:t>（）。 </a:t>
            </a:r>
          </a:p>
          <a:p>
            <a:pPr algn="l"/>
            <a:r>
              <a:rPr sz="2133" dirty="0">
                <a:sym typeface="+mn-ea"/>
              </a:rPr>
              <a:t>A. </a:t>
            </a:r>
            <a:r>
              <a:rPr lang="en-US" sz="2133" dirty="0">
                <a:sym typeface="+mn-ea"/>
              </a:rPr>
              <a:t>43</a:t>
            </a:r>
            <a:r>
              <a:rPr sz="2133" dirty="0">
                <a:sym typeface="+mn-ea"/>
              </a:rPr>
              <a:t>        B. </a:t>
            </a:r>
            <a:r>
              <a:rPr lang="en-US" sz="2133" dirty="0">
                <a:sym typeface="+mn-ea"/>
              </a:rPr>
              <a:t>-85</a:t>
            </a:r>
            <a:r>
              <a:rPr sz="2133" dirty="0">
                <a:sym typeface="+mn-ea"/>
              </a:rPr>
              <a:t>        C. </a:t>
            </a:r>
            <a:r>
              <a:rPr lang="en-US" sz="2133" dirty="0">
                <a:sym typeface="+mn-ea"/>
              </a:rPr>
              <a:t>-43</a:t>
            </a:r>
            <a:r>
              <a:rPr sz="2133" dirty="0">
                <a:sym typeface="+mn-ea"/>
              </a:rPr>
              <a:t>         D. </a:t>
            </a:r>
            <a:r>
              <a:rPr lang="en-US" sz="2133" dirty="0">
                <a:sym typeface="+mn-ea"/>
              </a:rPr>
              <a:t>-84</a:t>
            </a:r>
            <a:endParaRPr sz="2133" dirty="0">
              <a:sym typeface="+mn-ea"/>
            </a:endParaRPr>
          </a:p>
          <a:p>
            <a:pPr algn="l"/>
            <a:r>
              <a:rPr lang="en-US" altLang="zh-CN" sz="2133" dirty="0">
                <a:sym typeface="+mn-ea"/>
              </a:rPr>
              <a:t>【</a:t>
            </a:r>
            <a:r>
              <a:rPr lang="zh-CN" altLang="en-US" sz="2133" dirty="0">
                <a:sym typeface="+mn-ea"/>
              </a:rPr>
              <a:t>答案</a:t>
            </a:r>
            <a:r>
              <a:rPr lang="en-US" altLang="zh-CN" sz="2133" dirty="0">
                <a:sym typeface="+mn-ea"/>
              </a:rPr>
              <a:t>】B</a:t>
            </a:r>
          </a:p>
          <a:p>
            <a:pPr algn="l"/>
            <a:r>
              <a:rPr lang="zh-CN" altLang="en-US" sz="2133" dirty="0">
                <a:sym typeface="+mn-ea"/>
              </a:rPr>
              <a:t>【分析】</a:t>
            </a:r>
            <a:r>
              <a:rPr sz="2133" dirty="0">
                <a:sym typeface="+mn-ea"/>
              </a:rPr>
              <a:t> [</a:t>
            </a:r>
            <a:r>
              <a:rPr lang="en-US" altLang="zh-CN" sz="2133" dirty="0">
                <a:sym typeface="+mn-ea"/>
              </a:rPr>
              <a:t>10101011</a:t>
            </a:r>
            <a:r>
              <a:rPr sz="2133" dirty="0">
                <a:sym typeface="+mn-ea"/>
              </a:rPr>
              <a:t>]</a:t>
            </a:r>
            <a:r>
              <a:rPr sz="2133" baseline="-25000" dirty="0">
                <a:sym typeface="+mn-ea"/>
              </a:rPr>
              <a:t>补</a:t>
            </a:r>
            <a:r>
              <a:rPr sz="2133" dirty="0">
                <a:sym typeface="+mn-ea"/>
              </a:rPr>
              <a:t>=[</a:t>
            </a:r>
            <a:r>
              <a:rPr lang="en-US" altLang="zh-CN" sz="2133" dirty="0">
                <a:sym typeface="+mn-ea"/>
              </a:rPr>
              <a:t>10101010</a:t>
            </a:r>
            <a:r>
              <a:rPr sz="2133" dirty="0">
                <a:sym typeface="+mn-ea"/>
              </a:rPr>
              <a:t>]</a:t>
            </a:r>
            <a:r>
              <a:rPr sz="2133" baseline="-25000" dirty="0">
                <a:sym typeface="+mn-ea"/>
              </a:rPr>
              <a:t>反</a:t>
            </a:r>
            <a:r>
              <a:rPr sz="2133" dirty="0">
                <a:sym typeface="+mn-ea"/>
              </a:rPr>
              <a:t> = [11</a:t>
            </a:r>
            <a:r>
              <a:rPr lang="en-US" altLang="zh-CN" sz="2133" dirty="0">
                <a:sym typeface="+mn-ea"/>
              </a:rPr>
              <a:t>010101</a:t>
            </a:r>
            <a:r>
              <a:rPr sz="2133" dirty="0">
                <a:sym typeface="+mn-ea"/>
              </a:rPr>
              <a:t>]</a:t>
            </a:r>
            <a:r>
              <a:rPr sz="2133" baseline="-25000" dirty="0">
                <a:sym typeface="+mn-ea"/>
              </a:rPr>
              <a:t>原</a:t>
            </a:r>
            <a:r>
              <a:rPr sz="2133" dirty="0">
                <a:sym typeface="+mn-ea"/>
              </a:rPr>
              <a:t> </a:t>
            </a:r>
            <a:r>
              <a:rPr lang="en-US" sz="2133" dirty="0">
                <a:sym typeface="+mn-ea"/>
              </a:rPr>
              <a:t>=-55H=-85</a:t>
            </a:r>
            <a:endParaRPr sz="2133" dirty="0">
              <a:sym typeface="+mn-ea"/>
            </a:endParaRPr>
          </a:p>
          <a:p>
            <a:pPr algn="l"/>
            <a:endParaRPr lang="en-US" altLang="zh-CN" sz="2133" dirty="0">
              <a:sym typeface="+mn-ea"/>
            </a:endParaRPr>
          </a:p>
          <a:p>
            <a:pPr algn="l"/>
            <a:endParaRPr sz="2133" dirty="0">
              <a:sym typeface="+mn-ea"/>
            </a:endParaRPr>
          </a:p>
          <a:p>
            <a:pPr algn="l"/>
            <a:r>
              <a:rPr lang="en-US" altLang="zh-CN" sz="2133" dirty="0">
                <a:sym typeface="+mn-ea"/>
              </a:rPr>
              <a:t>2.【NOIP2014</a:t>
            </a:r>
            <a:r>
              <a:rPr lang="zh-CN" altLang="en-US" sz="2133" dirty="0">
                <a:sym typeface="+mn-ea"/>
              </a:rPr>
              <a:t>普及组</a:t>
            </a:r>
            <a:r>
              <a:rPr lang="en-US" altLang="zh-CN" sz="2133" dirty="0">
                <a:sym typeface="+mn-ea"/>
              </a:rPr>
              <a:t>】</a:t>
            </a:r>
            <a:r>
              <a:rPr sz="2133" dirty="0">
                <a:sym typeface="+mn-ea"/>
              </a:rPr>
              <a:t>下列各无符号十进制整数中，能用八位二进制表示的数中最大的是（   ）。</a:t>
            </a:r>
          </a:p>
          <a:p>
            <a:pPr algn="l"/>
            <a:r>
              <a:rPr sz="2133" dirty="0">
                <a:sym typeface="+mn-ea"/>
              </a:rPr>
              <a:t> A. 296             B. 133           C. 256            D. 199</a:t>
            </a:r>
          </a:p>
          <a:p>
            <a:pPr algn="l"/>
            <a:r>
              <a:rPr lang="en-US" altLang="zh-CN" sz="2133" dirty="0">
                <a:sym typeface="+mn-ea"/>
              </a:rPr>
              <a:t>【</a:t>
            </a:r>
            <a:r>
              <a:rPr lang="zh-CN" altLang="en-US" sz="2133" dirty="0">
                <a:sym typeface="+mn-ea"/>
              </a:rPr>
              <a:t>答案</a:t>
            </a:r>
            <a:r>
              <a:rPr lang="en-US" altLang="zh-CN" sz="2133" dirty="0">
                <a:sym typeface="+mn-ea"/>
              </a:rPr>
              <a:t>】D</a:t>
            </a:r>
          </a:p>
          <a:p>
            <a:pPr algn="l"/>
            <a:r>
              <a:rPr lang="zh-CN" altLang="en-US" sz="2133" dirty="0">
                <a:sym typeface="+mn-ea"/>
              </a:rPr>
              <a:t>【分析】</a:t>
            </a:r>
            <a:r>
              <a:rPr lang="en-US" sz="2133" dirty="0">
                <a:sym typeface="+mn-ea"/>
              </a:rPr>
              <a:t>0</a:t>
            </a:r>
            <a:r>
              <a:rPr lang="zh-CN" altLang="en-US" sz="2133" dirty="0">
                <a:sym typeface="+mn-ea"/>
              </a:rPr>
              <a:t>至</a:t>
            </a:r>
            <a:r>
              <a:rPr lang="en-US" sz="2133" dirty="0">
                <a:sym typeface="+mn-ea"/>
              </a:rPr>
              <a:t>2</a:t>
            </a:r>
            <a:r>
              <a:rPr lang="en-US" sz="2133" baseline="30000" dirty="0">
                <a:sym typeface="+mn-ea"/>
              </a:rPr>
              <a:t>8</a:t>
            </a:r>
            <a:r>
              <a:rPr lang="en-US" sz="2133" dirty="0">
                <a:sym typeface="+mn-ea"/>
              </a:rPr>
              <a:t>-1</a:t>
            </a:r>
            <a:r>
              <a:rPr lang="zh-CN" altLang="en-US" sz="2133" dirty="0">
                <a:sym typeface="+mn-ea"/>
              </a:rPr>
              <a:t>为</a:t>
            </a:r>
            <a:r>
              <a:rPr lang="en-US" altLang="zh-CN" sz="2133" dirty="0">
                <a:sym typeface="+mn-ea"/>
              </a:rPr>
              <a:t>0</a:t>
            </a:r>
            <a:r>
              <a:rPr lang="zh-CN" altLang="en-US" sz="2133" dirty="0">
                <a:sym typeface="+mn-ea"/>
              </a:rPr>
              <a:t>至</a:t>
            </a:r>
            <a:r>
              <a:rPr lang="en-US" altLang="zh-CN" sz="2133" dirty="0">
                <a:sym typeface="+mn-ea"/>
              </a:rPr>
              <a:t>255</a:t>
            </a:r>
            <a:r>
              <a:rPr lang="zh-CN" altLang="en-US" sz="2133" dirty="0">
                <a:sym typeface="+mn-ea"/>
              </a:rPr>
              <a:t>，所以最大为</a:t>
            </a:r>
            <a:r>
              <a:rPr lang="en-US" altLang="zh-CN" sz="2133" dirty="0">
                <a:sym typeface="+mn-ea"/>
              </a:rPr>
              <a:t>199</a:t>
            </a:r>
            <a:endParaRPr sz="2133" dirty="0">
              <a:sym typeface="+mn-ea"/>
            </a:endParaRPr>
          </a:p>
          <a:p>
            <a:pPr algn="l"/>
            <a:endParaRPr lang="en-US" altLang="zh-CN" sz="2133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B9CAA05-1FB7-4769-8A20-8705947222F9}"/>
              </a:ext>
            </a:extLst>
          </p:cNvPr>
          <p:cNvSpPr txBox="1"/>
          <p:nvPr/>
        </p:nvSpPr>
        <p:spPr>
          <a:xfrm>
            <a:off x="1520917" y="152928"/>
            <a:ext cx="39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真题演练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74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8011" y="671623"/>
            <a:ext cx="10929257" cy="168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>
              <a:sym typeface="+mn-ea"/>
            </a:endParaRPr>
          </a:p>
          <a:p>
            <a:r>
              <a:rPr lang="en-US" altLang="zh-CN" sz="2133">
                <a:sym typeface="+mn-ea"/>
              </a:rPr>
              <a:t>3.【NOIP2010</a:t>
            </a:r>
            <a:r>
              <a:rPr lang="zh-CN" altLang="en-US" sz="2133">
                <a:sym typeface="+mn-ea"/>
              </a:rPr>
              <a:t>普及组</a:t>
            </a:r>
            <a:r>
              <a:rPr lang="en-US" altLang="zh-CN" sz="2133">
                <a:sym typeface="+mn-ea"/>
              </a:rPr>
              <a:t>】</a:t>
            </a:r>
            <a:r>
              <a:rPr lang="zh-CN" altLang="en-US" sz="2133">
                <a:sym typeface="+mn-ea"/>
              </a:rPr>
              <a:t>一个字长为</a:t>
            </a:r>
            <a:r>
              <a:rPr lang="en-US" altLang="zh-CN" sz="2133">
                <a:sym typeface="+mn-ea"/>
              </a:rPr>
              <a:t>8</a:t>
            </a:r>
            <a:r>
              <a:rPr lang="zh-CN" altLang="en-US" sz="2133">
                <a:sym typeface="+mn-ea"/>
              </a:rPr>
              <a:t>位的整数的补码是</a:t>
            </a:r>
            <a:r>
              <a:rPr lang="en-US" altLang="zh-CN" sz="2133">
                <a:sym typeface="+mn-ea"/>
              </a:rPr>
              <a:t>11111001</a:t>
            </a:r>
            <a:r>
              <a:rPr lang="zh-CN" altLang="en-US" sz="2133">
                <a:sym typeface="+mn-ea"/>
              </a:rPr>
              <a:t>，则它的原码是（   ）。</a:t>
            </a:r>
          </a:p>
          <a:p>
            <a:r>
              <a:rPr lang="en-US" altLang="zh-CN" sz="2133">
                <a:sym typeface="+mn-ea"/>
              </a:rPr>
              <a:t>A. 00000111       B. 01111001       C. 11111001       D. 10000111</a:t>
            </a:r>
          </a:p>
          <a:p>
            <a:r>
              <a:rPr lang="en-US" altLang="zh-CN" sz="2133">
                <a:sym typeface="+mn-ea"/>
              </a:rPr>
              <a:t>【</a:t>
            </a:r>
            <a:r>
              <a:rPr lang="zh-CN" altLang="en-US" sz="2133">
                <a:sym typeface="+mn-ea"/>
              </a:rPr>
              <a:t>答案</a:t>
            </a:r>
            <a:r>
              <a:rPr lang="en-US" altLang="zh-CN" sz="2133">
                <a:sym typeface="+mn-ea"/>
              </a:rPr>
              <a:t>】</a:t>
            </a:r>
            <a:r>
              <a:rPr lang="en-US" altLang="zh-CN" sz="2133" smtClean="0">
                <a:sym typeface="+mn-ea"/>
              </a:rPr>
              <a:t>D</a:t>
            </a:r>
          </a:p>
          <a:p>
            <a:r>
              <a:rPr lang="en-US" altLang="zh-CN" sz="2133" smtClean="0">
                <a:sym typeface="+mn-ea"/>
              </a:rPr>
              <a:t>【</a:t>
            </a:r>
            <a:r>
              <a:rPr lang="zh-CN" altLang="en-US" sz="2133" smtClean="0">
                <a:sym typeface="+mn-ea"/>
              </a:rPr>
              <a:t>分析</a:t>
            </a:r>
            <a:r>
              <a:rPr lang="en-US" altLang="zh-CN" sz="2133" smtClean="0">
                <a:sym typeface="+mn-ea"/>
              </a:rPr>
              <a:t>】</a:t>
            </a:r>
            <a:r>
              <a:rPr lang="zh-CN" altLang="en-US" sz="2133" smtClean="0">
                <a:sym typeface="+mn-ea"/>
              </a:rPr>
              <a:t> </a:t>
            </a:r>
            <a:r>
              <a:rPr lang="en-US" altLang="zh-CN" sz="2133" smtClean="0">
                <a:sym typeface="+mn-ea"/>
              </a:rPr>
              <a:t>[11111001]</a:t>
            </a:r>
            <a:r>
              <a:rPr lang="zh-CN" altLang="en-US" sz="2133" smtClean="0">
                <a:sym typeface="+mn-ea"/>
              </a:rPr>
              <a:t>补</a:t>
            </a:r>
            <a:r>
              <a:rPr lang="en-US" altLang="zh-CN" sz="2133" smtClean="0">
                <a:sym typeface="+mn-ea"/>
              </a:rPr>
              <a:t>=[11111000]</a:t>
            </a:r>
            <a:r>
              <a:rPr lang="zh-CN" altLang="en-US" sz="2133" smtClean="0">
                <a:sym typeface="+mn-ea"/>
              </a:rPr>
              <a:t>反 </a:t>
            </a:r>
            <a:r>
              <a:rPr lang="en-US" altLang="zh-CN" sz="2133" smtClean="0">
                <a:sym typeface="+mn-ea"/>
              </a:rPr>
              <a:t>= [10000111]</a:t>
            </a:r>
            <a:r>
              <a:rPr lang="zh-CN" altLang="en-US" sz="2133" smtClean="0">
                <a:sym typeface="+mn-ea"/>
              </a:rPr>
              <a:t>原</a:t>
            </a:r>
            <a:endParaRPr lang="zh-CN" altLang="en-US" sz="2133" dirty="0"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B9CAA05-1FB7-4769-8A20-8705947222F9}"/>
              </a:ext>
            </a:extLst>
          </p:cNvPr>
          <p:cNvSpPr txBox="1"/>
          <p:nvPr/>
        </p:nvSpPr>
        <p:spPr>
          <a:xfrm>
            <a:off x="1520917" y="152928"/>
            <a:ext cx="39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真题演练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4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35855" y="197515"/>
            <a:ext cx="337566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机器数和真值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1355" y="905449"/>
            <a:ext cx="11402302" cy="5256107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sym typeface="+mn-ea"/>
              </a:rPr>
              <a:t>在学习原码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反码和补码之前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需要先了解机器数和真值的概念。</a:t>
            </a:r>
          </a:p>
          <a:p>
            <a:pPr marL="380990" indent="-380990" algn="l"/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、机器数</a:t>
            </a:r>
          </a:p>
          <a:p>
            <a:pPr marL="380990" indent="-380990" algn="l"/>
            <a:r>
              <a:rPr lang="zh-CN" altLang="en-US" dirty="0">
                <a:sym typeface="+mn-ea"/>
              </a:rPr>
              <a:t>     一个数在计算机中的二进制表示形式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叫做这个数的机器数。机器数是带符号的，在计算机用一个数的最高位存放符号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正数为</a:t>
            </a:r>
            <a:r>
              <a:rPr lang="en-US" altLang="zh-CN" dirty="0">
                <a:sym typeface="+mn-ea"/>
              </a:rPr>
              <a:t>0, </a:t>
            </a:r>
            <a:r>
              <a:rPr lang="zh-CN" altLang="en-US" dirty="0">
                <a:sym typeface="+mn-ea"/>
              </a:rPr>
              <a:t>负数为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。比如，十进制中的数 </a:t>
            </a:r>
            <a:r>
              <a:rPr lang="en-US" altLang="zh-CN" dirty="0">
                <a:sym typeface="+mn-ea"/>
              </a:rPr>
              <a:t>+3 </a:t>
            </a:r>
            <a:r>
              <a:rPr lang="zh-CN" altLang="en-US" dirty="0">
                <a:sym typeface="+mn-ea"/>
              </a:rPr>
              <a:t>，计算机字长为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位，转换成二进制就是</a:t>
            </a:r>
            <a:r>
              <a:rPr lang="en-US" altLang="zh-CN" dirty="0">
                <a:sym typeface="+mn-ea"/>
              </a:rPr>
              <a:t>00000011</a:t>
            </a:r>
            <a:r>
              <a:rPr lang="zh-CN" altLang="en-US" dirty="0">
                <a:sym typeface="+mn-ea"/>
              </a:rPr>
              <a:t>。如果是 </a:t>
            </a:r>
            <a:r>
              <a:rPr lang="en-US" altLang="zh-CN" dirty="0">
                <a:sym typeface="+mn-ea"/>
              </a:rPr>
              <a:t>-3 </a:t>
            </a:r>
            <a:r>
              <a:rPr lang="zh-CN" altLang="en-US" dirty="0">
                <a:sym typeface="+mn-ea"/>
              </a:rPr>
              <a:t>，就是 </a:t>
            </a:r>
            <a:r>
              <a:rPr lang="en-US" altLang="zh-CN" dirty="0">
                <a:sym typeface="+mn-ea"/>
              </a:rPr>
              <a:t>10000011 </a:t>
            </a:r>
            <a:r>
              <a:rPr lang="zh-CN" altLang="en-US" dirty="0">
                <a:sym typeface="+mn-ea"/>
              </a:rPr>
              <a:t>。那么，这里的 </a:t>
            </a:r>
            <a:r>
              <a:rPr lang="en-US" altLang="zh-CN" dirty="0">
                <a:sym typeface="+mn-ea"/>
              </a:rPr>
              <a:t>00000011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10000011 </a:t>
            </a:r>
            <a:r>
              <a:rPr lang="zh-CN" altLang="en-US" dirty="0">
                <a:sym typeface="+mn-ea"/>
              </a:rPr>
              <a:t>就是机器数。</a:t>
            </a:r>
          </a:p>
          <a:p>
            <a:pPr marL="380990" indent="-380990" algn="l"/>
            <a:r>
              <a:rPr lang="zh-CN" altLang="en-US" dirty="0">
                <a:sym typeface="+mn-ea"/>
              </a:rPr>
              <a:t>      原码、补码、反码都是一种机器数表示法。</a:t>
            </a:r>
          </a:p>
          <a:p>
            <a:pPr marL="380990" indent="-380990" algn="l"/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、真值</a:t>
            </a:r>
          </a:p>
          <a:p>
            <a:pPr marL="380990" indent="-380990" algn="l"/>
            <a:r>
              <a:rPr lang="zh-CN" altLang="en-US" dirty="0">
                <a:sym typeface="+mn-ea"/>
              </a:rPr>
              <a:t>      因为第一位是符号位，所以机器数的形式值就不等于真正的数值。例如上面的有符号数 </a:t>
            </a:r>
            <a:r>
              <a:rPr lang="en-US" altLang="zh-CN" dirty="0">
                <a:sym typeface="+mn-ea"/>
              </a:rPr>
              <a:t>10000011</a:t>
            </a:r>
            <a:r>
              <a:rPr lang="zh-CN" altLang="en-US" dirty="0">
                <a:sym typeface="+mn-ea"/>
              </a:rPr>
              <a:t>，其最高位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代表负，其真正数值是 </a:t>
            </a:r>
            <a:r>
              <a:rPr lang="en-US" altLang="zh-CN" dirty="0">
                <a:sym typeface="+mn-ea"/>
              </a:rPr>
              <a:t>-3 </a:t>
            </a:r>
            <a:r>
              <a:rPr lang="zh-CN" altLang="en-US" dirty="0">
                <a:sym typeface="+mn-ea"/>
              </a:rPr>
              <a:t>而不是形式值</a:t>
            </a:r>
            <a:r>
              <a:rPr lang="en-US" altLang="zh-CN" dirty="0">
                <a:sym typeface="+mn-ea"/>
              </a:rPr>
              <a:t>131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10000011</a:t>
            </a:r>
            <a:r>
              <a:rPr lang="zh-CN" altLang="en-US" dirty="0">
                <a:sym typeface="+mn-ea"/>
              </a:rPr>
              <a:t>转换成十进制等于</a:t>
            </a:r>
            <a:r>
              <a:rPr lang="en-US" altLang="zh-CN" dirty="0">
                <a:sym typeface="+mn-ea"/>
              </a:rPr>
              <a:t>131</a:t>
            </a:r>
            <a:r>
              <a:rPr lang="zh-CN" altLang="en-US" dirty="0">
                <a:sym typeface="+mn-ea"/>
              </a:rPr>
              <a:t>）。所以，为区别起见，将带符号位的机器数对应的真正数值称为机器数的真值。</a:t>
            </a:r>
          </a:p>
          <a:p>
            <a:pPr marL="380990" indent="-380990" algn="l"/>
            <a:r>
              <a:rPr lang="zh-CN" altLang="en-US" dirty="0">
                <a:sym typeface="+mn-ea"/>
              </a:rPr>
              <a:t>      例：</a:t>
            </a:r>
            <a:r>
              <a:rPr lang="en-US" altLang="zh-CN" dirty="0">
                <a:sym typeface="+mn-ea"/>
              </a:rPr>
              <a:t>0000 0001</a:t>
            </a:r>
            <a:r>
              <a:rPr lang="zh-CN" altLang="en-US" dirty="0">
                <a:sym typeface="+mn-ea"/>
              </a:rPr>
              <a:t>的真值 </a:t>
            </a:r>
            <a:r>
              <a:rPr lang="en-US" altLang="zh-CN" dirty="0">
                <a:sym typeface="+mn-ea"/>
              </a:rPr>
              <a:t>= +000 0001 = +1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1000 0001</a:t>
            </a:r>
            <a:r>
              <a:rPr lang="zh-CN" altLang="en-US" dirty="0">
                <a:sym typeface="+mn-ea"/>
              </a:rPr>
              <a:t>的真值 </a:t>
            </a:r>
            <a:r>
              <a:rPr lang="en-US" altLang="zh-CN" dirty="0">
                <a:sym typeface="+mn-ea"/>
              </a:rPr>
              <a:t>= –000 0001 = –1</a:t>
            </a:r>
          </a:p>
        </p:txBody>
      </p:sp>
    </p:spTree>
    <p:extLst>
      <p:ext uri="{BB962C8B-B14F-4D97-AF65-F5344CB8AC3E}">
        <p14:creationId xmlns:p14="http://schemas.microsoft.com/office/powerpoint/2010/main" val="1917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76253" y="187597"/>
            <a:ext cx="672253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原码, 反码, 补码的基础概念和计算方法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6191" y="1049141"/>
            <a:ext cx="11297798" cy="4267200"/>
          </a:xfrm>
        </p:spPr>
        <p:txBody>
          <a:bodyPr>
            <a:noAutofit/>
          </a:bodyPr>
          <a:lstStyle/>
          <a:p>
            <a:pPr algn="l"/>
            <a:r>
              <a:rPr dirty="0">
                <a:sym typeface="+mn-ea"/>
              </a:rPr>
              <a:t>原码, 反码, 补码是机器存储一个具体数字的编码方式</a:t>
            </a:r>
            <a:r>
              <a:rPr lang="zh-CN" altLang="en-US" dirty="0">
                <a:sym typeface="+mn-ea"/>
              </a:rPr>
              <a:t>。</a:t>
            </a:r>
          </a:p>
          <a:p>
            <a:pPr algn="l"/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原码</a:t>
            </a:r>
          </a:p>
          <a:p>
            <a:pPr algn="l"/>
            <a:r>
              <a:rPr lang="zh-CN" altLang="en-US" dirty="0">
                <a:sym typeface="+mn-ea"/>
              </a:rPr>
              <a:t>原码就是符号位加上真值的绝对值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即用第一位表示符号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其余位表示值。比如如果是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位二进制</a:t>
            </a:r>
            <a:r>
              <a:rPr lang="en-US" altLang="zh-CN" dirty="0">
                <a:sym typeface="+mn-ea"/>
              </a:rPr>
              <a:t>:</a:t>
            </a:r>
          </a:p>
          <a:p>
            <a:pPr algn="l"/>
            <a:r>
              <a:rPr lang="en-US" altLang="zh-CN" dirty="0">
                <a:sym typeface="+mn-ea"/>
              </a:rPr>
              <a:t>[+1]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0000 0001</a:t>
            </a:r>
          </a:p>
          <a:p>
            <a:pPr algn="l"/>
            <a:r>
              <a:rPr lang="en-US" altLang="zh-CN" dirty="0">
                <a:sym typeface="+mn-ea"/>
              </a:rPr>
              <a:t>[-1]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1000 0001</a:t>
            </a:r>
          </a:p>
          <a:p>
            <a:pPr algn="l"/>
            <a:r>
              <a:rPr lang="zh-CN" altLang="en-US" dirty="0">
                <a:sym typeface="+mn-ea"/>
              </a:rPr>
              <a:t>第一位是符号位</a:t>
            </a:r>
            <a:r>
              <a:rPr lang="en-US" altLang="zh-CN" dirty="0">
                <a:sym typeface="+mn-ea"/>
              </a:rPr>
              <a:t>. </a:t>
            </a:r>
            <a:r>
              <a:rPr lang="zh-CN" altLang="en-US" dirty="0">
                <a:sym typeface="+mn-ea"/>
              </a:rPr>
              <a:t>因为第一位是符号位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所以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位二进制数的取值范围就是</a:t>
            </a:r>
            <a:r>
              <a:rPr lang="en-US" altLang="zh-CN" dirty="0">
                <a:sym typeface="+mn-ea"/>
              </a:rPr>
              <a:t>:[1111 1111 , 0111 1111]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[-127 , 127]</a:t>
            </a:r>
            <a:r>
              <a:rPr lang="zh-CN" altLang="en-US" dirty="0">
                <a:sym typeface="+mn-ea"/>
              </a:rPr>
              <a:t>。</a:t>
            </a:r>
          </a:p>
          <a:p>
            <a:pPr algn="l"/>
            <a:r>
              <a:rPr lang="zh-CN" altLang="en-US" dirty="0">
                <a:sym typeface="+mn-ea"/>
              </a:rPr>
              <a:t>原码是人脑最容易理解和计算的表示方式。</a:t>
            </a:r>
          </a:p>
        </p:txBody>
      </p:sp>
    </p:spTree>
    <p:extLst>
      <p:ext uri="{BB962C8B-B14F-4D97-AF65-F5344CB8AC3E}">
        <p14:creationId xmlns:p14="http://schemas.microsoft.com/office/powerpoint/2010/main" val="36772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9105" y="966047"/>
            <a:ext cx="11559055" cy="5891953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smtClean="0">
                <a:sym typeface="+mn-ea"/>
              </a:rPr>
              <a:t>反码的表示方法是</a:t>
            </a:r>
            <a:r>
              <a:rPr dirty="0">
                <a:sym typeface="+mn-ea"/>
              </a:rPr>
              <a:t>:正数的反码是其本身</a:t>
            </a:r>
            <a:r>
              <a:rPr lang="zh-CN" altLang="en-US" dirty="0">
                <a:sym typeface="+mn-ea"/>
              </a:rPr>
              <a:t>，</a:t>
            </a:r>
            <a:r>
              <a:rPr dirty="0">
                <a:sym typeface="+mn-ea"/>
              </a:rPr>
              <a:t>负数的反码是在其原码的基础上</a:t>
            </a:r>
            <a:r>
              <a:rPr lang="zh-CN" altLang="en-US" dirty="0">
                <a:sym typeface="+mn-ea"/>
              </a:rPr>
              <a:t>，</a:t>
            </a:r>
            <a:r>
              <a:rPr dirty="0">
                <a:sym typeface="+mn-ea"/>
              </a:rPr>
              <a:t>符号位不变，其余各个位取反</a:t>
            </a:r>
            <a:r>
              <a:rPr lang="zh-CN" altLang="en-US" dirty="0">
                <a:sym typeface="+mn-ea"/>
              </a:rPr>
              <a:t>。</a:t>
            </a:r>
          </a:p>
          <a:p>
            <a:pPr algn="l"/>
            <a:r>
              <a:rPr lang="en-US" altLang="zh-CN" dirty="0">
                <a:sym typeface="+mn-ea"/>
              </a:rPr>
              <a:t>[+1] = [00000001]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[00000001]</a:t>
            </a:r>
            <a:r>
              <a:rPr lang="zh-CN" altLang="en-US" baseline="-25000" dirty="0">
                <a:sym typeface="+mn-ea"/>
              </a:rPr>
              <a:t>反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[-1] = [10000001]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[11111110]</a:t>
            </a:r>
            <a:r>
              <a:rPr lang="zh-CN" altLang="en-US" baseline="-25000" dirty="0">
                <a:sym typeface="+mn-ea"/>
              </a:rPr>
              <a:t>反</a:t>
            </a:r>
          </a:p>
          <a:p>
            <a:pPr algn="l"/>
            <a:r>
              <a:rPr dirty="0">
                <a:sym typeface="+mn-ea"/>
              </a:rPr>
              <a:t>可见如果一个反码表示的是负数, 人脑无法直观的看出来它的数值</a:t>
            </a:r>
            <a:r>
              <a:rPr lang="zh-CN" altLang="en-US" dirty="0">
                <a:sym typeface="+mn-ea"/>
              </a:rPr>
              <a:t>，</a:t>
            </a:r>
            <a:r>
              <a:rPr dirty="0">
                <a:sym typeface="+mn-ea"/>
              </a:rPr>
              <a:t>通常要将其转换成原码再计算</a:t>
            </a:r>
            <a:r>
              <a:rPr lang="zh-CN" altLang="en-US" dirty="0">
                <a:sym typeface="+mn-ea"/>
              </a:rPr>
              <a:t>。</a:t>
            </a:r>
          </a:p>
          <a:p>
            <a:pPr algn="l"/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补码</a:t>
            </a:r>
          </a:p>
          <a:p>
            <a:pPr algn="l"/>
            <a:r>
              <a:rPr lang="zh-CN" altLang="en-US" dirty="0">
                <a:sym typeface="+mn-ea"/>
              </a:rPr>
              <a:t>补码的表示方法是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正数的补码就是其本身，负数的补码是在其原码的基础上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符号位不变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其余各位取反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最后</a:t>
            </a:r>
            <a:r>
              <a:rPr lang="en-US" altLang="zh-CN" dirty="0">
                <a:sym typeface="+mn-ea"/>
              </a:rPr>
              <a:t>+1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即在反码的基础上</a:t>
            </a:r>
            <a:r>
              <a:rPr lang="en-US" altLang="zh-CN" dirty="0">
                <a:sym typeface="+mn-ea"/>
              </a:rPr>
              <a:t>+1)</a:t>
            </a:r>
          </a:p>
          <a:p>
            <a:pPr algn="l"/>
            <a:r>
              <a:rPr lang="en-US" altLang="zh-CN" dirty="0">
                <a:sym typeface="+mn-ea"/>
              </a:rPr>
              <a:t>[+1] = [00000001]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[00000001]</a:t>
            </a:r>
            <a:r>
              <a:rPr lang="zh-CN" altLang="en-US" baseline="-25000" dirty="0">
                <a:sym typeface="+mn-ea"/>
              </a:rPr>
              <a:t>反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[00000001]</a:t>
            </a:r>
            <a:r>
              <a:rPr lang="zh-CN" altLang="en-US" baseline="-25000" dirty="0">
                <a:sym typeface="+mn-ea"/>
              </a:rPr>
              <a:t>补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[-1] = [10000001]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[11111110]</a:t>
            </a:r>
            <a:r>
              <a:rPr lang="zh-CN" altLang="en-US" baseline="-25000" dirty="0">
                <a:sym typeface="+mn-ea"/>
              </a:rPr>
              <a:t>反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[11111111]</a:t>
            </a:r>
            <a:r>
              <a:rPr lang="zh-CN" altLang="en-US" baseline="-25000" dirty="0">
                <a:sym typeface="+mn-ea"/>
              </a:rPr>
              <a:t>补</a:t>
            </a:r>
          </a:p>
          <a:p>
            <a:pPr algn="l"/>
            <a:r>
              <a:rPr lang="zh-CN" altLang="en-US" dirty="0">
                <a:sym typeface="+mn-ea"/>
              </a:rPr>
              <a:t>对于负数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补码表示方式也是人脑无法直观看出其数值的，通常也需要转换成原码在计算其数值。</a:t>
            </a:r>
          </a:p>
        </p:txBody>
      </p:sp>
      <p:sp>
        <p:nvSpPr>
          <p:cNvPr id="2" name="矩形 1"/>
          <p:cNvSpPr/>
          <p:nvPr/>
        </p:nvSpPr>
        <p:spPr>
          <a:xfrm>
            <a:off x="1627554" y="15279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反码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8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37789" y="206950"/>
            <a:ext cx="66073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为何要使用原码、反码和补码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628" y="890331"/>
            <a:ext cx="11939451" cy="5724313"/>
          </a:xfrm>
        </p:spPr>
        <p:txBody>
          <a:bodyPr>
            <a:noAutofit/>
          </a:bodyPr>
          <a:lstStyle/>
          <a:p>
            <a:pPr algn="l"/>
            <a:r>
              <a:rPr dirty="0">
                <a:sym typeface="+mn-ea"/>
              </a:rPr>
              <a:t>现在我们知道了计算机可以有三种编码方式表示一个数</a:t>
            </a:r>
            <a:r>
              <a:rPr lang="zh-CN" altLang="en-US" dirty="0">
                <a:sym typeface="+mn-ea"/>
              </a:rPr>
              <a:t>。</a:t>
            </a:r>
            <a:r>
              <a:rPr dirty="0">
                <a:sym typeface="+mn-ea"/>
              </a:rPr>
              <a:t>对于正数因为三种编码方式的结果都相同:</a:t>
            </a:r>
          </a:p>
          <a:p>
            <a:pPr algn="l"/>
            <a:r>
              <a:rPr dirty="0">
                <a:sym typeface="+mn-ea"/>
              </a:rPr>
              <a:t>[+1] = [00000001]</a:t>
            </a:r>
            <a:r>
              <a:rPr baseline="-25000" dirty="0">
                <a:sym typeface="+mn-ea"/>
              </a:rPr>
              <a:t>原</a:t>
            </a:r>
            <a:r>
              <a:rPr dirty="0">
                <a:sym typeface="+mn-ea"/>
              </a:rPr>
              <a:t> = [00000001]</a:t>
            </a:r>
            <a:r>
              <a:rPr baseline="-25000" dirty="0">
                <a:sym typeface="+mn-ea"/>
              </a:rPr>
              <a:t>反</a:t>
            </a:r>
            <a:r>
              <a:rPr dirty="0">
                <a:sym typeface="+mn-ea"/>
              </a:rPr>
              <a:t> = [00000001]</a:t>
            </a:r>
            <a:r>
              <a:rPr baseline="-25000" dirty="0">
                <a:sym typeface="+mn-ea"/>
              </a:rPr>
              <a:t>补</a:t>
            </a:r>
            <a:endParaRPr dirty="0">
              <a:sym typeface="+mn-ea"/>
            </a:endParaRPr>
          </a:p>
          <a:p>
            <a:pPr algn="l"/>
            <a:r>
              <a:rPr dirty="0">
                <a:sym typeface="+mn-ea"/>
              </a:rPr>
              <a:t>但是对于负数:</a:t>
            </a:r>
          </a:p>
          <a:p>
            <a:pPr algn="l"/>
            <a:r>
              <a:rPr dirty="0">
                <a:sym typeface="+mn-ea"/>
              </a:rPr>
              <a:t>[-1] = [10000001]</a:t>
            </a:r>
            <a:r>
              <a:rPr baseline="-25000" dirty="0">
                <a:sym typeface="+mn-ea"/>
              </a:rPr>
              <a:t>原</a:t>
            </a:r>
            <a:r>
              <a:rPr dirty="0">
                <a:sym typeface="+mn-ea"/>
              </a:rPr>
              <a:t> = [11111110]</a:t>
            </a:r>
            <a:r>
              <a:rPr baseline="-25000" dirty="0">
                <a:sym typeface="+mn-ea"/>
              </a:rPr>
              <a:t>反</a:t>
            </a:r>
            <a:r>
              <a:rPr dirty="0">
                <a:sym typeface="+mn-ea"/>
              </a:rPr>
              <a:t> = [11111111]</a:t>
            </a:r>
            <a:r>
              <a:rPr baseline="-25000" dirty="0">
                <a:sym typeface="+mn-ea"/>
              </a:rPr>
              <a:t>补</a:t>
            </a:r>
            <a:endParaRPr dirty="0">
              <a:sym typeface="+mn-ea"/>
            </a:endParaRPr>
          </a:p>
          <a:p>
            <a:pPr algn="l"/>
            <a:r>
              <a:rPr dirty="0">
                <a:sym typeface="+mn-ea"/>
              </a:rPr>
              <a:t>可见原码, 反码和补码是完全不同的. 既然原码才是被人脑直接识别并用于计算表示方式, 为何还会有反码和补码呢?</a:t>
            </a:r>
          </a:p>
          <a:p>
            <a:pPr algn="l"/>
            <a:r>
              <a:rPr lang="zh-CN" altLang="en-US" dirty="0">
                <a:sym typeface="+mn-ea"/>
              </a:rPr>
              <a:t>主要为了计算机的运算。为使</a:t>
            </a:r>
            <a:r>
              <a:rPr dirty="0">
                <a:sym typeface="+mn-ea"/>
              </a:rPr>
              <a:t>计算机运算的设计更简单</a:t>
            </a:r>
            <a:r>
              <a:rPr lang="zh-CN" altLang="en-US" dirty="0">
                <a:sym typeface="+mn-ea"/>
              </a:rPr>
              <a:t>，机器可以只有加法而没有减法。</a:t>
            </a:r>
          </a:p>
          <a:p>
            <a:pPr algn="l"/>
            <a:r>
              <a:rPr lang="zh-CN" altLang="en-US" dirty="0">
                <a:sym typeface="+mn-ea"/>
              </a:rPr>
              <a:t>首先来看原码</a:t>
            </a:r>
            <a:r>
              <a:rPr lang="en-US" altLang="zh-CN" dirty="0">
                <a:sym typeface="+mn-ea"/>
              </a:rPr>
              <a:t>:</a:t>
            </a:r>
          </a:p>
          <a:p>
            <a:pPr algn="l"/>
            <a:r>
              <a:rPr lang="zh-CN" altLang="en-US" dirty="0">
                <a:sym typeface="+mn-ea"/>
              </a:rPr>
              <a:t>计算十进制的表达式</a:t>
            </a:r>
            <a:r>
              <a:rPr lang="en-US" altLang="zh-CN" dirty="0">
                <a:sym typeface="+mn-ea"/>
              </a:rPr>
              <a:t>: 1-1=0</a:t>
            </a:r>
          </a:p>
          <a:p>
            <a:pPr algn="l"/>
            <a:r>
              <a:rPr lang="en-US" altLang="zh-CN" dirty="0">
                <a:sym typeface="+mn-ea"/>
              </a:rPr>
              <a:t>1 - 1 = 1 + (-1) = [00000001]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+ [10000001]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[10000010]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-2</a:t>
            </a:r>
          </a:p>
          <a:p>
            <a:pPr algn="l"/>
            <a:r>
              <a:rPr lang="zh-CN" altLang="en-US" dirty="0">
                <a:sym typeface="+mn-ea"/>
              </a:rPr>
              <a:t>如果用原码表示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让符号位也参与计算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显然对于减法来说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结果是不正确的。这也就是为何计算机内部不使用原码表示一个数。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37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5231" y="991689"/>
            <a:ext cx="11593889" cy="4193540"/>
          </a:xfrm>
        </p:spPr>
        <p:txBody>
          <a:bodyPr>
            <a:noAutofit/>
          </a:bodyPr>
          <a:lstStyle/>
          <a:p>
            <a:pPr algn="l"/>
            <a:r>
              <a:rPr dirty="0">
                <a:sym typeface="+mn-ea"/>
              </a:rPr>
              <a:t>为了解决原码做减法的问题, 出现了反码:</a:t>
            </a:r>
          </a:p>
          <a:p>
            <a:pPr algn="l"/>
            <a:r>
              <a:rPr dirty="0">
                <a:sym typeface="+mn-ea"/>
              </a:rPr>
              <a:t>计算十进制的表达式: 1-1=0</a:t>
            </a:r>
          </a:p>
          <a:p>
            <a:pPr algn="l"/>
            <a:r>
              <a:rPr lang="en-US" altLang="zh-CN" dirty="0">
                <a:sym typeface="+mn-ea"/>
              </a:rPr>
              <a:t>1 - 1 = 1 + (-1) = [00000001]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+ [10000001]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[0000 0001]</a:t>
            </a:r>
            <a:r>
              <a:rPr lang="zh-CN" altLang="en-US" baseline="-25000" dirty="0">
                <a:sym typeface="+mn-ea"/>
              </a:rPr>
              <a:t>反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+ [1111 1110]</a:t>
            </a:r>
            <a:r>
              <a:rPr lang="zh-CN" altLang="en-US" baseline="-25000" dirty="0">
                <a:sym typeface="+mn-ea"/>
              </a:rPr>
              <a:t>反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[1111 1111]</a:t>
            </a:r>
            <a:r>
              <a:rPr lang="zh-CN" altLang="en-US" baseline="-25000" dirty="0">
                <a:sym typeface="+mn-ea"/>
              </a:rPr>
              <a:t>反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[1000 0000]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-0</a:t>
            </a:r>
          </a:p>
          <a:p>
            <a:pPr algn="l"/>
            <a:r>
              <a:rPr lang="zh-CN" altLang="en-US" dirty="0">
                <a:sym typeface="+mn-ea"/>
              </a:rPr>
              <a:t>如果用原码表示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让符号位也参与计算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显然对于减法来说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结果是不正确的。这也就是为何计算机内部不使用原码表示一个数。</a:t>
            </a:r>
          </a:p>
          <a:p>
            <a:pPr algn="l"/>
            <a:r>
              <a:rPr lang="zh-CN" altLang="en-US" dirty="0">
                <a:sym typeface="+mn-ea"/>
              </a:rPr>
              <a:t>发现用反码计算减法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结果的真值部分是正确的， 而唯一的问题其实就出现在</a:t>
            </a:r>
            <a:r>
              <a:rPr lang="en-US" altLang="zh-CN" dirty="0">
                <a:sym typeface="+mn-ea"/>
              </a:rPr>
              <a:t>"0"</a:t>
            </a:r>
            <a:r>
              <a:rPr lang="zh-CN" altLang="en-US" dirty="0">
                <a:sym typeface="+mn-ea"/>
              </a:rPr>
              <a:t>这个特殊的数值上。虽然人们理解上</a:t>
            </a:r>
            <a:r>
              <a:rPr lang="en-US" altLang="zh-CN" dirty="0">
                <a:sym typeface="+mn-ea"/>
              </a:rPr>
              <a:t>+0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-0</a:t>
            </a:r>
            <a:r>
              <a:rPr lang="zh-CN" altLang="en-US" dirty="0">
                <a:sym typeface="+mn-ea"/>
              </a:rPr>
              <a:t>是一样的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但是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带符号是没有任何意义的，而且会有</a:t>
            </a:r>
            <a:r>
              <a:rPr lang="en-US" altLang="zh-CN" dirty="0">
                <a:sym typeface="+mn-ea"/>
              </a:rPr>
              <a:t>[0000 0000]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[1000 0000]</a:t>
            </a:r>
            <a:r>
              <a:rPr lang="zh-CN" altLang="en-US" baseline="-25000" dirty="0">
                <a:sym typeface="+mn-ea"/>
              </a:rPr>
              <a:t>原</a:t>
            </a:r>
            <a:r>
              <a:rPr lang="zh-CN" altLang="en-US" dirty="0">
                <a:sym typeface="+mn-ea"/>
              </a:rPr>
              <a:t>两个编码表示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。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3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7813" y="969192"/>
            <a:ext cx="10631593" cy="6672580"/>
          </a:xfrm>
        </p:spPr>
        <p:txBody>
          <a:bodyPr>
            <a:noAutofit/>
          </a:bodyPr>
          <a:lstStyle/>
          <a:p>
            <a:pPr algn="l"/>
            <a:r>
              <a:rPr dirty="0">
                <a:sym typeface="+mn-ea"/>
              </a:rPr>
              <a:t>于是补码的出现, 解决了0的符号以及两个编码的问题:</a:t>
            </a:r>
          </a:p>
          <a:p>
            <a:pPr algn="l"/>
            <a:r>
              <a:rPr dirty="0">
                <a:sym typeface="+mn-ea"/>
              </a:rPr>
              <a:t>1-1 = 1 + (-1) = [0000 0001]</a:t>
            </a:r>
            <a:r>
              <a:rPr baseline="-25000" dirty="0">
                <a:sym typeface="+mn-ea"/>
              </a:rPr>
              <a:t>原</a:t>
            </a:r>
            <a:r>
              <a:rPr dirty="0">
                <a:sym typeface="+mn-ea"/>
              </a:rPr>
              <a:t> + [1000 0001]</a:t>
            </a:r>
            <a:r>
              <a:rPr baseline="-25000" dirty="0">
                <a:sym typeface="+mn-ea"/>
              </a:rPr>
              <a:t>原</a:t>
            </a:r>
            <a:r>
              <a:rPr dirty="0">
                <a:sym typeface="+mn-ea"/>
              </a:rPr>
              <a:t> = [0000 0001]</a:t>
            </a:r>
            <a:r>
              <a:rPr baseline="-25000" dirty="0">
                <a:sym typeface="+mn-ea"/>
              </a:rPr>
              <a:t>补</a:t>
            </a:r>
            <a:r>
              <a:rPr dirty="0">
                <a:sym typeface="+mn-ea"/>
              </a:rPr>
              <a:t> + [1111 1111]</a:t>
            </a:r>
            <a:r>
              <a:rPr baseline="-25000" dirty="0">
                <a:sym typeface="+mn-ea"/>
              </a:rPr>
              <a:t>补</a:t>
            </a:r>
            <a:r>
              <a:rPr dirty="0">
                <a:sym typeface="+mn-ea"/>
              </a:rPr>
              <a:t> = [0000 0000]</a:t>
            </a:r>
            <a:r>
              <a:rPr baseline="-25000" dirty="0">
                <a:sym typeface="+mn-ea"/>
              </a:rPr>
              <a:t>补</a:t>
            </a:r>
            <a:r>
              <a:rPr dirty="0">
                <a:sym typeface="+mn-ea"/>
              </a:rPr>
              <a:t>=[0000 0000]</a:t>
            </a:r>
            <a:r>
              <a:rPr baseline="-25000" dirty="0">
                <a:sym typeface="+mn-ea"/>
              </a:rPr>
              <a:t>原</a:t>
            </a:r>
            <a:endParaRPr dirty="0">
              <a:sym typeface="+mn-ea"/>
            </a:endParaRPr>
          </a:p>
          <a:p>
            <a:pPr algn="l"/>
            <a:r>
              <a:rPr dirty="0">
                <a:sym typeface="+mn-ea"/>
              </a:rPr>
              <a:t>这样0用[0000 0000]表示, 而以前出现问题的-0则不存在了</a:t>
            </a:r>
            <a:r>
              <a:rPr lang="zh-CN" altLang="en-US" dirty="0">
                <a:sym typeface="+mn-ea"/>
              </a:rPr>
              <a:t>。</a:t>
            </a:r>
            <a:r>
              <a:rPr dirty="0">
                <a:sym typeface="+mn-ea"/>
              </a:rPr>
              <a:t>而且可以用[1000 0000]表示-128:</a:t>
            </a:r>
          </a:p>
          <a:p>
            <a:pPr algn="l"/>
            <a:r>
              <a:rPr dirty="0">
                <a:sym typeface="+mn-ea"/>
              </a:rPr>
              <a:t>(-1) + (-127) = [1000 0001]</a:t>
            </a:r>
            <a:r>
              <a:rPr baseline="-25000" dirty="0">
                <a:sym typeface="+mn-ea"/>
              </a:rPr>
              <a:t>原</a:t>
            </a:r>
            <a:r>
              <a:rPr dirty="0">
                <a:sym typeface="+mn-ea"/>
              </a:rPr>
              <a:t> + [1111 1111]</a:t>
            </a:r>
            <a:r>
              <a:rPr baseline="-25000" dirty="0">
                <a:sym typeface="+mn-ea"/>
              </a:rPr>
              <a:t>原</a:t>
            </a:r>
            <a:r>
              <a:rPr dirty="0">
                <a:sym typeface="+mn-ea"/>
              </a:rPr>
              <a:t> = [1111 1111]</a:t>
            </a:r>
            <a:r>
              <a:rPr baseline="-25000" dirty="0">
                <a:sym typeface="+mn-ea"/>
              </a:rPr>
              <a:t>补</a:t>
            </a:r>
            <a:r>
              <a:rPr dirty="0">
                <a:sym typeface="+mn-ea"/>
              </a:rPr>
              <a:t> + [1000 0001]</a:t>
            </a:r>
            <a:r>
              <a:rPr baseline="-25000" dirty="0">
                <a:sym typeface="+mn-ea"/>
              </a:rPr>
              <a:t>补 </a:t>
            </a:r>
            <a:r>
              <a:rPr dirty="0">
                <a:sym typeface="+mn-ea"/>
              </a:rPr>
              <a:t>= [1000 0000]</a:t>
            </a:r>
            <a:r>
              <a:rPr baseline="-25000" dirty="0">
                <a:sym typeface="+mn-ea"/>
              </a:rPr>
              <a:t>补</a:t>
            </a:r>
            <a:endParaRPr dirty="0">
              <a:sym typeface="+mn-ea"/>
            </a:endParaRPr>
          </a:p>
          <a:p>
            <a:pPr algn="l"/>
            <a:r>
              <a:rPr dirty="0">
                <a:sym typeface="+mn-ea"/>
              </a:rPr>
              <a:t>-1-127的结果应该是-128, 在用补码运算的结果中, [1000 0000]</a:t>
            </a:r>
            <a:r>
              <a:rPr baseline="-25000" dirty="0">
                <a:sym typeface="+mn-ea"/>
              </a:rPr>
              <a:t>补</a:t>
            </a:r>
            <a:r>
              <a:rPr dirty="0">
                <a:sym typeface="+mn-ea"/>
              </a:rPr>
              <a:t> 就是-128</a:t>
            </a:r>
            <a:r>
              <a:rPr lang="zh-CN" altLang="en-US" dirty="0">
                <a:sym typeface="+mn-ea"/>
              </a:rPr>
              <a:t>。</a:t>
            </a:r>
            <a:r>
              <a:rPr dirty="0">
                <a:sym typeface="+mn-ea"/>
              </a:rPr>
              <a:t> 但是注意因为实际上是使用以前的-0的补码来表示-128</a:t>
            </a:r>
            <a:r>
              <a:rPr lang="zh-CN" altLang="en-US" dirty="0">
                <a:sym typeface="+mn-ea"/>
              </a:rPr>
              <a:t>，</a:t>
            </a:r>
            <a:r>
              <a:rPr dirty="0">
                <a:sym typeface="+mn-ea"/>
              </a:rPr>
              <a:t>所以-128并没有原码和反码表示</a:t>
            </a:r>
            <a:r>
              <a:rPr lang="zh-CN" altLang="en-US" dirty="0">
                <a:sym typeface="+mn-ea"/>
              </a:rPr>
              <a:t>。</a:t>
            </a:r>
            <a:r>
              <a:rPr dirty="0">
                <a:sym typeface="+mn-ea"/>
              </a:rPr>
              <a:t>(对-128的补码表示[1000 0000]</a:t>
            </a:r>
            <a:r>
              <a:rPr baseline="-25000" dirty="0">
                <a:sym typeface="+mn-ea"/>
              </a:rPr>
              <a:t>补</a:t>
            </a:r>
            <a:r>
              <a:rPr dirty="0">
                <a:sym typeface="+mn-ea"/>
              </a:rPr>
              <a:t>算出来的原码是[0000 0000]</a:t>
            </a:r>
            <a:r>
              <a:rPr baseline="-25000" dirty="0">
                <a:sym typeface="+mn-ea"/>
              </a:rPr>
              <a:t>原</a:t>
            </a:r>
            <a:r>
              <a:rPr dirty="0">
                <a:sym typeface="+mn-ea"/>
              </a:rPr>
              <a:t>, </a:t>
            </a:r>
            <a:r>
              <a:rPr>
                <a:sym typeface="+mn-ea"/>
              </a:rPr>
              <a:t>这是不正确的</a:t>
            </a:r>
            <a:r>
              <a:rPr smtClean="0">
                <a:sym typeface="+mn-ea"/>
              </a:rPr>
              <a:t>)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22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59" y="959006"/>
            <a:ext cx="113298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ym typeface="+mn-ea"/>
              </a:rPr>
              <a:t>使用补码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不仅仅修复了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的符号以及存在两个编码的问题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而且还能够多表示一个最低数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这就是为什么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位二进制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使用原码或反码表示的范围为</a:t>
            </a:r>
            <a:r>
              <a:rPr lang="en-US" altLang="zh-CN" sz="2400">
                <a:sym typeface="+mn-ea"/>
              </a:rPr>
              <a:t>[-127, +127], </a:t>
            </a:r>
            <a:r>
              <a:rPr lang="zh-CN" altLang="en-US" sz="2400">
                <a:sym typeface="+mn-ea"/>
              </a:rPr>
              <a:t>而使用补码表示的范围为</a:t>
            </a:r>
            <a:r>
              <a:rPr lang="en-US" altLang="zh-CN" sz="2400">
                <a:sym typeface="+mn-ea"/>
              </a:rPr>
              <a:t>[-128, 127]</a:t>
            </a:r>
            <a:r>
              <a:rPr lang="zh-CN" altLang="en-US" sz="2400">
                <a:sym typeface="+mn-ea"/>
              </a:rPr>
              <a:t>。</a:t>
            </a:r>
          </a:p>
          <a:p>
            <a:r>
              <a:rPr lang="zh-CN" altLang="en-US" sz="2400">
                <a:sym typeface="+mn-ea"/>
              </a:rPr>
              <a:t>因为机器使用补码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所以对于编程中常用到的</a:t>
            </a:r>
            <a:r>
              <a:rPr lang="en-US" altLang="zh-CN" sz="2400">
                <a:sym typeface="+mn-ea"/>
              </a:rPr>
              <a:t>32</a:t>
            </a:r>
            <a:r>
              <a:rPr lang="zh-CN" altLang="en-US" sz="2400">
                <a:sym typeface="+mn-ea"/>
              </a:rPr>
              <a:t>位</a:t>
            </a:r>
            <a:r>
              <a:rPr lang="en-US" altLang="zh-CN" sz="2400">
                <a:sym typeface="+mn-ea"/>
              </a:rPr>
              <a:t>int</a:t>
            </a:r>
            <a:r>
              <a:rPr lang="zh-CN" altLang="en-US" sz="2400">
                <a:sym typeface="+mn-ea"/>
              </a:rPr>
              <a:t>类型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可以表示范围是</a:t>
            </a:r>
            <a:r>
              <a:rPr lang="en-US" altLang="zh-CN" sz="2400">
                <a:sym typeface="+mn-ea"/>
              </a:rPr>
              <a:t>: [-</a:t>
            </a:r>
            <a:r>
              <a:rPr lang="en-US" altLang="zh-CN" sz="2400" smtClean="0">
                <a:sym typeface="+mn-ea"/>
              </a:rPr>
              <a:t>2^31</a:t>
            </a:r>
            <a:r>
              <a:rPr lang="en-US" altLang="zh-CN" sz="2400">
                <a:sym typeface="+mn-ea"/>
              </a:rPr>
              <a:t>, </a:t>
            </a:r>
            <a:r>
              <a:rPr lang="en-US" altLang="zh-CN" sz="2400" smtClean="0">
                <a:sym typeface="+mn-ea"/>
              </a:rPr>
              <a:t>2^31-1</a:t>
            </a:r>
            <a:r>
              <a:rPr lang="en-US" altLang="zh-CN" sz="2400">
                <a:sym typeface="+mn-ea"/>
              </a:rPr>
              <a:t>] </a:t>
            </a:r>
            <a:r>
              <a:rPr lang="zh-CN" altLang="en-US" sz="2400">
                <a:sym typeface="+mn-ea"/>
              </a:rPr>
              <a:t>因为第一位表示的是符号位，而使用补码表示时又可以多保存一个最小值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81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63914" y="180824"/>
            <a:ext cx="66073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数的定点表示和浮点表示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1" y="811954"/>
            <a:ext cx="11325498" cy="5724313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sym typeface="+mn-ea"/>
              </a:rPr>
              <a:t>在</a:t>
            </a:r>
            <a:r>
              <a:rPr dirty="0">
                <a:sym typeface="+mn-ea"/>
              </a:rPr>
              <a:t>计算机</a:t>
            </a:r>
            <a:r>
              <a:rPr lang="zh-CN" altLang="en-US" dirty="0">
                <a:sym typeface="+mn-ea"/>
              </a:rPr>
              <a:t>中，小数点一般有两种表示法：一种是小数点固定在某一位置的定点表示法；另一种是小数点的位置可任意移动的浮点表示法。</a:t>
            </a:r>
          </a:p>
          <a:p>
            <a:pPr algn="l"/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定点表示法</a:t>
            </a:r>
          </a:p>
          <a:p>
            <a:pPr algn="l"/>
            <a:r>
              <a:rPr lang="zh-CN" altLang="en-US" dirty="0">
                <a:sym typeface="+mn-ea"/>
              </a:rPr>
              <a:t>小数点按照约定的形式给出。在计算机里面没有专门的硬件用来表示小数点， 所谓的小数点都是计算机体系设计人员按照约点的形式给出的。按照约定的方式， 可以将计算机分为两种：一种是小数点在数符后面数值前面， 一种是数值后面。如图：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91" y="3192780"/>
            <a:ext cx="5148879" cy="33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1425</Words>
  <Application>Microsoft Office PowerPoint</Application>
  <PresentationFormat>宽屏</PresentationFormat>
  <Paragraphs>73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Hannotate SC Bold</vt:lpstr>
      <vt:lpstr>Helvetica Neue Medium</vt:lpstr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USER</cp:lastModifiedBy>
  <cp:revision>59</cp:revision>
  <dcterms:created xsi:type="dcterms:W3CDTF">2020-10-12T01:38:58Z</dcterms:created>
  <dcterms:modified xsi:type="dcterms:W3CDTF">2021-02-08T06:10:39Z</dcterms:modified>
</cp:coreProperties>
</file>