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xmlns=""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8" name="页脚占位符 7">
            <a:extLst>
              <a:ext uri="{FF2B5EF4-FFF2-40B4-BE49-F238E27FC236}">
                <a16:creationId xmlns:a16="http://schemas.microsoft.com/office/drawing/2014/main" xmlns=""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4" name="页脚占位符 3">
            <a:extLst>
              <a:ext uri="{FF2B5EF4-FFF2-40B4-BE49-F238E27FC236}">
                <a16:creationId xmlns:a16="http://schemas.microsoft.com/office/drawing/2014/main" xmlns=""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xmlns=""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3" name="页脚占位符 2">
            <a:extLst>
              <a:ext uri="{FF2B5EF4-FFF2-40B4-BE49-F238E27FC236}">
                <a16:creationId xmlns:a16="http://schemas.microsoft.com/office/drawing/2014/main" xmlns=""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xmlns=""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xmlns=""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xmlns=""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hibtc.ke.qq.com/?tuin=9f950b04#tab=1&amp;category=-1"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矩形">
            <a:extLst>
              <a:ext uri="{FF2B5EF4-FFF2-40B4-BE49-F238E27FC236}">
                <a16:creationId xmlns:a16="http://schemas.microsoft.com/office/drawing/2014/main" xmlns=""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a16="http://schemas.microsoft.com/office/drawing/2014/main" xmlns=""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a16="http://schemas.microsoft.com/office/drawing/2014/main" xmlns=""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a16="http://schemas.microsoft.com/office/drawing/2014/main" xmlns=""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a16="http://schemas.microsoft.com/office/drawing/2014/main" xmlns=""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8" name="艾茵施坦">
            <a:extLst>
              <a:ext uri="{FF2B5EF4-FFF2-40B4-BE49-F238E27FC236}">
                <a16:creationId xmlns:a16="http://schemas.microsoft.com/office/drawing/2014/main" xmlns="" id="{BC72413A-C8F1-45A8-B13A-135BBC5F1377}"/>
              </a:ext>
            </a:extLst>
          </p:cNvPr>
          <p:cNvSpPr txBox="1"/>
          <p:nvPr userDrawn="1"/>
        </p:nvSpPr>
        <p:spPr>
          <a:xfrm>
            <a:off x="504481" y="54565"/>
            <a:ext cx="2660072" cy="902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solidFill>
                  <a:schemeClr val="tx1">
                    <a:lumMod val="75000"/>
                    <a:lumOff val="25000"/>
                  </a:schemeClr>
                </a:solidFill>
                <a:hlinkClick r:id="rId14">
                  <a:extLst>
                    <a:ext uri="{A12FA001-AC4F-418D-AE19-62706E023703}">
                      <ahyp:hlinkClr xmlns:ahyp="http://schemas.microsoft.com/office/drawing/2018/hyperlinkcolor" xmlns="" val="tx"/>
                    </a:ext>
                  </a:extLst>
                </a:hlinkClick>
              </a:rPr>
              <a:t>黑猫编程</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lumMod val="75000"/>
                    <a:lumOff val="25000"/>
                  </a:schemeClr>
                </a:solidFill>
              </a:rPr>
              <a:t>shijitech</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a:p>
        </p:txBody>
      </p:sp>
      <p:pic>
        <p:nvPicPr>
          <p:cNvPr id="20" name="图片 19">
            <a:extLst>
              <a:ext uri="{FF2B5EF4-FFF2-40B4-BE49-F238E27FC236}">
                <a16:creationId xmlns:a16="http://schemas.microsoft.com/office/drawing/2014/main" xmlns="" id="{5FF32B70-1E5F-4875-B08F-F4404410417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485" y="179783"/>
            <a:ext cx="409996" cy="409996"/>
          </a:xfrm>
          <a:prstGeom prst="rect">
            <a:avLst/>
          </a:prstGeom>
        </p:spPr>
      </p:pic>
      <p:cxnSp>
        <p:nvCxnSpPr>
          <p:cNvPr id="22" name="直接连接符 21">
            <a:extLst>
              <a:ext uri="{FF2B5EF4-FFF2-40B4-BE49-F238E27FC236}">
                <a16:creationId xmlns:a16="http://schemas.microsoft.com/office/drawing/2014/main" xmlns="" id="{FCAF201E-560A-42E5-A9B9-E25AF9589398}"/>
              </a:ext>
            </a:extLst>
          </p:cNvPr>
          <p:cNvCxnSpPr>
            <a:cxnSpLocks/>
          </p:cNvCxnSpPr>
          <p:nvPr userDrawn="1"/>
        </p:nvCxnSpPr>
        <p:spPr>
          <a:xfrm>
            <a:off x="0" y="691528"/>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299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52666" y="155330"/>
            <a:ext cx="376851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计算机病毒概述</a:t>
            </a:r>
          </a:p>
        </p:txBody>
      </p:sp>
      <p:sp>
        <p:nvSpPr>
          <p:cNvPr id="3" name="副标题 2"/>
          <p:cNvSpPr>
            <a:spLocks noGrp="1"/>
          </p:cNvSpPr>
          <p:nvPr>
            <p:ph type="subTitle" idx="1"/>
          </p:nvPr>
        </p:nvSpPr>
        <p:spPr>
          <a:xfrm>
            <a:off x="391886" y="903030"/>
            <a:ext cx="11512731" cy="2841413"/>
          </a:xfrm>
        </p:spPr>
        <p:txBody>
          <a:bodyPr>
            <a:noAutofit/>
          </a:bodyPr>
          <a:lstStyle/>
          <a:p>
            <a:pPr algn="l"/>
            <a:r>
              <a:rPr lang="zh-CN" altLang="en-US" sz="2667" dirty="0">
                <a:solidFill>
                  <a:schemeClr val="tx1">
                    <a:lumMod val="75000"/>
                    <a:lumOff val="25000"/>
                  </a:schemeClr>
                </a:solidFill>
                <a:sym typeface="+mn-ea"/>
              </a:rPr>
              <a:t>计算机病毒是隐藏在计算机系统中， 利用系统资源进行繁殖并生存， 能够影响计算机系统的正常运行，并可通过系统资源共享的途径进行传染的程序。 简单地说，计算机病毒是一种特殊的具有破坏作用的程序，是人为制造的，具有传染性，属于软件的范畴。当计算机运行时源病毒能把自身精确地拷贝或者有修改地拷贝到其他程序体内，影响正常程序的运行和破坏数据的正确性。</a:t>
            </a:r>
          </a:p>
        </p:txBody>
      </p:sp>
      <p:grpSp>
        <p:nvGrpSpPr>
          <p:cNvPr id="1160312" name="组合 1160311"/>
          <p:cNvGrpSpPr/>
          <p:nvPr/>
        </p:nvGrpSpPr>
        <p:grpSpPr>
          <a:xfrm>
            <a:off x="2170854" y="3544631"/>
            <a:ext cx="7593753" cy="2468221"/>
            <a:chOff x="1478" y="2002"/>
            <a:chExt cx="5716" cy="2087"/>
          </a:xfrm>
        </p:grpSpPr>
        <p:graphicFrame>
          <p:nvGraphicFramePr>
            <p:cNvPr id="1160313" name="内容占位符 1160312"/>
            <p:cNvGraphicFramePr>
              <a:graphicFrameLocks noGrp="1" noChangeAspect="1"/>
            </p:cNvGraphicFramePr>
            <p:nvPr>
              <p:ph idx="4294967295"/>
            </p:nvPr>
          </p:nvGraphicFramePr>
          <p:xfrm>
            <a:off x="1751" y="2184"/>
            <a:ext cx="680" cy="997"/>
          </p:xfrm>
          <a:graphic>
            <a:graphicData uri="http://schemas.openxmlformats.org/presentationml/2006/ole">
              <mc:AlternateContent xmlns:mc="http://schemas.openxmlformats.org/markup-compatibility/2006">
                <mc:Choice xmlns:v="urn:schemas-microsoft-com:vml" Requires="v">
                  <p:oleObj spid="_x0000_s1027" r:id="rId3" imgW="484505" imgH="805815" progId="Visio.Drawing.11">
                    <p:embed/>
                  </p:oleObj>
                </mc:Choice>
                <mc:Fallback>
                  <p:oleObj r:id="rId3" imgW="484505" imgH="805815" progId="Visio.Drawing.11">
                    <p:embed/>
                    <p:pic>
                      <p:nvPicPr>
                        <p:cNvPr id="0" name=""/>
                        <p:cNvPicPr/>
                        <p:nvPr/>
                      </p:nvPicPr>
                      <p:blipFill>
                        <a:blip r:embed="rId4"/>
                        <a:stretch>
                          <a:fillRect/>
                        </a:stretch>
                      </p:blipFill>
                      <p:spPr>
                        <a:xfrm>
                          <a:off x="1751" y="2184"/>
                          <a:ext cx="680" cy="997"/>
                        </a:xfrm>
                        <a:prstGeom prst="rect">
                          <a:avLst/>
                        </a:prstGeom>
                        <a:noFill/>
                        <a:ln w="38100">
                          <a:noFill/>
                          <a:miter/>
                        </a:ln>
                      </p:spPr>
                    </p:pic>
                  </p:oleObj>
                </mc:Fallback>
              </mc:AlternateContent>
            </a:graphicData>
          </a:graphic>
        </p:graphicFrame>
        <p:sp>
          <p:nvSpPr>
            <p:cNvPr id="1160314" name="流程图: 文档 1160313"/>
            <p:cNvSpPr/>
            <p:nvPr/>
          </p:nvSpPr>
          <p:spPr>
            <a:xfrm>
              <a:off x="1569" y="2773"/>
              <a:ext cx="1179" cy="726"/>
            </a:xfrm>
            <a:prstGeom prst="flowChartDocument">
              <a:avLst/>
            </a:prstGeom>
            <a:noFill/>
            <a:ln w="38100" cap="sq" cmpd="sng">
              <a:solidFill>
                <a:schemeClr val="accent1"/>
              </a:solidFill>
              <a:prstDash val="solid"/>
              <a:miter/>
              <a:headEnd type="none" w="sm" len="sm"/>
              <a:tailEnd type="none" w="sm" len="sm"/>
            </a:ln>
          </p:spPr>
          <p:txBody>
            <a:bodyPr wrap="none" lIns="175372" tIns="87687" rIns="175372" bIns="87687" anchor="ctr"/>
            <a:lstStyle/>
            <a:p>
              <a:pPr algn="ctr">
                <a:lnSpc>
                  <a:spcPct val="120000"/>
                </a:lnSpc>
              </a:pPr>
              <a:r>
                <a:rPr lang="zh-CN" altLang="en-US" sz="1600" b="1" dirty="0">
                  <a:solidFill>
                    <a:schemeClr val="tx2"/>
                  </a:solidFill>
                  <a:latin typeface="Times New Roman" panose="02020603050405020304" pitchFamily="18" charset="0"/>
                </a:rPr>
                <a:t>病毒</a:t>
              </a:r>
            </a:p>
            <a:p>
              <a:pPr algn="ctr">
                <a:lnSpc>
                  <a:spcPct val="120000"/>
                </a:lnSpc>
              </a:pPr>
              <a:r>
                <a:rPr lang="en-US" altLang="zh-CN" sz="1600" b="1" dirty="0">
                  <a:solidFill>
                    <a:schemeClr val="tx2"/>
                  </a:solidFill>
                  <a:latin typeface="Times New Roman" panose="02020603050405020304" pitchFamily="18" charset="0"/>
                </a:rPr>
                <a:t>(</a:t>
              </a:r>
              <a:r>
                <a:rPr lang="zh-CN" altLang="en-US" sz="1600" b="1" dirty="0">
                  <a:solidFill>
                    <a:schemeClr val="tx2"/>
                  </a:solidFill>
                  <a:latin typeface="Times New Roman" panose="02020603050405020304" pitchFamily="18" charset="0"/>
                </a:rPr>
                <a:t>程序或一组指令</a:t>
              </a:r>
              <a:r>
                <a:rPr lang="en-US" altLang="zh-CN" sz="1600" b="1">
                  <a:solidFill>
                    <a:schemeClr val="tx2"/>
                  </a:solidFill>
                  <a:latin typeface="Times New Roman" panose="02020603050405020304" pitchFamily="18" charset="0"/>
                </a:rPr>
                <a:t>)</a:t>
              </a:r>
            </a:p>
          </p:txBody>
        </p:sp>
        <p:sp>
          <p:nvSpPr>
            <p:cNvPr id="1160315" name="椭圆 1160314"/>
            <p:cNvSpPr/>
            <p:nvPr/>
          </p:nvSpPr>
          <p:spPr>
            <a:xfrm>
              <a:off x="3474" y="2682"/>
              <a:ext cx="953" cy="862"/>
            </a:xfrm>
            <a:prstGeom prst="ellipse">
              <a:avLst/>
            </a:prstGeom>
            <a:noFill/>
            <a:ln w="38100" cap="sq" cmpd="sng">
              <a:solidFill>
                <a:schemeClr val="accent1"/>
              </a:solidFill>
              <a:prstDash val="solid"/>
              <a:headEnd type="none" w="sm" len="sm"/>
              <a:tailEnd type="none" w="sm" len="sm"/>
            </a:ln>
          </p:spPr>
          <p:txBody>
            <a:bodyPr wrap="none" lIns="175372" tIns="87687" rIns="175372" bIns="87687" anchor="ctr"/>
            <a:lstStyle/>
            <a:p>
              <a:pPr algn="ctr"/>
              <a:r>
                <a:rPr lang="zh-CN" altLang="en-US" sz="1600" b="1" dirty="0">
                  <a:solidFill>
                    <a:schemeClr val="tx2"/>
                  </a:solidFill>
                  <a:latin typeface="Times New Roman" panose="02020603050405020304" pitchFamily="18" charset="0"/>
                </a:rPr>
                <a:t>病毒进程</a:t>
              </a:r>
            </a:p>
          </p:txBody>
        </p:sp>
        <p:sp>
          <p:nvSpPr>
            <p:cNvPr id="1160316" name="矩形 1160315"/>
            <p:cNvSpPr/>
            <p:nvPr/>
          </p:nvSpPr>
          <p:spPr>
            <a:xfrm>
              <a:off x="5515" y="2002"/>
              <a:ext cx="1633" cy="680"/>
            </a:xfrm>
            <a:prstGeom prst="rect">
              <a:avLst/>
            </a:prstGeom>
            <a:noFill/>
            <a:ln w="38100" cap="sq" cmpd="sng">
              <a:solidFill>
                <a:schemeClr val="accent1"/>
              </a:solidFill>
              <a:prstDash val="solid"/>
              <a:miter/>
              <a:headEnd type="none" w="sm" len="sm"/>
              <a:tailEnd type="none" w="sm" len="sm"/>
            </a:ln>
          </p:spPr>
          <p:txBody>
            <a:bodyPr wrap="none" lIns="175372" tIns="87687" rIns="175372" bIns="87687" anchor="ctr"/>
            <a:lstStyle/>
            <a:p>
              <a:pPr>
                <a:lnSpc>
                  <a:spcPct val="110000"/>
                </a:lnSpc>
              </a:pPr>
              <a:r>
                <a:rPr lang="zh-CN" altLang="en-US" sz="1600" b="1" dirty="0">
                  <a:solidFill>
                    <a:schemeClr val="tx2"/>
                  </a:solidFill>
                  <a:latin typeface="Times New Roman" panose="02020603050405020304" pitchFamily="18" charset="0"/>
                </a:rPr>
                <a:t>其他文件</a:t>
              </a:r>
            </a:p>
            <a:p>
              <a:pPr>
                <a:lnSpc>
                  <a:spcPct val="110000"/>
                </a:lnSpc>
              </a:pPr>
              <a:r>
                <a:rPr lang="zh-CN" altLang="en-US" sz="1600" b="1" dirty="0">
                  <a:solidFill>
                    <a:schemeClr val="tx2"/>
                  </a:solidFill>
                  <a:latin typeface="Times New Roman" panose="02020603050405020304" pitchFamily="18" charset="0"/>
                </a:rPr>
                <a:t>磁盘、</a:t>
              </a:r>
              <a:r>
                <a:rPr lang="en-US" altLang="zh-CN" sz="1600" b="1" dirty="0">
                  <a:solidFill>
                    <a:schemeClr val="tx2"/>
                  </a:solidFill>
                  <a:latin typeface="Times New Roman" panose="02020603050405020304" pitchFamily="18" charset="0"/>
                </a:rPr>
                <a:t>U</a:t>
              </a:r>
              <a:r>
                <a:rPr lang="zh-CN" altLang="en-US" sz="1600" b="1" dirty="0">
                  <a:solidFill>
                    <a:schemeClr val="tx2"/>
                  </a:solidFill>
                  <a:latin typeface="Times New Roman" panose="02020603050405020304" pitchFamily="18" charset="0"/>
                </a:rPr>
                <a:t>盘等</a:t>
              </a:r>
            </a:p>
            <a:p>
              <a:pPr>
                <a:lnSpc>
                  <a:spcPct val="110000"/>
                </a:lnSpc>
              </a:pPr>
              <a:r>
                <a:rPr lang="zh-CN" altLang="en-US" sz="1600" b="1" dirty="0">
                  <a:solidFill>
                    <a:schemeClr val="tx2"/>
                  </a:solidFill>
                  <a:latin typeface="Times New Roman" panose="02020603050405020304" pitchFamily="18" charset="0"/>
                </a:rPr>
                <a:t>其他计算机</a:t>
              </a:r>
            </a:p>
          </p:txBody>
        </p:sp>
        <p:sp>
          <p:nvSpPr>
            <p:cNvPr id="1160317" name="矩形 1160316"/>
            <p:cNvSpPr/>
            <p:nvPr/>
          </p:nvSpPr>
          <p:spPr>
            <a:xfrm>
              <a:off x="5606" y="3272"/>
              <a:ext cx="1588" cy="817"/>
            </a:xfrm>
            <a:prstGeom prst="rect">
              <a:avLst/>
            </a:prstGeom>
            <a:noFill/>
            <a:ln w="38100" cap="sq" cmpd="sng">
              <a:solidFill>
                <a:schemeClr val="accent1"/>
              </a:solidFill>
              <a:prstDash val="solid"/>
              <a:miter/>
              <a:headEnd type="none" w="sm" len="sm"/>
              <a:tailEnd type="none" w="sm" len="sm"/>
            </a:ln>
          </p:spPr>
          <p:txBody>
            <a:bodyPr wrap="none" lIns="175372" tIns="87687" rIns="175372" bIns="87687" anchor="ctr"/>
            <a:lstStyle/>
            <a:p>
              <a:pPr>
                <a:lnSpc>
                  <a:spcPct val="120000"/>
                </a:lnSpc>
              </a:pPr>
              <a:r>
                <a:rPr lang="zh-CN" altLang="en-US" sz="1600" b="1" dirty="0">
                  <a:solidFill>
                    <a:schemeClr val="tx2"/>
                  </a:solidFill>
                  <a:latin typeface="Times New Roman" panose="02020603050405020304" pitchFamily="18" charset="0"/>
                </a:rPr>
                <a:t>破坏数据</a:t>
              </a:r>
            </a:p>
            <a:p>
              <a:pPr>
                <a:lnSpc>
                  <a:spcPct val="120000"/>
                </a:lnSpc>
              </a:pPr>
              <a:r>
                <a:rPr lang="zh-CN" altLang="en-US" sz="1600" b="1" dirty="0">
                  <a:solidFill>
                    <a:schemeClr val="tx2"/>
                  </a:solidFill>
                  <a:latin typeface="Times New Roman" panose="02020603050405020304" pitchFamily="18" charset="0"/>
                </a:rPr>
                <a:t>消耗系统资源</a:t>
              </a:r>
            </a:p>
            <a:p>
              <a:pPr>
                <a:lnSpc>
                  <a:spcPct val="120000"/>
                </a:lnSpc>
              </a:pPr>
              <a:r>
                <a:rPr lang="zh-CN" altLang="en-US" sz="1600" b="1" dirty="0">
                  <a:solidFill>
                    <a:schemeClr val="tx2"/>
                  </a:solidFill>
                  <a:latin typeface="Times New Roman" panose="02020603050405020304" pitchFamily="18" charset="0"/>
                </a:rPr>
                <a:t>入侵并窃取机密信息 </a:t>
              </a:r>
            </a:p>
          </p:txBody>
        </p:sp>
        <p:sp>
          <p:nvSpPr>
            <p:cNvPr id="1160318" name="文本框 1160317"/>
            <p:cNvSpPr txBox="1"/>
            <p:nvPr/>
          </p:nvSpPr>
          <p:spPr>
            <a:xfrm>
              <a:off x="1478" y="3544"/>
              <a:ext cx="1635" cy="358"/>
            </a:xfrm>
            <a:prstGeom prst="rect">
              <a:avLst/>
            </a:prstGeom>
            <a:noFill/>
            <a:ln w="12700">
              <a:noFill/>
            </a:ln>
          </p:spPr>
          <p:txBody>
            <a:bodyPr wrap="square" lIns="175372" tIns="87687" rIns="175372" bIns="87687">
              <a:spAutoFit/>
            </a:bodyPr>
            <a:lstStyle/>
            <a:p>
              <a:pPr>
                <a:spcBef>
                  <a:spcPct val="50000"/>
                </a:spcBef>
              </a:pPr>
              <a:r>
                <a:rPr lang="zh-CN" altLang="en-US" sz="1600" b="1" dirty="0">
                  <a:solidFill>
                    <a:schemeClr val="tx2"/>
                  </a:solidFill>
                  <a:latin typeface="Times New Roman" panose="02020603050405020304" pitchFamily="18" charset="0"/>
                </a:rPr>
                <a:t>磁盘、</a:t>
              </a:r>
              <a:r>
                <a:rPr lang="en-US" altLang="zh-CN" sz="1600" b="1" dirty="0">
                  <a:solidFill>
                    <a:schemeClr val="tx2"/>
                  </a:solidFill>
                  <a:latin typeface="Times New Roman" panose="02020603050405020304" pitchFamily="18" charset="0"/>
                </a:rPr>
                <a:t>U</a:t>
              </a:r>
              <a:r>
                <a:rPr lang="zh-CN" altLang="en-US" sz="1600" b="1" dirty="0">
                  <a:solidFill>
                    <a:schemeClr val="tx2"/>
                  </a:solidFill>
                  <a:latin typeface="Times New Roman" panose="02020603050405020304" pitchFamily="18" charset="0"/>
                </a:rPr>
                <a:t>盘等外存中</a:t>
              </a:r>
            </a:p>
          </p:txBody>
        </p:sp>
        <p:sp>
          <p:nvSpPr>
            <p:cNvPr id="1160319" name="文本框 1160318"/>
            <p:cNvSpPr txBox="1"/>
            <p:nvPr/>
          </p:nvSpPr>
          <p:spPr>
            <a:xfrm>
              <a:off x="3565" y="3648"/>
              <a:ext cx="861" cy="358"/>
            </a:xfrm>
            <a:prstGeom prst="rect">
              <a:avLst/>
            </a:prstGeom>
            <a:noFill/>
            <a:ln w="12700">
              <a:noFill/>
            </a:ln>
          </p:spPr>
          <p:txBody>
            <a:bodyPr wrap="square" lIns="175372" tIns="87687" rIns="175372" bIns="87687">
              <a:spAutoFit/>
            </a:bodyPr>
            <a:lstStyle/>
            <a:p>
              <a:pPr>
                <a:spcBef>
                  <a:spcPct val="50000"/>
                </a:spcBef>
              </a:pPr>
              <a:r>
                <a:rPr lang="zh-CN" altLang="en-US" sz="1600" b="1" dirty="0">
                  <a:solidFill>
                    <a:schemeClr val="tx2"/>
                  </a:solidFill>
                  <a:latin typeface="Times New Roman" panose="02020603050405020304" pitchFamily="18" charset="0"/>
                </a:rPr>
                <a:t>内存中</a:t>
              </a:r>
            </a:p>
          </p:txBody>
        </p:sp>
        <p:sp>
          <p:nvSpPr>
            <p:cNvPr id="1160320" name="文本框 1160319"/>
            <p:cNvSpPr txBox="1"/>
            <p:nvPr/>
          </p:nvSpPr>
          <p:spPr>
            <a:xfrm>
              <a:off x="4472" y="2410"/>
              <a:ext cx="590" cy="358"/>
            </a:xfrm>
            <a:prstGeom prst="rect">
              <a:avLst/>
            </a:prstGeom>
            <a:noFill/>
            <a:ln w="12700">
              <a:noFill/>
            </a:ln>
          </p:spPr>
          <p:txBody>
            <a:bodyPr wrap="square" lIns="175372" tIns="87687" rIns="175372" bIns="87687">
              <a:spAutoFit/>
            </a:bodyPr>
            <a:lstStyle/>
            <a:p>
              <a:pPr>
                <a:spcBef>
                  <a:spcPct val="50000"/>
                </a:spcBef>
              </a:pPr>
              <a:r>
                <a:rPr lang="zh-CN" altLang="en-US" sz="1600" b="1" dirty="0">
                  <a:solidFill>
                    <a:schemeClr val="tx2"/>
                  </a:solidFill>
                  <a:latin typeface="Times New Roman" panose="02020603050405020304" pitchFamily="18" charset="0"/>
                </a:rPr>
                <a:t>传染</a:t>
              </a:r>
            </a:p>
          </p:txBody>
        </p:sp>
        <p:sp>
          <p:nvSpPr>
            <p:cNvPr id="1160321" name="文本框 1160320"/>
            <p:cNvSpPr txBox="1"/>
            <p:nvPr/>
          </p:nvSpPr>
          <p:spPr>
            <a:xfrm>
              <a:off x="4563" y="3454"/>
              <a:ext cx="701" cy="358"/>
            </a:xfrm>
            <a:prstGeom prst="rect">
              <a:avLst/>
            </a:prstGeom>
            <a:noFill/>
            <a:ln w="12700">
              <a:noFill/>
            </a:ln>
          </p:spPr>
          <p:txBody>
            <a:bodyPr wrap="square" lIns="175372" tIns="87687" rIns="175372" bIns="87687">
              <a:spAutoFit/>
            </a:bodyPr>
            <a:lstStyle/>
            <a:p>
              <a:pPr>
                <a:spcBef>
                  <a:spcPct val="50000"/>
                </a:spcBef>
              </a:pPr>
              <a:r>
                <a:rPr lang="zh-CN" altLang="en-US" sz="1600" b="1" dirty="0">
                  <a:solidFill>
                    <a:schemeClr val="tx2"/>
                  </a:solidFill>
                  <a:latin typeface="Times New Roman" panose="02020603050405020304" pitchFamily="18" charset="0"/>
                </a:rPr>
                <a:t>破坏</a:t>
              </a:r>
            </a:p>
          </p:txBody>
        </p:sp>
        <p:sp>
          <p:nvSpPr>
            <p:cNvPr id="1160322" name="直接连接符 1160321"/>
            <p:cNvSpPr/>
            <p:nvPr/>
          </p:nvSpPr>
          <p:spPr>
            <a:xfrm>
              <a:off x="2749" y="3045"/>
              <a:ext cx="725" cy="0"/>
            </a:xfrm>
            <a:prstGeom prst="line">
              <a:avLst/>
            </a:prstGeom>
            <a:ln w="41275" cap="sq" cmpd="sng">
              <a:solidFill>
                <a:schemeClr val="accent1"/>
              </a:solidFill>
              <a:prstDash val="solid"/>
              <a:headEnd type="none" w="sm" len="sm"/>
              <a:tailEnd type="triangle" w="lg" len="lg"/>
            </a:ln>
          </p:spPr>
        </p:sp>
        <p:sp>
          <p:nvSpPr>
            <p:cNvPr id="1160323" name="直接连接符 1160322"/>
            <p:cNvSpPr/>
            <p:nvPr/>
          </p:nvSpPr>
          <p:spPr>
            <a:xfrm>
              <a:off x="4427" y="3090"/>
              <a:ext cx="1179" cy="636"/>
            </a:xfrm>
            <a:prstGeom prst="line">
              <a:avLst/>
            </a:prstGeom>
            <a:ln w="41275" cap="sq" cmpd="sng">
              <a:solidFill>
                <a:schemeClr val="accent1"/>
              </a:solidFill>
              <a:prstDash val="solid"/>
              <a:headEnd type="none" w="sm" len="sm"/>
              <a:tailEnd type="triangle" w="lg" len="lg"/>
            </a:ln>
          </p:spPr>
        </p:sp>
        <p:sp>
          <p:nvSpPr>
            <p:cNvPr id="1160324" name="直接连接符 1160323"/>
            <p:cNvSpPr/>
            <p:nvPr/>
          </p:nvSpPr>
          <p:spPr>
            <a:xfrm flipV="1">
              <a:off x="4427" y="2365"/>
              <a:ext cx="1089" cy="681"/>
            </a:xfrm>
            <a:prstGeom prst="line">
              <a:avLst/>
            </a:prstGeom>
            <a:ln w="41275" cap="sq" cmpd="sng">
              <a:solidFill>
                <a:schemeClr val="accent1"/>
              </a:solidFill>
              <a:prstDash val="solid"/>
              <a:headEnd type="none" w="sm" len="sm"/>
              <a:tailEnd type="triangle" w="lg" len="lg"/>
            </a:ln>
          </p:spPr>
        </p:sp>
      </p:grpSp>
    </p:spTree>
    <p:extLst>
      <p:ext uri="{BB962C8B-B14F-4D97-AF65-F5344CB8AC3E}">
        <p14:creationId xmlns:p14="http://schemas.microsoft.com/office/powerpoint/2010/main" val="1971000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16502" y="187598"/>
            <a:ext cx="434763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计算机病毒的特征</a:t>
            </a:r>
          </a:p>
        </p:txBody>
      </p:sp>
      <p:sp>
        <p:nvSpPr>
          <p:cNvPr id="3" name="副标题 2"/>
          <p:cNvSpPr>
            <a:spLocks noGrp="1"/>
          </p:cNvSpPr>
          <p:nvPr>
            <p:ph type="subTitle" idx="1"/>
          </p:nvPr>
        </p:nvSpPr>
        <p:spPr>
          <a:xfrm>
            <a:off x="414141" y="960604"/>
            <a:ext cx="10899987" cy="5099473"/>
          </a:xfrm>
        </p:spPr>
        <p:txBody>
          <a:bodyPr>
            <a:noAutofit/>
          </a:bodyPr>
          <a:lstStyle/>
          <a:p>
            <a:pPr algn="l"/>
            <a:r>
              <a:rPr dirty="0">
                <a:solidFill>
                  <a:schemeClr val="tx1">
                    <a:lumMod val="75000"/>
                    <a:lumOff val="25000"/>
                  </a:schemeClr>
                </a:solidFill>
                <a:sym typeface="+mn-ea"/>
              </a:rPr>
              <a:t>计算机病毒一般具有以下特征：</a:t>
            </a:r>
          </a:p>
          <a:p>
            <a:pPr algn="l"/>
            <a:r>
              <a:rPr dirty="0">
                <a:solidFill>
                  <a:schemeClr val="tx1">
                    <a:lumMod val="75000"/>
                    <a:lumOff val="25000"/>
                  </a:schemeClr>
                </a:solidFill>
                <a:sym typeface="+mn-ea"/>
              </a:rPr>
              <a:t>1．传染性</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是计算机病毒的主要特征，计算机病毒具有很强的再生能力，它可以将自身的复制品或变种通过内存、磁盘、网络等传染给其他的文件、系统的某个部位或其他计算机。</a:t>
            </a:r>
          </a:p>
          <a:p>
            <a:pPr algn="l"/>
            <a:r>
              <a:rPr dirty="0">
                <a:solidFill>
                  <a:schemeClr val="tx1">
                    <a:lumMod val="75000"/>
                    <a:lumOff val="25000"/>
                  </a:schemeClr>
                </a:solidFill>
                <a:sym typeface="+mn-ea"/>
              </a:rPr>
              <a:t>2．破坏性</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计算机病毒的目的在于破坏计算机系统，表现在修改和删除大量的文件和数据，占用系统资源使系统运行速度下降，使系统无法运行甚至瘫痪。</a:t>
            </a:r>
          </a:p>
          <a:p>
            <a:pPr algn="l"/>
            <a:r>
              <a:rPr dirty="0">
                <a:solidFill>
                  <a:schemeClr val="tx1">
                    <a:lumMod val="75000"/>
                    <a:lumOff val="25000"/>
                  </a:schemeClr>
                </a:solidFill>
                <a:sym typeface="+mn-ea"/>
              </a:rPr>
              <a:t>3．隐蔽性</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是指计算机病毒进入系统后不易被发现，具有传染的隐蔽性和存在的隐蔽性。</a:t>
            </a:r>
          </a:p>
          <a:p>
            <a:pPr algn="l"/>
            <a:r>
              <a:rPr dirty="0">
                <a:solidFill>
                  <a:schemeClr val="tx1">
                    <a:lumMod val="75000"/>
                    <a:lumOff val="25000"/>
                  </a:schemeClr>
                </a:solidFill>
                <a:sym typeface="+mn-ea"/>
              </a:rPr>
              <a:t>4．潜伏性</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病毒具有依附其他媒体而寄生的能力，它入侵系统后不立即发作，可以潜伏几周、几个月甚至更长时间而不被发现。</a:t>
            </a:r>
          </a:p>
          <a:p>
            <a:pPr algn="l"/>
            <a:r>
              <a:rPr dirty="0">
                <a:solidFill>
                  <a:schemeClr val="tx1">
                    <a:lumMod val="75000"/>
                    <a:lumOff val="25000"/>
                  </a:schemeClr>
                </a:solidFill>
                <a:sym typeface="+mn-ea"/>
              </a:rPr>
              <a:t>5．激发性</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是指计算机病毒是有控制条件的，当外界条件满足计算机病毒发作条件时，计算机病毒开始传染或破坏数据。</a:t>
            </a:r>
          </a:p>
        </p:txBody>
      </p:sp>
    </p:spTree>
    <p:extLst>
      <p:ext uri="{BB962C8B-B14F-4D97-AF65-F5344CB8AC3E}">
        <p14:creationId xmlns:p14="http://schemas.microsoft.com/office/powerpoint/2010/main" val="1319653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55543" y="195854"/>
            <a:ext cx="434763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计算机病毒的分类</a:t>
            </a:r>
          </a:p>
        </p:txBody>
      </p:sp>
      <p:sp>
        <p:nvSpPr>
          <p:cNvPr id="3" name="副标题 2"/>
          <p:cNvSpPr>
            <a:spLocks noGrp="1"/>
          </p:cNvSpPr>
          <p:nvPr>
            <p:ph type="subTitle" idx="1"/>
          </p:nvPr>
        </p:nvSpPr>
        <p:spPr>
          <a:xfrm>
            <a:off x="497236" y="997615"/>
            <a:ext cx="10899987" cy="4634653"/>
          </a:xfrm>
        </p:spPr>
        <p:txBody>
          <a:bodyPr>
            <a:noAutofit/>
          </a:bodyPr>
          <a:lstStyle/>
          <a:p>
            <a:pPr algn="l"/>
            <a:r>
              <a:rPr dirty="0">
                <a:solidFill>
                  <a:schemeClr val="tx1">
                    <a:lumMod val="75000"/>
                    <a:lumOff val="25000"/>
                  </a:schemeClr>
                </a:solidFill>
                <a:sym typeface="+mn-ea"/>
              </a:rPr>
              <a:t>病毒的种类很多，分类方法也不同。</a:t>
            </a:r>
          </a:p>
          <a:p>
            <a:pPr algn="l"/>
            <a:r>
              <a:rPr dirty="0">
                <a:solidFill>
                  <a:schemeClr val="tx1">
                    <a:lumMod val="75000"/>
                    <a:lumOff val="25000"/>
                  </a:schemeClr>
                </a:solidFill>
                <a:sym typeface="+mn-ea"/>
              </a:rPr>
              <a:t>1．文件型病毒</a:t>
            </a:r>
          </a:p>
          <a:p>
            <a:pPr algn="l"/>
            <a:r>
              <a:rPr dirty="0">
                <a:solidFill>
                  <a:schemeClr val="tx1">
                    <a:lumMod val="75000"/>
                    <a:lumOff val="25000"/>
                  </a:schemeClr>
                </a:solidFill>
                <a:sym typeface="+mn-ea"/>
              </a:rPr>
              <a:t>        这类病毒攻击的对象是文件，并寄生在文件上 ( 主要感染各类可执行文件 ) 。当文件被装载时，病毒程序运行。</a:t>
            </a:r>
          </a:p>
          <a:p>
            <a:pPr algn="l"/>
            <a:r>
              <a:rPr dirty="0">
                <a:solidFill>
                  <a:schemeClr val="tx1">
                    <a:lumMod val="75000"/>
                    <a:lumOff val="25000"/>
                  </a:schemeClr>
                </a:solidFill>
                <a:sym typeface="+mn-ea"/>
              </a:rPr>
              <a:t>2．引导型病毒 </a:t>
            </a:r>
          </a:p>
          <a:p>
            <a:pPr algn="l"/>
            <a:r>
              <a:rPr dirty="0">
                <a:solidFill>
                  <a:schemeClr val="tx1">
                    <a:lumMod val="75000"/>
                    <a:lumOff val="25000"/>
                  </a:schemeClr>
                </a:solidFill>
                <a:sym typeface="+mn-ea"/>
              </a:rPr>
              <a:t>       主要传染磁盘上的系统引导区，它是把病毒程序加入或替代部分操作系统进行工作的病毒。系统一启动时病毒就被激活。</a:t>
            </a:r>
          </a:p>
          <a:p>
            <a:pPr algn="l"/>
            <a:r>
              <a:rPr dirty="0">
                <a:solidFill>
                  <a:schemeClr val="tx1">
                    <a:lumMod val="75000"/>
                    <a:lumOff val="25000"/>
                  </a:schemeClr>
                </a:solidFill>
                <a:sym typeface="+mn-ea"/>
              </a:rPr>
              <a:t>3.    网络病毒</a:t>
            </a:r>
          </a:p>
          <a:p>
            <a:pPr algn="l"/>
            <a:r>
              <a:rPr dirty="0">
                <a:solidFill>
                  <a:schemeClr val="tx1">
                    <a:lumMod val="75000"/>
                    <a:lumOff val="25000"/>
                  </a:schemeClr>
                </a:solidFill>
                <a:sym typeface="+mn-ea"/>
              </a:rPr>
              <a:t>       上面1，2两种病毒是传统的，网络发展后出现了网络病毒，它占用网络带宽，造成网络拥塞甚至网络系统瘫痪。这种病毒通过网页浏览、邮件收发、文件下载传播，传播速度快，清除难度大。</a:t>
            </a:r>
          </a:p>
        </p:txBody>
      </p:sp>
    </p:spTree>
    <p:extLst>
      <p:ext uri="{BB962C8B-B14F-4D97-AF65-F5344CB8AC3E}">
        <p14:creationId xmlns:p14="http://schemas.microsoft.com/office/powerpoint/2010/main" val="227613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25211" y="161472"/>
            <a:ext cx="434763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计算机病毒的来源</a:t>
            </a:r>
          </a:p>
        </p:txBody>
      </p:sp>
      <p:sp>
        <p:nvSpPr>
          <p:cNvPr id="3" name="副标题 2"/>
          <p:cNvSpPr>
            <a:spLocks noGrp="1"/>
          </p:cNvSpPr>
          <p:nvPr>
            <p:ph type="subTitle" idx="1"/>
          </p:nvPr>
        </p:nvSpPr>
        <p:spPr>
          <a:xfrm>
            <a:off x="530013" y="978023"/>
            <a:ext cx="10899987" cy="5099473"/>
          </a:xfrm>
        </p:spPr>
        <p:txBody>
          <a:bodyPr>
            <a:noAutofit/>
          </a:bodyPr>
          <a:lstStyle/>
          <a:p>
            <a:pPr algn="l"/>
            <a:r>
              <a:rPr dirty="0">
                <a:solidFill>
                  <a:schemeClr val="tx1">
                    <a:lumMod val="75000"/>
                    <a:lumOff val="25000"/>
                  </a:schemeClr>
                </a:solidFill>
                <a:sym typeface="+mn-ea"/>
              </a:rPr>
              <a:t>所有的计算机病毒都是人为制造的，来源大致分为以下 4 类：</a:t>
            </a:r>
          </a:p>
          <a:p>
            <a:pPr algn="l"/>
            <a:r>
              <a:rPr dirty="0">
                <a:solidFill>
                  <a:schemeClr val="tx1">
                    <a:lumMod val="75000"/>
                    <a:lumOff val="25000"/>
                  </a:schemeClr>
                </a:solidFill>
                <a:sym typeface="+mn-ea"/>
              </a:rPr>
              <a:t>(1) 计算机专业人员或业余爱好者恶作剧而编制出的病毒；</a:t>
            </a:r>
          </a:p>
          <a:p>
            <a:pPr algn="l"/>
            <a:r>
              <a:rPr dirty="0">
                <a:solidFill>
                  <a:schemeClr val="tx1">
                    <a:lumMod val="75000"/>
                    <a:lumOff val="25000"/>
                  </a:schemeClr>
                </a:solidFill>
                <a:sym typeface="+mn-ea"/>
              </a:rPr>
              <a:t>(2) 公司为保护自己的软件产品而编制的病毒；</a:t>
            </a:r>
          </a:p>
          <a:p>
            <a:pPr algn="l"/>
            <a:r>
              <a:rPr dirty="0">
                <a:solidFill>
                  <a:schemeClr val="tx1">
                    <a:lumMod val="75000"/>
                    <a:lumOff val="25000"/>
                  </a:schemeClr>
                </a:solidFill>
                <a:sym typeface="+mn-ea"/>
              </a:rPr>
              <a:t>(3) 为达到某一目的的恶意攻击或摧毁计算机系统而编制的病毒；</a:t>
            </a:r>
          </a:p>
          <a:p>
            <a:pPr algn="l"/>
            <a:r>
              <a:rPr dirty="0">
                <a:solidFill>
                  <a:schemeClr val="tx1">
                    <a:lumMod val="75000"/>
                    <a:lumOff val="25000"/>
                  </a:schemeClr>
                </a:solidFill>
                <a:sym typeface="+mn-ea"/>
              </a:rPr>
              <a:t>(4) 在研究、开发软件过程中，由于未估计到的原因而对它失去控制所产生的病毒。前三种情况是人为故意所为，最后一种是人为无意所为。</a:t>
            </a:r>
          </a:p>
        </p:txBody>
      </p:sp>
    </p:spTree>
    <p:extLst>
      <p:ext uri="{BB962C8B-B14F-4D97-AF65-F5344CB8AC3E}">
        <p14:creationId xmlns:p14="http://schemas.microsoft.com/office/powerpoint/2010/main" val="212646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71293" y="154698"/>
            <a:ext cx="5565140"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计算机病毒的清除与防治</a:t>
            </a:r>
          </a:p>
        </p:txBody>
      </p:sp>
      <p:sp>
        <p:nvSpPr>
          <p:cNvPr id="3" name="副标题 2"/>
          <p:cNvSpPr>
            <a:spLocks noGrp="1"/>
          </p:cNvSpPr>
          <p:nvPr>
            <p:ph type="subTitle" idx="1"/>
          </p:nvPr>
        </p:nvSpPr>
        <p:spPr>
          <a:xfrm>
            <a:off x="802640" y="1009227"/>
            <a:ext cx="10899987" cy="5398347"/>
          </a:xfrm>
        </p:spPr>
        <p:txBody>
          <a:bodyPr>
            <a:noAutofit/>
          </a:bodyPr>
          <a:lstStyle/>
          <a:p>
            <a:pPr algn="l"/>
            <a:r>
              <a:rPr dirty="0">
                <a:solidFill>
                  <a:schemeClr val="tx1">
                    <a:lumMod val="75000"/>
                    <a:lumOff val="25000"/>
                  </a:schemeClr>
                </a:solidFill>
                <a:sym typeface="+mn-ea"/>
              </a:rPr>
              <a:t>1．病毒的防范</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计算机病毒的传播途径主要有两个：网络和</a:t>
            </a:r>
            <a:r>
              <a:rPr lang="en-US" dirty="0">
                <a:solidFill>
                  <a:schemeClr val="tx1">
                    <a:lumMod val="75000"/>
                    <a:lumOff val="25000"/>
                  </a:schemeClr>
                </a:solidFill>
                <a:sym typeface="+mn-ea"/>
              </a:rPr>
              <a:t>U</a:t>
            </a:r>
            <a:r>
              <a:rPr dirty="0">
                <a:solidFill>
                  <a:schemeClr val="tx1">
                    <a:lumMod val="75000"/>
                    <a:lumOff val="25000"/>
                  </a:schemeClr>
                </a:solidFill>
                <a:sym typeface="+mn-ea"/>
              </a:rPr>
              <a:t>盘，要防止病毒的侵害，就要以预防为主， 堵塞病毒的传播途径。</a:t>
            </a:r>
          </a:p>
          <a:p>
            <a:pPr algn="l"/>
            <a:endParaRPr dirty="0">
              <a:solidFill>
                <a:schemeClr val="tx1">
                  <a:lumMod val="75000"/>
                  <a:lumOff val="25000"/>
                </a:schemeClr>
              </a:solidFill>
              <a:sym typeface="+mn-ea"/>
            </a:endParaRPr>
          </a:p>
          <a:p>
            <a:pPr algn="l"/>
            <a:r>
              <a:rPr lang="zh-CN" altLang="en-US" dirty="0">
                <a:solidFill>
                  <a:schemeClr val="tx1">
                    <a:lumMod val="75000"/>
                    <a:lumOff val="25000"/>
                  </a:schemeClr>
                </a:solidFill>
                <a:sym typeface="+mn-ea"/>
              </a:rPr>
              <a:t>常用的防范策略：</a:t>
            </a:r>
          </a:p>
          <a:p>
            <a:pPr algn="l"/>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）安装杀毒软件</a:t>
            </a:r>
          </a:p>
          <a:p>
            <a:pPr algn="l"/>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）安装个人防火墙</a:t>
            </a:r>
          </a:p>
          <a:p>
            <a:pPr marL="838179" lvl="1" indent="-380990" algn="l">
              <a:buClr>
                <a:srgbClr val="FF3300"/>
              </a:buClr>
              <a:buFont typeface="Wingdings" panose="05000000000000000000" charset="0"/>
              <a:buChar char="l"/>
            </a:pPr>
            <a:r>
              <a:rPr lang="zh-CN" altLang="en-US" sz="2400" dirty="0">
                <a:solidFill>
                  <a:schemeClr val="accent1"/>
                </a:solidFill>
                <a:latin typeface="Times New Roman" panose="02020603050405020304" pitchFamily="18" charset="0"/>
                <a:sym typeface="+mn-ea"/>
              </a:rPr>
              <a:t>监控进出内部网络或计算机的信息</a:t>
            </a:r>
            <a:endParaRPr lang="zh-CN" altLang="en-US" sz="2400" dirty="0">
              <a:latin typeface="Times New Roman" panose="02020603050405020304" pitchFamily="18" charset="0"/>
              <a:sym typeface="+mn-ea"/>
            </a:endParaRPr>
          </a:p>
          <a:p>
            <a:pPr marL="838179" lvl="1" indent="-380990" algn="l">
              <a:buClr>
                <a:srgbClr val="FF3300"/>
              </a:buClr>
              <a:buFont typeface="Wingdings" panose="05000000000000000000" charset="0"/>
              <a:buChar char="l"/>
            </a:pPr>
            <a:r>
              <a:rPr lang="zh-CN" altLang="en-US" sz="2400" dirty="0">
                <a:solidFill>
                  <a:schemeClr val="accent1"/>
                </a:solidFill>
                <a:latin typeface="Times New Roman" panose="02020603050405020304" pitchFamily="18" charset="0"/>
                <a:sym typeface="+mn-ea"/>
              </a:rPr>
              <a:t>过滤不安全的服务</a:t>
            </a:r>
            <a:endParaRPr lang="zh-CN" altLang="en-US" sz="2400" dirty="0">
              <a:solidFill>
                <a:srgbClr val="FFFFFF"/>
              </a:solidFill>
              <a:latin typeface="Times New Roman" panose="02020603050405020304" pitchFamily="18" charset="0"/>
            </a:endParaRPr>
          </a:p>
          <a:p>
            <a:pPr marL="838179" lvl="1" indent="-380990" algn="l">
              <a:buClr>
                <a:srgbClr val="FF3300"/>
              </a:buClr>
              <a:buFont typeface="Wingdings" panose="05000000000000000000" charset="0"/>
              <a:buChar char="l"/>
            </a:pPr>
            <a:r>
              <a:rPr lang="zh-CN" altLang="en-US" sz="2400" dirty="0">
                <a:solidFill>
                  <a:schemeClr val="accent1"/>
                </a:solidFill>
                <a:latin typeface="Times New Roman" panose="02020603050405020304" pitchFamily="18" charset="0"/>
                <a:sym typeface="+mn-ea"/>
              </a:rPr>
              <a:t>限制内部网络用户访问某些特殊站点</a:t>
            </a:r>
          </a:p>
          <a:p>
            <a:pPr marL="838179" lvl="1" indent="-380990" algn="l">
              <a:buClr>
                <a:srgbClr val="FF3300"/>
              </a:buClr>
              <a:buFont typeface="Wingdings" panose="05000000000000000000" charset="0"/>
              <a:buChar char="l"/>
            </a:pPr>
            <a:r>
              <a:rPr lang="zh-CN" altLang="en-US" sz="2400" dirty="0">
                <a:solidFill>
                  <a:schemeClr val="accent1"/>
                </a:solidFill>
                <a:latin typeface="Times New Roman" panose="02020603050405020304" pitchFamily="18" charset="0"/>
                <a:sym typeface="+mn-ea"/>
              </a:rPr>
              <a:t>对网络访问进行记录和统计</a:t>
            </a:r>
            <a:endParaRPr lang="zh-CN" altLang="en-US" sz="2400" dirty="0">
              <a:solidFill>
                <a:schemeClr val="accent1">
                  <a:lumMod val="50000"/>
                </a:schemeClr>
              </a:solidFill>
              <a:sym typeface="+mn-ea"/>
            </a:endParaRPr>
          </a:p>
          <a:p>
            <a:pPr algn="l"/>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）个人密码设置尽可能复杂些</a:t>
            </a:r>
            <a:r>
              <a:rPr dirty="0">
                <a:solidFill>
                  <a:schemeClr val="tx1">
                    <a:lumMod val="75000"/>
                    <a:lumOff val="25000"/>
                  </a:schemeClr>
                </a:solidFill>
                <a:sym typeface="+mn-ea"/>
              </a:rPr>
              <a:t> </a:t>
            </a:r>
          </a:p>
          <a:p>
            <a:pPr algn="l"/>
            <a:endParaRPr dirty="0">
              <a:solidFill>
                <a:schemeClr val="accent1">
                  <a:lumMod val="50000"/>
                </a:schemeClr>
              </a:solidFill>
              <a:sym typeface="+mn-ea"/>
            </a:endParaRPr>
          </a:p>
          <a:p>
            <a:pPr algn="l"/>
            <a:endParaRPr lang="zh-CN" altLang="en-US" dirty="0">
              <a:solidFill>
                <a:schemeClr val="accent1">
                  <a:lumMod val="50000"/>
                </a:schemeClr>
              </a:solidFill>
              <a:sym typeface="+mn-ea"/>
            </a:endParaRPr>
          </a:p>
        </p:txBody>
      </p:sp>
      <p:graphicFrame>
        <p:nvGraphicFramePr>
          <p:cNvPr id="1166340" name="对象 1166339"/>
          <p:cNvGraphicFramePr/>
          <p:nvPr/>
        </p:nvGraphicFramePr>
        <p:xfrm>
          <a:off x="6765714" y="3203787"/>
          <a:ext cx="5204460" cy="1813560"/>
        </p:xfrm>
        <a:graphic>
          <a:graphicData uri="http://schemas.openxmlformats.org/presentationml/2006/ole">
            <mc:AlternateContent xmlns:mc="http://schemas.openxmlformats.org/markup-compatibility/2006">
              <mc:Choice xmlns:v="urn:schemas-microsoft-com:vml" Requires="v">
                <p:oleObj spid="_x0000_s2051" r:id="rId3" imgW="4438650" imgH="1543050" progId="Paint.Picture">
                  <p:embed/>
                </p:oleObj>
              </mc:Choice>
              <mc:Fallback>
                <p:oleObj r:id="rId3" imgW="4438650" imgH="1543050" progId="Paint.Picture">
                  <p:embed/>
                  <p:pic>
                    <p:nvPicPr>
                      <p:cNvPr id="0" name=""/>
                      <p:cNvPicPr/>
                      <p:nvPr/>
                    </p:nvPicPr>
                    <p:blipFill>
                      <a:blip r:embed="rId4"/>
                      <a:stretch>
                        <a:fillRect/>
                      </a:stretch>
                    </p:blipFill>
                    <p:spPr>
                      <a:xfrm>
                        <a:off x="6765714" y="3203787"/>
                        <a:ext cx="5204460" cy="181356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950207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8171" y="991810"/>
            <a:ext cx="11398069" cy="4008120"/>
          </a:xfrm>
        </p:spPr>
        <p:txBody>
          <a:bodyPr>
            <a:noAutofit/>
          </a:bodyPr>
          <a:lstStyle/>
          <a:p>
            <a:pPr algn="l"/>
            <a:r>
              <a:rPr dirty="0">
                <a:solidFill>
                  <a:schemeClr val="tx1">
                    <a:lumMod val="75000"/>
                    <a:lumOff val="25000"/>
                  </a:schemeClr>
                </a:solidFill>
                <a:sym typeface="+mn-ea"/>
              </a:rPr>
              <a:t>2．病毒的检测和消除</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为防止计算机病毒的侵害， 一方面预防， 一方面还要经常检测和消除病毒。检测和消除病毒的方法有两种，一是人工检测和消除，一是软件检测和消除。</a:t>
            </a:r>
          </a:p>
          <a:p>
            <a:pPr algn="l"/>
            <a:r>
              <a:rPr dirty="0">
                <a:solidFill>
                  <a:schemeClr val="tx1">
                    <a:lumMod val="75000"/>
                    <a:lumOff val="25000"/>
                  </a:schemeClr>
                </a:solidFill>
                <a:sym typeface="+mn-ea"/>
              </a:rPr>
              <a:t>(1) 人工检测和消除：由计算机专业人员进行，可通过找出有病毒的内容将其删除或用正确内容将其覆盖来消除病毒。该方法难度大，技术复杂。</a:t>
            </a:r>
          </a:p>
          <a:p>
            <a:pPr algn="l"/>
            <a:r>
              <a:rPr dirty="0">
                <a:solidFill>
                  <a:schemeClr val="tx1">
                    <a:lumMod val="75000"/>
                    <a:lumOff val="25000"/>
                  </a:schemeClr>
                </a:solidFill>
                <a:sym typeface="+mn-ea"/>
              </a:rPr>
              <a:t>(2) 软件检测和消除：使用杀毒软件 ( 如瑞星， </a:t>
            </a:r>
            <a:r>
              <a:rPr lang="en-US" dirty="0">
                <a:solidFill>
                  <a:schemeClr val="tx1">
                    <a:lumMod val="75000"/>
                    <a:lumOff val="25000"/>
                  </a:schemeClr>
                </a:solidFill>
                <a:sym typeface="+mn-ea"/>
              </a:rPr>
              <a:t>360</a:t>
            </a:r>
            <a:r>
              <a:rPr dirty="0">
                <a:solidFill>
                  <a:schemeClr val="tx1">
                    <a:lumMod val="75000"/>
                    <a:lumOff val="25000"/>
                  </a:schemeClr>
                </a:solidFill>
                <a:sym typeface="+mn-ea"/>
              </a:rPr>
              <a:t>等) 进行检测和消除。该方法操作简单、使用方便，适用于一般计算机用户。</a:t>
            </a:r>
          </a:p>
          <a:p>
            <a:pPr algn="l"/>
            <a:r>
              <a:rPr dirty="0">
                <a:solidFill>
                  <a:schemeClr val="tx1">
                    <a:lumMod val="75000"/>
                    <a:lumOff val="25000"/>
                  </a:schemeClr>
                </a:solidFill>
                <a:sym typeface="+mn-ea"/>
              </a:rPr>
              <a:t>除以上两种方法外， 还可通过对磁盘进行格式化来消除病毒。 由于采用此方法时磁盘上的信息也同时被消除， 故应慎重使用。</a:t>
            </a:r>
            <a:endParaRPr lang="zh-CN" altLang="en-US" dirty="0">
              <a:solidFill>
                <a:schemeClr val="tx1">
                  <a:lumMod val="75000"/>
                  <a:lumOff val="25000"/>
                </a:schemeClr>
              </a:solidFill>
              <a:sym typeface="+mn-ea"/>
            </a:endParaRPr>
          </a:p>
        </p:txBody>
      </p:sp>
    </p:spTree>
    <p:extLst>
      <p:ext uri="{BB962C8B-B14F-4D97-AF65-F5344CB8AC3E}">
        <p14:creationId xmlns:p14="http://schemas.microsoft.com/office/powerpoint/2010/main" val="320608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38211" y="1024830"/>
            <a:ext cx="10665218" cy="6278880"/>
          </a:xfrm>
        </p:spPr>
        <p:txBody>
          <a:bodyPr>
            <a:noAutofit/>
          </a:bodyPr>
          <a:lstStyle/>
          <a:p>
            <a:pPr algn="l"/>
            <a:r>
              <a:rPr lang="en-US" altLang="zh-CN" sz="2133" dirty="0">
                <a:solidFill>
                  <a:schemeClr val="tx1">
                    <a:lumMod val="75000"/>
                    <a:lumOff val="25000"/>
                  </a:schemeClr>
                </a:solidFill>
                <a:sym typeface="+mn-ea"/>
              </a:rPr>
              <a:t>1.【NOIP2015</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计算机病毒是（）。 </a:t>
            </a:r>
          </a:p>
          <a:p>
            <a:pPr algn="l"/>
            <a:r>
              <a:rPr sz="2133" dirty="0">
                <a:solidFill>
                  <a:schemeClr val="tx1">
                    <a:lumMod val="75000"/>
                    <a:lumOff val="25000"/>
                  </a:schemeClr>
                </a:solidFill>
                <a:sym typeface="+mn-ea"/>
              </a:rPr>
              <a:t>A. </a:t>
            </a:r>
            <a:r>
              <a:rPr lang="en-US" sz="2133" dirty="0">
                <a:solidFill>
                  <a:schemeClr val="tx1">
                    <a:lumMod val="75000"/>
                    <a:lumOff val="25000"/>
                  </a:schemeClr>
                </a:solidFill>
                <a:sym typeface="+mn-ea"/>
              </a:rPr>
              <a:t>通过计算机传播的危害人体健康的一种病毒</a:t>
            </a:r>
          </a:p>
          <a:p>
            <a:pPr algn="l"/>
            <a:r>
              <a:rPr sz="2133" dirty="0">
                <a:solidFill>
                  <a:schemeClr val="tx1">
                    <a:lumMod val="75000"/>
                    <a:lumOff val="25000"/>
                  </a:schemeClr>
                </a:solidFill>
                <a:sym typeface="+mn-ea"/>
              </a:rPr>
              <a:t>B. </a:t>
            </a:r>
            <a:r>
              <a:rPr lang="en-US" sz="2133" dirty="0">
                <a:solidFill>
                  <a:schemeClr val="tx1">
                    <a:lumMod val="75000"/>
                    <a:lumOff val="25000"/>
                  </a:schemeClr>
                </a:solidFill>
                <a:sym typeface="+mn-ea"/>
              </a:rPr>
              <a:t>人为制造的能够侵入计算机系统并给计算机带来故障的程序或指令集合</a:t>
            </a:r>
            <a:r>
              <a:rPr sz="2133" dirty="0">
                <a:solidFill>
                  <a:schemeClr val="tx1">
                    <a:lumMod val="75000"/>
                    <a:lumOff val="25000"/>
                  </a:schemeClr>
                </a:solidFill>
                <a:sym typeface="+mn-ea"/>
              </a:rPr>
              <a:t>        </a:t>
            </a:r>
          </a:p>
          <a:p>
            <a:pPr algn="l"/>
            <a:r>
              <a:rPr sz="2133" dirty="0">
                <a:solidFill>
                  <a:schemeClr val="tx1">
                    <a:lumMod val="75000"/>
                    <a:lumOff val="25000"/>
                  </a:schemeClr>
                </a:solidFill>
                <a:sym typeface="+mn-ea"/>
              </a:rPr>
              <a:t>C. </a:t>
            </a:r>
            <a:r>
              <a:rPr lang="en-US" sz="2133" dirty="0">
                <a:solidFill>
                  <a:schemeClr val="tx1">
                    <a:lumMod val="75000"/>
                    <a:lumOff val="25000"/>
                  </a:schemeClr>
                </a:solidFill>
                <a:sym typeface="+mn-ea"/>
              </a:rPr>
              <a:t>一种由于计算机元器件老化而产生的对生态环境有害的物质</a:t>
            </a:r>
            <a:r>
              <a:rPr sz="2133" dirty="0">
                <a:solidFill>
                  <a:schemeClr val="tx1">
                    <a:lumMod val="75000"/>
                    <a:lumOff val="25000"/>
                  </a:schemeClr>
                </a:solidFill>
                <a:sym typeface="+mn-ea"/>
              </a:rPr>
              <a:t>         </a:t>
            </a:r>
          </a:p>
          <a:p>
            <a:pPr algn="l"/>
            <a:r>
              <a:rPr sz="2133" dirty="0">
                <a:solidFill>
                  <a:schemeClr val="tx1">
                    <a:lumMod val="75000"/>
                    <a:lumOff val="25000"/>
                  </a:schemeClr>
                </a:solidFill>
                <a:sym typeface="+mn-ea"/>
              </a:rPr>
              <a:t>D. </a:t>
            </a:r>
            <a:r>
              <a:rPr lang="en-US" sz="2133" dirty="0">
                <a:solidFill>
                  <a:schemeClr val="tx1">
                    <a:lumMod val="75000"/>
                    <a:lumOff val="25000"/>
                  </a:schemeClr>
                </a:solidFill>
                <a:sym typeface="+mn-ea"/>
              </a:rPr>
              <a:t>利用计算机的海量高速运算能力而研制出来的用于疾病预防的新型病毒</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】B</a:t>
            </a:r>
          </a:p>
          <a:p>
            <a:pPr algn="l"/>
            <a:endParaRPr lang="en-US" altLang="zh-CN"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2.【NOIP2006</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在计算机中，防火墙的作用是</a:t>
            </a:r>
            <a:r>
              <a:rPr sz="2133" dirty="0">
                <a:solidFill>
                  <a:schemeClr val="tx1">
                    <a:lumMod val="75000"/>
                    <a:lumOff val="25000"/>
                  </a:schemeClr>
                </a:solidFill>
                <a:sym typeface="+mn-ea"/>
              </a:rPr>
              <a:t>（   ）。</a:t>
            </a:r>
          </a:p>
          <a:p>
            <a:pPr algn="l"/>
            <a:r>
              <a:rPr sz="2133" dirty="0">
                <a:solidFill>
                  <a:schemeClr val="tx1">
                    <a:lumMod val="75000"/>
                    <a:lumOff val="25000"/>
                  </a:schemeClr>
                </a:solidFill>
                <a:sym typeface="+mn-ea"/>
              </a:rPr>
              <a:t> A. </a:t>
            </a:r>
            <a:r>
              <a:rPr lang="zh-CN" altLang="en-US" sz="2133" dirty="0">
                <a:solidFill>
                  <a:schemeClr val="tx1">
                    <a:lumMod val="75000"/>
                    <a:lumOff val="25000"/>
                  </a:schemeClr>
                </a:solidFill>
                <a:sym typeface="+mn-ea"/>
              </a:rPr>
              <a:t>防止火灾蔓延</a:t>
            </a:r>
            <a:r>
              <a:rPr sz="2133" dirty="0">
                <a:solidFill>
                  <a:schemeClr val="tx1">
                    <a:lumMod val="75000"/>
                    <a:lumOff val="25000"/>
                  </a:schemeClr>
                </a:solidFill>
                <a:sym typeface="+mn-ea"/>
              </a:rPr>
              <a:t>                     B. </a:t>
            </a:r>
            <a:r>
              <a:rPr lang="zh-CN" altLang="en-US" sz="2133" dirty="0">
                <a:solidFill>
                  <a:schemeClr val="tx1">
                    <a:lumMod val="75000"/>
                    <a:lumOff val="25000"/>
                  </a:schemeClr>
                </a:solidFill>
                <a:sym typeface="+mn-ea"/>
              </a:rPr>
              <a:t>防止网络攻击</a:t>
            </a:r>
          </a:p>
          <a:p>
            <a:pPr algn="l"/>
            <a:r>
              <a:rPr sz="2133" dirty="0">
                <a:solidFill>
                  <a:schemeClr val="tx1">
                    <a:lumMod val="75000"/>
                    <a:lumOff val="25000"/>
                  </a:schemeClr>
                </a:solidFill>
                <a:sym typeface="+mn-ea"/>
              </a:rPr>
              <a:t> C. </a:t>
            </a:r>
            <a:r>
              <a:rPr lang="zh-CN" altLang="en-US" sz="2133" dirty="0">
                <a:solidFill>
                  <a:schemeClr val="tx1">
                    <a:lumMod val="75000"/>
                    <a:lumOff val="25000"/>
                  </a:schemeClr>
                </a:solidFill>
                <a:sym typeface="+mn-ea"/>
              </a:rPr>
              <a:t>防止计算机死机</a:t>
            </a:r>
            <a:r>
              <a:rPr sz="2133" dirty="0">
                <a:solidFill>
                  <a:schemeClr val="tx1">
                    <a:lumMod val="75000"/>
                    <a:lumOff val="25000"/>
                  </a:schemeClr>
                </a:solidFill>
                <a:sym typeface="+mn-ea"/>
              </a:rPr>
              <a:t>                 D. </a:t>
            </a:r>
            <a:r>
              <a:rPr lang="zh-CN" altLang="en-US" sz="2133" dirty="0">
                <a:solidFill>
                  <a:schemeClr val="tx1">
                    <a:lumMod val="75000"/>
                    <a:lumOff val="25000"/>
                  </a:schemeClr>
                </a:solidFill>
                <a:sym typeface="+mn-ea"/>
              </a:rPr>
              <a:t>防止使用者误删除数据</a:t>
            </a:r>
            <a:endParaRPr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】B</a:t>
            </a:r>
          </a:p>
          <a:p>
            <a:pPr algn="l"/>
            <a:endParaRPr lang="zh-CN" altLang="en-US" sz="2133" dirty="0">
              <a:solidFill>
                <a:schemeClr val="tx1">
                  <a:lumMod val="75000"/>
                  <a:lumOff val="25000"/>
                </a:schemeClr>
              </a:solidFill>
              <a:sym typeface="+mn-ea"/>
            </a:endParaRPr>
          </a:p>
        </p:txBody>
      </p:sp>
      <p:sp>
        <p:nvSpPr>
          <p:cNvPr id="4" name="文本框 3">
            <a:extLst>
              <a:ext uri="{FF2B5EF4-FFF2-40B4-BE49-F238E27FC236}">
                <a16:creationId xmlns="" xmlns:a16="http://schemas.microsoft.com/office/drawing/2014/main" id="{5B9CAA05-1FB7-4769-8A20-8705947222F9}"/>
              </a:ext>
            </a:extLst>
          </p:cNvPr>
          <p:cNvSpPr txBox="1"/>
          <p:nvPr/>
        </p:nvSpPr>
        <p:spPr>
          <a:xfrm>
            <a:off x="1520917" y="152928"/>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364632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0262" y="1019128"/>
            <a:ext cx="9771017" cy="1405256"/>
          </a:xfrm>
          <a:prstGeom prst="rect">
            <a:avLst/>
          </a:prstGeom>
        </p:spPr>
        <p:txBody>
          <a:bodyPr wrap="square">
            <a:spAutoFit/>
          </a:bodyPr>
          <a:lstStyle/>
          <a:p>
            <a:r>
              <a:rPr lang="en-US" altLang="zh-CN" sz="2133">
                <a:solidFill>
                  <a:schemeClr val="tx1">
                    <a:lumMod val="75000"/>
                    <a:lumOff val="25000"/>
                  </a:schemeClr>
                </a:solidFill>
                <a:sym typeface="+mn-ea"/>
              </a:rPr>
              <a:t>3.【NOIP2000</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计算机病毒的特点是（   ）。</a:t>
            </a:r>
          </a:p>
          <a:p>
            <a:r>
              <a:rPr lang="en-US" altLang="zh-CN" sz="2133">
                <a:solidFill>
                  <a:schemeClr val="tx1">
                    <a:lumMod val="75000"/>
                    <a:lumOff val="25000"/>
                  </a:schemeClr>
                </a:solidFill>
                <a:sym typeface="+mn-ea"/>
              </a:rPr>
              <a:t>A. </a:t>
            </a:r>
            <a:r>
              <a:rPr lang="zh-CN" altLang="en-US" sz="2133">
                <a:solidFill>
                  <a:schemeClr val="tx1">
                    <a:lumMod val="75000"/>
                    <a:lumOff val="25000"/>
                  </a:schemeClr>
                </a:solidFill>
                <a:sym typeface="+mn-ea"/>
              </a:rPr>
              <a:t>传播性、潜伏性、易读性与隐蔽性       </a:t>
            </a:r>
            <a:r>
              <a:rPr lang="en-US" altLang="zh-CN" sz="2133">
                <a:solidFill>
                  <a:schemeClr val="tx1">
                    <a:lumMod val="75000"/>
                    <a:lumOff val="25000"/>
                  </a:schemeClr>
                </a:solidFill>
                <a:sym typeface="+mn-ea"/>
              </a:rPr>
              <a:t>B. </a:t>
            </a:r>
            <a:r>
              <a:rPr lang="zh-CN" altLang="en-US" sz="2133">
                <a:solidFill>
                  <a:schemeClr val="tx1">
                    <a:lumMod val="75000"/>
                    <a:lumOff val="25000"/>
                  </a:schemeClr>
                </a:solidFill>
                <a:sym typeface="+mn-ea"/>
              </a:rPr>
              <a:t>破坏性、传播性、潜伏性与安全性</a:t>
            </a:r>
          </a:p>
          <a:p>
            <a:r>
              <a:rPr lang="en-US" altLang="zh-CN" sz="2133">
                <a:solidFill>
                  <a:schemeClr val="tx1">
                    <a:lumMod val="75000"/>
                    <a:lumOff val="25000"/>
                  </a:schemeClr>
                </a:solidFill>
                <a:sym typeface="+mn-ea"/>
              </a:rPr>
              <a:t>C. </a:t>
            </a:r>
            <a:r>
              <a:rPr lang="zh-CN" altLang="en-US" sz="2133">
                <a:solidFill>
                  <a:schemeClr val="tx1">
                    <a:lumMod val="75000"/>
                    <a:lumOff val="25000"/>
                  </a:schemeClr>
                </a:solidFill>
                <a:sym typeface="+mn-ea"/>
              </a:rPr>
              <a:t>传播性、潜伏性、破坏性与隐蔽性       </a:t>
            </a:r>
            <a:r>
              <a:rPr lang="en-US" altLang="zh-CN" sz="2133">
                <a:solidFill>
                  <a:schemeClr val="tx1">
                    <a:lumMod val="75000"/>
                    <a:lumOff val="25000"/>
                  </a:schemeClr>
                </a:solidFill>
                <a:sym typeface="+mn-ea"/>
              </a:rPr>
              <a:t>D. </a:t>
            </a:r>
            <a:r>
              <a:rPr lang="zh-CN" altLang="en-US" sz="2133">
                <a:solidFill>
                  <a:schemeClr val="tx1">
                    <a:lumMod val="75000"/>
                    <a:lumOff val="25000"/>
                  </a:schemeClr>
                </a:solidFill>
                <a:sym typeface="+mn-ea"/>
              </a:rPr>
              <a:t>传播性、潜伏性、破坏性与易读性</a:t>
            </a: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】C</a:t>
            </a:r>
            <a:endParaRPr lang="en-US" altLang="zh-CN" sz="2133" dirty="0">
              <a:solidFill>
                <a:schemeClr val="tx1">
                  <a:lumMod val="75000"/>
                  <a:lumOff val="25000"/>
                </a:schemeClr>
              </a:solidFill>
              <a:sym typeface="+mn-ea"/>
            </a:endParaRPr>
          </a:p>
        </p:txBody>
      </p:sp>
      <p:sp>
        <p:nvSpPr>
          <p:cNvPr id="3" name="文本框 2">
            <a:extLst>
              <a:ext uri="{FF2B5EF4-FFF2-40B4-BE49-F238E27FC236}">
                <a16:creationId xmlns="" xmlns:a16="http://schemas.microsoft.com/office/drawing/2014/main" id="{5B9CAA05-1FB7-4769-8A20-8705947222F9}"/>
              </a:ext>
            </a:extLst>
          </p:cNvPr>
          <p:cNvSpPr txBox="1"/>
          <p:nvPr/>
        </p:nvSpPr>
        <p:spPr>
          <a:xfrm>
            <a:off x="1520917" y="152928"/>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24054716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556</Words>
  <Application>Microsoft Office PowerPoint</Application>
  <PresentationFormat>宽屏</PresentationFormat>
  <Paragraphs>68</Paragraphs>
  <Slides>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19" baseType="lpstr">
      <vt:lpstr>Hannotate SC Bold</vt:lpstr>
      <vt:lpstr>Helvetica Neue Medium</vt:lpstr>
      <vt:lpstr>等线</vt:lpstr>
      <vt:lpstr>等线 Light</vt:lpstr>
      <vt:lpstr>Arial</vt:lpstr>
      <vt:lpstr>Times New Roman</vt:lpstr>
      <vt:lpstr>Wingdings</vt:lpstr>
      <vt:lpstr>Office 主题​​</vt:lpstr>
      <vt:lpstr>Visio.Drawing.11</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USER</cp:lastModifiedBy>
  <cp:revision>57</cp:revision>
  <dcterms:created xsi:type="dcterms:W3CDTF">2020-10-12T01:38:58Z</dcterms:created>
  <dcterms:modified xsi:type="dcterms:W3CDTF">2021-01-08T02:57:05Z</dcterms:modified>
</cp:coreProperties>
</file>