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5" name="页脚占位符 4">
            <a:extLst>
              <a:ext uri="{FF2B5EF4-FFF2-40B4-BE49-F238E27FC236}">
                <a16:creationId xmlns=""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5" name="页脚占位符 4">
            <a:extLst>
              <a:ext uri="{FF2B5EF4-FFF2-40B4-BE49-F238E27FC236}">
                <a16:creationId xmlns=""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5" name="页脚占位符 4">
            <a:extLst>
              <a:ext uri="{FF2B5EF4-FFF2-40B4-BE49-F238E27FC236}">
                <a16:creationId xmlns=""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5" name="页脚占位符 4">
            <a:extLst>
              <a:ext uri="{FF2B5EF4-FFF2-40B4-BE49-F238E27FC236}">
                <a16:creationId xmlns=""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5" name="页脚占位符 4">
            <a:extLst>
              <a:ext uri="{FF2B5EF4-FFF2-40B4-BE49-F238E27FC236}">
                <a16:creationId xmlns=""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6" name="页脚占位符 5">
            <a:extLst>
              <a:ext uri="{FF2B5EF4-FFF2-40B4-BE49-F238E27FC236}">
                <a16:creationId xmlns=""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8" name="页脚占位符 7">
            <a:extLst>
              <a:ext uri="{FF2B5EF4-FFF2-40B4-BE49-F238E27FC236}">
                <a16:creationId xmlns=""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4" name="页脚占位符 3">
            <a:extLst>
              <a:ext uri="{FF2B5EF4-FFF2-40B4-BE49-F238E27FC236}">
                <a16:creationId xmlns=""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3" name="页脚占位符 2">
            <a:extLst>
              <a:ext uri="{FF2B5EF4-FFF2-40B4-BE49-F238E27FC236}">
                <a16:creationId xmlns=""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6" name="页脚占位符 5">
            <a:extLst>
              <a:ext uri="{FF2B5EF4-FFF2-40B4-BE49-F238E27FC236}">
                <a16:creationId xmlns=""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2021/2/8</a:t>
            </a:fld>
            <a:endParaRPr lang="zh-CN" altLang="en-US"/>
          </a:p>
        </p:txBody>
      </p:sp>
      <p:sp>
        <p:nvSpPr>
          <p:cNvPr id="6" name="页脚占位符 5">
            <a:extLst>
              <a:ext uri="{FF2B5EF4-FFF2-40B4-BE49-F238E27FC236}">
                <a16:creationId xmlns=""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hibtc.ke.qq.com/?tuin=9f950b04#tab=1&amp;category=-1"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矩形">
            <a:extLst>
              <a:ext uri="{FF2B5EF4-FFF2-40B4-BE49-F238E27FC236}">
                <a16:creationId xmlns=""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8" name="艾茵施坦">
            <a:extLst>
              <a:ext uri="{FF2B5EF4-FFF2-40B4-BE49-F238E27FC236}">
                <a16:creationId xmlns="" xmlns:a16="http://schemas.microsoft.com/office/drawing/2014/main" id="{BC72413A-C8F1-45A8-B13A-135BBC5F1377}"/>
              </a:ext>
            </a:extLst>
          </p:cNvPr>
          <p:cNvSpPr txBox="1"/>
          <p:nvPr userDrawn="1"/>
        </p:nvSpPr>
        <p:spPr>
          <a:xfrm>
            <a:off x="504481" y="54565"/>
            <a:ext cx="2660072" cy="902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solidFill>
                  <a:schemeClr val="tx1">
                    <a:lumMod val="75000"/>
                    <a:lumOff val="25000"/>
                  </a:schemeClr>
                </a:solidFill>
                <a:hlinkClick r:id="rId14">
                  <a:extLst>
                    <a:ext uri="{A12FA001-AC4F-418D-AE19-62706E023703}">
                      <ahyp:hlinkClr xmlns="" xmlns:ahyp="http://schemas.microsoft.com/office/drawing/2018/hyperlinkcolor" val="tx"/>
                    </a:ext>
                  </a:extLst>
                </a:hlinkClick>
              </a:rPr>
              <a:t>黑猫编程</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lumMod val="75000"/>
                    <a:lumOff val="25000"/>
                  </a:schemeClr>
                </a:solidFill>
              </a:rPr>
              <a:t>shijitech</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a:p>
        </p:txBody>
      </p:sp>
      <p:pic>
        <p:nvPicPr>
          <p:cNvPr id="20" name="图片 19">
            <a:extLst>
              <a:ext uri="{FF2B5EF4-FFF2-40B4-BE49-F238E27FC236}">
                <a16:creationId xmlns="" xmlns:a16="http://schemas.microsoft.com/office/drawing/2014/main" id="{5FF32B70-1E5F-4875-B08F-F4404410417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485" y="179783"/>
            <a:ext cx="409996" cy="409996"/>
          </a:xfrm>
          <a:prstGeom prst="rect">
            <a:avLst/>
          </a:prstGeom>
        </p:spPr>
      </p:pic>
      <p:cxnSp>
        <p:nvCxnSpPr>
          <p:cNvPr id="22" name="直接连接符 21">
            <a:extLst>
              <a:ext uri="{FF2B5EF4-FFF2-40B4-BE49-F238E27FC236}">
                <a16:creationId xmlns="" xmlns:a16="http://schemas.microsoft.com/office/drawing/2014/main" id="{FCAF201E-560A-42E5-A9B9-E25AF9589398}"/>
              </a:ext>
            </a:extLst>
          </p:cNvPr>
          <p:cNvCxnSpPr>
            <a:cxnSpLocks/>
          </p:cNvCxnSpPr>
          <p:nvPr userDrawn="1"/>
        </p:nvCxnSpPr>
        <p:spPr>
          <a:xfrm>
            <a:off x="0" y="691528"/>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29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397812" y="836084"/>
            <a:ext cx="11393593" cy="17509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marL="380990" indent="-380990" algn="l">
              <a:buFont typeface="Wingdings" panose="05000000000000000000" pitchFamily="2" charset="2"/>
              <a:buChar char="p"/>
            </a:pPr>
            <a:r>
              <a:rPr lang="zh-CN" altLang="en-US" dirty="0">
                <a:solidFill>
                  <a:schemeClr val="tx1">
                    <a:lumMod val="75000"/>
                    <a:lumOff val="25000"/>
                  </a:schemeClr>
                </a:solidFill>
                <a:sym typeface="+mn-ea"/>
              </a:rPr>
              <a:t>广域网</a:t>
            </a:r>
            <a:r>
              <a:rPr lang="en-US" altLang="zh-CN" dirty="0">
                <a:solidFill>
                  <a:schemeClr val="tx1">
                    <a:lumMod val="75000"/>
                    <a:lumOff val="25000"/>
                  </a:schemeClr>
                </a:solidFill>
                <a:sym typeface="+mn-ea"/>
              </a:rPr>
              <a:t>(Wide Area Network)</a:t>
            </a:r>
            <a:endParaRPr lang="zh-CN" altLang="en-US" dirty="0">
              <a:solidFill>
                <a:schemeClr val="tx1">
                  <a:lumMod val="75000"/>
                  <a:lumOff val="25000"/>
                </a:schemeClr>
              </a:solidFill>
              <a:sym typeface="+mn-ea"/>
            </a:endParaRPr>
          </a:p>
          <a:p>
            <a:pPr algn="l">
              <a:buFont typeface="Wingdings" panose="05000000000000000000" charset="0"/>
            </a:pPr>
            <a:r>
              <a:rPr lang="zh-CN" altLang="en-US" dirty="0">
                <a:solidFill>
                  <a:schemeClr val="tx1">
                    <a:lumMod val="75000"/>
                    <a:lumOff val="25000"/>
                  </a:schemeClr>
                </a:solidFill>
                <a:sym typeface="+mn-ea"/>
              </a:rPr>
              <a:t>广域网一般是在不同城市和不同国家之间的</a:t>
            </a:r>
            <a:r>
              <a:rPr lang="en-US" altLang="zh-CN" dirty="0">
                <a:solidFill>
                  <a:schemeClr val="tx1">
                    <a:lumMod val="75000"/>
                    <a:lumOff val="25000"/>
                  </a:schemeClr>
                </a:solidFill>
                <a:sym typeface="+mn-ea"/>
              </a:rPr>
              <a:t>LAN</a:t>
            </a:r>
            <a:r>
              <a:rPr lang="zh-CN" altLang="en-US" dirty="0">
                <a:solidFill>
                  <a:schemeClr val="tx1">
                    <a:lumMod val="75000"/>
                    <a:lumOff val="25000"/>
                  </a:schemeClr>
                </a:solidFill>
                <a:sym typeface="+mn-ea"/>
              </a:rPr>
              <a:t>或者</a:t>
            </a:r>
            <a:r>
              <a:rPr lang="en-US" altLang="zh-CN" dirty="0">
                <a:solidFill>
                  <a:schemeClr val="tx1">
                    <a:lumMod val="75000"/>
                    <a:lumOff val="25000"/>
                  </a:schemeClr>
                </a:solidFill>
                <a:sym typeface="+mn-ea"/>
              </a:rPr>
              <a:t>MAN</a:t>
            </a:r>
            <a:r>
              <a:rPr lang="zh-CN" altLang="en-US" dirty="0">
                <a:solidFill>
                  <a:schemeClr val="tx1">
                    <a:lumMod val="75000"/>
                    <a:lumOff val="25000"/>
                  </a:schemeClr>
                </a:solidFill>
                <a:sym typeface="+mn-ea"/>
              </a:rPr>
              <a:t>网络互联，地理范围通常为几十公里到几千公里，它的通信传输装置和媒体一般由电信部门提供。</a:t>
            </a:r>
          </a:p>
        </p:txBody>
      </p:sp>
      <p:pic>
        <p:nvPicPr>
          <p:cNvPr id="573446" name="图片 573445"/>
          <p:cNvPicPr>
            <a:picLocks noChangeAspect="1"/>
          </p:cNvPicPr>
          <p:nvPr/>
        </p:nvPicPr>
        <p:blipFill>
          <a:blip r:embed="rId2">
            <a:clrChange>
              <a:clrFrom>
                <a:srgbClr val="FFFFFF"/>
              </a:clrFrom>
              <a:clrTo>
                <a:srgbClr val="FFFFFF">
                  <a:alpha val="0"/>
                </a:srgbClr>
              </a:clrTo>
            </a:clrChange>
          </a:blip>
          <a:stretch>
            <a:fillRect/>
          </a:stretch>
        </p:blipFill>
        <p:spPr>
          <a:xfrm>
            <a:off x="2261387" y="2656660"/>
            <a:ext cx="9218083" cy="3335867"/>
          </a:xfrm>
          <a:prstGeom prst="rect">
            <a:avLst/>
          </a:prstGeom>
          <a:noFill/>
          <a:ln w="9525">
            <a:noFill/>
          </a:ln>
        </p:spPr>
      </p:pic>
    </p:spTree>
    <p:extLst>
      <p:ext uri="{BB962C8B-B14F-4D97-AF65-F5344CB8AC3E}">
        <p14:creationId xmlns:p14="http://schemas.microsoft.com/office/powerpoint/2010/main" val="4107517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482" y="920327"/>
            <a:ext cx="11367467" cy="4988560"/>
          </a:xfrm>
        </p:spPr>
        <p:txBody>
          <a:bodyPr>
            <a:noAutofit/>
          </a:bodyPr>
          <a:lstStyle/>
          <a:p>
            <a:pPr algn="l">
              <a:buFont typeface="Wingdings" panose="05000000000000000000" charset="0"/>
            </a:pPr>
            <a:r>
              <a:rPr lang="zh-CN" altLang="en-US" dirty="0">
                <a:solidFill>
                  <a:schemeClr val="tx1">
                    <a:lumMod val="75000"/>
                    <a:lumOff val="25000"/>
                  </a:schemeClr>
                </a:solidFill>
                <a:sym typeface="+mn-ea"/>
              </a:rPr>
              <a:t>广域网的特点：</a:t>
            </a:r>
          </a:p>
          <a:p>
            <a:pPr marL="457189" indent="-457189" algn="l">
              <a:lnSpc>
                <a:spcPct val="110000"/>
              </a:lnSpc>
              <a:buFont typeface="Wingdings" panose="05000000000000000000" pitchFamily="2" charset="2"/>
              <a:buChar char="p"/>
            </a:pPr>
            <a:r>
              <a:rPr lang="zh-CN" altLang="en-US" dirty="0">
                <a:solidFill>
                  <a:schemeClr val="tx1">
                    <a:lumMod val="75000"/>
                    <a:lumOff val="25000"/>
                  </a:schemeClr>
                </a:solidFill>
                <a:sym typeface="+mn-ea"/>
              </a:rPr>
              <a:t>覆盖范围大</a:t>
            </a:r>
            <a:endParaRPr lang="zh-CN" altLang="en-US" dirty="0">
              <a:solidFill>
                <a:schemeClr val="tx1">
                  <a:lumMod val="75000"/>
                  <a:lumOff val="25000"/>
                </a:schemeClr>
              </a:solidFill>
            </a:endParaRPr>
          </a:p>
          <a:p>
            <a:pPr algn="l">
              <a:lnSpc>
                <a:spcPct val="110000"/>
              </a:lnSpc>
              <a:buFont typeface="Wingdings" panose="05000000000000000000" charset="0"/>
            </a:pPr>
            <a:r>
              <a:rPr lang="zh-CN" altLang="en-US" dirty="0">
                <a:solidFill>
                  <a:schemeClr val="tx1">
                    <a:lumMod val="75000"/>
                    <a:lumOff val="25000"/>
                  </a:schemeClr>
                </a:solidFill>
                <a:sym typeface="+mn-ea"/>
              </a:rPr>
              <a:t>       通信距离通常为几十公里到几千公里。</a:t>
            </a:r>
            <a:endParaRPr lang="zh-CN" altLang="en-US" dirty="0">
              <a:solidFill>
                <a:schemeClr val="tx1">
                  <a:lumMod val="75000"/>
                  <a:lumOff val="25000"/>
                </a:schemeClr>
              </a:solidFill>
            </a:endParaRPr>
          </a:p>
          <a:p>
            <a:pPr marL="342900" indent="-34290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传输速率低，传输误码率也较高</a:t>
            </a:r>
            <a:endParaRPr lang="zh-CN" altLang="en-US" dirty="0">
              <a:solidFill>
                <a:schemeClr val="tx1">
                  <a:lumMod val="75000"/>
                  <a:lumOff val="25000"/>
                </a:schemeClr>
              </a:solidFill>
            </a:endParaRPr>
          </a:p>
          <a:p>
            <a:pPr algn="l">
              <a:lnSpc>
                <a:spcPct val="110000"/>
              </a:lnSpc>
              <a:buFont typeface="Wingdings" panose="05000000000000000000" charset="0"/>
            </a:pPr>
            <a:r>
              <a:rPr lang="zh-CN" altLang="en-US" dirty="0">
                <a:solidFill>
                  <a:schemeClr val="tx1">
                    <a:lumMod val="75000"/>
                    <a:lumOff val="25000"/>
                  </a:schemeClr>
                </a:solidFill>
                <a:sym typeface="+mn-ea"/>
              </a:rPr>
              <a:t>       这主要由于广域网常常借用传统的公共传输网（如电话网）进行通信，但随着新的光纤标准和能够提供更快传输率的全球光纤通信网络的引入，广域网的速度和可靠性也将大大提高。</a:t>
            </a:r>
            <a:endParaRPr lang="zh-CN" altLang="en-US" dirty="0">
              <a:solidFill>
                <a:schemeClr val="tx1">
                  <a:lumMod val="75000"/>
                  <a:lumOff val="25000"/>
                </a:schemeClr>
              </a:solidFill>
            </a:endParaRPr>
          </a:p>
          <a:p>
            <a:pPr marL="457189" indent="-457189" algn="l">
              <a:lnSpc>
                <a:spcPct val="110000"/>
              </a:lnSpc>
              <a:buFont typeface="Wingdings" panose="05000000000000000000" pitchFamily="2" charset="2"/>
              <a:buChar char="p"/>
            </a:pPr>
            <a:r>
              <a:rPr lang="zh-CN" altLang="en-US" dirty="0">
                <a:solidFill>
                  <a:schemeClr val="tx1">
                    <a:lumMod val="75000"/>
                    <a:lumOff val="25000"/>
                  </a:schemeClr>
                </a:solidFill>
                <a:sym typeface="+mn-ea"/>
              </a:rPr>
              <a:t>通信子网通常由电信部门负责建设，或借用现成的公共通信网络，不像局域网那样需要用户自己建设</a:t>
            </a:r>
            <a:endParaRPr lang="zh-CN" altLang="en-US" dirty="0">
              <a:solidFill>
                <a:schemeClr val="tx1">
                  <a:lumMod val="75000"/>
                  <a:lumOff val="25000"/>
                </a:schemeClr>
              </a:solidFill>
            </a:endParaRPr>
          </a:p>
          <a:p>
            <a:pPr marL="457189" indent="-457189" algn="l">
              <a:lnSpc>
                <a:spcPct val="110000"/>
              </a:lnSpc>
              <a:buFont typeface="Wingdings" panose="05000000000000000000" pitchFamily="2" charset="2"/>
              <a:buChar char="p"/>
            </a:pPr>
            <a:r>
              <a:rPr lang="zh-CN" altLang="en-US" dirty="0">
                <a:solidFill>
                  <a:schemeClr val="tx1">
                    <a:lumMod val="75000"/>
                    <a:lumOff val="25000"/>
                  </a:schemeClr>
                </a:solidFill>
                <a:sym typeface="+mn-ea"/>
              </a:rPr>
              <a:t>结构复杂，协议复杂，投资大，</a:t>
            </a:r>
            <a:r>
              <a:rPr lang="zh-CN" altLang="en-US">
                <a:solidFill>
                  <a:schemeClr val="tx1">
                    <a:lumMod val="75000"/>
                    <a:lumOff val="25000"/>
                  </a:schemeClr>
                </a:solidFill>
                <a:sym typeface="+mn-ea"/>
              </a:rPr>
              <a:t>实现</a:t>
            </a:r>
            <a:r>
              <a:rPr lang="zh-CN" altLang="en-US" smtClean="0">
                <a:solidFill>
                  <a:schemeClr val="tx1">
                    <a:lumMod val="75000"/>
                    <a:lumOff val="25000"/>
                  </a:schemeClr>
                </a:solidFill>
                <a:sym typeface="+mn-ea"/>
              </a:rPr>
              <a:t>周期长</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524320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09728" y="188807"/>
            <a:ext cx="376851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拓扑结构</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endParaRPr>
          </a:p>
        </p:txBody>
      </p:sp>
      <p:sp>
        <p:nvSpPr>
          <p:cNvPr id="3" name="副标题 2"/>
          <p:cNvSpPr>
            <a:spLocks noGrp="1"/>
          </p:cNvSpPr>
          <p:nvPr>
            <p:ph type="subTitle" idx="1"/>
          </p:nvPr>
        </p:nvSpPr>
        <p:spPr>
          <a:xfrm>
            <a:off x="447163" y="955766"/>
            <a:ext cx="11490113" cy="4334933"/>
          </a:xfrm>
        </p:spPr>
        <p:txBody>
          <a:bodyPr>
            <a:noAutofit/>
          </a:bodyPr>
          <a:lstStyle/>
          <a:p>
            <a:pPr algn="l">
              <a:buFont typeface="Wingdings" panose="05000000000000000000" charset="0"/>
            </a:pPr>
            <a:r>
              <a:rPr dirty="0">
                <a:solidFill>
                  <a:schemeClr val="tx1">
                    <a:lumMod val="75000"/>
                    <a:lumOff val="25000"/>
                  </a:schemeClr>
                </a:solidFill>
                <a:sym typeface="+mn-ea"/>
              </a:rPr>
              <a:t>计算机网络的物理拓扑结构是描述计算机网络中通信子网的终点与通信线路间的几何关系。它对网络的性能、网络协议的实现、网络的可靠性以及网络通讯成本都有重要影响。</a:t>
            </a:r>
          </a:p>
          <a:p>
            <a:pPr algn="l">
              <a:buFont typeface="Wingdings" panose="05000000000000000000" charset="0"/>
            </a:pPr>
            <a:r>
              <a:rPr lang="zh-CN" altLang="en-US" dirty="0">
                <a:solidFill>
                  <a:schemeClr val="tx1">
                    <a:lumMod val="75000"/>
                    <a:lumOff val="25000"/>
                  </a:schemeClr>
                </a:solidFill>
                <a:sym typeface="+mn-ea"/>
              </a:rPr>
              <a:t>主要分为以下几种结构：</a:t>
            </a:r>
          </a:p>
          <a:p>
            <a:pPr marL="457189" indent="-457189" algn="l">
              <a:buFont typeface="Wingdings" panose="05000000000000000000" pitchFamily="2" charset="2"/>
              <a:buChar char="p"/>
            </a:pPr>
            <a:r>
              <a:rPr lang="zh-CN" altLang="en-US" dirty="0">
                <a:solidFill>
                  <a:schemeClr val="tx1">
                    <a:lumMod val="75000"/>
                    <a:lumOff val="25000"/>
                  </a:schemeClr>
                </a:solidFill>
                <a:sym typeface="+mn-ea"/>
              </a:rPr>
              <a:t>星形</a:t>
            </a:r>
          </a:p>
          <a:p>
            <a:pPr marL="457189" indent="-457189" algn="l">
              <a:buFont typeface="Wingdings" panose="05000000000000000000" pitchFamily="2" charset="2"/>
              <a:buChar char="p"/>
            </a:pPr>
            <a:r>
              <a:rPr lang="zh-CN" altLang="en-US" dirty="0">
                <a:solidFill>
                  <a:schemeClr val="tx1">
                    <a:lumMod val="75000"/>
                    <a:lumOff val="25000"/>
                  </a:schemeClr>
                </a:solidFill>
                <a:sym typeface="+mn-ea"/>
              </a:rPr>
              <a:t>总线形</a:t>
            </a:r>
          </a:p>
          <a:p>
            <a:pPr marL="457189" indent="-457189" algn="l">
              <a:buFont typeface="Wingdings" panose="05000000000000000000" pitchFamily="2" charset="2"/>
              <a:buChar char="p"/>
            </a:pPr>
            <a:r>
              <a:rPr lang="zh-CN" altLang="en-US" dirty="0">
                <a:solidFill>
                  <a:schemeClr val="tx1">
                    <a:lumMod val="75000"/>
                    <a:lumOff val="25000"/>
                  </a:schemeClr>
                </a:solidFill>
                <a:sym typeface="+mn-ea"/>
              </a:rPr>
              <a:t>环形</a:t>
            </a:r>
          </a:p>
          <a:p>
            <a:pPr marL="457189" indent="-457189" algn="l">
              <a:buFont typeface="Wingdings" panose="05000000000000000000" pitchFamily="2" charset="2"/>
              <a:buChar char="p"/>
            </a:pPr>
            <a:r>
              <a:rPr lang="zh-CN" altLang="en-US" dirty="0">
                <a:solidFill>
                  <a:schemeClr val="tx1">
                    <a:lumMod val="75000"/>
                    <a:lumOff val="25000"/>
                  </a:schemeClr>
                </a:solidFill>
                <a:sym typeface="+mn-ea"/>
              </a:rPr>
              <a:t>树形</a:t>
            </a:r>
          </a:p>
          <a:p>
            <a:pPr marL="457189" indent="-457189" algn="l">
              <a:buFont typeface="Wingdings" panose="05000000000000000000" pitchFamily="2" charset="2"/>
              <a:buChar char="p"/>
            </a:pPr>
            <a:r>
              <a:rPr lang="zh-CN" altLang="en-US" dirty="0">
                <a:solidFill>
                  <a:schemeClr val="tx1">
                    <a:lumMod val="75000"/>
                    <a:lumOff val="25000"/>
                  </a:schemeClr>
                </a:solidFill>
                <a:sym typeface="+mn-ea"/>
              </a:rPr>
              <a:t>网状形</a:t>
            </a:r>
          </a:p>
        </p:txBody>
      </p:sp>
    </p:spTree>
    <p:extLst>
      <p:ext uri="{BB962C8B-B14F-4D97-AF65-F5344CB8AC3E}">
        <p14:creationId xmlns:p14="http://schemas.microsoft.com/office/powerpoint/2010/main" val="364084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357052" y="860698"/>
            <a:ext cx="11268891" cy="151130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星形</a:t>
            </a:r>
          </a:p>
          <a:p>
            <a:pPr algn="l">
              <a:buFont typeface="+mj-lt"/>
            </a:pPr>
            <a:r>
              <a:rPr lang="zh-CN" altLang="en-US" dirty="0">
                <a:solidFill>
                  <a:schemeClr val="tx1">
                    <a:lumMod val="75000"/>
                    <a:lumOff val="25000"/>
                  </a:schemeClr>
                </a:solidFill>
                <a:sym typeface="+mn-ea"/>
              </a:rPr>
              <a:t>存在一个中心节点，每个节点通过点到点的链路与中心节点连接，所有通信都通过中心节点进行。交换局域网是一种典型的星型拓扑结构。</a:t>
            </a:r>
          </a:p>
        </p:txBody>
      </p:sp>
      <p:pic>
        <p:nvPicPr>
          <p:cNvPr id="3" name="图片 2"/>
          <p:cNvPicPr>
            <a:picLocks noChangeAspect="1"/>
          </p:cNvPicPr>
          <p:nvPr/>
        </p:nvPicPr>
        <p:blipFill>
          <a:blip r:embed="rId2"/>
          <a:stretch>
            <a:fillRect/>
          </a:stretch>
        </p:blipFill>
        <p:spPr>
          <a:xfrm>
            <a:off x="6723018" y="2371998"/>
            <a:ext cx="4628484" cy="3678376"/>
          </a:xfrm>
          <a:prstGeom prst="rect">
            <a:avLst/>
          </a:prstGeom>
        </p:spPr>
      </p:pic>
    </p:spTree>
    <p:extLst>
      <p:ext uri="{BB962C8B-B14F-4D97-AF65-F5344CB8AC3E}">
        <p14:creationId xmlns:p14="http://schemas.microsoft.com/office/powerpoint/2010/main" val="3729111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389103" y="851989"/>
            <a:ext cx="11045251" cy="48370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zh-CN" altLang="en-US" dirty="0">
                <a:solidFill>
                  <a:schemeClr val="tx1">
                    <a:lumMod val="75000"/>
                    <a:lumOff val="25000"/>
                  </a:schemeClr>
                </a:solidFill>
                <a:sym typeface="+mn-ea"/>
              </a:rPr>
              <a:t>特点与应用：</a:t>
            </a:r>
          </a:p>
          <a:p>
            <a:pPr marL="380990" indent="-380990" algn="l">
              <a:buFont typeface="Wingdings" panose="05000000000000000000" pitchFamily="2" charset="2"/>
              <a:buChar char="p"/>
            </a:pPr>
            <a:r>
              <a:rPr lang="zh-CN" altLang="en-US" dirty="0">
                <a:solidFill>
                  <a:schemeClr val="tx1">
                    <a:lumMod val="75000"/>
                    <a:lumOff val="25000"/>
                  </a:schemeClr>
                </a:solidFill>
                <a:sym typeface="+mn-ea"/>
              </a:rPr>
              <a:t>优点</a:t>
            </a:r>
            <a:endParaRPr lang="zh-CN" altLang="en-US" dirty="0">
              <a:solidFill>
                <a:schemeClr val="tx1">
                  <a:lumMod val="75000"/>
                  <a:lumOff val="25000"/>
                </a:schemeClr>
              </a:solidFill>
            </a:endParaRPr>
          </a:p>
          <a:p>
            <a:pPr lvl="1" algn="l">
              <a:buFont typeface="Wingdings" panose="05000000000000000000" charset="0"/>
            </a:pPr>
            <a:r>
              <a:rPr lang="zh-CN" altLang="en-US" sz="2400" dirty="0">
                <a:solidFill>
                  <a:schemeClr val="tx1">
                    <a:lumMod val="75000"/>
                    <a:lumOff val="25000"/>
                  </a:schemeClr>
                </a:solidFill>
                <a:sym typeface="+mn-ea"/>
              </a:rPr>
              <a:t>结构简单、组网容易、控制相对简单；</a:t>
            </a:r>
            <a:endParaRPr lang="zh-CN" altLang="en-US" sz="2400" dirty="0">
              <a:solidFill>
                <a:schemeClr val="tx1">
                  <a:lumMod val="75000"/>
                  <a:lumOff val="25000"/>
                </a:schemeClr>
              </a:solidFill>
            </a:endParaRPr>
          </a:p>
          <a:p>
            <a:pPr lvl="1" algn="l">
              <a:buFont typeface="Wingdings" panose="05000000000000000000" charset="0"/>
            </a:pPr>
            <a:r>
              <a:rPr lang="zh-CN" altLang="en-US" sz="2400" dirty="0">
                <a:solidFill>
                  <a:schemeClr val="tx1">
                    <a:lumMod val="75000"/>
                    <a:lumOff val="25000"/>
                  </a:schemeClr>
                </a:solidFill>
                <a:sym typeface="+mn-ea"/>
              </a:rPr>
              <a:t>故障影响小且容易检测和排除。</a:t>
            </a:r>
            <a:endParaRPr lang="zh-CN" altLang="en-US" sz="2400" dirty="0">
              <a:solidFill>
                <a:schemeClr val="tx1">
                  <a:lumMod val="75000"/>
                  <a:lumOff val="25000"/>
                </a:schemeClr>
              </a:solidFill>
            </a:endParaRPr>
          </a:p>
          <a:p>
            <a:pPr marL="380990" indent="-380990" algn="l">
              <a:buFont typeface="Wingdings" panose="05000000000000000000" pitchFamily="2" charset="2"/>
              <a:buChar char="p"/>
            </a:pPr>
            <a:r>
              <a:rPr lang="zh-CN" altLang="en-US" dirty="0">
                <a:solidFill>
                  <a:schemeClr val="tx1">
                    <a:lumMod val="75000"/>
                    <a:lumOff val="25000"/>
                  </a:schemeClr>
                </a:solidFill>
                <a:sym typeface="+mn-ea"/>
              </a:rPr>
              <a:t>缺点</a:t>
            </a:r>
            <a:endParaRPr lang="zh-CN" altLang="en-US" dirty="0">
              <a:solidFill>
                <a:schemeClr val="tx1">
                  <a:lumMod val="75000"/>
                  <a:lumOff val="25000"/>
                </a:schemeClr>
              </a:solidFill>
            </a:endParaRPr>
          </a:p>
          <a:p>
            <a:pPr lvl="1" algn="l">
              <a:buFont typeface="Wingdings" panose="05000000000000000000" charset="0"/>
            </a:pPr>
            <a:r>
              <a:rPr lang="zh-CN" altLang="en-US" sz="2400" dirty="0">
                <a:solidFill>
                  <a:schemeClr val="tx1">
                    <a:lumMod val="75000"/>
                    <a:lumOff val="25000"/>
                  </a:schemeClr>
                </a:solidFill>
                <a:sym typeface="+mn-ea"/>
              </a:rPr>
              <a:t>电缆数量大，安装工作量可观；</a:t>
            </a:r>
            <a:endParaRPr lang="zh-CN" altLang="en-US" sz="2400" dirty="0">
              <a:solidFill>
                <a:schemeClr val="tx1">
                  <a:lumMod val="75000"/>
                  <a:lumOff val="25000"/>
                </a:schemeClr>
              </a:solidFill>
            </a:endParaRPr>
          </a:p>
          <a:p>
            <a:pPr lvl="1" algn="l">
              <a:buFont typeface="Wingdings" panose="05000000000000000000" charset="0"/>
            </a:pPr>
            <a:r>
              <a:rPr lang="zh-CN" altLang="en-US" sz="2400" dirty="0">
                <a:solidFill>
                  <a:schemeClr val="tx1">
                    <a:lumMod val="75000"/>
                    <a:lumOff val="25000"/>
                  </a:schemeClr>
                </a:solidFill>
                <a:sym typeface="+mn-ea"/>
              </a:rPr>
              <a:t>通信线路利用率低；</a:t>
            </a:r>
            <a:endParaRPr lang="zh-CN" altLang="en-US" sz="2400" dirty="0">
              <a:solidFill>
                <a:schemeClr val="tx1">
                  <a:lumMod val="75000"/>
                  <a:lumOff val="25000"/>
                </a:schemeClr>
              </a:solidFill>
            </a:endParaRPr>
          </a:p>
          <a:p>
            <a:pPr lvl="1" algn="l">
              <a:buFont typeface="Wingdings" panose="05000000000000000000" charset="0"/>
            </a:pPr>
            <a:r>
              <a:rPr lang="zh-CN" altLang="en-US" sz="2400" dirty="0">
                <a:solidFill>
                  <a:schemeClr val="tx1">
                    <a:lumMod val="75000"/>
                    <a:lumOff val="25000"/>
                  </a:schemeClr>
                </a:solidFill>
                <a:sym typeface="+mn-ea"/>
              </a:rPr>
              <a:t>中心节点是全网可靠性的瓶颈，如果中心节点出现故障，则整个网络的通信就会瘫痪。</a:t>
            </a:r>
            <a:endParaRPr lang="zh-CN" altLang="en-US" sz="2400" dirty="0">
              <a:solidFill>
                <a:schemeClr val="tx1">
                  <a:lumMod val="75000"/>
                  <a:lumOff val="25000"/>
                </a:schemeClr>
              </a:solidFill>
            </a:endParaRPr>
          </a:p>
          <a:p>
            <a:pPr marL="380990" indent="-380990" algn="l">
              <a:buFont typeface="Wingdings" panose="05000000000000000000" pitchFamily="2" charset="2"/>
              <a:buChar char="p"/>
            </a:pPr>
            <a:r>
              <a:rPr lang="zh-CN" altLang="en-US" dirty="0">
                <a:solidFill>
                  <a:schemeClr val="tx1">
                    <a:lumMod val="75000"/>
                    <a:lumOff val="25000"/>
                  </a:schemeClr>
                </a:solidFill>
                <a:sym typeface="+mn-ea"/>
              </a:rPr>
              <a:t>应用</a:t>
            </a:r>
            <a:endParaRPr lang="zh-CN" altLang="en-US" dirty="0">
              <a:solidFill>
                <a:schemeClr val="tx1">
                  <a:lumMod val="75000"/>
                  <a:lumOff val="25000"/>
                </a:schemeClr>
              </a:solidFill>
            </a:endParaRPr>
          </a:p>
          <a:p>
            <a:pPr lvl="1" algn="l">
              <a:buFont typeface="Wingdings" panose="05000000000000000000" charset="0"/>
            </a:pPr>
            <a:r>
              <a:rPr lang="zh-CN" altLang="en-US" sz="2400" dirty="0">
                <a:solidFill>
                  <a:schemeClr val="tx1">
                    <a:lumMod val="75000"/>
                    <a:lumOff val="25000"/>
                  </a:schemeClr>
                </a:solidFill>
                <a:sym typeface="+mn-ea"/>
              </a:rPr>
              <a:t>在以太网中得到了非常广泛的应用。</a:t>
            </a:r>
          </a:p>
        </p:txBody>
      </p:sp>
    </p:spTree>
    <p:extLst>
      <p:ext uri="{BB962C8B-B14F-4D97-AF65-F5344CB8AC3E}">
        <p14:creationId xmlns:p14="http://schemas.microsoft.com/office/powerpoint/2010/main" val="2232370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322218" y="817156"/>
            <a:ext cx="10427184" cy="151130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en-US" altLang="zh-CN" dirty="0">
                <a:solidFill>
                  <a:schemeClr val="tx1">
                    <a:lumMod val="75000"/>
                    <a:lumOff val="25000"/>
                  </a:schemeClr>
                </a:solidFill>
                <a:sym typeface="+mn-ea"/>
              </a:rPr>
              <a:t>2. </a:t>
            </a:r>
            <a:r>
              <a:rPr lang="zh-CN" altLang="en-US" dirty="0">
                <a:solidFill>
                  <a:schemeClr val="tx1">
                    <a:lumMod val="75000"/>
                    <a:lumOff val="25000"/>
                  </a:schemeClr>
                </a:solidFill>
                <a:sym typeface="+mn-ea"/>
              </a:rPr>
              <a:t>总线形</a:t>
            </a:r>
          </a:p>
          <a:p>
            <a:pPr algn="l">
              <a:buFont typeface="+mj-lt"/>
            </a:pPr>
            <a:r>
              <a:rPr lang="zh-CN" altLang="en-US" dirty="0">
                <a:solidFill>
                  <a:schemeClr val="tx1">
                    <a:lumMod val="75000"/>
                    <a:lumOff val="25000"/>
                  </a:schemeClr>
                </a:solidFill>
                <a:sym typeface="+mn-ea"/>
              </a:rPr>
              <a:t>所有节点都连接到一条作为公共传输媒体的总线上，信息的传输以广播方式进行。</a:t>
            </a:r>
          </a:p>
        </p:txBody>
      </p:sp>
      <p:pic>
        <p:nvPicPr>
          <p:cNvPr id="4" name="图片 3"/>
          <p:cNvPicPr>
            <a:picLocks noChangeAspect="1"/>
          </p:cNvPicPr>
          <p:nvPr/>
        </p:nvPicPr>
        <p:blipFill>
          <a:blip r:embed="rId2"/>
          <a:stretch>
            <a:fillRect/>
          </a:stretch>
        </p:blipFill>
        <p:spPr>
          <a:xfrm>
            <a:off x="1365070" y="2476500"/>
            <a:ext cx="9112673" cy="3605107"/>
          </a:xfrm>
          <a:prstGeom prst="rect">
            <a:avLst/>
          </a:prstGeom>
        </p:spPr>
      </p:pic>
    </p:spTree>
    <p:extLst>
      <p:ext uri="{BB962C8B-B14F-4D97-AF65-F5344CB8AC3E}">
        <p14:creationId xmlns:p14="http://schemas.microsoft.com/office/powerpoint/2010/main" val="3238652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484898" y="991327"/>
            <a:ext cx="10129520" cy="48370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zh-CN" altLang="en-US" dirty="0">
                <a:solidFill>
                  <a:schemeClr val="tx1">
                    <a:lumMod val="75000"/>
                    <a:lumOff val="25000"/>
                  </a:schemeClr>
                </a:solidFill>
                <a:sym typeface="+mn-ea"/>
              </a:rPr>
              <a:t>特点与应用：</a:t>
            </a:r>
          </a:p>
          <a:p>
            <a:pPr marL="380990" indent="-380990" algn="l">
              <a:lnSpc>
                <a:spcPct val="105000"/>
              </a:lnSpc>
              <a:buFont typeface="Wingdings" panose="05000000000000000000" pitchFamily="2" charset="2"/>
              <a:buChar char="p"/>
            </a:pPr>
            <a:r>
              <a:rPr lang="zh-CN" altLang="en-US" dirty="0">
                <a:solidFill>
                  <a:schemeClr val="tx1">
                    <a:lumMod val="75000"/>
                    <a:lumOff val="25000"/>
                  </a:schemeClr>
                </a:solidFill>
                <a:sym typeface="+mn-ea"/>
              </a:rPr>
              <a:t>优点</a:t>
            </a:r>
            <a:endParaRPr lang="zh-CN" altLang="en-US"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布线简单、节点增删容易、成本较低。</a:t>
            </a:r>
            <a:endParaRPr lang="zh-CN" altLang="en-US" sz="2400" dirty="0">
              <a:solidFill>
                <a:schemeClr val="tx1">
                  <a:lumMod val="75000"/>
                  <a:lumOff val="25000"/>
                </a:schemeClr>
              </a:solidFill>
            </a:endParaRPr>
          </a:p>
          <a:p>
            <a:pPr marL="380990" indent="-380990" algn="l">
              <a:lnSpc>
                <a:spcPct val="105000"/>
              </a:lnSpc>
              <a:buFont typeface="Wingdings" panose="05000000000000000000" pitchFamily="2" charset="2"/>
              <a:buChar char="p"/>
            </a:pPr>
            <a:r>
              <a:rPr lang="zh-CN" altLang="en-US" dirty="0">
                <a:solidFill>
                  <a:schemeClr val="tx1">
                    <a:lumMod val="75000"/>
                    <a:lumOff val="25000"/>
                  </a:schemeClr>
                </a:solidFill>
                <a:sym typeface="+mn-ea"/>
              </a:rPr>
              <a:t>缺点</a:t>
            </a:r>
            <a:endParaRPr lang="zh-CN" altLang="en-US"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节点发送信息时要竞用总线，容易引起冲突；</a:t>
            </a:r>
            <a:endParaRPr lang="zh-CN" altLang="en-US" sz="2400"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如果节点数过多，则会降低网络的速度；</a:t>
            </a:r>
            <a:endParaRPr lang="zh-CN" altLang="en-US" sz="2400"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故障影响大且难以检测和排除。</a:t>
            </a:r>
            <a:endParaRPr lang="zh-CN" altLang="en-US" sz="2400" dirty="0">
              <a:solidFill>
                <a:schemeClr val="tx1">
                  <a:lumMod val="75000"/>
                  <a:lumOff val="25000"/>
                </a:schemeClr>
              </a:solidFill>
            </a:endParaRPr>
          </a:p>
          <a:p>
            <a:pPr marL="342900" indent="-342900" algn="l">
              <a:lnSpc>
                <a:spcPct val="105000"/>
              </a:lnSpc>
              <a:buFont typeface="Wingdings" panose="05000000000000000000" pitchFamily="2" charset="2"/>
              <a:buChar char="p"/>
            </a:pPr>
            <a:r>
              <a:rPr lang="zh-CN" altLang="en-US" dirty="0">
                <a:solidFill>
                  <a:schemeClr val="tx1">
                    <a:lumMod val="75000"/>
                    <a:lumOff val="25000"/>
                  </a:schemeClr>
                </a:solidFill>
                <a:sym typeface="+mn-ea"/>
              </a:rPr>
              <a:t>应用</a:t>
            </a:r>
            <a:endParaRPr lang="zh-CN" altLang="en-US"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早期用于以太网，目前已经较少采用。</a:t>
            </a:r>
          </a:p>
        </p:txBody>
      </p:sp>
    </p:spTree>
    <p:extLst>
      <p:ext uri="{BB962C8B-B14F-4D97-AF65-F5344CB8AC3E}">
        <p14:creationId xmlns:p14="http://schemas.microsoft.com/office/powerpoint/2010/main" val="1095973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365760" y="799737"/>
            <a:ext cx="11338560" cy="192362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en-US" altLang="zh-CN" dirty="0">
                <a:solidFill>
                  <a:schemeClr val="tx1">
                    <a:lumMod val="75000"/>
                    <a:lumOff val="25000"/>
                  </a:schemeClr>
                </a:solidFill>
                <a:sym typeface="+mn-ea"/>
              </a:rPr>
              <a:t>3. </a:t>
            </a:r>
            <a:r>
              <a:rPr lang="zh-CN" altLang="en-US" dirty="0">
                <a:solidFill>
                  <a:schemeClr val="tx1">
                    <a:lumMod val="75000"/>
                    <a:lumOff val="25000"/>
                  </a:schemeClr>
                </a:solidFill>
                <a:sym typeface="+mn-ea"/>
              </a:rPr>
              <a:t>环形</a:t>
            </a:r>
          </a:p>
          <a:p>
            <a:pPr algn="l">
              <a:lnSpc>
                <a:spcPct val="130000"/>
              </a:lnSpc>
              <a:buSzPct val="85000"/>
            </a:pPr>
            <a:r>
              <a:rPr lang="zh-CN" altLang="en-US" dirty="0">
                <a:solidFill>
                  <a:schemeClr val="tx1">
                    <a:lumMod val="75000"/>
                    <a:lumOff val="25000"/>
                  </a:schemeClr>
                </a:solidFill>
                <a:sym typeface="+mn-ea"/>
              </a:rPr>
              <a:t>以共享媒体方式进行数据传输。每个节点都与两个相邻节点相连，节点之间采用点到点链路，网络中所有节点构成一个闭合的环。环中数据沿着一个方向绕环逐站传输。</a:t>
            </a:r>
          </a:p>
        </p:txBody>
      </p:sp>
      <p:pic>
        <p:nvPicPr>
          <p:cNvPr id="3" name="图片 2"/>
          <p:cNvPicPr>
            <a:picLocks noChangeAspect="1"/>
          </p:cNvPicPr>
          <p:nvPr/>
        </p:nvPicPr>
        <p:blipFill>
          <a:blip r:embed="rId2"/>
          <a:stretch>
            <a:fillRect/>
          </a:stretch>
        </p:blipFill>
        <p:spPr>
          <a:xfrm>
            <a:off x="5756366" y="2530227"/>
            <a:ext cx="5736771" cy="3717811"/>
          </a:xfrm>
          <a:prstGeom prst="rect">
            <a:avLst/>
          </a:prstGeom>
        </p:spPr>
      </p:pic>
    </p:spTree>
    <p:extLst>
      <p:ext uri="{BB962C8B-B14F-4D97-AF65-F5344CB8AC3E}">
        <p14:creationId xmlns:p14="http://schemas.microsoft.com/office/powerpoint/2010/main" val="2572274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432646" y="973910"/>
            <a:ext cx="11306508" cy="48370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zh-CN" altLang="en-US" dirty="0">
                <a:solidFill>
                  <a:schemeClr val="tx1">
                    <a:lumMod val="75000"/>
                    <a:lumOff val="25000"/>
                  </a:schemeClr>
                </a:solidFill>
                <a:sym typeface="+mn-ea"/>
              </a:rPr>
              <a:t>特点与应用：</a:t>
            </a:r>
          </a:p>
          <a:p>
            <a:pPr marL="380990" indent="-38099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优点</a:t>
            </a:r>
            <a:endParaRPr lang="zh-CN" altLang="en-US"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结构简单、实时性强。</a:t>
            </a:r>
            <a:endParaRPr lang="zh-CN" altLang="en-US" sz="2400" dirty="0">
              <a:solidFill>
                <a:schemeClr val="tx1">
                  <a:lumMod val="75000"/>
                  <a:lumOff val="25000"/>
                </a:schemeClr>
              </a:solidFill>
            </a:endParaRPr>
          </a:p>
          <a:p>
            <a:pPr marL="380990" indent="-38099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缺点</a:t>
            </a:r>
            <a:endParaRPr lang="zh-CN" altLang="en-US"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增删节点操作复杂且会干扰整个网络的正常运行；</a:t>
            </a:r>
            <a:endParaRPr lang="zh-CN" altLang="en-US" sz="2400"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故障影响大且难以检测和排除。</a:t>
            </a:r>
            <a:endParaRPr lang="zh-CN" altLang="en-US" sz="2400" dirty="0">
              <a:solidFill>
                <a:schemeClr val="tx1">
                  <a:lumMod val="75000"/>
                  <a:lumOff val="25000"/>
                </a:schemeClr>
              </a:solidFill>
            </a:endParaRPr>
          </a:p>
          <a:p>
            <a:pPr marL="342900" indent="-34290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应用</a:t>
            </a:r>
            <a:endParaRPr lang="zh-CN" altLang="en-US"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早期的令牌环网和</a:t>
            </a:r>
            <a:r>
              <a:rPr lang="en-US" altLang="zh-CN" sz="2400" dirty="0">
                <a:solidFill>
                  <a:schemeClr val="tx1">
                    <a:lumMod val="75000"/>
                    <a:lumOff val="25000"/>
                  </a:schemeClr>
                </a:solidFill>
                <a:sym typeface="+mn-ea"/>
              </a:rPr>
              <a:t>FDDI</a:t>
            </a:r>
            <a:r>
              <a:rPr lang="zh-CN" altLang="en-US" sz="2400" dirty="0">
                <a:solidFill>
                  <a:schemeClr val="tx1">
                    <a:lumMod val="75000"/>
                    <a:lumOff val="25000"/>
                  </a:schemeClr>
                </a:solidFill>
                <a:sym typeface="+mn-ea"/>
              </a:rPr>
              <a:t>就是采用环型结构，目前环型拓扑由于其独特的优势（单向传输）主要应用于光纤网中。</a:t>
            </a:r>
          </a:p>
        </p:txBody>
      </p:sp>
    </p:spTree>
    <p:extLst>
      <p:ext uri="{BB962C8B-B14F-4D97-AF65-F5344CB8AC3E}">
        <p14:creationId xmlns:p14="http://schemas.microsoft.com/office/powerpoint/2010/main" val="774001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502316" y="912949"/>
            <a:ext cx="9794240" cy="140546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en-US" altLang="zh-CN" dirty="0">
                <a:solidFill>
                  <a:schemeClr val="tx1">
                    <a:lumMod val="75000"/>
                    <a:lumOff val="25000"/>
                  </a:schemeClr>
                </a:solidFill>
                <a:sym typeface="+mn-ea"/>
              </a:rPr>
              <a:t>4. </a:t>
            </a:r>
            <a:r>
              <a:rPr lang="zh-CN" altLang="en-US" dirty="0">
                <a:solidFill>
                  <a:schemeClr val="tx1">
                    <a:lumMod val="75000"/>
                    <a:lumOff val="25000"/>
                  </a:schemeClr>
                </a:solidFill>
                <a:sym typeface="+mn-ea"/>
              </a:rPr>
              <a:t>树形</a:t>
            </a:r>
          </a:p>
          <a:p>
            <a:pPr algn="l">
              <a:lnSpc>
                <a:spcPct val="130000"/>
              </a:lnSpc>
              <a:buSzPct val="85000"/>
            </a:pPr>
            <a:r>
              <a:rPr lang="zh-CN" altLang="en-US" dirty="0">
                <a:solidFill>
                  <a:schemeClr val="tx1">
                    <a:lumMod val="75000"/>
                    <a:lumOff val="25000"/>
                  </a:schemeClr>
                </a:solidFill>
                <a:sym typeface="+mn-ea"/>
              </a:rPr>
              <a:t>树型拓扑可以看作是星形拓扑的扩展。</a:t>
            </a:r>
          </a:p>
        </p:txBody>
      </p:sp>
      <p:pic>
        <p:nvPicPr>
          <p:cNvPr id="4" name="图片 3"/>
          <p:cNvPicPr>
            <a:picLocks noChangeAspect="1"/>
          </p:cNvPicPr>
          <p:nvPr/>
        </p:nvPicPr>
        <p:blipFill>
          <a:blip r:embed="rId2"/>
          <a:stretch>
            <a:fillRect/>
          </a:stretch>
        </p:blipFill>
        <p:spPr>
          <a:xfrm>
            <a:off x="4620502" y="2168242"/>
            <a:ext cx="5815391" cy="3883127"/>
          </a:xfrm>
          <a:prstGeom prst="rect">
            <a:avLst/>
          </a:prstGeom>
        </p:spPr>
      </p:pic>
    </p:spTree>
    <p:extLst>
      <p:ext uri="{BB962C8B-B14F-4D97-AF65-F5344CB8AC3E}">
        <p14:creationId xmlns:p14="http://schemas.microsoft.com/office/powerpoint/2010/main" val="200197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09728" y="188807"/>
            <a:ext cx="376851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网络的定义</a:t>
            </a:r>
          </a:p>
        </p:txBody>
      </p:sp>
      <p:sp>
        <p:nvSpPr>
          <p:cNvPr id="3" name="副标题 2"/>
          <p:cNvSpPr>
            <a:spLocks noGrp="1"/>
          </p:cNvSpPr>
          <p:nvPr>
            <p:ph type="subTitle" idx="1"/>
          </p:nvPr>
        </p:nvSpPr>
        <p:spPr>
          <a:xfrm>
            <a:off x="493607" y="874729"/>
            <a:ext cx="11384884" cy="2356273"/>
          </a:xfrm>
        </p:spPr>
        <p:txBody>
          <a:bodyPr>
            <a:noAutofit/>
          </a:bodyPr>
          <a:lstStyle/>
          <a:p>
            <a:pPr algn="l"/>
            <a:r>
              <a:rPr lang="zh-CN" altLang="en-US" dirty="0">
                <a:solidFill>
                  <a:schemeClr val="tx1">
                    <a:lumMod val="75000"/>
                    <a:lumOff val="25000"/>
                  </a:schemeClr>
                </a:solidFill>
                <a:sym typeface="+mn-ea"/>
              </a:rPr>
              <a:t>计算机网络就是利用通信线程和设备，把分布在不同地理位置上的多台计算机连接起来，在功能完善的网络软件（网络协议、网络操作系统等）的支持下，实现计算机之间数据通信和资源共享的系统。</a:t>
            </a:r>
          </a:p>
          <a:p>
            <a:pPr algn="l"/>
            <a:r>
              <a:rPr lang="zh-CN" altLang="en-US" dirty="0">
                <a:solidFill>
                  <a:schemeClr val="tx1">
                    <a:lumMod val="75000"/>
                    <a:lumOff val="25000"/>
                  </a:schemeClr>
                </a:solidFill>
                <a:sym typeface="+mn-ea"/>
              </a:rPr>
              <a:t>计算机网络是计算机技术与通信技术相结合的产物。</a:t>
            </a:r>
          </a:p>
          <a:p>
            <a:pPr algn="l"/>
            <a:r>
              <a:rPr lang="zh-CN" altLang="en-US" dirty="0">
                <a:solidFill>
                  <a:schemeClr val="tx1">
                    <a:lumMod val="75000"/>
                    <a:lumOff val="25000"/>
                  </a:schemeClr>
                </a:solidFill>
                <a:sym typeface="+mn-ea"/>
              </a:rPr>
              <a:t>网络中计算机与计算机之间的通信依靠协议进行。协议是计算机收、发数据的规划。主要包括</a:t>
            </a: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和</a:t>
            </a:r>
            <a:r>
              <a:rPr lang="en-US" altLang="zh-CN" dirty="0">
                <a:solidFill>
                  <a:schemeClr val="tx1">
                    <a:lumMod val="75000"/>
                    <a:lumOff val="25000"/>
                  </a:schemeClr>
                </a:solidFill>
                <a:sym typeface="+mn-ea"/>
              </a:rPr>
              <a:t>TCP</a:t>
            </a:r>
            <a:r>
              <a:rPr lang="zh-CN" altLang="en-US" dirty="0">
                <a:solidFill>
                  <a:schemeClr val="tx1">
                    <a:lumMod val="75000"/>
                    <a:lumOff val="25000"/>
                  </a:schemeClr>
                </a:solidFill>
                <a:sym typeface="+mn-ea"/>
              </a:rPr>
              <a:t>协议。</a:t>
            </a:r>
          </a:p>
        </p:txBody>
      </p:sp>
      <p:pic>
        <p:nvPicPr>
          <p:cNvPr id="5" name="图片 4"/>
          <p:cNvPicPr>
            <a:picLocks noChangeAspect="1"/>
          </p:cNvPicPr>
          <p:nvPr/>
        </p:nvPicPr>
        <p:blipFill>
          <a:blip r:embed="rId2"/>
          <a:stretch>
            <a:fillRect/>
          </a:stretch>
        </p:blipFill>
        <p:spPr>
          <a:xfrm>
            <a:off x="5592597" y="3231002"/>
            <a:ext cx="5991860" cy="3086947"/>
          </a:xfrm>
          <a:prstGeom prst="rect">
            <a:avLst/>
          </a:prstGeom>
        </p:spPr>
      </p:pic>
    </p:spTree>
    <p:extLst>
      <p:ext uri="{BB962C8B-B14F-4D97-AF65-F5344CB8AC3E}">
        <p14:creationId xmlns:p14="http://schemas.microsoft.com/office/powerpoint/2010/main" val="946432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484898" y="1000035"/>
            <a:ext cx="10129520" cy="48370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zh-CN" altLang="en-US" dirty="0">
                <a:solidFill>
                  <a:schemeClr val="tx1">
                    <a:lumMod val="75000"/>
                    <a:lumOff val="25000"/>
                  </a:schemeClr>
                </a:solidFill>
                <a:sym typeface="+mn-ea"/>
              </a:rPr>
              <a:t>特点与应用：</a:t>
            </a:r>
          </a:p>
          <a:p>
            <a:pPr marL="380990" indent="-380990" algn="l">
              <a:lnSpc>
                <a:spcPct val="105000"/>
              </a:lnSpc>
              <a:buFont typeface="Wingdings" panose="05000000000000000000" pitchFamily="2" charset="2"/>
              <a:buChar char="p"/>
            </a:pPr>
            <a:r>
              <a:rPr lang="zh-CN" altLang="en-US" dirty="0">
                <a:solidFill>
                  <a:schemeClr val="tx1">
                    <a:lumMod val="75000"/>
                    <a:lumOff val="25000"/>
                  </a:schemeClr>
                </a:solidFill>
                <a:sym typeface="+mn-ea"/>
              </a:rPr>
              <a:t>优点</a:t>
            </a:r>
            <a:endParaRPr lang="zh-CN" altLang="en-US"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星型拓扑结构的优点；</a:t>
            </a:r>
            <a:endParaRPr lang="zh-CN" altLang="en-US" sz="2400"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可扩展性好 。</a:t>
            </a:r>
            <a:endParaRPr lang="zh-CN" altLang="en-US" sz="2400" dirty="0">
              <a:solidFill>
                <a:schemeClr val="tx1">
                  <a:lumMod val="75000"/>
                  <a:lumOff val="25000"/>
                </a:schemeClr>
              </a:solidFill>
            </a:endParaRPr>
          </a:p>
          <a:p>
            <a:pPr marL="380990" indent="-380990" algn="l">
              <a:lnSpc>
                <a:spcPct val="105000"/>
              </a:lnSpc>
              <a:buFont typeface="Wingdings" panose="05000000000000000000" pitchFamily="2" charset="2"/>
              <a:buChar char="p"/>
            </a:pPr>
            <a:r>
              <a:rPr lang="zh-CN" altLang="en-US" dirty="0">
                <a:solidFill>
                  <a:schemeClr val="tx1">
                    <a:lumMod val="75000"/>
                    <a:lumOff val="25000"/>
                  </a:schemeClr>
                </a:solidFill>
                <a:sym typeface="+mn-ea"/>
              </a:rPr>
              <a:t>缺点</a:t>
            </a:r>
            <a:endParaRPr lang="zh-CN" altLang="en-US"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星型拓扑结构的缺点；</a:t>
            </a:r>
            <a:endParaRPr lang="zh-CN" altLang="en-US" sz="2400"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各个节点对根节点的依赖性太大。</a:t>
            </a:r>
            <a:endParaRPr lang="zh-CN" altLang="en-US" sz="2400" dirty="0">
              <a:solidFill>
                <a:schemeClr val="tx1">
                  <a:lumMod val="75000"/>
                  <a:lumOff val="25000"/>
                </a:schemeClr>
              </a:solidFill>
            </a:endParaRPr>
          </a:p>
          <a:p>
            <a:pPr marL="380990" indent="-380990" algn="l">
              <a:lnSpc>
                <a:spcPct val="105000"/>
              </a:lnSpc>
              <a:buFont typeface="Wingdings" panose="05000000000000000000" pitchFamily="2" charset="2"/>
              <a:buChar char="p"/>
            </a:pPr>
            <a:r>
              <a:rPr lang="zh-CN" altLang="en-US" dirty="0">
                <a:solidFill>
                  <a:schemeClr val="tx1">
                    <a:lumMod val="75000"/>
                    <a:lumOff val="25000"/>
                  </a:schemeClr>
                </a:solidFill>
                <a:sym typeface="+mn-ea"/>
              </a:rPr>
              <a:t>应用</a:t>
            </a:r>
            <a:endParaRPr lang="zh-CN" altLang="en-US" dirty="0">
              <a:solidFill>
                <a:schemeClr val="tx1">
                  <a:lumMod val="75000"/>
                  <a:lumOff val="25000"/>
                </a:schemeClr>
              </a:solidFill>
            </a:endParaRPr>
          </a:p>
          <a:p>
            <a:pPr lvl="1" algn="l">
              <a:lnSpc>
                <a:spcPct val="105000"/>
              </a:lnSpc>
              <a:buFont typeface="Wingdings" panose="05000000000000000000" charset="0"/>
            </a:pPr>
            <a:r>
              <a:rPr lang="zh-CN" altLang="en-US" sz="2400" dirty="0">
                <a:solidFill>
                  <a:schemeClr val="tx1">
                    <a:lumMod val="75000"/>
                    <a:lumOff val="25000"/>
                  </a:schemeClr>
                </a:solidFill>
                <a:sym typeface="+mn-ea"/>
              </a:rPr>
              <a:t>在以太网中得到了非常广泛的应用。</a:t>
            </a:r>
          </a:p>
        </p:txBody>
      </p:sp>
    </p:spTree>
    <p:extLst>
      <p:ext uri="{BB962C8B-B14F-4D97-AF65-F5344CB8AC3E}">
        <p14:creationId xmlns:p14="http://schemas.microsoft.com/office/powerpoint/2010/main" val="3351269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432647" y="808446"/>
            <a:ext cx="11019124" cy="140546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en-US" altLang="zh-CN" dirty="0">
                <a:solidFill>
                  <a:schemeClr val="tx1">
                    <a:lumMod val="75000"/>
                    <a:lumOff val="25000"/>
                  </a:schemeClr>
                </a:solidFill>
                <a:sym typeface="+mn-ea"/>
              </a:rPr>
              <a:t>5. </a:t>
            </a:r>
            <a:r>
              <a:rPr lang="zh-CN" altLang="en-US" dirty="0">
                <a:solidFill>
                  <a:schemeClr val="tx1">
                    <a:lumMod val="75000"/>
                    <a:lumOff val="25000"/>
                  </a:schemeClr>
                </a:solidFill>
                <a:sym typeface="+mn-ea"/>
              </a:rPr>
              <a:t>网状形</a:t>
            </a:r>
          </a:p>
          <a:p>
            <a:pPr algn="l">
              <a:lnSpc>
                <a:spcPct val="120000"/>
              </a:lnSpc>
              <a:buSzPct val="85000"/>
            </a:pPr>
            <a:r>
              <a:rPr lang="zh-CN" altLang="en-US" dirty="0">
                <a:solidFill>
                  <a:schemeClr val="tx1">
                    <a:lumMod val="75000"/>
                    <a:lumOff val="25000"/>
                  </a:schemeClr>
                </a:solidFill>
                <a:sym typeface="+mn-ea"/>
              </a:rPr>
              <a:t>节点之间的连接是任意的，没有规律 。有一种特殊的网状就是全连接，任何两个节点间都有连接。</a:t>
            </a:r>
          </a:p>
        </p:txBody>
      </p:sp>
      <p:pic>
        <p:nvPicPr>
          <p:cNvPr id="3" name="图片 2"/>
          <p:cNvPicPr>
            <a:picLocks noChangeAspect="1"/>
          </p:cNvPicPr>
          <p:nvPr/>
        </p:nvPicPr>
        <p:blipFill>
          <a:blip r:embed="rId2"/>
          <a:stretch>
            <a:fillRect/>
          </a:stretch>
        </p:blipFill>
        <p:spPr>
          <a:xfrm>
            <a:off x="6810102" y="2455482"/>
            <a:ext cx="4369526" cy="3792072"/>
          </a:xfrm>
          <a:prstGeom prst="rect">
            <a:avLst/>
          </a:prstGeom>
        </p:spPr>
      </p:pic>
    </p:spTree>
    <p:extLst>
      <p:ext uri="{BB962C8B-B14F-4D97-AF65-F5344CB8AC3E}">
        <p14:creationId xmlns:p14="http://schemas.microsoft.com/office/powerpoint/2010/main" val="3392921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450065" y="878115"/>
            <a:ext cx="10129520" cy="48370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buFont typeface="+mj-lt"/>
            </a:pPr>
            <a:r>
              <a:rPr lang="zh-CN" altLang="en-US" dirty="0">
                <a:solidFill>
                  <a:schemeClr val="tx1">
                    <a:lumMod val="75000"/>
                    <a:lumOff val="25000"/>
                  </a:schemeClr>
                </a:solidFill>
                <a:sym typeface="+mn-ea"/>
              </a:rPr>
              <a:t>特点与应用：</a:t>
            </a:r>
          </a:p>
          <a:p>
            <a:pPr marL="380990" indent="-38099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优点</a:t>
            </a:r>
            <a:endParaRPr lang="zh-CN" altLang="en-US"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系统可靠性高，即：系统不受瓶颈问题和失效问题的影响。</a:t>
            </a:r>
            <a:endParaRPr lang="zh-CN" altLang="en-US" sz="2400" dirty="0">
              <a:solidFill>
                <a:schemeClr val="tx1">
                  <a:lumMod val="75000"/>
                  <a:lumOff val="25000"/>
                </a:schemeClr>
              </a:solidFill>
            </a:endParaRPr>
          </a:p>
          <a:p>
            <a:pPr marL="342900" indent="-34290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缺点</a:t>
            </a:r>
            <a:endParaRPr lang="zh-CN" altLang="en-US"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结构复杂、成本高、网络协议复杂。</a:t>
            </a:r>
            <a:endParaRPr lang="zh-CN" altLang="en-US" sz="2400" dirty="0">
              <a:solidFill>
                <a:schemeClr val="tx1">
                  <a:lumMod val="75000"/>
                  <a:lumOff val="25000"/>
                </a:schemeClr>
              </a:solidFill>
            </a:endParaRPr>
          </a:p>
          <a:p>
            <a:pPr marL="380990" indent="-380990" algn="l">
              <a:lnSpc>
                <a:spcPct val="110000"/>
              </a:lnSpc>
              <a:buFont typeface="Wingdings" panose="05000000000000000000" pitchFamily="2" charset="2"/>
              <a:buChar char="p"/>
            </a:pPr>
            <a:r>
              <a:rPr lang="zh-CN" altLang="en-US" dirty="0">
                <a:solidFill>
                  <a:schemeClr val="tx1">
                    <a:lumMod val="75000"/>
                    <a:lumOff val="25000"/>
                  </a:schemeClr>
                </a:solidFill>
                <a:sym typeface="+mn-ea"/>
              </a:rPr>
              <a:t>应用</a:t>
            </a:r>
            <a:endParaRPr lang="zh-CN" altLang="en-US" dirty="0">
              <a:solidFill>
                <a:schemeClr val="tx1">
                  <a:lumMod val="75000"/>
                  <a:lumOff val="25000"/>
                </a:schemeClr>
              </a:solidFill>
            </a:endParaRPr>
          </a:p>
          <a:p>
            <a:pPr lvl="1" algn="l">
              <a:lnSpc>
                <a:spcPct val="110000"/>
              </a:lnSpc>
              <a:buFont typeface="Wingdings" panose="05000000000000000000" charset="0"/>
            </a:pPr>
            <a:r>
              <a:rPr lang="zh-CN" altLang="en-US" sz="2400" dirty="0">
                <a:solidFill>
                  <a:schemeClr val="tx1">
                    <a:lumMod val="75000"/>
                    <a:lumOff val="25000"/>
                  </a:schemeClr>
                </a:solidFill>
                <a:sym typeface="+mn-ea"/>
              </a:rPr>
              <a:t>军方或其它特殊用途，一般应用不使用这种结构。</a:t>
            </a:r>
          </a:p>
        </p:txBody>
      </p:sp>
    </p:spTree>
    <p:extLst>
      <p:ext uri="{BB962C8B-B14F-4D97-AF65-F5344CB8AC3E}">
        <p14:creationId xmlns:p14="http://schemas.microsoft.com/office/powerpoint/2010/main" val="1421291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88105" y="153973"/>
            <a:ext cx="217085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网络协议</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endParaRPr>
          </a:p>
        </p:txBody>
      </p:sp>
      <p:sp>
        <p:nvSpPr>
          <p:cNvPr id="3" name="副标题 2"/>
          <p:cNvSpPr>
            <a:spLocks noGrp="1"/>
          </p:cNvSpPr>
          <p:nvPr>
            <p:ph type="subTitle" idx="1"/>
          </p:nvPr>
        </p:nvSpPr>
        <p:spPr>
          <a:xfrm>
            <a:off x="528441" y="1052164"/>
            <a:ext cx="10858500" cy="3391747"/>
          </a:xfrm>
        </p:spPr>
        <p:txBody>
          <a:bodyPr>
            <a:noAutofit/>
          </a:bodyPr>
          <a:lstStyle/>
          <a:p>
            <a:pPr algn="l">
              <a:lnSpc>
                <a:spcPct val="130000"/>
              </a:lnSpc>
              <a:buSzPct val="85000"/>
            </a:pPr>
            <a:r>
              <a:rPr lang="zh-CN" altLang="en-US" dirty="0">
                <a:solidFill>
                  <a:schemeClr val="tx1">
                    <a:lumMod val="75000"/>
                    <a:lumOff val="25000"/>
                  </a:schemeClr>
                </a:solidFill>
                <a:sym typeface="+mn-ea"/>
              </a:rPr>
              <a:t>网络协议（</a:t>
            </a:r>
            <a:r>
              <a:rPr lang="en-US" altLang="zh-CN" dirty="0">
                <a:solidFill>
                  <a:schemeClr val="tx1">
                    <a:lumMod val="75000"/>
                    <a:lumOff val="25000"/>
                  </a:schemeClr>
                </a:solidFill>
                <a:sym typeface="+mn-ea"/>
              </a:rPr>
              <a:t>network protocol</a:t>
            </a:r>
            <a:r>
              <a:rPr lang="zh-CN" altLang="en-US" dirty="0">
                <a:solidFill>
                  <a:schemeClr val="tx1">
                    <a:lumMod val="75000"/>
                    <a:lumOff val="25000"/>
                  </a:schemeClr>
                </a:solidFill>
                <a:sym typeface="+mn-ea"/>
              </a:rPr>
              <a:t>），简称为协议，是为进行网络中的数据交换而建立的规则、标准或约定的集合。协议主要由三个要素组成：</a:t>
            </a:r>
          </a:p>
          <a:p>
            <a:pPr marL="457189" indent="-457189" algn="l" defTabSz="1219170" fontAlgn="base">
              <a:lnSpc>
                <a:spcPct val="120000"/>
              </a:lnSpc>
              <a:spcBef>
                <a:spcPct val="20000"/>
              </a:spcBef>
              <a:spcAft>
                <a:spcPct val="0"/>
              </a:spcAft>
              <a:buSzPct val="85000"/>
              <a:buFont typeface="Wingdings" panose="05000000000000000000" pitchFamily="2" charset="2"/>
              <a:buChar char="p"/>
            </a:pPr>
            <a:r>
              <a:rPr lang="zh-CN" altLang="en-US" dirty="0">
                <a:solidFill>
                  <a:schemeClr val="tx1">
                    <a:lumMod val="75000"/>
                    <a:lumOff val="25000"/>
                  </a:schemeClr>
                </a:solidFill>
                <a:sym typeface="+mn-ea"/>
              </a:rPr>
              <a:t>语法：通信时双方交换数据和控制信息的格式。</a:t>
            </a:r>
            <a:endParaRPr lang="zh-CN" altLang="en-US" noProof="1">
              <a:solidFill>
                <a:schemeClr val="tx1">
                  <a:lumMod val="75000"/>
                  <a:lumOff val="25000"/>
                </a:schemeClr>
              </a:solidFill>
            </a:endParaRPr>
          </a:p>
          <a:p>
            <a:pPr marL="457189" indent="-457189" algn="l" defTabSz="1219170" fontAlgn="base">
              <a:lnSpc>
                <a:spcPct val="120000"/>
              </a:lnSpc>
              <a:spcBef>
                <a:spcPct val="20000"/>
              </a:spcBef>
              <a:spcAft>
                <a:spcPct val="0"/>
              </a:spcAft>
              <a:buSzPct val="85000"/>
              <a:buFont typeface="Wingdings" panose="05000000000000000000" pitchFamily="2" charset="2"/>
              <a:buChar char="p"/>
            </a:pPr>
            <a:r>
              <a:rPr lang="zh-CN" altLang="en-US" dirty="0">
                <a:solidFill>
                  <a:schemeClr val="tx1">
                    <a:lumMod val="75000"/>
                    <a:lumOff val="25000"/>
                  </a:schemeClr>
                </a:solidFill>
                <a:sym typeface="+mn-ea"/>
              </a:rPr>
              <a:t>语义：每部分控制信息和数据所代表的含义。</a:t>
            </a:r>
            <a:endParaRPr lang="zh-CN" altLang="en-US" noProof="1">
              <a:solidFill>
                <a:schemeClr val="tx1">
                  <a:lumMod val="75000"/>
                  <a:lumOff val="25000"/>
                </a:schemeClr>
              </a:solidFill>
            </a:endParaRPr>
          </a:p>
          <a:p>
            <a:pPr marL="457189" indent="-457189" algn="l" defTabSz="1219170" fontAlgn="base">
              <a:lnSpc>
                <a:spcPct val="120000"/>
              </a:lnSpc>
              <a:spcBef>
                <a:spcPct val="20000"/>
              </a:spcBef>
              <a:spcAft>
                <a:spcPct val="0"/>
              </a:spcAft>
              <a:buSzPct val="85000"/>
              <a:buFont typeface="Wingdings" panose="05000000000000000000" pitchFamily="2" charset="2"/>
              <a:buChar char="p"/>
            </a:pPr>
            <a:r>
              <a:rPr lang="zh-CN" altLang="en-US" dirty="0">
                <a:solidFill>
                  <a:schemeClr val="tx1">
                    <a:lumMod val="75000"/>
                    <a:lumOff val="25000"/>
                  </a:schemeClr>
                </a:solidFill>
                <a:sym typeface="+mn-ea"/>
              </a:rPr>
              <a:t>同步：事件实现顺序的详细说明。例如：通信如何发起；在收到一个数据后，下一步要做什么。</a:t>
            </a:r>
          </a:p>
        </p:txBody>
      </p:sp>
    </p:spTree>
    <p:extLst>
      <p:ext uri="{BB962C8B-B14F-4D97-AF65-F5344CB8AC3E}">
        <p14:creationId xmlns:p14="http://schemas.microsoft.com/office/powerpoint/2010/main" val="758981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9927" y="199935"/>
            <a:ext cx="10336107" cy="652780"/>
          </a:xfrm>
        </p:spPr>
        <p:txBody>
          <a:bodyPr>
            <a:noAutofit/>
          </a:bodyPr>
          <a:lstStyle/>
          <a:p>
            <a:pPr algn="l">
              <a:spcBef>
                <a:spcPct val="0"/>
              </a:spcBef>
              <a:buSzPct val="85000"/>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类比</a:t>
            </a:r>
            <a:r>
              <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rPr>
              <a:t>:</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人类协议和网络协议</a:t>
            </a:r>
          </a:p>
        </p:txBody>
      </p:sp>
      <p:pic>
        <p:nvPicPr>
          <p:cNvPr id="2" name="图片 1"/>
          <p:cNvPicPr>
            <a:picLocks noChangeAspect="1"/>
          </p:cNvPicPr>
          <p:nvPr/>
        </p:nvPicPr>
        <p:blipFill>
          <a:blip r:embed="rId2"/>
          <a:stretch>
            <a:fillRect/>
          </a:stretch>
        </p:blipFill>
        <p:spPr>
          <a:xfrm>
            <a:off x="1529927" y="1006083"/>
            <a:ext cx="8963660" cy="5422053"/>
          </a:xfrm>
          <a:prstGeom prst="rect">
            <a:avLst/>
          </a:prstGeom>
        </p:spPr>
      </p:pic>
    </p:spTree>
    <p:extLst>
      <p:ext uri="{BB962C8B-B14F-4D97-AF65-F5344CB8AC3E}">
        <p14:creationId xmlns:p14="http://schemas.microsoft.com/office/powerpoint/2010/main" val="256975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42247" y="988907"/>
            <a:ext cx="4424680" cy="5379720"/>
          </a:xfrm>
          <a:noFill/>
          <a:ln w="9525">
            <a:noFill/>
            <a:miter lim="800000"/>
          </a:ln>
        </p:spPr>
        <p:txBody>
          <a:bodyPr vert="horz" wrap="square" lIns="121920" tIns="60960" rIns="121920" bIns="60960" numCol="1" rtlCol="0" anchor="t" anchorCtr="0" compatLnSpc="1">
            <a:noAutofit/>
          </a:bodyPr>
          <a:lstStyle/>
          <a:p>
            <a:pPr lvl="0" algn="l">
              <a:lnSpc>
                <a:spcPct val="130000"/>
              </a:lnSpc>
              <a:buClrTx/>
              <a:buSzPct val="85000"/>
              <a:buFontTx/>
            </a:pPr>
            <a:r>
              <a:rPr lang="zh-CN" altLang="en-US" dirty="0">
                <a:solidFill>
                  <a:schemeClr val="tx1">
                    <a:lumMod val="75000"/>
                    <a:lumOff val="25000"/>
                  </a:schemeClr>
                </a:solidFill>
                <a:sym typeface="+mn-ea"/>
              </a:rPr>
              <a:t>协议设计：</a:t>
            </a:r>
          </a:p>
          <a:p>
            <a:pPr lvl="0" algn="l">
              <a:lnSpc>
                <a:spcPct val="130000"/>
              </a:lnSpc>
              <a:buClrTx/>
              <a:buSzPct val="85000"/>
              <a:buFontTx/>
            </a:pPr>
            <a:r>
              <a:rPr lang="zh-CN" altLang="en-US" dirty="0">
                <a:solidFill>
                  <a:schemeClr val="tx1">
                    <a:lumMod val="75000"/>
                    <a:lumOff val="25000"/>
                  </a:schemeClr>
                </a:solidFill>
                <a:sym typeface="+mn-ea"/>
              </a:rPr>
              <a:t>设计网络协议是一个十分复杂的系统，而工程设计中对复杂的系统常采用结构化设计方法（划分层次），网络协议的设计也可以借鉴。</a:t>
            </a:r>
          </a:p>
          <a:p>
            <a:pPr lvl="0" algn="l">
              <a:lnSpc>
                <a:spcPct val="130000"/>
              </a:lnSpc>
              <a:buClrTx/>
              <a:buSzPct val="85000"/>
              <a:buFontTx/>
            </a:pPr>
            <a:endParaRPr lang="zh-CN" altLang="en-US" sz="2667" dirty="0">
              <a:solidFill>
                <a:schemeClr val="accent1">
                  <a:lumMod val="50000"/>
                </a:schemeClr>
              </a:solidFill>
              <a:sym typeface="+mn-ea"/>
            </a:endParaRPr>
          </a:p>
        </p:txBody>
      </p:sp>
      <p:grpSp>
        <p:nvGrpSpPr>
          <p:cNvPr id="26632" name="组合 549893"/>
          <p:cNvGrpSpPr/>
          <p:nvPr/>
        </p:nvGrpSpPr>
        <p:grpSpPr>
          <a:xfrm>
            <a:off x="6105071" y="1124373"/>
            <a:ext cx="5108787" cy="5108787"/>
            <a:chOff x="3017" y="1402"/>
            <a:chExt cx="2586" cy="2586"/>
          </a:xfrm>
        </p:grpSpPr>
        <p:sp>
          <p:nvSpPr>
            <p:cNvPr id="26633" name="椭圆 549894"/>
            <p:cNvSpPr/>
            <p:nvPr/>
          </p:nvSpPr>
          <p:spPr>
            <a:xfrm>
              <a:off x="3017" y="1402"/>
              <a:ext cx="2586" cy="2586"/>
            </a:xfrm>
            <a:prstGeom prst="ellipse">
              <a:avLst/>
            </a:prstGeom>
            <a:solidFill>
              <a:schemeClr val="folHlink"/>
            </a:solidFill>
            <a:ln w="28575" cap="flat" cmpd="sng">
              <a:solidFill>
                <a:srgbClr val="FF3300"/>
              </a:solidFill>
              <a:prstDash val="solid"/>
              <a:round/>
              <a:headEnd type="none" w="med" len="med"/>
              <a:tailEnd type="none" w="med" len="med"/>
            </a:ln>
          </p:spPr>
          <p:txBody>
            <a:bodyPr anchor="t"/>
            <a:lstStyle/>
            <a:p>
              <a:pPr algn="ctr"/>
              <a:endParaRPr lang="zh-CN" altLang="en-US" sz="2400">
                <a:latin typeface="Arial" panose="020B0604020202020204" pitchFamily="34" charset="0"/>
              </a:endParaRPr>
            </a:p>
          </p:txBody>
        </p:sp>
        <p:sp>
          <p:nvSpPr>
            <p:cNvPr id="26634" name="椭圆 549895"/>
            <p:cNvSpPr/>
            <p:nvPr/>
          </p:nvSpPr>
          <p:spPr>
            <a:xfrm>
              <a:off x="3304" y="1679"/>
              <a:ext cx="2042" cy="2042"/>
            </a:xfrm>
            <a:prstGeom prst="ellipse">
              <a:avLst/>
            </a:prstGeom>
            <a:solidFill>
              <a:srgbClr val="FF9966"/>
            </a:solidFill>
            <a:ln w="28575" cap="flat" cmpd="sng">
              <a:solidFill>
                <a:srgbClr val="FF3300"/>
              </a:solidFill>
              <a:prstDash val="solid"/>
              <a:round/>
              <a:headEnd type="none" w="med" len="med"/>
              <a:tailEnd type="none" w="med" len="med"/>
            </a:ln>
          </p:spPr>
          <p:txBody>
            <a:bodyPr anchor="t"/>
            <a:lstStyle/>
            <a:p>
              <a:pPr algn="ctr"/>
              <a:endParaRPr lang="zh-CN" altLang="en-US" sz="2400">
                <a:latin typeface="Arial" panose="020B0604020202020204" pitchFamily="34" charset="0"/>
              </a:endParaRPr>
            </a:p>
          </p:txBody>
        </p:sp>
        <p:sp>
          <p:nvSpPr>
            <p:cNvPr id="26635" name="椭圆 549896"/>
            <p:cNvSpPr/>
            <p:nvPr/>
          </p:nvSpPr>
          <p:spPr>
            <a:xfrm>
              <a:off x="3544" y="1917"/>
              <a:ext cx="1566" cy="1566"/>
            </a:xfrm>
            <a:prstGeom prst="ellipse">
              <a:avLst/>
            </a:prstGeom>
            <a:solidFill>
              <a:schemeClr val="tx2"/>
            </a:solidFill>
            <a:ln w="28575" cap="flat" cmpd="sng">
              <a:solidFill>
                <a:srgbClr val="FF3300"/>
              </a:solidFill>
              <a:prstDash val="solid"/>
              <a:round/>
              <a:headEnd type="none" w="med" len="med"/>
              <a:tailEnd type="none" w="med" len="med"/>
            </a:ln>
          </p:spPr>
          <p:txBody>
            <a:bodyPr anchor="t"/>
            <a:lstStyle/>
            <a:p>
              <a:pPr algn="ctr"/>
              <a:endParaRPr lang="zh-CN" altLang="en-US" sz="2400">
                <a:latin typeface="Arial" panose="020B0604020202020204" pitchFamily="34" charset="0"/>
              </a:endParaRPr>
            </a:p>
          </p:txBody>
        </p:sp>
        <p:sp>
          <p:nvSpPr>
            <p:cNvPr id="26636" name="椭圆 549897"/>
            <p:cNvSpPr/>
            <p:nvPr/>
          </p:nvSpPr>
          <p:spPr>
            <a:xfrm>
              <a:off x="3785" y="2162"/>
              <a:ext cx="1089" cy="1089"/>
            </a:xfrm>
            <a:prstGeom prst="ellipse">
              <a:avLst/>
            </a:prstGeom>
            <a:solidFill>
              <a:schemeClr val="accent1"/>
            </a:solidFill>
            <a:ln w="28575" cap="flat" cmpd="sng">
              <a:solidFill>
                <a:srgbClr val="FF3300"/>
              </a:solidFill>
              <a:prstDash val="solid"/>
              <a:round/>
              <a:headEnd type="none" w="med" len="med"/>
              <a:tailEnd type="none" w="med" len="med"/>
            </a:ln>
          </p:spPr>
          <p:txBody>
            <a:bodyPr anchor="t"/>
            <a:lstStyle/>
            <a:p>
              <a:pPr algn="ctr"/>
              <a:endParaRPr lang="zh-CN" altLang="en-US" sz="2400">
                <a:latin typeface="Arial" panose="020B0604020202020204" pitchFamily="34" charset="0"/>
              </a:endParaRPr>
            </a:p>
          </p:txBody>
        </p:sp>
        <p:sp>
          <p:nvSpPr>
            <p:cNvPr id="26637" name="椭圆 549898"/>
            <p:cNvSpPr/>
            <p:nvPr/>
          </p:nvSpPr>
          <p:spPr>
            <a:xfrm>
              <a:off x="4059" y="2432"/>
              <a:ext cx="545" cy="545"/>
            </a:xfrm>
            <a:prstGeom prst="ellipse">
              <a:avLst/>
            </a:prstGeom>
            <a:solidFill>
              <a:srgbClr val="CCFFCC"/>
            </a:solidFill>
            <a:ln w="28575" cap="flat" cmpd="sng">
              <a:solidFill>
                <a:srgbClr val="FF3300"/>
              </a:solidFill>
              <a:prstDash val="solid"/>
              <a:round/>
              <a:headEnd type="none" w="med" len="med"/>
              <a:tailEnd type="none" w="med" len="med"/>
            </a:ln>
          </p:spPr>
          <p:txBody>
            <a:bodyPr anchor="t"/>
            <a:lstStyle/>
            <a:p>
              <a:pPr algn="ctr"/>
              <a:endParaRPr lang="zh-CN" altLang="en-US" sz="2400">
                <a:latin typeface="Arial" panose="020B0604020202020204" pitchFamily="34" charset="0"/>
              </a:endParaRPr>
            </a:p>
          </p:txBody>
        </p:sp>
        <p:sp>
          <p:nvSpPr>
            <p:cNvPr id="26638" name="文本框 549899"/>
            <p:cNvSpPr txBox="1"/>
            <p:nvPr/>
          </p:nvSpPr>
          <p:spPr>
            <a:xfrm>
              <a:off x="4067" y="2184"/>
              <a:ext cx="590" cy="251"/>
            </a:xfrm>
            <a:prstGeom prst="rect">
              <a:avLst/>
            </a:prstGeom>
            <a:noFill/>
            <a:ln w="9525">
              <a:noFill/>
            </a:ln>
          </p:spPr>
          <p:txBody>
            <a:bodyPr lIns="120000" tIns="62400" rIns="120000" bIns="62400" anchor="t">
              <a:spAutoFit/>
            </a:bodyPr>
            <a:lstStyle/>
            <a:p>
              <a:pPr marL="457189" indent="-457189" algn="ctr">
                <a:spcBef>
                  <a:spcPct val="50000"/>
                </a:spcBef>
                <a:buClr>
                  <a:schemeClr val="accent2"/>
                </a:buClr>
                <a:buFont typeface="Wingdings" panose="05000000000000000000" pitchFamily="2" charset="2"/>
              </a:pPr>
              <a:r>
                <a:rPr lang="en-US" altLang="zh-CN" sz="2400" b="1">
                  <a:solidFill>
                    <a:srgbClr val="080808"/>
                  </a:solidFill>
                  <a:latin typeface="Arial" panose="020B0604020202020204" pitchFamily="34" charset="0"/>
                  <a:ea typeface="楷体_GB2312" pitchFamily="49" charset="-122"/>
                </a:rPr>
                <a:t>n-1</a:t>
              </a:r>
              <a:r>
                <a:rPr lang="zh-CN" altLang="en-US" sz="2400" b="1" dirty="0">
                  <a:solidFill>
                    <a:srgbClr val="080808"/>
                  </a:solidFill>
                  <a:latin typeface="Arial" panose="020B0604020202020204" pitchFamily="34" charset="0"/>
                  <a:ea typeface="楷体_GB2312" pitchFamily="49" charset="-122"/>
                </a:rPr>
                <a:t>层</a:t>
              </a:r>
            </a:p>
          </p:txBody>
        </p:sp>
        <p:sp>
          <p:nvSpPr>
            <p:cNvPr id="26639" name="文本框 549900"/>
            <p:cNvSpPr txBox="1"/>
            <p:nvPr/>
          </p:nvSpPr>
          <p:spPr>
            <a:xfrm>
              <a:off x="4035" y="1917"/>
              <a:ext cx="590" cy="251"/>
            </a:xfrm>
            <a:prstGeom prst="rect">
              <a:avLst/>
            </a:prstGeom>
            <a:noFill/>
            <a:ln w="9525">
              <a:noFill/>
            </a:ln>
          </p:spPr>
          <p:txBody>
            <a:bodyPr lIns="120000" tIns="62400" rIns="120000" bIns="62400" anchor="t">
              <a:spAutoFit/>
            </a:bodyPr>
            <a:lstStyle/>
            <a:p>
              <a:pPr marL="457189" indent="-457189" algn="ctr">
                <a:spcBef>
                  <a:spcPct val="50000"/>
                </a:spcBef>
                <a:buClr>
                  <a:schemeClr val="accent2"/>
                </a:buClr>
                <a:buFont typeface="Wingdings" panose="05000000000000000000" pitchFamily="2" charset="2"/>
              </a:pPr>
              <a:r>
                <a:rPr lang="en-US" altLang="zh-CN" sz="2400" b="1">
                  <a:solidFill>
                    <a:srgbClr val="080808"/>
                  </a:solidFill>
                  <a:latin typeface="Arial" panose="020B0604020202020204" pitchFamily="34" charset="0"/>
                  <a:ea typeface="楷体_GB2312" pitchFamily="49" charset="-122"/>
                </a:rPr>
                <a:t>n</a:t>
              </a:r>
              <a:r>
                <a:rPr lang="zh-CN" altLang="en-US" sz="2400" b="1" dirty="0">
                  <a:solidFill>
                    <a:srgbClr val="080808"/>
                  </a:solidFill>
                  <a:latin typeface="Arial" panose="020B0604020202020204" pitchFamily="34" charset="0"/>
                  <a:ea typeface="楷体_GB2312" pitchFamily="49" charset="-122"/>
                </a:rPr>
                <a:t>层</a:t>
              </a:r>
            </a:p>
          </p:txBody>
        </p:sp>
        <p:sp>
          <p:nvSpPr>
            <p:cNvPr id="26640" name="文本框 549901"/>
            <p:cNvSpPr txBox="1"/>
            <p:nvPr/>
          </p:nvSpPr>
          <p:spPr>
            <a:xfrm>
              <a:off x="4043" y="1685"/>
              <a:ext cx="734" cy="251"/>
            </a:xfrm>
            <a:prstGeom prst="rect">
              <a:avLst/>
            </a:prstGeom>
            <a:noFill/>
            <a:ln w="9525">
              <a:noFill/>
            </a:ln>
          </p:spPr>
          <p:txBody>
            <a:bodyPr wrap="square" lIns="120000" tIns="62400" rIns="120000" bIns="62400" anchor="t">
              <a:spAutoFit/>
            </a:bodyPr>
            <a:lstStyle/>
            <a:p>
              <a:pPr marL="457189" indent="-457189" algn="ctr">
                <a:spcBef>
                  <a:spcPct val="50000"/>
                </a:spcBef>
                <a:buClr>
                  <a:schemeClr val="accent2"/>
                </a:buClr>
                <a:buFont typeface="Wingdings" panose="05000000000000000000" pitchFamily="2" charset="2"/>
              </a:pPr>
              <a:r>
                <a:rPr lang="en-US" altLang="zh-CN" sz="2400" b="1">
                  <a:solidFill>
                    <a:srgbClr val="080808"/>
                  </a:solidFill>
                  <a:latin typeface="Arial" panose="020B0604020202020204" pitchFamily="34" charset="0"/>
                  <a:ea typeface="楷体_GB2312" pitchFamily="49" charset="-122"/>
                </a:rPr>
                <a:t>n+1</a:t>
              </a:r>
              <a:r>
                <a:rPr lang="zh-CN" altLang="en-US" sz="2400" b="1" dirty="0">
                  <a:solidFill>
                    <a:srgbClr val="080808"/>
                  </a:solidFill>
                  <a:latin typeface="Arial" panose="020B0604020202020204" pitchFamily="34" charset="0"/>
                  <a:ea typeface="楷体_GB2312" pitchFamily="49" charset="-122"/>
                </a:rPr>
                <a:t>层</a:t>
              </a:r>
            </a:p>
          </p:txBody>
        </p:sp>
      </p:grpSp>
    </p:spTree>
    <p:extLst>
      <p:ext uri="{BB962C8B-B14F-4D97-AF65-F5344CB8AC3E}">
        <p14:creationId xmlns:p14="http://schemas.microsoft.com/office/powerpoint/2010/main" val="3200163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75612" y="921173"/>
            <a:ext cx="3920067" cy="5284893"/>
          </a:xfrm>
          <a:noFill/>
          <a:ln w="9525">
            <a:noFill/>
            <a:miter lim="800000"/>
          </a:ln>
        </p:spPr>
        <p:txBody>
          <a:bodyPr vert="horz" wrap="square" lIns="121920" tIns="60960" rIns="121920" bIns="60960" numCol="1" rtlCol="0" anchor="t" anchorCtr="0" compatLnSpc="1">
            <a:noAutofit/>
          </a:bodyPr>
          <a:lstStyle/>
          <a:p>
            <a:pPr lvl="0" algn="l">
              <a:lnSpc>
                <a:spcPct val="130000"/>
              </a:lnSpc>
              <a:buClrTx/>
              <a:buSzPct val="85000"/>
              <a:buFontTx/>
            </a:pPr>
            <a:r>
              <a:rPr lang="zh-CN" altLang="en-US" dirty="0">
                <a:solidFill>
                  <a:schemeClr val="tx1">
                    <a:lumMod val="75000"/>
                    <a:lumOff val="25000"/>
                  </a:schemeClr>
                </a:solidFill>
                <a:sym typeface="+mn-ea"/>
              </a:rPr>
              <a:t>协议分层设计：</a:t>
            </a:r>
          </a:p>
          <a:p>
            <a:pPr algn="l">
              <a:lnSpc>
                <a:spcPct val="130000"/>
              </a:lnSpc>
              <a:buClrTx/>
              <a:buSzPct val="85000"/>
              <a:buFontTx/>
            </a:pPr>
            <a:r>
              <a:rPr lang="zh-CN" altLang="en-US" dirty="0">
                <a:solidFill>
                  <a:schemeClr val="tx1">
                    <a:lumMod val="75000"/>
                    <a:lumOff val="25000"/>
                  </a:schemeClr>
                </a:solidFill>
                <a:sym typeface="+mn-ea"/>
              </a:rPr>
              <a:t>概念上可以认为通信是水平的，但是事实上水平通信要依赖垂直通信来实现。 </a:t>
            </a:r>
            <a:endParaRPr lang="zh-CN" altLang="en-US" dirty="0">
              <a:solidFill>
                <a:schemeClr val="tx1">
                  <a:lumMod val="75000"/>
                  <a:lumOff val="25000"/>
                </a:schemeClr>
              </a:solidFill>
            </a:endParaRPr>
          </a:p>
          <a:p>
            <a:pPr algn="l">
              <a:lnSpc>
                <a:spcPct val="130000"/>
              </a:lnSpc>
              <a:buClrTx/>
              <a:buSzPct val="85000"/>
              <a:buFontTx/>
            </a:pPr>
            <a:r>
              <a:rPr lang="zh-CN" altLang="en-US" dirty="0">
                <a:solidFill>
                  <a:schemeClr val="tx1">
                    <a:lumMod val="75000"/>
                    <a:lumOff val="25000"/>
                  </a:schemeClr>
                </a:solidFill>
                <a:sym typeface="+mn-ea"/>
              </a:rPr>
              <a:t>网络协议被分解成若干相互有联系的简单协议，这些简单协议的集合称为协议栈。</a:t>
            </a:r>
          </a:p>
        </p:txBody>
      </p:sp>
      <p:pic>
        <p:nvPicPr>
          <p:cNvPr id="27657" name="图片 550919"/>
          <p:cNvPicPr>
            <a:picLocks noChangeAspect="1"/>
          </p:cNvPicPr>
          <p:nvPr/>
        </p:nvPicPr>
        <p:blipFill>
          <a:blip r:embed="rId2"/>
          <a:stretch>
            <a:fillRect/>
          </a:stretch>
        </p:blipFill>
        <p:spPr>
          <a:xfrm>
            <a:off x="5721532" y="921173"/>
            <a:ext cx="5332911" cy="5415744"/>
          </a:xfrm>
          <a:prstGeom prst="rect">
            <a:avLst/>
          </a:prstGeom>
          <a:solidFill>
            <a:srgbClr val="CCFFCC"/>
          </a:solidFill>
          <a:ln w="28575" cap="flat" cmpd="sng">
            <a:solidFill>
              <a:srgbClr val="FC0404"/>
            </a:solidFill>
            <a:prstDash val="solid"/>
            <a:miter/>
            <a:headEnd type="none" w="med" len="med"/>
            <a:tailEnd type="none" w="med" len="med"/>
          </a:ln>
          <a:effectLst>
            <a:outerShdw dist="35921" dir="2699999" algn="ctr" rotWithShape="0">
              <a:srgbClr val="808080"/>
            </a:outerShdw>
          </a:effectLst>
        </p:spPr>
      </p:pic>
    </p:spTree>
    <p:extLst>
      <p:ext uri="{BB962C8B-B14F-4D97-AF65-F5344CB8AC3E}">
        <p14:creationId xmlns:p14="http://schemas.microsoft.com/office/powerpoint/2010/main" val="3351371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95093" y="165101"/>
            <a:ext cx="10336107" cy="652780"/>
          </a:xfrm>
        </p:spPr>
        <p:txBody>
          <a:bodyPr>
            <a:noAutofit/>
          </a:bodyPr>
          <a:lstStyle/>
          <a:p>
            <a:pPr algn="l">
              <a:spcBef>
                <a:spcPct val="0"/>
              </a:spcBef>
              <a:buSzPct val="85000"/>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类比</a:t>
            </a:r>
            <a:r>
              <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rPr>
              <a:t>:</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信件的寄送过程</a:t>
            </a:r>
          </a:p>
        </p:txBody>
      </p:sp>
      <p:pic>
        <p:nvPicPr>
          <p:cNvPr id="4" name="图片 3"/>
          <p:cNvPicPr>
            <a:picLocks noChangeAspect="1"/>
          </p:cNvPicPr>
          <p:nvPr/>
        </p:nvPicPr>
        <p:blipFill>
          <a:blip r:embed="rId2"/>
          <a:stretch>
            <a:fillRect/>
          </a:stretch>
        </p:blipFill>
        <p:spPr>
          <a:xfrm>
            <a:off x="1433287" y="1243995"/>
            <a:ext cx="8631767" cy="4819227"/>
          </a:xfrm>
          <a:prstGeom prst="rect">
            <a:avLst/>
          </a:prstGeom>
        </p:spPr>
      </p:pic>
    </p:spTree>
    <p:extLst>
      <p:ext uri="{BB962C8B-B14F-4D97-AF65-F5344CB8AC3E}">
        <p14:creationId xmlns:p14="http://schemas.microsoft.com/office/powerpoint/2010/main" val="64244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03801" y="151433"/>
            <a:ext cx="10336107" cy="1171787"/>
          </a:xfrm>
        </p:spPr>
        <p:txBody>
          <a:bodyPr>
            <a:noAutofit/>
          </a:bodyPr>
          <a:lstStyle/>
          <a:p>
            <a:pPr algn="l">
              <a:spcBef>
                <a:spcPct val="0"/>
              </a:spcBef>
              <a:buSzPct val="85000"/>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分层设计后的数据传输</a:t>
            </a:r>
          </a:p>
          <a:p>
            <a:pPr>
              <a:lnSpc>
                <a:spcPct val="130000"/>
              </a:lnSpc>
              <a:buSzPct val="85000"/>
            </a:pPr>
            <a:r>
              <a:rPr lang="zh-CN" altLang="en-US" sz="2667" dirty="0">
                <a:solidFill>
                  <a:schemeClr val="tx1">
                    <a:lumMod val="75000"/>
                    <a:lumOff val="25000"/>
                  </a:schemeClr>
                </a:solidFill>
                <a:sym typeface="+mn-ea"/>
              </a:rPr>
              <a:t>发送端：封装；接收端：解封。</a:t>
            </a:r>
          </a:p>
        </p:txBody>
      </p:sp>
      <p:graphicFrame>
        <p:nvGraphicFramePr>
          <p:cNvPr id="29705" name="内容占位符 551978"/>
          <p:cNvGraphicFramePr>
            <a:graphicFrameLocks noGrp="1"/>
          </p:cNvGraphicFramePr>
          <p:nvPr>
            <p:extLst>
              <p:ext uri="{D42A27DB-BD31-4B8C-83A1-F6EECF244321}">
                <p14:modId xmlns:p14="http://schemas.microsoft.com/office/powerpoint/2010/main" val="3593180267"/>
              </p:ext>
            </p:extLst>
          </p:nvPr>
        </p:nvGraphicFramePr>
        <p:xfrm>
          <a:off x="2417958" y="1422400"/>
          <a:ext cx="7752080" cy="4797213"/>
        </p:xfrm>
        <a:graphic>
          <a:graphicData uri="http://schemas.openxmlformats.org/presentationml/2006/ole">
            <mc:AlternateContent xmlns:mc="http://schemas.openxmlformats.org/markup-compatibility/2006">
              <mc:Choice xmlns:v="urn:schemas-microsoft-com:vml" Requires="v">
                <p:oleObj spid="_x0000_s1033" r:id="rId3" imgW="5410200" imgH="3352800" progId="Visio.Drawing.6">
                  <p:embed/>
                </p:oleObj>
              </mc:Choice>
              <mc:Fallback>
                <p:oleObj r:id="rId3" imgW="5410200" imgH="3352800" progId="Visio.Drawing.6">
                  <p:embed/>
                  <p:pic>
                    <p:nvPicPr>
                      <p:cNvPr id="0" name=""/>
                      <p:cNvPicPr/>
                      <p:nvPr/>
                    </p:nvPicPr>
                    <p:blipFill>
                      <a:blip r:embed="rId4"/>
                      <a:stretch>
                        <a:fillRect/>
                      </a:stretch>
                    </p:blipFill>
                    <p:spPr>
                      <a:xfrm>
                        <a:off x="2417958" y="1422400"/>
                        <a:ext cx="7752080" cy="4797213"/>
                      </a:xfrm>
                      <a:prstGeom prst="rect">
                        <a:avLst/>
                      </a:prstGeom>
                      <a:solidFill>
                        <a:srgbClr val="CCFFCC"/>
                      </a:solidFill>
                      <a:ln w="28575">
                        <a:solidFill>
                          <a:srgbClr val="FC0404"/>
                        </a:solidFill>
                        <a:miter/>
                      </a:ln>
                      <a:effectLst>
                        <a:outerShdw dist="35921" dir="2699999"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862695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1218" y="191227"/>
            <a:ext cx="10336107" cy="652780"/>
          </a:xfrm>
        </p:spPr>
        <p:txBody>
          <a:bodyPr>
            <a:noAutofit/>
          </a:bodyPr>
          <a:lstStyle/>
          <a:p>
            <a:pPr algn="l">
              <a:spcBef>
                <a:spcPct val="0"/>
              </a:spcBef>
              <a:buSzPct val="85000"/>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类比</a:t>
            </a:r>
            <a:r>
              <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rPr>
              <a:t>:</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信件的封装、传递和解封</a:t>
            </a:r>
          </a:p>
        </p:txBody>
      </p:sp>
      <p:pic>
        <p:nvPicPr>
          <p:cNvPr id="2" name="图片 1"/>
          <p:cNvPicPr>
            <a:picLocks noChangeAspect="1"/>
          </p:cNvPicPr>
          <p:nvPr/>
        </p:nvPicPr>
        <p:blipFill>
          <a:blip r:embed="rId2"/>
          <a:stretch>
            <a:fillRect/>
          </a:stretch>
        </p:blipFill>
        <p:spPr>
          <a:xfrm>
            <a:off x="2071310" y="1171062"/>
            <a:ext cx="7511627" cy="4705773"/>
          </a:xfrm>
          <a:prstGeom prst="rect">
            <a:avLst/>
          </a:prstGeom>
        </p:spPr>
      </p:pic>
    </p:spTree>
    <p:extLst>
      <p:ext uri="{BB962C8B-B14F-4D97-AF65-F5344CB8AC3E}">
        <p14:creationId xmlns:p14="http://schemas.microsoft.com/office/powerpoint/2010/main" val="721028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53271" y="206224"/>
            <a:ext cx="376851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网络的发展</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endParaRPr>
          </a:p>
        </p:txBody>
      </p:sp>
      <p:sp>
        <p:nvSpPr>
          <p:cNvPr id="3" name="副标题 2"/>
          <p:cNvSpPr>
            <a:spLocks noGrp="1"/>
          </p:cNvSpPr>
          <p:nvPr>
            <p:ph type="subTitle" idx="1"/>
          </p:nvPr>
        </p:nvSpPr>
        <p:spPr>
          <a:xfrm>
            <a:off x="403012" y="957434"/>
            <a:ext cx="10991427" cy="1472353"/>
          </a:xfrm>
        </p:spPr>
        <p:txBody>
          <a:bodyPr>
            <a:noAutofit/>
          </a:bodyPr>
          <a:lstStyle/>
          <a:p>
            <a:pPr marL="380990" indent="-380990" algn="l">
              <a:buFont typeface="Wingdings" panose="05000000000000000000" pitchFamily="2" charset="2"/>
              <a:buChar char="p"/>
            </a:pPr>
            <a:r>
              <a:rPr lang="zh-CN" altLang="en-US" dirty="0">
                <a:solidFill>
                  <a:schemeClr val="tx1">
                    <a:lumMod val="75000"/>
                    <a:lumOff val="25000"/>
                  </a:schemeClr>
                </a:solidFill>
                <a:sym typeface="+mn-ea"/>
              </a:rPr>
              <a:t>面向终端的第一代计算机网络</a:t>
            </a:r>
          </a:p>
          <a:p>
            <a:pPr algn="l"/>
            <a:r>
              <a:rPr lang="zh-CN" altLang="en-US" dirty="0">
                <a:solidFill>
                  <a:schemeClr val="tx1">
                    <a:lumMod val="75000"/>
                    <a:lumOff val="25000"/>
                  </a:schemeClr>
                </a:solidFill>
                <a:sym typeface="+mn-ea"/>
              </a:rPr>
              <a:t>以单个主机为中心的远程联机系统，实现了地理位置分散的大量终端与主机之间的连接和通信，各终端通过通信线路共享昂贵的中心主机的硬件和软件资源。</a:t>
            </a:r>
          </a:p>
        </p:txBody>
      </p:sp>
      <p:pic>
        <p:nvPicPr>
          <p:cNvPr id="2" name="图片 1"/>
          <p:cNvPicPr>
            <a:picLocks noChangeAspect="1"/>
          </p:cNvPicPr>
          <p:nvPr/>
        </p:nvPicPr>
        <p:blipFill>
          <a:blip r:embed="rId2"/>
          <a:stretch>
            <a:fillRect/>
          </a:stretch>
        </p:blipFill>
        <p:spPr>
          <a:xfrm>
            <a:off x="5690325" y="2491862"/>
            <a:ext cx="5345853" cy="3445087"/>
          </a:xfrm>
          <a:prstGeom prst="rect">
            <a:avLst/>
          </a:prstGeom>
        </p:spPr>
      </p:pic>
    </p:spTree>
    <p:extLst>
      <p:ext uri="{BB962C8B-B14F-4D97-AF65-F5344CB8AC3E}">
        <p14:creationId xmlns:p14="http://schemas.microsoft.com/office/powerpoint/2010/main" val="3651630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09728" y="180099"/>
            <a:ext cx="312843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网络体系结构</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endParaRPr>
          </a:p>
        </p:txBody>
      </p:sp>
      <p:sp>
        <p:nvSpPr>
          <p:cNvPr id="3" name="副标题 2"/>
          <p:cNvSpPr>
            <a:spLocks noGrp="1"/>
          </p:cNvSpPr>
          <p:nvPr>
            <p:ph type="subTitle" idx="1"/>
          </p:nvPr>
        </p:nvSpPr>
        <p:spPr>
          <a:xfrm>
            <a:off x="484898" y="991206"/>
            <a:ext cx="10858500" cy="4369647"/>
          </a:xfrm>
        </p:spPr>
        <p:txBody>
          <a:bodyPr>
            <a:noAutofit/>
          </a:bodyPr>
          <a:lstStyle/>
          <a:p>
            <a:pPr marL="457189" indent="-457189" algn="l">
              <a:lnSpc>
                <a:spcPct val="130000"/>
              </a:lnSpc>
              <a:buFont typeface="Wingdings" panose="05000000000000000000" pitchFamily="2" charset="2"/>
              <a:buChar char="p"/>
            </a:pPr>
            <a:r>
              <a:rPr lang="zh-CN" altLang="en-US" dirty="0">
                <a:solidFill>
                  <a:schemeClr val="tx1">
                    <a:lumMod val="75000"/>
                    <a:lumOff val="25000"/>
                  </a:schemeClr>
                </a:solidFill>
                <a:sym typeface="+mn-ea"/>
              </a:rPr>
              <a:t>定义</a:t>
            </a:r>
            <a:endParaRPr lang="zh-CN" altLang="en-US" dirty="0">
              <a:solidFill>
                <a:schemeClr val="tx1">
                  <a:lumMod val="75000"/>
                  <a:lumOff val="25000"/>
                </a:schemeClr>
              </a:solidFill>
            </a:endParaRPr>
          </a:p>
          <a:p>
            <a:pPr lvl="1" algn="l">
              <a:lnSpc>
                <a:spcPct val="130000"/>
              </a:lnSpc>
              <a:buFont typeface="Wingdings" panose="05000000000000000000" charset="0"/>
            </a:pPr>
            <a:r>
              <a:rPr lang="zh-CN" altLang="en-US" sz="2400" dirty="0">
                <a:solidFill>
                  <a:schemeClr val="tx1">
                    <a:lumMod val="75000"/>
                    <a:lumOff val="25000"/>
                  </a:schemeClr>
                </a:solidFill>
                <a:sym typeface="+mn-ea"/>
              </a:rPr>
              <a:t>网络体系结构（</a:t>
            </a:r>
            <a:r>
              <a:rPr lang="en-US" altLang="zh-CN" sz="2400" dirty="0">
                <a:solidFill>
                  <a:schemeClr val="tx1">
                    <a:lumMod val="75000"/>
                    <a:lumOff val="25000"/>
                  </a:schemeClr>
                </a:solidFill>
                <a:sym typeface="+mn-ea"/>
              </a:rPr>
              <a:t>architecture</a:t>
            </a:r>
            <a:r>
              <a:rPr lang="zh-CN" altLang="en-US" sz="2400" dirty="0">
                <a:solidFill>
                  <a:schemeClr val="tx1">
                    <a:lumMod val="75000"/>
                    <a:lumOff val="25000"/>
                  </a:schemeClr>
                </a:solidFill>
                <a:sym typeface="+mn-ea"/>
              </a:rPr>
              <a:t>）是计算机网络的各层及其协议的集合，即：这个计算机网络及其部件所应完成的功能的精确定义。</a:t>
            </a:r>
            <a:endParaRPr lang="zh-CN" altLang="en-US" sz="2400" dirty="0">
              <a:solidFill>
                <a:schemeClr val="tx1">
                  <a:lumMod val="75000"/>
                  <a:lumOff val="25000"/>
                </a:schemeClr>
              </a:solidFill>
            </a:endParaRPr>
          </a:p>
          <a:p>
            <a:pPr marL="457189" indent="-457189" algn="l">
              <a:lnSpc>
                <a:spcPct val="130000"/>
              </a:lnSpc>
              <a:buFont typeface="Wingdings" panose="05000000000000000000" pitchFamily="2" charset="2"/>
              <a:buChar char="p"/>
            </a:pPr>
            <a:r>
              <a:rPr lang="zh-CN" altLang="en-US" dirty="0">
                <a:solidFill>
                  <a:schemeClr val="tx1">
                    <a:lumMod val="75000"/>
                    <a:lumOff val="25000"/>
                  </a:schemeClr>
                </a:solidFill>
                <a:sym typeface="+mn-ea"/>
              </a:rPr>
              <a:t>例子</a:t>
            </a:r>
            <a:endParaRPr lang="zh-CN" altLang="en-US" dirty="0">
              <a:solidFill>
                <a:schemeClr val="tx1">
                  <a:lumMod val="75000"/>
                  <a:lumOff val="25000"/>
                </a:schemeClr>
              </a:solidFill>
            </a:endParaRPr>
          </a:p>
          <a:p>
            <a:pPr lvl="1" algn="l">
              <a:lnSpc>
                <a:spcPct val="130000"/>
              </a:lnSpc>
              <a:buFont typeface="Wingdings" panose="05000000000000000000" charset="0"/>
            </a:pPr>
            <a:r>
              <a:rPr lang="en-US" altLang="zh-CN" sz="2400" dirty="0">
                <a:solidFill>
                  <a:schemeClr val="tx1">
                    <a:lumMod val="75000"/>
                    <a:lumOff val="25000"/>
                  </a:schemeClr>
                </a:solidFill>
                <a:sym typeface="+mn-ea"/>
              </a:rPr>
              <a:t>ISO/OSI</a:t>
            </a:r>
            <a:r>
              <a:rPr lang="zh-CN" altLang="en-US" sz="2400" dirty="0">
                <a:solidFill>
                  <a:schemeClr val="tx1">
                    <a:lumMod val="75000"/>
                    <a:lumOff val="25000"/>
                  </a:schemeClr>
                </a:solidFill>
                <a:sym typeface="+mn-ea"/>
              </a:rPr>
              <a:t>参考模型</a:t>
            </a:r>
            <a:endParaRPr lang="zh-CN" altLang="en-US" sz="2400" dirty="0">
              <a:solidFill>
                <a:schemeClr val="tx1">
                  <a:lumMod val="75000"/>
                  <a:lumOff val="25000"/>
                </a:schemeClr>
              </a:solidFill>
            </a:endParaRPr>
          </a:p>
          <a:p>
            <a:pPr lvl="1" algn="l">
              <a:lnSpc>
                <a:spcPct val="130000"/>
              </a:lnSpc>
              <a:buFont typeface="Wingdings" panose="05000000000000000000" charset="0"/>
            </a:pPr>
            <a:r>
              <a:rPr lang="en-US" altLang="zh-CN" sz="2400" dirty="0">
                <a:solidFill>
                  <a:schemeClr val="tx1">
                    <a:lumMod val="75000"/>
                    <a:lumOff val="25000"/>
                  </a:schemeClr>
                </a:solidFill>
                <a:sym typeface="+mn-ea"/>
              </a:rPr>
              <a:t>TCP/IP</a:t>
            </a:r>
            <a:r>
              <a:rPr lang="zh-CN" altLang="en-US" sz="2400" dirty="0">
                <a:solidFill>
                  <a:schemeClr val="tx1">
                    <a:lumMod val="75000"/>
                    <a:lumOff val="25000"/>
                  </a:schemeClr>
                </a:solidFill>
                <a:sym typeface="+mn-ea"/>
              </a:rPr>
              <a:t>体系结构</a:t>
            </a:r>
          </a:p>
        </p:txBody>
      </p:sp>
    </p:spTree>
    <p:extLst>
      <p:ext uri="{BB962C8B-B14F-4D97-AF65-F5344CB8AC3E}">
        <p14:creationId xmlns:p14="http://schemas.microsoft.com/office/powerpoint/2010/main" val="1932071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0063" y="982497"/>
            <a:ext cx="11245547" cy="3669453"/>
          </a:xfrm>
        </p:spPr>
        <p:txBody>
          <a:bodyPr>
            <a:noAutofit/>
          </a:bodyPr>
          <a:lstStyle/>
          <a:p>
            <a:pPr algn="l">
              <a:lnSpc>
                <a:spcPct val="130000"/>
              </a:lnSpc>
              <a:buSzPct val="85000"/>
            </a:pPr>
            <a:r>
              <a:rPr lang="en-US" altLang="zh-CN" dirty="0">
                <a:solidFill>
                  <a:schemeClr val="tx1">
                    <a:lumMod val="75000"/>
                    <a:lumOff val="25000"/>
                  </a:schemeClr>
                </a:solidFill>
                <a:sym typeface="+mn-ea"/>
              </a:rPr>
              <a:t>ISO/OSI</a:t>
            </a:r>
            <a:r>
              <a:rPr lang="zh-CN" altLang="en-US" dirty="0">
                <a:solidFill>
                  <a:schemeClr val="tx1">
                    <a:lumMod val="75000"/>
                    <a:lumOff val="25000"/>
                  </a:schemeClr>
                </a:solidFill>
                <a:sym typeface="+mn-ea"/>
              </a:rPr>
              <a:t>参考模型：</a:t>
            </a:r>
          </a:p>
          <a:p>
            <a:pPr algn="l" defTabSz="1219170" fontAlgn="base">
              <a:lnSpc>
                <a:spcPct val="140000"/>
              </a:lnSpc>
              <a:spcBef>
                <a:spcPct val="20000"/>
              </a:spcBef>
              <a:spcAft>
                <a:spcPct val="0"/>
              </a:spcAft>
              <a:buSzPct val="85000"/>
            </a:pPr>
            <a:r>
              <a:rPr lang="zh-CN" altLang="en-US" dirty="0">
                <a:solidFill>
                  <a:schemeClr val="tx1">
                    <a:lumMod val="75000"/>
                    <a:lumOff val="25000"/>
                  </a:schemeClr>
                </a:solidFill>
                <a:sym typeface="+mn-ea"/>
              </a:rPr>
              <a:t>       </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参考模型（开放系统互联参考模型）由</a:t>
            </a:r>
            <a:r>
              <a:rPr lang="en-US" altLang="zh-CN" dirty="0">
                <a:solidFill>
                  <a:schemeClr val="tx1">
                    <a:lumMod val="75000"/>
                    <a:lumOff val="25000"/>
                  </a:schemeClr>
                </a:solidFill>
                <a:sym typeface="+mn-ea"/>
              </a:rPr>
              <a:t>ISO</a:t>
            </a:r>
            <a:r>
              <a:rPr lang="zh-CN" altLang="en-US" dirty="0">
                <a:solidFill>
                  <a:schemeClr val="tx1">
                    <a:lumMod val="75000"/>
                    <a:lumOff val="25000"/>
                  </a:schemeClr>
                </a:solidFill>
                <a:sym typeface="+mn-ea"/>
              </a:rPr>
              <a:t>组织提出，目的是实现异种机互连。“开放”表示任何两个遵守</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标准的系统可以互连。“系统”指计算机、终端或外部设备等。</a:t>
            </a:r>
            <a:endParaRPr lang="zh-CN" altLang="en-US" noProof="1">
              <a:solidFill>
                <a:schemeClr val="tx1">
                  <a:lumMod val="75000"/>
                  <a:lumOff val="25000"/>
                </a:schemeClr>
              </a:solidFill>
            </a:endParaRPr>
          </a:p>
          <a:p>
            <a:pPr algn="l" defTabSz="1219170" fontAlgn="base">
              <a:lnSpc>
                <a:spcPct val="140000"/>
              </a:lnSpc>
              <a:spcBef>
                <a:spcPct val="20000"/>
              </a:spcBef>
              <a:spcAft>
                <a:spcPct val="0"/>
              </a:spcAft>
              <a:buSzPct val="85000"/>
            </a:pPr>
            <a:r>
              <a:rPr lang="zh-CN" altLang="en-US" dirty="0">
                <a:solidFill>
                  <a:schemeClr val="tx1">
                    <a:lumMod val="75000"/>
                    <a:lumOff val="25000"/>
                  </a:schemeClr>
                </a:solidFill>
                <a:sym typeface="+mn-ea"/>
              </a:rPr>
              <a:t>      与</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参考模型相关的协议已经很少使用，但是该模型本身是非常通用的，并且仍然有效，在每一层上讨论到的特性也仍然非常重要。</a:t>
            </a:r>
            <a:endParaRPr lang="zh-CN" altLang="en-US" noProof="1">
              <a:solidFill>
                <a:schemeClr val="tx1">
                  <a:lumMod val="75000"/>
                  <a:lumOff val="25000"/>
                </a:schemeClr>
              </a:solidFill>
            </a:endParaRPr>
          </a:p>
          <a:p>
            <a:pPr algn="l" defTabSz="1219170" fontAlgn="base">
              <a:lnSpc>
                <a:spcPct val="120000"/>
              </a:lnSpc>
              <a:spcBef>
                <a:spcPct val="20000"/>
              </a:spcBef>
              <a:spcAft>
                <a:spcPct val="0"/>
              </a:spcAft>
              <a:buSzPct val="85000"/>
              <a:buFontTx/>
            </a:pPr>
            <a:endParaRPr lang="zh-CN" altLang="en-US" sz="2667" dirty="0">
              <a:solidFill>
                <a:schemeClr val="accent1">
                  <a:lumMod val="50000"/>
                </a:schemeClr>
              </a:solidFill>
              <a:sym typeface="+mn-ea"/>
            </a:endParaRPr>
          </a:p>
        </p:txBody>
      </p:sp>
    </p:spTree>
    <p:extLst>
      <p:ext uri="{BB962C8B-B14F-4D97-AF65-F5344CB8AC3E}">
        <p14:creationId xmlns:p14="http://schemas.microsoft.com/office/powerpoint/2010/main" val="414700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1218" y="182518"/>
            <a:ext cx="10336107" cy="652780"/>
          </a:xfrm>
        </p:spPr>
        <p:txBody>
          <a:bodyPr>
            <a:noAutofit/>
          </a:bodyPr>
          <a:lstStyle/>
          <a:p>
            <a:pPr algn="l">
              <a:spcBef>
                <a:spcPct val="0"/>
              </a:spcBef>
              <a:buSzPct val="85000"/>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图示</a:t>
            </a:r>
            <a:r>
              <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rPr>
              <a:t>ISO/OSI</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参考模型</a:t>
            </a:r>
          </a:p>
        </p:txBody>
      </p:sp>
      <p:sp>
        <p:nvSpPr>
          <p:cNvPr id="4" name="副标题 2"/>
          <p:cNvSpPr>
            <a:spLocks noGrp="1"/>
          </p:cNvSpPr>
          <p:nvPr/>
        </p:nvSpPr>
        <p:spPr>
          <a:xfrm>
            <a:off x="2692521" y="5593323"/>
            <a:ext cx="8659707" cy="65278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marL="380990" indent="-380990" algn="l">
              <a:lnSpc>
                <a:spcPct val="90000"/>
              </a:lnSpc>
              <a:buFont typeface="Wingdings" panose="05000000000000000000" pitchFamily="2" charset="2"/>
              <a:buChar char="p"/>
            </a:pPr>
            <a:r>
              <a:rPr lang="zh-CN" altLang="en-US" sz="2133" dirty="0">
                <a:solidFill>
                  <a:schemeClr val="tx1">
                    <a:lumMod val="75000"/>
                    <a:lumOff val="25000"/>
                  </a:schemeClr>
                </a:solidFill>
                <a:sym typeface="+mn-ea"/>
              </a:rPr>
              <a:t>水平双向虚箭头线表示概念上的通信（虚通信）</a:t>
            </a:r>
            <a:endParaRPr lang="zh-CN" altLang="en-US" sz="2133" dirty="0">
              <a:solidFill>
                <a:schemeClr val="tx1">
                  <a:lumMod val="75000"/>
                  <a:lumOff val="25000"/>
                </a:schemeClr>
              </a:solidFill>
            </a:endParaRPr>
          </a:p>
          <a:p>
            <a:pPr marL="380990" indent="-380990" algn="l">
              <a:lnSpc>
                <a:spcPct val="90000"/>
              </a:lnSpc>
              <a:buFont typeface="Wingdings" panose="05000000000000000000" pitchFamily="2" charset="2"/>
              <a:buChar char="p"/>
            </a:pPr>
            <a:r>
              <a:rPr lang="zh-CN" altLang="en-US" sz="2133" dirty="0">
                <a:solidFill>
                  <a:schemeClr val="tx1">
                    <a:lumMod val="75000"/>
                    <a:lumOff val="25000"/>
                  </a:schemeClr>
                </a:solidFill>
                <a:sym typeface="+mn-ea"/>
              </a:rPr>
              <a:t>空心箭头表示实际通信（实通信）</a:t>
            </a:r>
          </a:p>
        </p:txBody>
      </p:sp>
      <p:pic>
        <p:nvPicPr>
          <p:cNvPr id="5" name="图片 4"/>
          <p:cNvPicPr>
            <a:picLocks noChangeAspect="1"/>
          </p:cNvPicPr>
          <p:nvPr/>
        </p:nvPicPr>
        <p:blipFill>
          <a:blip r:embed="rId2"/>
          <a:stretch>
            <a:fillRect/>
          </a:stretch>
        </p:blipFill>
        <p:spPr>
          <a:xfrm>
            <a:off x="2062964" y="970160"/>
            <a:ext cx="7531100" cy="4352713"/>
          </a:xfrm>
          <a:prstGeom prst="rect">
            <a:avLst/>
          </a:prstGeom>
        </p:spPr>
      </p:pic>
    </p:spTree>
    <p:extLst>
      <p:ext uri="{BB962C8B-B14F-4D97-AF65-F5344CB8AC3E}">
        <p14:creationId xmlns:p14="http://schemas.microsoft.com/office/powerpoint/2010/main" val="3226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19732" y="999914"/>
            <a:ext cx="11184587" cy="3669453"/>
          </a:xfrm>
        </p:spPr>
        <p:txBody>
          <a:bodyPr>
            <a:noAutofit/>
          </a:bodyPr>
          <a:lstStyle/>
          <a:p>
            <a:pPr algn="l">
              <a:lnSpc>
                <a:spcPct val="130000"/>
              </a:lnSpc>
              <a:buSzPct val="85000"/>
            </a:pP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体系结构：</a:t>
            </a:r>
          </a:p>
          <a:p>
            <a:pPr algn="l">
              <a:lnSpc>
                <a:spcPct val="125000"/>
              </a:lnSpc>
            </a:pPr>
            <a:r>
              <a:rPr lang="zh-CN" altLang="en-US" dirty="0">
                <a:solidFill>
                  <a:schemeClr val="tx1">
                    <a:lumMod val="75000"/>
                    <a:lumOff val="25000"/>
                  </a:schemeClr>
                </a:solidFill>
                <a:sym typeface="+mn-ea"/>
              </a:rPr>
              <a:t>       </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体系结构是</a:t>
            </a:r>
            <a:r>
              <a:rPr lang="en-US" altLang="zh-CN" dirty="0">
                <a:solidFill>
                  <a:schemeClr val="tx1">
                    <a:lumMod val="75000"/>
                    <a:lumOff val="25000"/>
                  </a:schemeClr>
                </a:solidFill>
                <a:sym typeface="+mn-ea"/>
              </a:rPr>
              <a:t>Internet</a:t>
            </a:r>
            <a:r>
              <a:rPr lang="zh-CN" altLang="en-US" dirty="0">
                <a:solidFill>
                  <a:schemeClr val="tx1">
                    <a:lumMod val="75000"/>
                    <a:lumOff val="25000"/>
                  </a:schemeClr>
                </a:solidFill>
                <a:sym typeface="+mn-ea"/>
              </a:rPr>
              <a:t>所使用的体系结构，目的是用于网络互连，是事实上的工业标准（从这个意义上说，</a:t>
            </a:r>
            <a:r>
              <a:rPr lang="en-US" altLang="zh-CN" dirty="0">
                <a:solidFill>
                  <a:schemeClr val="tx1">
                    <a:lumMod val="75000"/>
                    <a:lumOff val="25000"/>
                  </a:schemeClr>
                </a:solidFill>
                <a:sym typeface="+mn-ea"/>
              </a:rPr>
              <a:t>ISO/OSI</a:t>
            </a:r>
            <a:r>
              <a:rPr lang="zh-CN" altLang="en-US" dirty="0">
                <a:solidFill>
                  <a:schemeClr val="tx1">
                    <a:lumMod val="75000"/>
                    <a:lumOff val="25000"/>
                  </a:schemeClr>
                </a:solidFill>
                <a:sym typeface="+mn-ea"/>
              </a:rPr>
              <a:t>参考模型可以说是法律上的国际标准）。</a:t>
            </a:r>
            <a:endParaRPr lang="zh-CN" altLang="en-US" dirty="0">
              <a:solidFill>
                <a:schemeClr val="tx1">
                  <a:lumMod val="75000"/>
                  <a:lumOff val="25000"/>
                </a:schemeClr>
              </a:solidFill>
            </a:endParaRPr>
          </a:p>
          <a:p>
            <a:pPr algn="l">
              <a:lnSpc>
                <a:spcPct val="125000"/>
              </a:lnSpc>
            </a:pPr>
            <a:r>
              <a:rPr lang="zh-CN" altLang="en-US" dirty="0">
                <a:solidFill>
                  <a:schemeClr val="tx1">
                    <a:lumMod val="75000"/>
                    <a:lumOff val="25000"/>
                  </a:schemeClr>
                </a:solidFill>
                <a:sym typeface="+mn-ea"/>
              </a:rPr>
              <a:t>       </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体系结构的模型本身并不非常有用，但是协议却被广泛使用开了，</a:t>
            </a:r>
            <a:r>
              <a:rPr lang="en-US" altLang="zh-CN" dirty="0">
                <a:solidFill>
                  <a:schemeClr val="tx1">
                    <a:lumMod val="75000"/>
                    <a:lumOff val="25000"/>
                  </a:schemeClr>
                </a:solidFill>
                <a:sym typeface="+mn-ea"/>
              </a:rPr>
              <a:t>TCP</a:t>
            </a:r>
            <a:r>
              <a:rPr lang="zh-CN" altLang="en-US" dirty="0">
                <a:solidFill>
                  <a:schemeClr val="tx1">
                    <a:lumMod val="75000"/>
                    <a:lumOff val="25000"/>
                  </a:schemeClr>
                </a:solidFill>
                <a:sym typeface="+mn-ea"/>
              </a:rPr>
              <a:t>和</a:t>
            </a: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协议是其中最重要的两个协议。</a:t>
            </a:r>
            <a:endParaRPr lang="zh-CN" altLang="en-US" dirty="0">
              <a:solidFill>
                <a:schemeClr val="tx1">
                  <a:lumMod val="75000"/>
                  <a:lumOff val="25000"/>
                </a:schemeClr>
              </a:solidFill>
            </a:endParaRPr>
          </a:p>
          <a:p>
            <a:pPr algn="l" defTabSz="1219170" fontAlgn="base">
              <a:lnSpc>
                <a:spcPct val="120000"/>
              </a:lnSpc>
              <a:spcBef>
                <a:spcPct val="20000"/>
              </a:spcBef>
              <a:spcAft>
                <a:spcPct val="0"/>
              </a:spcAft>
              <a:buSzPct val="85000"/>
              <a:buFontTx/>
            </a:pPr>
            <a:endParaRPr lang="zh-CN" altLang="en-US" sz="2667" dirty="0">
              <a:solidFill>
                <a:schemeClr val="accent1">
                  <a:lumMod val="50000"/>
                </a:schemeClr>
              </a:solidFill>
              <a:sym typeface="+mn-ea"/>
            </a:endParaRPr>
          </a:p>
        </p:txBody>
      </p:sp>
    </p:spTree>
    <p:extLst>
      <p:ext uri="{BB962C8B-B14F-4D97-AF65-F5344CB8AC3E}">
        <p14:creationId xmlns:p14="http://schemas.microsoft.com/office/powerpoint/2010/main" val="155731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68967" y="170490"/>
            <a:ext cx="10336107" cy="652780"/>
          </a:xfrm>
        </p:spPr>
        <p:txBody>
          <a:bodyPr>
            <a:noAutofit/>
          </a:bodyPr>
          <a:lstStyle/>
          <a:p>
            <a:pPr algn="l">
              <a:spcBef>
                <a:spcPct val="0"/>
              </a:spcBef>
              <a:buSzPct val="85000"/>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图示</a:t>
            </a:r>
            <a:r>
              <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rPr>
              <a:t>TCP/IP</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体系结构</a:t>
            </a:r>
          </a:p>
        </p:txBody>
      </p:sp>
      <p:pic>
        <p:nvPicPr>
          <p:cNvPr id="2" name="图片 1"/>
          <p:cNvPicPr>
            <a:picLocks noChangeAspect="1"/>
          </p:cNvPicPr>
          <p:nvPr/>
        </p:nvPicPr>
        <p:blipFill>
          <a:blip r:embed="rId2"/>
          <a:stretch>
            <a:fillRect/>
          </a:stretch>
        </p:blipFill>
        <p:spPr>
          <a:xfrm>
            <a:off x="1468967" y="1243995"/>
            <a:ext cx="8754533" cy="4349327"/>
          </a:xfrm>
          <a:prstGeom prst="rect">
            <a:avLst/>
          </a:prstGeom>
        </p:spPr>
      </p:pic>
    </p:spTree>
    <p:extLst>
      <p:ext uri="{BB962C8B-B14F-4D97-AF65-F5344CB8AC3E}">
        <p14:creationId xmlns:p14="http://schemas.microsoft.com/office/powerpoint/2010/main" val="2377898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35854" y="188807"/>
            <a:ext cx="2027767" cy="480131"/>
          </a:xfrm>
          <a:prstGeom prst="rect">
            <a:avLst/>
          </a:prstGeom>
          <a:noFill/>
        </p:spPr>
        <p:txBody>
          <a:bodyPr wrap="square" rtlCol="0">
            <a:spAutoFit/>
          </a:bodyPr>
          <a:lstStyle/>
          <a:p>
            <a:pPr>
              <a:lnSpc>
                <a:spcPct val="90000"/>
              </a:lnSpc>
              <a:spcBef>
                <a:spcPct val="0"/>
              </a:spcBef>
            </a:pPr>
            <a:r>
              <a:rPr lang="en-US" sz="2800" b="1" i="1" dirty="0">
                <a:ln w="22225">
                  <a:solidFill>
                    <a:schemeClr val="accent2"/>
                  </a:solidFill>
                  <a:prstDash val="solid"/>
                </a:ln>
                <a:solidFill>
                  <a:schemeClr val="accent2">
                    <a:lumMod val="40000"/>
                    <a:lumOff val="60000"/>
                  </a:schemeClr>
                </a:solidFill>
                <a:latin typeface="+mj-lt"/>
                <a:ea typeface="+mj-ea"/>
                <a:cs typeface="+mj-cs"/>
              </a:rPr>
              <a:t>IP</a:t>
            </a:r>
            <a:r>
              <a:rPr lang="zh-CN" altLang="en-US" sz="2800" b="1" i="1" dirty="0">
                <a:ln w="22225">
                  <a:solidFill>
                    <a:schemeClr val="accent2"/>
                  </a:solidFill>
                  <a:prstDash val="solid"/>
                </a:ln>
                <a:solidFill>
                  <a:schemeClr val="accent2">
                    <a:lumMod val="40000"/>
                    <a:lumOff val="60000"/>
                  </a:schemeClr>
                </a:solidFill>
                <a:latin typeface="+mj-lt"/>
                <a:ea typeface="+mj-ea"/>
                <a:cs typeface="+mj-cs"/>
              </a:rPr>
              <a:t>地址</a:t>
            </a:r>
          </a:p>
        </p:txBody>
      </p:sp>
      <p:sp>
        <p:nvSpPr>
          <p:cNvPr id="3" name="副标题 2"/>
          <p:cNvSpPr>
            <a:spLocks noGrp="1"/>
          </p:cNvSpPr>
          <p:nvPr>
            <p:ph type="subTitle" idx="1"/>
          </p:nvPr>
        </p:nvSpPr>
        <p:spPr>
          <a:xfrm>
            <a:off x="487679" y="947661"/>
            <a:ext cx="11068595" cy="3957320"/>
          </a:xfrm>
        </p:spPr>
        <p:txBody>
          <a:bodyPr>
            <a:noAutofit/>
          </a:bodyPr>
          <a:lstStyle/>
          <a:p>
            <a:pPr algn="l">
              <a:lnSpc>
                <a:spcPct val="130000"/>
              </a:lnSpc>
              <a:buSzPct val="85000"/>
            </a:pP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地址是给互联网上的每一台主机（或路由器）的每一个接口分配一个在全世界范围内唯一的</a:t>
            </a:r>
            <a:r>
              <a:rPr lang="en-US" altLang="zh-CN" dirty="0">
                <a:solidFill>
                  <a:schemeClr val="tx1">
                    <a:lumMod val="75000"/>
                    <a:lumOff val="25000"/>
                  </a:schemeClr>
                </a:solidFill>
                <a:sym typeface="+mn-ea"/>
              </a:rPr>
              <a:t>32</a:t>
            </a:r>
            <a:r>
              <a:rPr lang="zh-CN" altLang="en-US" dirty="0">
                <a:solidFill>
                  <a:schemeClr val="tx1">
                    <a:lumMod val="75000"/>
                    <a:lumOff val="25000"/>
                  </a:schemeClr>
                </a:solidFill>
                <a:sym typeface="+mn-ea"/>
              </a:rPr>
              <a:t>位的标识符。</a:t>
            </a: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地址通常被分割为</a:t>
            </a:r>
            <a:r>
              <a:rPr lang="en-US" altLang="zh-CN" dirty="0">
                <a:solidFill>
                  <a:schemeClr val="tx1">
                    <a:lumMod val="75000"/>
                    <a:lumOff val="25000"/>
                  </a:schemeClr>
                </a:solidFill>
                <a:sym typeface="+mn-ea"/>
              </a:rPr>
              <a:t>4</a:t>
            </a:r>
            <a:r>
              <a:rPr lang="zh-CN" altLang="en-US" dirty="0">
                <a:solidFill>
                  <a:schemeClr val="tx1">
                    <a:lumMod val="75000"/>
                    <a:lumOff val="25000"/>
                  </a:schemeClr>
                </a:solidFill>
                <a:sym typeface="+mn-ea"/>
              </a:rPr>
              <a:t>个“</a:t>
            </a:r>
            <a:r>
              <a:rPr lang="en-US" altLang="zh-CN" dirty="0">
                <a:solidFill>
                  <a:schemeClr val="tx1">
                    <a:lumMod val="75000"/>
                    <a:lumOff val="25000"/>
                  </a:schemeClr>
                </a:solidFill>
                <a:sym typeface="+mn-ea"/>
              </a:rPr>
              <a:t>8</a:t>
            </a:r>
            <a:r>
              <a:rPr lang="zh-CN" altLang="en-US" dirty="0">
                <a:solidFill>
                  <a:schemeClr val="tx1">
                    <a:lumMod val="75000"/>
                    <a:lumOff val="25000"/>
                  </a:schemeClr>
                </a:solidFill>
                <a:sym typeface="+mn-ea"/>
              </a:rPr>
              <a:t>位二进制数”（也就是</a:t>
            </a:r>
            <a:r>
              <a:rPr lang="en-US" altLang="zh-CN" dirty="0">
                <a:solidFill>
                  <a:schemeClr val="tx1">
                    <a:lumMod val="75000"/>
                    <a:lumOff val="25000"/>
                  </a:schemeClr>
                </a:solidFill>
                <a:sym typeface="+mn-ea"/>
              </a:rPr>
              <a:t>4</a:t>
            </a:r>
            <a:r>
              <a:rPr lang="zh-CN" altLang="en-US" dirty="0">
                <a:solidFill>
                  <a:schemeClr val="tx1">
                    <a:lumMod val="75000"/>
                    <a:lumOff val="25000"/>
                  </a:schemeClr>
                </a:solidFill>
                <a:sym typeface="+mn-ea"/>
              </a:rPr>
              <a:t>个字节）。</a:t>
            </a: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地址通常用“点分十进制”表示成（</a:t>
            </a:r>
            <a:r>
              <a:rPr lang="en-US" altLang="zh-CN" dirty="0">
                <a:solidFill>
                  <a:schemeClr val="tx1">
                    <a:lumMod val="75000"/>
                    <a:lumOff val="25000"/>
                  </a:schemeClr>
                </a:solidFill>
                <a:sym typeface="+mn-ea"/>
              </a:rPr>
              <a:t>a.b.c.d</a:t>
            </a:r>
            <a:r>
              <a:rPr lang="zh-CN" altLang="en-US" dirty="0">
                <a:solidFill>
                  <a:schemeClr val="tx1">
                    <a:lumMod val="75000"/>
                    <a:lumOff val="25000"/>
                  </a:schemeClr>
                </a:solidFill>
                <a:sym typeface="+mn-ea"/>
              </a:rPr>
              <a:t>）的形式，其中，</a:t>
            </a:r>
            <a:r>
              <a:rPr lang="en-US" altLang="zh-CN" dirty="0">
                <a:solidFill>
                  <a:schemeClr val="tx1">
                    <a:lumMod val="75000"/>
                    <a:lumOff val="25000"/>
                  </a:schemeClr>
                </a:solidFill>
                <a:sym typeface="+mn-ea"/>
              </a:rPr>
              <a:t>a,b,c,d</a:t>
            </a:r>
            <a:r>
              <a:rPr lang="zh-CN" altLang="en-US" dirty="0">
                <a:solidFill>
                  <a:schemeClr val="tx1">
                    <a:lumMod val="75000"/>
                    <a:lumOff val="25000"/>
                  </a:schemeClr>
                </a:solidFill>
                <a:sym typeface="+mn-ea"/>
              </a:rPr>
              <a:t>都是</a:t>
            </a:r>
            <a:r>
              <a:rPr lang="en-US" altLang="zh-CN" dirty="0">
                <a:solidFill>
                  <a:schemeClr val="tx1">
                    <a:lumMod val="75000"/>
                    <a:lumOff val="25000"/>
                  </a:schemeClr>
                </a:solidFill>
                <a:sym typeface="+mn-ea"/>
              </a:rPr>
              <a:t>0~255</a:t>
            </a:r>
            <a:r>
              <a:rPr lang="zh-CN" altLang="en-US" dirty="0">
                <a:solidFill>
                  <a:schemeClr val="tx1">
                    <a:lumMod val="75000"/>
                    <a:lumOff val="25000"/>
                  </a:schemeClr>
                </a:solidFill>
                <a:sym typeface="+mn-ea"/>
              </a:rPr>
              <a:t>之间的十进制整数。例：点分十进</a:t>
            </a: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地址（</a:t>
            </a:r>
            <a:r>
              <a:rPr lang="en-US" altLang="zh-CN" dirty="0">
                <a:solidFill>
                  <a:schemeClr val="tx1">
                    <a:lumMod val="75000"/>
                    <a:lumOff val="25000"/>
                  </a:schemeClr>
                </a:solidFill>
                <a:sym typeface="+mn-ea"/>
              </a:rPr>
              <a:t>100.4.5.6</a:t>
            </a:r>
            <a:r>
              <a:rPr lang="zh-CN" altLang="en-US" dirty="0">
                <a:solidFill>
                  <a:schemeClr val="tx1">
                    <a:lumMod val="75000"/>
                    <a:lumOff val="25000"/>
                  </a:schemeClr>
                </a:solidFill>
                <a:sym typeface="+mn-ea"/>
              </a:rPr>
              <a:t>）</a:t>
            </a:r>
          </a:p>
          <a:p>
            <a:pPr algn="l">
              <a:lnSpc>
                <a:spcPct val="130000"/>
              </a:lnSpc>
              <a:buSzPct val="85000"/>
            </a:pP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地址将</a:t>
            </a:r>
            <a:r>
              <a:rPr lang="en-US" altLang="zh-CN" dirty="0">
                <a:solidFill>
                  <a:schemeClr val="tx1">
                    <a:lumMod val="75000"/>
                    <a:lumOff val="25000"/>
                  </a:schemeClr>
                </a:solidFill>
                <a:sym typeface="+mn-ea"/>
              </a:rPr>
              <a:t>IP</a:t>
            </a:r>
            <a:r>
              <a:rPr lang="zh-CN" altLang="en-US" dirty="0">
                <a:solidFill>
                  <a:schemeClr val="tx1">
                    <a:lumMod val="75000"/>
                    <a:lumOff val="25000"/>
                  </a:schemeClr>
                </a:solidFill>
                <a:sym typeface="+mn-ea"/>
              </a:rPr>
              <a:t>地址空间划分为</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B</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C</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D</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E</a:t>
            </a:r>
            <a:r>
              <a:rPr lang="zh-CN" altLang="en-US" dirty="0">
                <a:solidFill>
                  <a:schemeClr val="tx1">
                    <a:lumMod val="75000"/>
                    <a:lumOff val="25000"/>
                  </a:schemeClr>
                </a:solidFill>
                <a:sym typeface="+mn-ea"/>
              </a:rPr>
              <a:t>五类（其中</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B</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C</a:t>
            </a:r>
            <a:r>
              <a:rPr lang="zh-CN" altLang="en-US" dirty="0">
                <a:solidFill>
                  <a:schemeClr val="tx1">
                    <a:lumMod val="75000"/>
                    <a:lumOff val="25000"/>
                  </a:schemeClr>
                </a:solidFill>
                <a:sym typeface="+mn-ea"/>
              </a:rPr>
              <a:t>是基本类，</a:t>
            </a:r>
            <a:r>
              <a:rPr lang="en-US" altLang="zh-CN" dirty="0">
                <a:solidFill>
                  <a:schemeClr val="tx1">
                    <a:lumMod val="75000"/>
                    <a:lumOff val="25000"/>
                  </a:schemeClr>
                </a:solidFill>
                <a:sym typeface="+mn-ea"/>
              </a:rPr>
              <a:t>D</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E</a:t>
            </a:r>
            <a:r>
              <a:rPr lang="zh-CN" altLang="en-US" dirty="0">
                <a:solidFill>
                  <a:schemeClr val="tx1">
                    <a:lumMod val="75000"/>
                    <a:lumOff val="25000"/>
                  </a:schemeClr>
                </a:solidFill>
                <a:sym typeface="+mn-ea"/>
              </a:rPr>
              <a:t>类作为多播和保留使用），都是由网络</a:t>
            </a:r>
            <a:r>
              <a:rPr lang="en-US" altLang="zh-CN" dirty="0">
                <a:solidFill>
                  <a:schemeClr val="tx1">
                    <a:lumMod val="75000"/>
                    <a:lumOff val="25000"/>
                  </a:schemeClr>
                </a:solidFill>
                <a:sym typeface="+mn-ea"/>
              </a:rPr>
              <a:t>ID</a:t>
            </a:r>
            <a:r>
              <a:rPr lang="zh-CN" altLang="en-US" dirty="0">
                <a:solidFill>
                  <a:schemeClr val="tx1">
                    <a:lumMod val="75000"/>
                    <a:lumOff val="25000"/>
                  </a:schemeClr>
                </a:solidFill>
                <a:sym typeface="+mn-ea"/>
              </a:rPr>
              <a:t>和主机</a:t>
            </a:r>
            <a:r>
              <a:rPr lang="en-US" altLang="zh-CN" dirty="0">
                <a:solidFill>
                  <a:schemeClr val="tx1">
                    <a:lumMod val="75000"/>
                    <a:lumOff val="25000"/>
                  </a:schemeClr>
                </a:solidFill>
                <a:sym typeface="+mn-ea"/>
              </a:rPr>
              <a:t>ID</a:t>
            </a:r>
            <a:r>
              <a:rPr lang="zh-CN" altLang="en-US" dirty="0">
                <a:solidFill>
                  <a:schemeClr val="tx1">
                    <a:lumMod val="75000"/>
                    <a:lumOff val="25000"/>
                  </a:schemeClr>
                </a:solidFill>
                <a:sym typeface="+mn-ea"/>
              </a:rPr>
              <a:t>两部分组成。同一个物理网络上的所有主机都使用同一个网络</a:t>
            </a:r>
            <a:r>
              <a:rPr lang="en-US" altLang="zh-CN" dirty="0">
                <a:solidFill>
                  <a:schemeClr val="tx1">
                    <a:lumMod val="75000"/>
                    <a:lumOff val="25000"/>
                  </a:schemeClr>
                </a:solidFill>
                <a:sym typeface="+mn-ea"/>
              </a:rPr>
              <a:t>ID</a:t>
            </a:r>
            <a:r>
              <a:rPr lang="zh-CN" altLang="en-US" dirty="0">
                <a:solidFill>
                  <a:schemeClr val="tx1">
                    <a:lumMod val="75000"/>
                    <a:lumOff val="25000"/>
                  </a:schemeClr>
                </a:solidFill>
                <a:sym typeface="+mn-ea"/>
              </a:rPr>
              <a:t>，网络上的一个主机（包括网络上工作站，服务器和路由器等）有一个主机</a:t>
            </a:r>
            <a:r>
              <a:rPr lang="en-US" altLang="zh-CN" dirty="0">
                <a:solidFill>
                  <a:schemeClr val="tx1">
                    <a:lumMod val="75000"/>
                    <a:lumOff val="25000"/>
                  </a:schemeClr>
                </a:solidFill>
                <a:sym typeface="+mn-ea"/>
              </a:rPr>
              <a:t>ID</a:t>
            </a:r>
            <a:r>
              <a:rPr lang="zh-CN" altLang="en-US" dirty="0">
                <a:solidFill>
                  <a:schemeClr val="tx1">
                    <a:lumMod val="75000"/>
                    <a:lumOff val="25000"/>
                  </a:schemeClr>
                </a:solidFill>
                <a:sym typeface="+mn-ea"/>
              </a:rPr>
              <a:t>与其对应。</a:t>
            </a:r>
          </a:p>
        </p:txBody>
      </p:sp>
    </p:spTree>
    <p:extLst>
      <p:ext uri="{BB962C8B-B14F-4D97-AF65-F5344CB8AC3E}">
        <p14:creationId xmlns:p14="http://schemas.microsoft.com/office/powerpoint/2010/main" val="32355030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71077" y="803970"/>
            <a:ext cx="7514064" cy="4647596"/>
          </a:xfrm>
          <a:prstGeom prst="rect">
            <a:avLst/>
          </a:prstGeom>
        </p:spPr>
      </p:pic>
      <p:sp>
        <p:nvSpPr>
          <p:cNvPr id="5" name="副标题 2"/>
          <p:cNvSpPr>
            <a:spLocks noGrp="1"/>
          </p:cNvSpPr>
          <p:nvPr/>
        </p:nvSpPr>
        <p:spPr>
          <a:xfrm>
            <a:off x="1367246" y="5538047"/>
            <a:ext cx="10432627" cy="113876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marL="380990" indent="-380990" algn="l">
              <a:lnSpc>
                <a:spcPct val="90000"/>
              </a:lnSpc>
              <a:buFont typeface="Wingdings" panose="05000000000000000000" pitchFamily="2" charset="2"/>
              <a:buChar char="p"/>
            </a:pPr>
            <a:r>
              <a:rPr lang="zh-CN" altLang="en-US" sz="2133" dirty="0">
                <a:solidFill>
                  <a:schemeClr val="tx1">
                    <a:lumMod val="75000"/>
                    <a:lumOff val="25000"/>
                  </a:schemeClr>
                </a:solidFill>
                <a:sym typeface="+mn-ea"/>
              </a:rPr>
              <a:t>每类地址最前面的几位为类别为，</a:t>
            </a:r>
            <a:r>
              <a:rPr lang="en-US" altLang="zh-CN" sz="2133" dirty="0">
                <a:solidFill>
                  <a:schemeClr val="tx1">
                    <a:lumMod val="75000"/>
                    <a:lumOff val="25000"/>
                  </a:schemeClr>
                </a:solidFill>
                <a:sym typeface="+mn-ea"/>
              </a:rPr>
              <a:t>A,B,C</a:t>
            </a:r>
            <a:r>
              <a:rPr lang="zh-CN" altLang="en-US" sz="2133" dirty="0">
                <a:solidFill>
                  <a:schemeClr val="tx1">
                    <a:lumMod val="75000"/>
                    <a:lumOff val="25000"/>
                  </a:schemeClr>
                </a:solidFill>
                <a:sym typeface="+mn-ea"/>
              </a:rPr>
              <a:t>类地址的类别位分别为</a:t>
            </a:r>
            <a:r>
              <a:rPr lang="en-US" altLang="zh-CN" sz="2133" dirty="0">
                <a:solidFill>
                  <a:schemeClr val="tx1">
                    <a:lumMod val="75000"/>
                    <a:lumOff val="25000"/>
                  </a:schemeClr>
                </a:solidFill>
                <a:sym typeface="+mn-ea"/>
              </a:rPr>
              <a:t>0,10,110</a:t>
            </a:r>
          </a:p>
          <a:p>
            <a:pPr marL="380990" indent="-380990" algn="l">
              <a:lnSpc>
                <a:spcPct val="90000"/>
              </a:lnSpc>
              <a:buFont typeface="Wingdings" panose="05000000000000000000" pitchFamily="2" charset="2"/>
              <a:buChar char="p"/>
            </a:pPr>
            <a:r>
              <a:rPr lang="en-US" altLang="zh-CN" sz="2133" dirty="0">
                <a:solidFill>
                  <a:schemeClr val="tx1">
                    <a:lumMod val="75000"/>
                    <a:lumOff val="25000"/>
                  </a:schemeClr>
                </a:solidFill>
                <a:sym typeface="+mn-ea"/>
              </a:rPr>
              <a:t>D</a:t>
            </a:r>
            <a:r>
              <a:rPr lang="zh-CN" altLang="en-US" sz="2133" dirty="0">
                <a:solidFill>
                  <a:schemeClr val="tx1">
                    <a:lumMod val="75000"/>
                    <a:lumOff val="25000"/>
                  </a:schemeClr>
                </a:solidFill>
                <a:sym typeface="+mn-ea"/>
              </a:rPr>
              <a:t>类地址用于多播</a:t>
            </a:r>
          </a:p>
          <a:p>
            <a:pPr marL="380990" indent="-380990" algn="l">
              <a:lnSpc>
                <a:spcPct val="90000"/>
              </a:lnSpc>
              <a:buFont typeface="Wingdings" panose="05000000000000000000" pitchFamily="2" charset="2"/>
              <a:buChar char="p"/>
            </a:pPr>
            <a:r>
              <a:rPr lang="en-US" altLang="zh-CN" sz="2133" dirty="0">
                <a:solidFill>
                  <a:schemeClr val="tx1">
                    <a:lumMod val="75000"/>
                    <a:lumOff val="25000"/>
                  </a:schemeClr>
                </a:solidFill>
                <a:sym typeface="+mn-ea"/>
              </a:rPr>
              <a:t>E</a:t>
            </a:r>
            <a:r>
              <a:rPr lang="zh-CN" altLang="en-US" sz="2133" dirty="0">
                <a:solidFill>
                  <a:schemeClr val="tx1">
                    <a:lumMod val="75000"/>
                    <a:lumOff val="25000"/>
                  </a:schemeClr>
                </a:solidFill>
                <a:sym typeface="+mn-ea"/>
              </a:rPr>
              <a:t>类地址保留为今后使用</a:t>
            </a:r>
          </a:p>
        </p:txBody>
      </p:sp>
    </p:spTree>
    <p:extLst>
      <p:ext uri="{BB962C8B-B14F-4D97-AF65-F5344CB8AC3E}">
        <p14:creationId xmlns:p14="http://schemas.microsoft.com/office/powerpoint/2010/main" val="3012649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489858" y="3243219"/>
            <a:ext cx="6013873" cy="392684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marL="342900" indent="-342900" algn="l">
              <a:lnSpc>
                <a:spcPct val="90000"/>
              </a:lnSpc>
              <a:buFont typeface="Wingdings" panose="05000000000000000000" pitchFamily="2" charset="2"/>
              <a:buChar char="p"/>
            </a:pPr>
            <a:r>
              <a:rPr lang="en-US" altLang="zh-CN" sz="2133" dirty="0">
                <a:solidFill>
                  <a:schemeClr val="tx1">
                    <a:lumMod val="75000"/>
                    <a:lumOff val="25000"/>
                  </a:schemeClr>
                </a:solidFill>
                <a:sym typeface="+mn-ea"/>
              </a:rPr>
              <a:t>A</a:t>
            </a:r>
            <a:r>
              <a:rPr lang="zh-CN" altLang="en-US" sz="2133" dirty="0">
                <a:solidFill>
                  <a:schemeClr val="tx1">
                    <a:lumMod val="75000"/>
                    <a:lumOff val="25000"/>
                  </a:schemeClr>
                </a:solidFill>
                <a:sym typeface="+mn-ea"/>
              </a:rPr>
              <a:t>类地址</a:t>
            </a:r>
          </a:p>
          <a:p>
            <a:pPr algn="l">
              <a:lnSpc>
                <a:spcPct val="90000"/>
              </a:lnSpc>
              <a:buFont typeface="Wingdings" panose="05000000000000000000" charset="0"/>
            </a:pPr>
            <a:r>
              <a:rPr lang="en-US" altLang="zh-CN" sz="2133" dirty="0">
                <a:solidFill>
                  <a:schemeClr val="tx1">
                    <a:lumMod val="75000"/>
                    <a:lumOff val="25000"/>
                  </a:schemeClr>
                </a:solidFill>
                <a:sym typeface="+mn-ea"/>
              </a:rPr>
              <a:t>A</a:t>
            </a:r>
            <a:r>
              <a:rPr lang="zh-CN" altLang="en-US" sz="2133" dirty="0">
                <a:solidFill>
                  <a:schemeClr val="tx1">
                    <a:lumMod val="75000"/>
                    <a:lumOff val="25000"/>
                  </a:schemeClr>
                </a:solidFill>
                <a:sym typeface="+mn-ea"/>
              </a:rPr>
              <a:t>类地址的网络号只有</a:t>
            </a:r>
            <a:r>
              <a:rPr lang="en-US" altLang="zh-CN" sz="2133" dirty="0">
                <a:solidFill>
                  <a:schemeClr val="tx1">
                    <a:lumMod val="75000"/>
                    <a:lumOff val="25000"/>
                  </a:schemeClr>
                </a:solidFill>
                <a:sym typeface="+mn-ea"/>
              </a:rPr>
              <a:t>126</a:t>
            </a:r>
            <a:r>
              <a:rPr lang="zh-CN" altLang="en-US" sz="2133" dirty="0">
                <a:solidFill>
                  <a:schemeClr val="tx1">
                    <a:lumMod val="75000"/>
                    <a:lumOff val="25000"/>
                  </a:schemeClr>
                </a:solidFill>
                <a:sym typeface="+mn-ea"/>
              </a:rPr>
              <a:t>个，原因如下：</a:t>
            </a:r>
          </a:p>
          <a:p>
            <a:pPr algn="l">
              <a:lnSpc>
                <a:spcPct val="90000"/>
              </a:lnSpc>
              <a:buFont typeface="Wingdings" panose="05000000000000000000" charset="0"/>
            </a:pPr>
            <a:r>
              <a:rPr lang="zh-CN" altLang="en-US" sz="2133" dirty="0">
                <a:solidFill>
                  <a:schemeClr val="tx1">
                    <a:lumMod val="75000"/>
                    <a:lumOff val="25000"/>
                  </a:schemeClr>
                </a:solidFill>
                <a:sym typeface="+mn-ea"/>
              </a:rPr>
              <a:t>全</a:t>
            </a:r>
            <a:r>
              <a:rPr lang="en-US" altLang="zh-CN" sz="2133" dirty="0">
                <a:solidFill>
                  <a:schemeClr val="tx1">
                    <a:lumMod val="75000"/>
                    <a:lumOff val="25000"/>
                  </a:schemeClr>
                </a:solidFill>
                <a:sym typeface="+mn-ea"/>
              </a:rPr>
              <a:t>0</a:t>
            </a:r>
            <a:r>
              <a:rPr lang="zh-CN" altLang="en-US" sz="2133" dirty="0">
                <a:solidFill>
                  <a:schemeClr val="tx1">
                    <a:lumMod val="75000"/>
                    <a:lumOff val="25000"/>
                  </a:schemeClr>
                </a:solidFill>
                <a:sym typeface="+mn-ea"/>
              </a:rPr>
              <a:t>：表示“本网络”</a:t>
            </a:r>
          </a:p>
          <a:p>
            <a:pPr algn="l">
              <a:lnSpc>
                <a:spcPct val="90000"/>
              </a:lnSpc>
              <a:buFont typeface="Wingdings" panose="05000000000000000000" charset="0"/>
            </a:pPr>
            <a:r>
              <a:rPr lang="zh-CN" altLang="en-US" sz="2133" dirty="0">
                <a:solidFill>
                  <a:schemeClr val="tx1">
                    <a:lumMod val="75000"/>
                    <a:lumOff val="25000"/>
                  </a:schemeClr>
                </a:solidFill>
                <a:sym typeface="+mn-ea"/>
              </a:rPr>
              <a:t>全</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：保留作为本地软件环回测试</a:t>
            </a:r>
            <a:r>
              <a:rPr lang="en-US" altLang="zh-CN" sz="2133" dirty="0">
                <a:solidFill>
                  <a:schemeClr val="tx1">
                    <a:lumMod val="75000"/>
                    <a:lumOff val="25000"/>
                  </a:schemeClr>
                </a:solidFill>
                <a:sym typeface="+mn-ea"/>
              </a:rPr>
              <a:t>(loopback test)</a:t>
            </a:r>
          </a:p>
          <a:p>
            <a:pPr marL="342900" indent="-342900" algn="l">
              <a:lnSpc>
                <a:spcPct val="90000"/>
              </a:lnSpc>
              <a:buFont typeface="Wingdings" panose="05000000000000000000" pitchFamily="2" charset="2"/>
              <a:buChar char="p"/>
            </a:pPr>
            <a:r>
              <a:rPr lang="en-US" altLang="zh-CN" sz="2133" dirty="0">
                <a:solidFill>
                  <a:schemeClr val="tx1">
                    <a:lumMod val="75000"/>
                    <a:lumOff val="25000"/>
                  </a:schemeClr>
                </a:solidFill>
                <a:sym typeface="+mn-ea"/>
              </a:rPr>
              <a:t>B</a:t>
            </a:r>
            <a:r>
              <a:rPr lang="zh-CN" altLang="en-US" sz="2133" dirty="0">
                <a:solidFill>
                  <a:schemeClr val="tx1">
                    <a:lumMod val="75000"/>
                    <a:lumOff val="25000"/>
                  </a:schemeClr>
                </a:solidFill>
                <a:sym typeface="+mn-ea"/>
              </a:rPr>
              <a:t>类地址</a:t>
            </a:r>
          </a:p>
          <a:p>
            <a:pPr algn="l">
              <a:lnSpc>
                <a:spcPct val="90000"/>
              </a:lnSpc>
              <a:buFont typeface="Wingdings" panose="05000000000000000000" charset="0"/>
            </a:pPr>
            <a:r>
              <a:rPr lang="en-US" altLang="zh-CN" sz="2133" dirty="0">
                <a:solidFill>
                  <a:schemeClr val="tx1">
                    <a:lumMod val="75000"/>
                    <a:lumOff val="25000"/>
                  </a:schemeClr>
                </a:solidFill>
                <a:sym typeface="+mn-ea"/>
              </a:rPr>
              <a:t>128.0.0.0</a:t>
            </a:r>
            <a:r>
              <a:rPr lang="zh-CN" altLang="en-US" sz="2133" dirty="0">
                <a:solidFill>
                  <a:schemeClr val="tx1">
                    <a:lumMod val="75000"/>
                    <a:lumOff val="25000"/>
                  </a:schemeClr>
                </a:solidFill>
                <a:sym typeface="+mn-ea"/>
              </a:rPr>
              <a:t>不指派</a:t>
            </a:r>
          </a:p>
          <a:p>
            <a:pPr marL="342900" indent="-342900" algn="l">
              <a:lnSpc>
                <a:spcPct val="90000"/>
              </a:lnSpc>
              <a:buFont typeface="Wingdings" panose="05000000000000000000" pitchFamily="2" charset="2"/>
              <a:buChar char="p"/>
            </a:pPr>
            <a:r>
              <a:rPr lang="en-US" altLang="zh-CN" sz="2133" dirty="0">
                <a:solidFill>
                  <a:schemeClr val="tx1">
                    <a:lumMod val="75000"/>
                    <a:lumOff val="25000"/>
                  </a:schemeClr>
                </a:solidFill>
                <a:sym typeface="+mn-ea"/>
              </a:rPr>
              <a:t>C</a:t>
            </a:r>
            <a:r>
              <a:rPr lang="zh-CN" altLang="en-US" sz="2133" dirty="0">
                <a:solidFill>
                  <a:schemeClr val="tx1">
                    <a:lumMod val="75000"/>
                    <a:lumOff val="25000"/>
                  </a:schemeClr>
                </a:solidFill>
                <a:sym typeface="+mn-ea"/>
              </a:rPr>
              <a:t>类地址</a:t>
            </a:r>
          </a:p>
          <a:p>
            <a:pPr algn="l">
              <a:lnSpc>
                <a:spcPct val="90000"/>
              </a:lnSpc>
              <a:buFont typeface="Wingdings" panose="05000000000000000000" charset="0"/>
            </a:pPr>
            <a:r>
              <a:rPr lang="en-US" altLang="zh-CN" sz="2133" dirty="0">
                <a:solidFill>
                  <a:schemeClr val="tx1">
                    <a:lumMod val="75000"/>
                    <a:lumOff val="25000"/>
                  </a:schemeClr>
                </a:solidFill>
                <a:sym typeface="+mn-ea"/>
              </a:rPr>
              <a:t>192.0.0.0</a:t>
            </a:r>
            <a:r>
              <a:rPr lang="zh-CN" altLang="en-US" sz="2133" dirty="0">
                <a:solidFill>
                  <a:schemeClr val="tx1">
                    <a:lumMod val="75000"/>
                    <a:lumOff val="25000"/>
                  </a:schemeClr>
                </a:solidFill>
                <a:sym typeface="+mn-ea"/>
              </a:rPr>
              <a:t>不指派</a:t>
            </a:r>
          </a:p>
        </p:txBody>
      </p:sp>
      <p:sp>
        <p:nvSpPr>
          <p:cNvPr id="2" name="文本框 1"/>
          <p:cNvSpPr txBox="1"/>
          <p:nvPr/>
        </p:nvSpPr>
        <p:spPr>
          <a:xfrm>
            <a:off x="6956577" y="3243219"/>
            <a:ext cx="5023273" cy="3374642"/>
          </a:xfrm>
          <a:prstGeom prst="rect">
            <a:avLst/>
          </a:prstGeom>
          <a:noFill/>
        </p:spPr>
        <p:txBody>
          <a:bodyPr wrap="square" rtlCol="0" anchor="t">
            <a:spAutoFit/>
          </a:bodyPr>
          <a:lstStyle/>
          <a:p>
            <a:r>
              <a:rPr lang="zh-CN" altLang="en-US" sz="2133" dirty="0">
                <a:solidFill>
                  <a:schemeClr val="tx1">
                    <a:lumMod val="75000"/>
                    <a:lumOff val="25000"/>
                  </a:schemeClr>
                </a:solidFill>
              </a:rPr>
              <a:t>首字节	类别	最大</a:t>
            </a:r>
            <a:r>
              <a:rPr lang="en-US" altLang="zh-CN" sz="2133" dirty="0">
                <a:solidFill>
                  <a:schemeClr val="tx1">
                    <a:lumMod val="75000"/>
                    <a:lumOff val="25000"/>
                  </a:schemeClr>
                </a:solidFill>
              </a:rPr>
              <a:t>HOST</a:t>
            </a:r>
            <a:r>
              <a:rPr lang="zh-CN" altLang="en-US" sz="2133" dirty="0">
                <a:solidFill>
                  <a:schemeClr val="tx1">
                    <a:lumMod val="75000"/>
                    <a:lumOff val="25000"/>
                  </a:schemeClr>
                </a:solidFill>
              </a:rPr>
              <a:t>数量</a:t>
            </a:r>
          </a:p>
          <a:p>
            <a:r>
              <a:rPr lang="en-US" altLang="zh-CN" sz="2133" dirty="0">
                <a:solidFill>
                  <a:schemeClr val="tx1">
                    <a:lumMod val="75000"/>
                    <a:lumOff val="25000"/>
                  </a:schemeClr>
                </a:solidFill>
              </a:rPr>
              <a:t>0-127	A	2^24-2</a:t>
            </a:r>
          </a:p>
          <a:p>
            <a:r>
              <a:rPr lang="en-US" altLang="zh-CN" sz="2133" dirty="0">
                <a:solidFill>
                  <a:schemeClr val="tx1">
                    <a:lumMod val="75000"/>
                    <a:lumOff val="25000"/>
                  </a:schemeClr>
                </a:solidFill>
              </a:rPr>
              <a:t>128-191	B	2^16-2</a:t>
            </a:r>
          </a:p>
          <a:p>
            <a:r>
              <a:rPr lang="en-US" altLang="zh-CN" sz="2133" dirty="0">
                <a:solidFill>
                  <a:schemeClr val="tx1">
                    <a:lumMod val="75000"/>
                    <a:lumOff val="25000"/>
                  </a:schemeClr>
                </a:solidFill>
              </a:rPr>
              <a:t>192-223	C	2^8-2</a:t>
            </a:r>
          </a:p>
          <a:p>
            <a:r>
              <a:rPr lang="en-US" altLang="zh-CN" sz="2133" dirty="0">
                <a:solidFill>
                  <a:schemeClr val="tx1">
                    <a:lumMod val="75000"/>
                    <a:lumOff val="25000"/>
                  </a:schemeClr>
                </a:solidFill>
              </a:rPr>
              <a:t>224-239	D	</a:t>
            </a:r>
          </a:p>
          <a:p>
            <a:r>
              <a:rPr lang="en-US" altLang="zh-CN" sz="2133" dirty="0">
                <a:solidFill>
                  <a:schemeClr val="tx1">
                    <a:lumMod val="75000"/>
                    <a:lumOff val="25000"/>
                  </a:schemeClr>
                </a:solidFill>
              </a:rPr>
              <a:t>240-255	E	</a:t>
            </a:r>
          </a:p>
          <a:p>
            <a:r>
              <a:rPr lang="en-US" altLang="zh-CN" sz="2133" dirty="0">
                <a:solidFill>
                  <a:schemeClr val="tx1">
                    <a:lumMod val="75000"/>
                    <a:lumOff val="25000"/>
                  </a:schemeClr>
                </a:solidFill>
              </a:rPr>
              <a:t>HOST</a:t>
            </a:r>
            <a:r>
              <a:rPr lang="zh-CN" altLang="en-US" sz="2133" dirty="0">
                <a:solidFill>
                  <a:schemeClr val="tx1">
                    <a:lumMod val="75000"/>
                    <a:lumOff val="25000"/>
                  </a:schemeClr>
                </a:solidFill>
              </a:rPr>
              <a:t>减</a:t>
            </a:r>
            <a:r>
              <a:rPr lang="en-US" altLang="zh-CN" sz="2133" dirty="0">
                <a:solidFill>
                  <a:schemeClr val="tx1">
                    <a:lumMod val="75000"/>
                    <a:lumOff val="25000"/>
                  </a:schemeClr>
                </a:solidFill>
              </a:rPr>
              <a:t>2</a:t>
            </a:r>
            <a:r>
              <a:rPr lang="zh-CN" altLang="en-US" sz="2133" dirty="0">
                <a:solidFill>
                  <a:schemeClr val="tx1">
                    <a:lumMod val="75000"/>
                    <a:lumOff val="25000"/>
                  </a:schemeClr>
                </a:solidFill>
              </a:rPr>
              <a:t>的原因如下：</a:t>
            </a:r>
          </a:p>
          <a:p>
            <a:pPr marL="380990" indent="-380990">
              <a:buFont typeface="Wingdings" panose="05000000000000000000" pitchFamily="2" charset="2"/>
              <a:buChar char="p"/>
            </a:pPr>
            <a:r>
              <a:rPr lang="en-US" altLang="zh-CN" sz="2133" dirty="0">
                <a:solidFill>
                  <a:schemeClr val="tx1">
                    <a:lumMod val="75000"/>
                    <a:lumOff val="25000"/>
                  </a:schemeClr>
                </a:solidFill>
              </a:rPr>
              <a:t>host</a:t>
            </a:r>
            <a:r>
              <a:rPr lang="zh-CN" altLang="en-US" sz="2133" dirty="0">
                <a:solidFill>
                  <a:schemeClr val="tx1">
                    <a:lumMod val="75000"/>
                    <a:lumOff val="25000"/>
                  </a:schemeClr>
                </a:solidFill>
              </a:rPr>
              <a:t>位全</a:t>
            </a:r>
            <a:r>
              <a:rPr lang="en-US" altLang="zh-CN" sz="2133" dirty="0">
                <a:solidFill>
                  <a:schemeClr val="tx1">
                    <a:lumMod val="75000"/>
                    <a:lumOff val="25000"/>
                  </a:schemeClr>
                </a:solidFill>
              </a:rPr>
              <a:t>0</a:t>
            </a:r>
            <a:r>
              <a:rPr lang="zh-CN" altLang="en-US" sz="2133" dirty="0">
                <a:solidFill>
                  <a:schemeClr val="tx1">
                    <a:lumMod val="75000"/>
                    <a:lumOff val="25000"/>
                  </a:schemeClr>
                </a:solidFill>
              </a:rPr>
              <a:t>代表网络地址</a:t>
            </a:r>
          </a:p>
          <a:p>
            <a:pPr marL="380990" indent="-380990">
              <a:buFont typeface="Wingdings" panose="05000000000000000000" pitchFamily="2" charset="2"/>
              <a:buChar char="p"/>
            </a:pPr>
            <a:r>
              <a:rPr lang="en-US" altLang="zh-CN" sz="2133" dirty="0">
                <a:solidFill>
                  <a:schemeClr val="tx1">
                    <a:lumMod val="75000"/>
                    <a:lumOff val="25000"/>
                  </a:schemeClr>
                </a:solidFill>
              </a:rPr>
              <a:t>host</a:t>
            </a:r>
            <a:r>
              <a:rPr lang="zh-CN" altLang="en-US" sz="2133" dirty="0">
                <a:solidFill>
                  <a:schemeClr val="tx1">
                    <a:lumMod val="75000"/>
                    <a:lumOff val="25000"/>
                  </a:schemeClr>
                </a:solidFill>
              </a:rPr>
              <a:t>位全</a:t>
            </a:r>
            <a:r>
              <a:rPr lang="en-US" altLang="zh-CN" sz="2133" dirty="0">
                <a:solidFill>
                  <a:schemeClr val="tx1">
                    <a:lumMod val="75000"/>
                    <a:lumOff val="25000"/>
                  </a:schemeClr>
                </a:solidFill>
              </a:rPr>
              <a:t>1</a:t>
            </a:r>
            <a:r>
              <a:rPr lang="zh-CN" altLang="en-US" sz="2133" dirty="0">
                <a:solidFill>
                  <a:schemeClr val="tx1">
                    <a:lumMod val="75000"/>
                    <a:lumOff val="25000"/>
                  </a:schemeClr>
                </a:solidFill>
              </a:rPr>
              <a:t>用于发送信息给同一网络上的所有设备</a:t>
            </a:r>
          </a:p>
        </p:txBody>
      </p:sp>
      <p:pic>
        <p:nvPicPr>
          <p:cNvPr id="3" name="图片 2"/>
          <p:cNvPicPr>
            <a:picLocks noChangeAspect="1"/>
          </p:cNvPicPr>
          <p:nvPr/>
        </p:nvPicPr>
        <p:blipFill>
          <a:blip r:embed="rId2"/>
          <a:stretch>
            <a:fillRect/>
          </a:stretch>
        </p:blipFill>
        <p:spPr>
          <a:xfrm>
            <a:off x="1143484" y="796232"/>
            <a:ext cx="9452187" cy="2290233"/>
          </a:xfrm>
          <a:prstGeom prst="rect">
            <a:avLst/>
          </a:prstGeom>
        </p:spPr>
      </p:pic>
    </p:spTree>
    <p:extLst>
      <p:ext uri="{BB962C8B-B14F-4D97-AF65-F5344CB8AC3E}">
        <p14:creationId xmlns:p14="http://schemas.microsoft.com/office/powerpoint/2010/main" val="4179913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75515" y="929035"/>
            <a:ext cx="10121053" cy="4574782"/>
          </a:xfrm>
        </p:spPr>
        <p:txBody>
          <a:bodyPr>
            <a:noAutofit/>
          </a:bodyPr>
          <a:lstStyle/>
          <a:p>
            <a:pPr algn="l"/>
            <a:r>
              <a:rPr lang="en-US" altLang="zh-CN" sz="2133" dirty="0">
                <a:solidFill>
                  <a:schemeClr val="tx1">
                    <a:lumMod val="75000"/>
                    <a:lumOff val="25000"/>
                  </a:schemeClr>
                </a:solidFill>
                <a:sym typeface="+mn-ea"/>
              </a:rPr>
              <a:t>1.【NOIP2018</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广域网的英文缩写是（ ）。</a:t>
            </a:r>
          </a:p>
          <a:p>
            <a:pPr algn="l"/>
            <a:r>
              <a:rPr sz="2133" dirty="0">
                <a:solidFill>
                  <a:schemeClr val="tx1">
                    <a:lumMod val="75000"/>
                    <a:lumOff val="25000"/>
                  </a:schemeClr>
                </a:solidFill>
                <a:sym typeface="+mn-ea"/>
              </a:rPr>
              <a:t>A. LAN</a:t>
            </a:r>
          </a:p>
          <a:p>
            <a:pPr algn="l"/>
            <a:r>
              <a:rPr sz="2133" dirty="0">
                <a:solidFill>
                  <a:schemeClr val="tx1">
                    <a:lumMod val="75000"/>
                    <a:lumOff val="25000"/>
                  </a:schemeClr>
                </a:solidFill>
                <a:sym typeface="+mn-ea"/>
              </a:rPr>
              <a:t>B. WAN</a:t>
            </a:r>
          </a:p>
          <a:p>
            <a:pPr algn="l"/>
            <a:r>
              <a:rPr sz="2133" dirty="0">
                <a:solidFill>
                  <a:schemeClr val="tx1">
                    <a:lumMod val="75000"/>
                    <a:lumOff val="25000"/>
                  </a:schemeClr>
                </a:solidFill>
                <a:sym typeface="+mn-ea"/>
              </a:rPr>
              <a:t>C. MAN</a:t>
            </a:r>
          </a:p>
          <a:p>
            <a:pPr algn="l"/>
            <a:r>
              <a:rPr sz="2133" dirty="0">
                <a:solidFill>
                  <a:schemeClr val="tx1">
                    <a:lumMod val="75000"/>
                    <a:lumOff val="25000"/>
                  </a:schemeClr>
                </a:solidFill>
                <a:sym typeface="+mn-ea"/>
              </a:rPr>
              <a:t>D. LNA</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】B</a:t>
            </a:r>
          </a:p>
          <a:p>
            <a:pPr algn="l"/>
            <a:endParaRPr lang="en-US" altLang="zh-CN"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2.【NOIP2016</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以下不属于无线通信技术的是（ ）。</a:t>
            </a:r>
          </a:p>
          <a:p>
            <a:pPr algn="l"/>
            <a:r>
              <a:rPr sz="2133" dirty="0">
                <a:solidFill>
                  <a:schemeClr val="tx1">
                    <a:lumMod val="75000"/>
                    <a:lumOff val="25000"/>
                  </a:schemeClr>
                </a:solidFill>
                <a:sym typeface="+mn-ea"/>
              </a:rPr>
              <a:t>A. 蓝牙         B. WiFi          C. GPRS               D. 以太网</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】D</a:t>
            </a:r>
          </a:p>
          <a:p>
            <a:pPr algn="l"/>
            <a:endParaRPr lang="zh-CN" altLang="en-US" sz="2133" dirty="0">
              <a:solidFill>
                <a:schemeClr val="accent1">
                  <a:lumMod val="50000"/>
                </a:schemeClr>
              </a:solidFill>
              <a:sym typeface="+mn-ea"/>
            </a:endParaRPr>
          </a:p>
        </p:txBody>
      </p:sp>
      <p:sp>
        <p:nvSpPr>
          <p:cNvPr id="4" name="文本框 3">
            <a:extLst>
              <a:ext uri="{FF2B5EF4-FFF2-40B4-BE49-F238E27FC236}">
                <a16:creationId xmlns="" xmlns:a16="http://schemas.microsoft.com/office/drawing/2014/main" id="{5B9CAA05-1FB7-4769-8A20-8705947222F9}"/>
              </a:ext>
            </a:extLst>
          </p:cNvPr>
          <p:cNvSpPr txBox="1"/>
          <p:nvPr/>
        </p:nvSpPr>
        <p:spPr>
          <a:xfrm>
            <a:off x="1520917" y="152928"/>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3110357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767" y="896370"/>
            <a:ext cx="9932850" cy="1235018"/>
          </a:xfrm>
          <a:prstGeom prst="rect">
            <a:avLst/>
          </a:prstGeom>
        </p:spPr>
        <p:txBody>
          <a:bodyPr wrap="square">
            <a:spAutoFit/>
          </a:bodyPr>
          <a:lstStyle/>
          <a:p>
            <a:pPr>
              <a:lnSpc>
                <a:spcPct val="90000"/>
              </a:lnSpc>
              <a:spcBef>
                <a:spcPts val="1000"/>
              </a:spcBef>
            </a:pPr>
            <a:r>
              <a:rPr lang="en-US" altLang="zh-CN" sz="2133">
                <a:solidFill>
                  <a:schemeClr val="tx1">
                    <a:lumMod val="75000"/>
                    <a:lumOff val="25000"/>
                  </a:schemeClr>
                </a:solidFill>
                <a:sym typeface="+mn-ea"/>
              </a:rPr>
              <a:t>3.【NOIP2015</a:t>
            </a:r>
            <a:r>
              <a:rPr lang="zh-CN" altLang="en-US" sz="2133">
                <a:solidFill>
                  <a:schemeClr val="tx1">
                    <a:lumMod val="75000"/>
                    <a:lumOff val="25000"/>
                  </a:schemeClr>
                </a:solidFill>
                <a:sym typeface="+mn-ea"/>
              </a:rPr>
              <a:t>提高组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下列选项不是正确的 </a:t>
            </a:r>
            <a:r>
              <a:rPr lang="en-US" altLang="zh-CN" sz="2133">
                <a:solidFill>
                  <a:schemeClr val="tx1">
                    <a:lumMod val="75000"/>
                    <a:lumOff val="25000"/>
                  </a:schemeClr>
                </a:solidFill>
                <a:sym typeface="+mn-ea"/>
              </a:rPr>
              <a:t>IP </a:t>
            </a:r>
            <a:r>
              <a:rPr lang="zh-CN" altLang="en-US" sz="2133">
                <a:solidFill>
                  <a:schemeClr val="tx1">
                    <a:lumMod val="75000"/>
                    <a:lumOff val="25000"/>
                  </a:schemeClr>
                </a:solidFill>
                <a:sym typeface="+mn-ea"/>
              </a:rPr>
              <a:t>地址的有（ ）。</a:t>
            </a:r>
          </a:p>
          <a:p>
            <a:pPr>
              <a:lnSpc>
                <a:spcPct val="90000"/>
              </a:lnSpc>
              <a:spcBef>
                <a:spcPts val="1000"/>
              </a:spcBef>
            </a:pPr>
            <a:r>
              <a:rPr lang="en-US" altLang="zh-CN" sz="2133">
                <a:solidFill>
                  <a:schemeClr val="tx1">
                    <a:lumMod val="75000"/>
                    <a:lumOff val="25000"/>
                  </a:schemeClr>
                </a:solidFill>
                <a:sym typeface="+mn-ea"/>
              </a:rPr>
              <a:t>A. 202.300.12.4           B. 192.168.0.3         C. 100:128:35:91       D. 111-120-35-21</a:t>
            </a:r>
          </a:p>
          <a:p>
            <a:pPr>
              <a:lnSpc>
                <a:spcPct val="90000"/>
              </a:lnSpc>
              <a:spcBef>
                <a:spcPts val="1000"/>
              </a:spcBef>
            </a:pP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】A C D</a:t>
            </a:r>
            <a:endParaRPr lang="en-US" altLang="zh-CN" sz="2133" dirty="0">
              <a:solidFill>
                <a:schemeClr val="tx1">
                  <a:lumMod val="75000"/>
                  <a:lumOff val="25000"/>
                </a:schemeClr>
              </a:solidFill>
              <a:sym typeface="+mn-ea"/>
            </a:endParaRPr>
          </a:p>
        </p:txBody>
      </p:sp>
      <p:sp>
        <p:nvSpPr>
          <p:cNvPr id="3" name="文本框 2">
            <a:extLst>
              <a:ext uri="{FF2B5EF4-FFF2-40B4-BE49-F238E27FC236}">
                <a16:creationId xmlns="" xmlns:a16="http://schemas.microsoft.com/office/drawing/2014/main" id="{5B9CAA05-1FB7-4769-8A20-8705947222F9}"/>
              </a:ext>
            </a:extLst>
          </p:cNvPr>
          <p:cNvSpPr txBox="1"/>
          <p:nvPr/>
        </p:nvSpPr>
        <p:spPr>
          <a:xfrm>
            <a:off x="1520917" y="152928"/>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4" name="矩形 3"/>
          <p:cNvSpPr/>
          <p:nvPr/>
        </p:nvSpPr>
        <p:spPr>
          <a:xfrm>
            <a:off x="447767" y="2464821"/>
            <a:ext cx="10589623" cy="3944028"/>
          </a:xfrm>
          <a:prstGeom prst="rect">
            <a:avLst/>
          </a:prstGeom>
        </p:spPr>
        <p:txBody>
          <a:bodyPr wrap="square">
            <a:spAutoFit/>
          </a:bodyPr>
          <a:lstStyle/>
          <a:p>
            <a:pPr>
              <a:lnSpc>
                <a:spcPct val="90000"/>
              </a:lnSpc>
              <a:spcBef>
                <a:spcPts val="1000"/>
              </a:spcBef>
            </a:pPr>
            <a:r>
              <a:rPr lang="en-US" altLang="zh-CN" sz="2133">
                <a:solidFill>
                  <a:schemeClr val="tx1">
                    <a:lumMod val="75000"/>
                    <a:lumOff val="25000"/>
                  </a:schemeClr>
                </a:solidFill>
                <a:sym typeface="+mn-ea"/>
              </a:rPr>
              <a:t>4.【NOIP2014</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下列几个 </a:t>
            </a:r>
            <a:r>
              <a:rPr lang="en-US" altLang="zh-CN" sz="2133">
                <a:solidFill>
                  <a:schemeClr val="tx1">
                    <a:lumMod val="75000"/>
                    <a:lumOff val="25000"/>
                  </a:schemeClr>
                </a:solidFill>
                <a:sym typeface="+mn-ea"/>
              </a:rPr>
              <a:t>32 </a:t>
            </a:r>
            <a:r>
              <a:rPr lang="zh-CN" altLang="en-US" sz="2133">
                <a:solidFill>
                  <a:schemeClr val="tx1">
                    <a:lumMod val="75000"/>
                    <a:lumOff val="25000"/>
                  </a:schemeClr>
                </a:solidFill>
                <a:sym typeface="+mn-ea"/>
              </a:rPr>
              <a:t>位 </a:t>
            </a:r>
            <a:r>
              <a:rPr lang="en-US" altLang="zh-CN" sz="2133">
                <a:solidFill>
                  <a:schemeClr val="tx1">
                    <a:lumMod val="75000"/>
                    <a:lumOff val="25000"/>
                  </a:schemeClr>
                </a:solidFill>
                <a:sym typeface="+mn-ea"/>
              </a:rPr>
              <a:t>IP </a:t>
            </a:r>
            <a:r>
              <a:rPr lang="zh-CN" altLang="en-US" sz="2133">
                <a:solidFill>
                  <a:schemeClr val="tx1">
                    <a:lumMod val="75000"/>
                    <a:lumOff val="25000"/>
                  </a:schemeClr>
                </a:solidFill>
                <a:sym typeface="+mn-ea"/>
              </a:rPr>
              <a:t>地址中，书写错误的是（ ）。</a:t>
            </a:r>
          </a:p>
          <a:p>
            <a:pPr>
              <a:lnSpc>
                <a:spcPct val="90000"/>
              </a:lnSpc>
              <a:spcBef>
                <a:spcPts val="1000"/>
              </a:spcBef>
            </a:pPr>
            <a:r>
              <a:rPr lang="en-US" altLang="zh-CN" sz="2133">
                <a:solidFill>
                  <a:schemeClr val="tx1">
                    <a:lumMod val="75000"/>
                    <a:lumOff val="25000"/>
                  </a:schemeClr>
                </a:solidFill>
                <a:sym typeface="+mn-ea"/>
              </a:rPr>
              <a:t>A. 162.105.142.27    B. 192.168.0.1      C. 256.256.129.1     D. 10.0.0.1</a:t>
            </a:r>
          </a:p>
          <a:p>
            <a:pPr>
              <a:lnSpc>
                <a:spcPct val="90000"/>
              </a:lnSpc>
              <a:spcBef>
                <a:spcPts val="1000"/>
              </a:spcBef>
            </a:pP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】C</a:t>
            </a:r>
          </a:p>
          <a:p>
            <a:pPr>
              <a:lnSpc>
                <a:spcPct val="90000"/>
              </a:lnSpc>
              <a:spcBef>
                <a:spcPts val="1000"/>
              </a:spcBef>
            </a:pPr>
            <a:endParaRPr lang="en-US" altLang="zh-CN" sz="2133">
              <a:solidFill>
                <a:schemeClr val="tx1">
                  <a:lumMod val="75000"/>
                  <a:lumOff val="25000"/>
                </a:schemeClr>
              </a:solidFill>
              <a:sym typeface="+mn-ea"/>
            </a:endParaRPr>
          </a:p>
          <a:p>
            <a:pPr>
              <a:lnSpc>
                <a:spcPct val="90000"/>
              </a:lnSpc>
              <a:spcBef>
                <a:spcPts val="1000"/>
              </a:spcBef>
            </a:pPr>
            <a:r>
              <a:rPr lang="en-US" altLang="zh-CN" sz="2133">
                <a:solidFill>
                  <a:schemeClr val="tx1">
                    <a:lumMod val="75000"/>
                    <a:lumOff val="25000"/>
                  </a:schemeClr>
                </a:solidFill>
                <a:sym typeface="+mn-ea"/>
              </a:rPr>
              <a:t>5.【NOIP2013</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】IPv4 </a:t>
            </a:r>
            <a:r>
              <a:rPr lang="zh-CN" altLang="en-US" sz="2133">
                <a:solidFill>
                  <a:schemeClr val="tx1">
                    <a:lumMod val="75000"/>
                    <a:lumOff val="25000"/>
                  </a:schemeClr>
                </a:solidFill>
                <a:sym typeface="+mn-ea"/>
              </a:rPr>
              <a:t>协议使用 </a:t>
            </a:r>
            <a:r>
              <a:rPr lang="en-US" altLang="zh-CN" sz="2133">
                <a:solidFill>
                  <a:schemeClr val="tx1">
                    <a:lumMod val="75000"/>
                    <a:lumOff val="25000"/>
                  </a:schemeClr>
                </a:solidFill>
                <a:sym typeface="+mn-ea"/>
              </a:rPr>
              <a:t>32 </a:t>
            </a:r>
            <a:r>
              <a:rPr lang="zh-CN" altLang="en-US" sz="2133">
                <a:solidFill>
                  <a:schemeClr val="tx1">
                    <a:lumMod val="75000"/>
                    <a:lumOff val="25000"/>
                  </a:schemeClr>
                </a:solidFill>
                <a:sym typeface="+mn-ea"/>
              </a:rPr>
              <a:t>位地址，随着其不断被分配，地址资源日趋枯竭。因此，它正逐渐被使用（ ）位地址的 </a:t>
            </a:r>
            <a:r>
              <a:rPr lang="en-US" altLang="zh-CN" sz="2133">
                <a:solidFill>
                  <a:schemeClr val="tx1">
                    <a:lumMod val="75000"/>
                    <a:lumOff val="25000"/>
                  </a:schemeClr>
                </a:solidFill>
                <a:sym typeface="+mn-ea"/>
              </a:rPr>
              <a:t>IPv6 </a:t>
            </a:r>
            <a:r>
              <a:rPr lang="zh-CN" altLang="en-US" sz="2133">
                <a:solidFill>
                  <a:schemeClr val="tx1">
                    <a:lumMod val="75000"/>
                    <a:lumOff val="25000"/>
                  </a:schemeClr>
                </a:solidFill>
                <a:sym typeface="+mn-ea"/>
              </a:rPr>
              <a:t>协议所取代。</a:t>
            </a:r>
          </a:p>
          <a:p>
            <a:pPr>
              <a:lnSpc>
                <a:spcPct val="90000"/>
              </a:lnSpc>
              <a:spcBef>
                <a:spcPts val="1000"/>
              </a:spcBef>
            </a:pPr>
            <a:r>
              <a:rPr lang="en-US" altLang="zh-CN" sz="2133">
                <a:solidFill>
                  <a:schemeClr val="tx1">
                    <a:lumMod val="75000"/>
                    <a:lumOff val="25000"/>
                  </a:schemeClr>
                </a:solidFill>
                <a:sym typeface="+mn-ea"/>
              </a:rPr>
              <a:t>A. 40         B. 48 C.          64          D. 128</a:t>
            </a:r>
          </a:p>
          <a:p>
            <a:pPr>
              <a:lnSpc>
                <a:spcPct val="90000"/>
              </a:lnSpc>
              <a:spcBef>
                <a:spcPts val="1000"/>
              </a:spcBef>
            </a:pP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】D</a:t>
            </a:r>
          </a:p>
          <a:p>
            <a:pPr>
              <a:lnSpc>
                <a:spcPct val="90000"/>
              </a:lnSpc>
              <a:spcBef>
                <a:spcPts val="1000"/>
              </a:spcBef>
            </a:pP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分析</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如：</a:t>
            </a:r>
            <a:r>
              <a:rPr lang="en-US" altLang="zh-CN" sz="2133">
                <a:solidFill>
                  <a:schemeClr val="tx1">
                    <a:lumMod val="75000"/>
                    <a:lumOff val="25000"/>
                  </a:schemeClr>
                </a:solidFill>
                <a:sym typeface="+mn-ea"/>
              </a:rPr>
              <a:t>xxxx:xxxx:xxxx:xxxx:xxxx:xxxx:xxxx:xxxx</a:t>
            </a:r>
            <a:r>
              <a:rPr lang="zh-CN" altLang="en-US" sz="2133">
                <a:solidFill>
                  <a:schemeClr val="tx1">
                    <a:lumMod val="75000"/>
                    <a:lumOff val="25000"/>
                  </a:schemeClr>
                </a:solidFill>
                <a:sym typeface="+mn-ea"/>
              </a:rPr>
              <a:t>，其中每个 </a:t>
            </a:r>
            <a:r>
              <a:rPr lang="en-US" altLang="zh-CN" sz="2133">
                <a:solidFill>
                  <a:schemeClr val="tx1">
                    <a:lumMod val="75000"/>
                    <a:lumOff val="25000"/>
                  </a:schemeClr>
                </a:solidFill>
                <a:sym typeface="+mn-ea"/>
              </a:rPr>
              <a:t>x </a:t>
            </a:r>
            <a:r>
              <a:rPr lang="zh-CN" altLang="en-US" sz="2133">
                <a:solidFill>
                  <a:schemeClr val="tx1">
                    <a:lumMod val="75000"/>
                    <a:lumOff val="25000"/>
                  </a:schemeClr>
                </a:solidFill>
                <a:sym typeface="+mn-ea"/>
              </a:rPr>
              <a:t>都是十六进制数，表示 </a:t>
            </a:r>
            <a:r>
              <a:rPr lang="en-US" altLang="zh-CN" sz="2133">
                <a:solidFill>
                  <a:schemeClr val="tx1">
                    <a:lumMod val="75000"/>
                    <a:lumOff val="25000"/>
                  </a:schemeClr>
                </a:solidFill>
                <a:sym typeface="+mn-ea"/>
              </a:rPr>
              <a:t>4 </a:t>
            </a:r>
            <a:r>
              <a:rPr lang="zh-CN" altLang="en-US" sz="2133">
                <a:solidFill>
                  <a:schemeClr val="tx1">
                    <a:lumMod val="75000"/>
                    <a:lumOff val="25000"/>
                  </a:schemeClr>
                </a:solidFill>
                <a:sym typeface="+mn-ea"/>
              </a:rPr>
              <a:t>位，</a:t>
            </a:r>
            <a:r>
              <a:rPr lang="en-US" altLang="zh-CN" sz="2133">
                <a:solidFill>
                  <a:schemeClr val="tx1">
                    <a:lumMod val="75000"/>
                    <a:lumOff val="25000"/>
                  </a:schemeClr>
                </a:solidFill>
                <a:sym typeface="+mn-ea"/>
              </a:rPr>
              <a:t>4*4*8=128</a:t>
            </a:r>
            <a:endParaRPr lang="zh-CN" altLang="en-US" sz="2133" dirty="0">
              <a:solidFill>
                <a:schemeClr val="tx1">
                  <a:lumMod val="75000"/>
                  <a:lumOff val="25000"/>
                </a:schemeClr>
              </a:solidFill>
              <a:sym typeface="+mn-ea"/>
            </a:endParaRPr>
          </a:p>
        </p:txBody>
      </p:sp>
    </p:spTree>
    <p:extLst>
      <p:ext uri="{BB962C8B-B14F-4D97-AF65-F5344CB8AC3E}">
        <p14:creationId xmlns:p14="http://schemas.microsoft.com/office/powerpoint/2010/main" val="16325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6720" y="929761"/>
            <a:ext cx="11528577" cy="1433407"/>
          </a:xfrm>
        </p:spPr>
        <p:txBody>
          <a:bodyPr>
            <a:noAutofit/>
          </a:bodyPr>
          <a:lstStyle/>
          <a:p>
            <a:pPr marL="380990" indent="-380990" algn="l">
              <a:buFont typeface="Wingdings" panose="05000000000000000000" pitchFamily="2" charset="2"/>
              <a:buChar char="p"/>
            </a:pPr>
            <a:r>
              <a:rPr lang="zh-CN" altLang="en-US" dirty="0">
                <a:solidFill>
                  <a:schemeClr val="tx1">
                    <a:lumMod val="75000"/>
                    <a:lumOff val="25000"/>
                  </a:schemeClr>
                </a:solidFill>
                <a:sym typeface="+mn-ea"/>
              </a:rPr>
              <a:t>以分组交换网为中心的第二代计算机网络</a:t>
            </a:r>
          </a:p>
          <a:p>
            <a:pPr algn="l"/>
            <a:r>
              <a:rPr lang="zh-CN" altLang="en-US" dirty="0">
                <a:solidFill>
                  <a:schemeClr val="tx1">
                    <a:lumMod val="75000"/>
                    <a:lumOff val="25000"/>
                  </a:schemeClr>
                </a:solidFill>
                <a:sym typeface="+mn-ea"/>
              </a:rPr>
              <a:t>以分组交换网络为中心，主机都处在网络的外围。用户通过分组交换网可共享连接在网络上的许多硬件和各种丰富的软件资源。</a:t>
            </a:r>
          </a:p>
        </p:txBody>
      </p:sp>
      <p:pic>
        <p:nvPicPr>
          <p:cNvPr id="4" name="图片 3"/>
          <p:cNvPicPr>
            <a:picLocks noChangeAspect="1"/>
          </p:cNvPicPr>
          <p:nvPr/>
        </p:nvPicPr>
        <p:blipFill>
          <a:blip r:embed="rId2"/>
          <a:stretch>
            <a:fillRect/>
          </a:stretch>
        </p:blipFill>
        <p:spPr>
          <a:xfrm>
            <a:off x="5365812" y="2441545"/>
            <a:ext cx="6184900" cy="3860800"/>
          </a:xfrm>
          <a:prstGeom prst="rect">
            <a:avLst/>
          </a:prstGeom>
        </p:spPr>
      </p:pic>
    </p:spTree>
    <p:extLst>
      <p:ext uri="{BB962C8B-B14F-4D97-AF65-F5344CB8AC3E}">
        <p14:creationId xmlns:p14="http://schemas.microsoft.com/office/powerpoint/2010/main" val="3539608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07880" y="911618"/>
            <a:ext cx="10121053" cy="4383193"/>
          </a:xfrm>
        </p:spPr>
        <p:txBody>
          <a:bodyPr>
            <a:noAutofit/>
          </a:bodyPr>
          <a:lstStyle/>
          <a:p>
            <a:pPr algn="l"/>
            <a:r>
              <a:rPr lang="en-US" altLang="zh-CN" sz="2133" smtClean="0">
                <a:solidFill>
                  <a:schemeClr val="tx1">
                    <a:lumMod val="75000"/>
                    <a:lumOff val="25000"/>
                  </a:schemeClr>
                </a:solidFill>
                <a:sym typeface="+mn-ea"/>
              </a:rPr>
              <a:t>6</a:t>
            </a:r>
            <a:r>
              <a:rPr lang="en-US" altLang="zh-CN" sz="2133" dirty="0">
                <a:solidFill>
                  <a:schemeClr val="tx1">
                    <a:lumMod val="75000"/>
                    <a:lumOff val="25000"/>
                  </a:schemeClr>
                </a:solidFill>
                <a:sym typeface="+mn-ea"/>
              </a:rPr>
              <a:t>.【NOIP2009</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关于互联网，下面的说法哪一个是正确的：</a:t>
            </a:r>
          </a:p>
          <a:p>
            <a:pPr algn="l"/>
            <a:r>
              <a:rPr sz="2133" dirty="0">
                <a:solidFill>
                  <a:schemeClr val="tx1">
                    <a:lumMod val="75000"/>
                    <a:lumOff val="25000"/>
                  </a:schemeClr>
                </a:solidFill>
                <a:sym typeface="+mn-ea"/>
              </a:rPr>
              <a:t>A)新一代互联网使用的IPv6标准是IPv5标准的升级与补充。</a:t>
            </a:r>
          </a:p>
          <a:p>
            <a:pPr algn="l"/>
            <a:r>
              <a:rPr sz="2133" dirty="0">
                <a:solidFill>
                  <a:schemeClr val="tx1">
                    <a:lumMod val="75000"/>
                    <a:lumOff val="25000"/>
                  </a:schemeClr>
                </a:solidFill>
                <a:sym typeface="+mn-ea"/>
              </a:rPr>
              <a:t>B)互联网的入网主机如果有了域名就不再需要IP地址。</a:t>
            </a:r>
          </a:p>
          <a:p>
            <a:pPr algn="l"/>
            <a:r>
              <a:rPr sz="2133" dirty="0">
                <a:solidFill>
                  <a:schemeClr val="tx1">
                    <a:lumMod val="75000"/>
                    <a:lumOff val="25000"/>
                  </a:schemeClr>
                </a:solidFill>
                <a:sym typeface="+mn-ea"/>
              </a:rPr>
              <a:t>C)互联网的基础协议为TCP/IP协议。</a:t>
            </a:r>
          </a:p>
          <a:p>
            <a:pPr algn="l"/>
            <a:r>
              <a:rPr sz="2133" dirty="0">
                <a:solidFill>
                  <a:schemeClr val="tx1">
                    <a:lumMod val="75000"/>
                    <a:lumOff val="25000"/>
                  </a:schemeClr>
                </a:solidFill>
                <a:sym typeface="+mn-ea"/>
              </a:rPr>
              <a:t>D)互联网上所有可下载的软件及数据资源都是可以合法免费使用的。</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】C</a:t>
            </a:r>
          </a:p>
        </p:txBody>
      </p:sp>
      <p:sp>
        <p:nvSpPr>
          <p:cNvPr id="4" name="文本框 3">
            <a:extLst>
              <a:ext uri="{FF2B5EF4-FFF2-40B4-BE49-F238E27FC236}">
                <a16:creationId xmlns="" xmlns:a16="http://schemas.microsoft.com/office/drawing/2014/main" id="{5B9CAA05-1FB7-4769-8A20-8705947222F9}"/>
              </a:ext>
            </a:extLst>
          </p:cNvPr>
          <p:cNvSpPr txBox="1"/>
          <p:nvPr/>
        </p:nvSpPr>
        <p:spPr>
          <a:xfrm>
            <a:off x="1520917" y="152928"/>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145622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8684" y="921052"/>
            <a:ext cx="11598245" cy="1941407"/>
          </a:xfrm>
        </p:spPr>
        <p:txBody>
          <a:bodyPr>
            <a:noAutofit/>
          </a:bodyPr>
          <a:lstStyle/>
          <a:p>
            <a:pPr marL="380990" indent="-380990" algn="l">
              <a:buFont typeface="Wingdings" panose="05000000000000000000" pitchFamily="2" charset="2"/>
              <a:buChar char="p"/>
            </a:pPr>
            <a:r>
              <a:rPr lang="zh-CN" altLang="en-US" dirty="0">
                <a:solidFill>
                  <a:schemeClr val="tx1">
                    <a:lumMod val="75000"/>
                    <a:lumOff val="25000"/>
                  </a:schemeClr>
                </a:solidFill>
                <a:sym typeface="+mn-ea"/>
              </a:rPr>
              <a:t>以网络互联为核心的第三代计算机网络</a:t>
            </a:r>
          </a:p>
          <a:p>
            <a:pPr algn="l">
              <a:lnSpc>
                <a:spcPct val="120000"/>
              </a:lnSpc>
              <a:buNone/>
            </a:pPr>
            <a:r>
              <a:rPr lang="zh-CN" altLang="en-US" dirty="0">
                <a:solidFill>
                  <a:schemeClr val="tx1">
                    <a:lumMod val="75000"/>
                    <a:lumOff val="25000"/>
                  </a:schemeClr>
                </a:solidFill>
                <a:sym typeface="+mn-ea"/>
              </a:rPr>
              <a:t>通常将网络之间的连接称为</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网络互连</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，最常见的网络互连的方式就是通过</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路由器</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等互联设备将不同的网络连接到一起形成可以互相访问的</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互联网</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。著名的</a:t>
            </a:r>
            <a:r>
              <a:rPr lang="en-US" altLang="zh-CN" dirty="0">
                <a:solidFill>
                  <a:schemeClr val="tx1">
                    <a:lumMod val="75000"/>
                    <a:lumOff val="25000"/>
                  </a:schemeClr>
                </a:solidFill>
                <a:sym typeface="+mn-ea"/>
              </a:rPr>
              <a:t>Internet</a:t>
            </a:r>
            <a:r>
              <a:rPr lang="zh-CN" altLang="en-US" dirty="0">
                <a:solidFill>
                  <a:schemeClr val="tx1">
                    <a:lumMod val="75000"/>
                    <a:lumOff val="25000"/>
                  </a:schemeClr>
                </a:solidFill>
                <a:sym typeface="+mn-ea"/>
              </a:rPr>
              <a:t>就是目前世界上最大的一个国际互联网。</a:t>
            </a:r>
          </a:p>
        </p:txBody>
      </p:sp>
      <p:pic>
        <p:nvPicPr>
          <p:cNvPr id="2" name="图片 1"/>
          <p:cNvPicPr>
            <a:picLocks noChangeAspect="1"/>
          </p:cNvPicPr>
          <p:nvPr/>
        </p:nvPicPr>
        <p:blipFill>
          <a:blip r:embed="rId2"/>
          <a:stretch>
            <a:fillRect/>
          </a:stretch>
        </p:blipFill>
        <p:spPr>
          <a:xfrm>
            <a:off x="3448716" y="3049572"/>
            <a:ext cx="8239760" cy="3307927"/>
          </a:xfrm>
          <a:prstGeom prst="rect">
            <a:avLst/>
          </a:prstGeom>
        </p:spPr>
      </p:pic>
    </p:spTree>
    <p:extLst>
      <p:ext uri="{BB962C8B-B14F-4D97-AF65-F5344CB8AC3E}">
        <p14:creationId xmlns:p14="http://schemas.microsoft.com/office/powerpoint/2010/main" val="4084065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61980" y="188807"/>
            <a:ext cx="376851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网络的主要功能</a:t>
            </a:r>
          </a:p>
        </p:txBody>
      </p:sp>
      <p:sp>
        <p:nvSpPr>
          <p:cNvPr id="3" name="副标题 2"/>
          <p:cNvSpPr>
            <a:spLocks noGrp="1"/>
          </p:cNvSpPr>
          <p:nvPr>
            <p:ph type="subTitle" idx="1"/>
          </p:nvPr>
        </p:nvSpPr>
        <p:spPr>
          <a:xfrm>
            <a:off x="432647" y="909563"/>
            <a:ext cx="10991427" cy="2661073"/>
          </a:xfrm>
        </p:spPr>
        <p:txBody>
          <a:bodyPr>
            <a:noAutofit/>
          </a:bodyPr>
          <a:lstStyle/>
          <a:p>
            <a:pPr algn="l">
              <a:buFont typeface="Wingdings" panose="05000000000000000000" charset="0"/>
            </a:pPr>
            <a:r>
              <a:rPr lang="en-US" altLang="zh-CN" dirty="0">
                <a:solidFill>
                  <a:schemeClr val="tx1">
                    <a:lumMod val="75000"/>
                    <a:lumOff val="25000"/>
                  </a:schemeClr>
                </a:solidFill>
                <a:sym typeface="+mn-ea"/>
              </a:rPr>
              <a:t>(1) </a:t>
            </a:r>
            <a:r>
              <a:rPr lang="zh-CN" altLang="en-US" dirty="0">
                <a:solidFill>
                  <a:schemeClr val="tx1">
                    <a:lumMod val="75000"/>
                    <a:lumOff val="25000"/>
                  </a:schemeClr>
                </a:solidFill>
                <a:sym typeface="+mn-ea"/>
              </a:rPr>
              <a:t>通信功能；</a:t>
            </a:r>
          </a:p>
          <a:p>
            <a:pPr algn="l">
              <a:buFont typeface="Wingdings" panose="05000000000000000000" charset="0"/>
            </a:pPr>
            <a:r>
              <a:rPr lang="en-US" altLang="zh-CN" dirty="0">
                <a:solidFill>
                  <a:schemeClr val="tx1">
                    <a:lumMod val="75000"/>
                    <a:lumOff val="25000"/>
                  </a:schemeClr>
                </a:solidFill>
                <a:sym typeface="+mn-ea"/>
              </a:rPr>
              <a:t>(2) </a:t>
            </a:r>
            <a:r>
              <a:rPr lang="zh-CN" altLang="en-US" dirty="0">
                <a:solidFill>
                  <a:schemeClr val="tx1">
                    <a:lumMod val="75000"/>
                    <a:lumOff val="25000"/>
                  </a:schemeClr>
                </a:solidFill>
                <a:sym typeface="+mn-ea"/>
              </a:rPr>
              <a:t>资源共享；</a:t>
            </a:r>
          </a:p>
          <a:p>
            <a:pPr algn="l">
              <a:buFont typeface="Wingdings" panose="05000000000000000000" charset="0"/>
            </a:pPr>
            <a:r>
              <a:rPr lang="en-US" altLang="zh-CN" dirty="0">
                <a:solidFill>
                  <a:schemeClr val="tx1">
                    <a:lumMod val="75000"/>
                    <a:lumOff val="25000"/>
                  </a:schemeClr>
                </a:solidFill>
                <a:sym typeface="+mn-ea"/>
              </a:rPr>
              <a:t>(3) </a:t>
            </a:r>
            <a:r>
              <a:rPr lang="zh-CN" altLang="en-US" dirty="0">
                <a:solidFill>
                  <a:schemeClr val="tx1">
                    <a:lumMod val="75000"/>
                    <a:lumOff val="25000"/>
                  </a:schemeClr>
                </a:solidFill>
                <a:sym typeface="+mn-ea"/>
              </a:rPr>
              <a:t>提高系统性能 </a:t>
            </a:r>
            <a:r>
              <a:rPr lang="en-US" altLang="zh-CN" dirty="0">
                <a:solidFill>
                  <a:schemeClr val="tx1">
                    <a:lumMod val="75000"/>
                    <a:lumOff val="25000"/>
                  </a:schemeClr>
                </a:solidFill>
                <a:sym typeface="+mn-ea"/>
              </a:rPr>
              <a:t>( </a:t>
            </a:r>
            <a:r>
              <a:rPr lang="zh-CN" altLang="en-US" dirty="0">
                <a:solidFill>
                  <a:schemeClr val="tx1">
                    <a:lumMod val="75000"/>
                    <a:lumOff val="25000"/>
                  </a:schemeClr>
                </a:solidFill>
                <a:sym typeface="+mn-ea"/>
              </a:rPr>
              <a:t>主要是可靠性和可用性 </a:t>
            </a:r>
            <a:r>
              <a:rPr lang="en-US" altLang="zh-CN" dirty="0">
                <a:solidFill>
                  <a:schemeClr val="tx1">
                    <a:lumMod val="75000"/>
                    <a:lumOff val="25000"/>
                  </a:schemeClr>
                </a:solidFill>
                <a:sym typeface="+mn-ea"/>
              </a:rPr>
              <a:t>) </a:t>
            </a:r>
            <a:r>
              <a:rPr lang="zh-CN" altLang="en-US" dirty="0">
                <a:solidFill>
                  <a:schemeClr val="tx1">
                    <a:lumMod val="75000"/>
                    <a:lumOff val="25000"/>
                  </a:schemeClr>
                </a:solidFill>
                <a:sym typeface="+mn-ea"/>
              </a:rPr>
              <a:t>；</a:t>
            </a:r>
          </a:p>
          <a:p>
            <a:pPr algn="l">
              <a:buFont typeface="Wingdings" panose="05000000000000000000" charset="0"/>
            </a:pPr>
            <a:r>
              <a:rPr lang="en-US" altLang="zh-CN" dirty="0">
                <a:solidFill>
                  <a:schemeClr val="tx1">
                    <a:lumMod val="75000"/>
                    <a:lumOff val="25000"/>
                  </a:schemeClr>
                </a:solidFill>
                <a:sym typeface="+mn-ea"/>
              </a:rPr>
              <a:t>(4) </a:t>
            </a:r>
            <a:r>
              <a:rPr lang="zh-CN" altLang="en-US" dirty="0">
                <a:solidFill>
                  <a:schemeClr val="tx1">
                    <a:lumMod val="75000"/>
                    <a:lumOff val="25000"/>
                  </a:schemeClr>
                </a:solidFill>
                <a:sym typeface="+mn-ea"/>
              </a:rPr>
              <a:t>实现数据的传输和集中管理；</a:t>
            </a:r>
          </a:p>
          <a:p>
            <a:pPr algn="l">
              <a:buFont typeface="Wingdings" panose="05000000000000000000" charset="0"/>
            </a:pPr>
            <a:r>
              <a:rPr lang="en-US" altLang="zh-CN" dirty="0">
                <a:solidFill>
                  <a:schemeClr val="tx1">
                    <a:lumMod val="75000"/>
                    <a:lumOff val="25000"/>
                  </a:schemeClr>
                </a:solidFill>
                <a:sym typeface="+mn-ea"/>
              </a:rPr>
              <a:t>(5) </a:t>
            </a:r>
            <a:r>
              <a:rPr lang="zh-CN" altLang="en-US" dirty="0">
                <a:solidFill>
                  <a:schemeClr val="tx1">
                    <a:lumMod val="75000"/>
                    <a:lumOff val="25000"/>
                  </a:schemeClr>
                </a:solidFill>
                <a:sym typeface="+mn-ea"/>
              </a:rPr>
              <a:t>匀衡负载 </a:t>
            </a:r>
            <a:r>
              <a:rPr lang="en-US" altLang="zh-CN" dirty="0">
                <a:solidFill>
                  <a:schemeClr val="tx1">
                    <a:lumMod val="75000"/>
                    <a:lumOff val="25000"/>
                  </a:schemeClr>
                </a:solidFill>
                <a:sym typeface="+mn-ea"/>
              </a:rPr>
              <a:t>( </a:t>
            </a:r>
            <a:r>
              <a:rPr lang="zh-CN" altLang="en-US" dirty="0">
                <a:solidFill>
                  <a:schemeClr val="tx1">
                    <a:lumMod val="75000"/>
                    <a:lumOff val="25000"/>
                  </a:schemeClr>
                </a:solidFill>
                <a:sym typeface="+mn-ea"/>
              </a:rPr>
              <a:t>即分布式控制和分担负荷 </a:t>
            </a:r>
            <a:r>
              <a:rPr lang="en-US" altLang="zh-CN" dirty="0">
                <a:solidFill>
                  <a:schemeClr val="tx1">
                    <a:lumMod val="75000"/>
                    <a:lumOff val="25000"/>
                  </a:schemeClr>
                </a:solidFill>
                <a:sym typeface="+mn-ea"/>
              </a:rPr>
              <a:t>) </a:t>
            </a:r>
            <a:r>
              <a:rPr lang="zh-CN" altLang="en-US" dirty="0">
                <a:solidFill>
                  <a:schemeClr val="tx1">
                    <a:lumMod val="75000"/>
                    <a:lumOff val="25000"/>
                  </a:schemeClr>
                </a:solidFill>
                <a:sym typeface="+mn-ea"/>
              </a:rPr>
              <a:t>，提高计算机的处理能力。</a:t>
            </a:r>
          </a:p>
        </p:txBody>
      </p:sp>
    </p:spTree>
    <p:extLst>
      <p:ext uri="{BB962C8B-B14F-4D97-AF65-F5344CB8AC3E}">
        <p14:creationId xmlns:p14="http://schemas.microsoft.com/office/powerpoint/2010/main" val="879283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39240" y="206224"/>
            <a:ext cx="376851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网络的分类</a:t>
            </a:r>
          </a:p>
        </p:txBody>
      </p:sp>
      <p:sp>
        <p:nvSpPr>
          <p:cNvPr id="3" name="副标题 2"/>
          <p:cNvSpPr>
            <a:spLocks noGrp="1"/>
          </p:cNvSpPr>
          <p:nvPr>
            <p:ph type="subTitle" idx="1"/>
          </p:nvPr>
        </p:nvSpPr>
        <p:spPr>
          <a:xfrm>
            <a:off x="464580" y="947059"/>
            <a:ext cx="11490113" cy="903393"/>
          </a:xfrm>
        </p:spPr>
        <p:txBody>
          <a:bodyPr>
            <a:noAutofit/>
          </a:bodyPr>
          <a:lstStyle/>
          <a:p>
            <a:pPr algn="l">
              <a:buFont typeface="Wingdings" panose="05000000000000000000" charset="0"/>
            </a:pPr>
            <a:r>
              <a:rPr lang="zh-CN" altLang="en-US" sz="2667" dirty="0">
                <a:solidFill>
                  <a:schemeClr val="tx1">
                    <a:lumMod val="75000"/>
                    <a:lumOff val="25000"/>
                  </a:schemeClr>
                </a:solidFill>
                <a:sym typeface="+mn-ea"/>
              </a:rPr>
              <a:t>按网络的地理范围进行分类：局域网（</a:t>
            </a:r>
            <a:r>
              <a:rPr lang="en-US" altLang="zh-CN" sz="2667" dirty="0">
                <a:solidFill>
                  <a:schemeClr val="tx1">
                    <a:lumMod val="75000"/>
                    <a:lumOff val="25000"/>
                  </a:schemeClr>
                </a:solidFill>
                <a:sym typeface="+mn-ea"/>
              </a:rPr>
              <a:t>LAN</a:t>
            </a:r>
            <a:r>
              <a:rPr lang="zh-CN" altLang="en-US" sz="2667" dirty="0">
                <a:solidFill>
                  <a:schemeClr val="tx1">
                    <a:lumMod val="75000"/>
                    <a:lumOff val="25000"/>
                  </a:schemeClr>
                </a:solidFill>
                <a:sym typeface="+mn-ea"/>
              </a:rPr>
              <a:t>）、城域网（</a:t>
            </a:r>
            <a:r>
              <a:rPr lang="en-US" altLang="zh-CN" sz="2667" dirty="0">
                <a:solidFill>
                  <a:schemeClr val="tx1">
                    <a:lumMod val="75000"/>
                    <a:lumOff val="25000"/>
                  </a:schemeClr>
                </a:solidFill>
                <a:sym typeface="+mn-ea"/>
              </a:rPr>
              <a:t>MAN</a:t>
            </a:r>
            <a:r>
              <a:rPr lang="zh-CN" altLang="en-US" sz="2667" dirty="0">
                <a:solidFill>
                  <a:schemeClr val="tx1">
                    <a:lumMod val="75000"/>
                    <a:lumOff val="25000"/>
                  </a:schemeClr>
                </a:solidFill>
                <a:sym typeface="+mn-ea"/>
              </a:rPr>
              <a:t>）和广域网（</a:t>
            </a:r>
            <a:r>
              <a:rPr lang="en-US" altLang="zh-CN" sz="2667" dirty="0">
                <a:solidFill>
                  <a:schemeClr val="tx1">
                    <a:lumMod val="75000"/>
                    <a:lumOff val="25000"/>
                  </a:schemeClr>
                </a:solidFill>
                <a:sym typeface="+mn-ea"/>
              </a:rPr>
              <a:t>WAN</a:t>
            </a:r>
            <a:r>
              <a:rPr lang="zh-CN" altLang="en-US" sz="2667" dirty="0">
                <a:solidFill>
                  <a:schemeClr val="tx1">
                    <a:lumMod val="75000"/>
                    <a:lumOff val="25000"/>
                  </a:schemeClr>
                </a:solidFill>
                <a:sym typeface="+mn-ea"/>
              </a:rPr>
              <a:t>）。</a:t>
            </a:r>
          </a:p>
          <a:p>
            <a:pPr algn="l">
              <a:buFont typeface="Wingdings" panose="05000000000000000000" charset="0"/>
            </a:pPr>
            <a:endParaRPr lang="zh-CN" altLang="en-US" sz="2667" dirty="0">
              <a:solidFill>
                <a:schemeClr val="accent1">
                  <a:lumMod val="50000"/>
                </a:schemeClr>
              </a:solidFill>
              <a:sym typeface="+mn-ea"/>
            </a:endParaRPr>
          </a:p>
        </p:txBody>
      </p:sp>
      <p:sp>
        <p:nvSpPr>
          <p:cNvPr id="2" name="副标题 2"/>
          <p:cNvSpPr>
            <a:spLocks noGrp="1"/>
          </p:cNvSpPr>
          <p:nvPr/>
        </p:nvSpPr>
        <p:spPr>
          <a:xfrm>
            <a:off x="911618" y="2173998"/>
            <a:ext cx="4762500" cy="42528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marL="380990" indent="-380990" algn="l">
              <a:buFont typeface="Wingdings" panose="05000000000000000000" pitchFamily="2" charset="2"/>
              <a:buChar char="p"/>
            </a:pPr>
            <a:r>
              <a:rPr lang="zh-CN" altLang="en-US" dirty="0">
                <a:solidFill>
                  <a:schemeClr val="tx1">
                    <a:lumMod val="75000"/>
                    <a:lumOff val="25000"/>
                  </a:schemeClr>
                </a:solidFill>
                <a:sym typeface="+mn-ea"/>
              </a:rPr>
              <a:t>局域网</a:t>
            </a:r>
            <a:r>
              <a:rPr lang="en-US" altLang="zh-CN" dirty="0">
                <a:solidFill>
                  <a:schemeClr val="tx1">
                    <a:lumMod val="75000"/>
                    <a:lumOff val="25000"/>
                  </a:schemeClr>
                </a:solidFill>
                <a:sym typeface="+mn-ea"/>
              </a:rPr>
              <a:t>(Local Area Network)</a:t>
            </a:r>
            <a:endParaRPr lang="zh-CN" altLang="en-US" dirty="0">
              <a:solidFill>
                <a:schemeClr val="tx1">
                  <a:lumMod val="75000"/>
                  <a:lumOff val="25000"/>
                </a:schemeClr>
              </a:solidFill>
              <a:sym typeface="+mn-ea"/>
            </a:endParaRPr>
          </a:p>
          <a:p>
            <a:pPr algn="l">
              <a:buFont typeface="Wingdings" panose="05000000000000000000" charset="0"/>
            </a:pPr>
            <a:r>
              <a:rPr lang="zh-CN" altLang="en-US" dirty="0">
                <a:solidFill>
                  <a:schemeClr val="tx1">
                    <a:lumMod val="75000"/>
                    <a:lumOff val="25000"/>
                  </a:schemeClr>
                </a:solidFill>
                <a:sym typeface="+mn-ea"/>
              </a:rPr>
              <a:t>局域网是指地理范围在几米到十几公里内的计算机及外围设备通过高速通信线路相连的专用网络。现在局域网已非常广泛地使用，一个学校或企业大多拥有许多个互连的局域网，这样的网络常称为校园网或企业网</a:t>
            </a:r>
            <a:r>
              <a:rPr lang="zh-CN" altLang="en-US" dirty="0">
                <a:solidFill>
                  <a:schemeClr val="accent1">
                    <a:lumMod val="50000"/>
                  </a:schemeClr>
                </a:solidFill>
                <a:sym typeface="+mn-ea"/>
              </a:rPr>
              <a:t>。</a:t>
            </a:r>
            <a:endParaRPr lang="zh-CN" altLang="en-US" dirty="0">
              <a:solidFill>
                <a:schemeClr val="accent1">
                  <a:lumMod val="50000"/>
                </a:schemeClr>
              </a:solidFill>
            </a:endParaRPr>
          </a:p>
          <a:p>
            <a:pPr algn="l">
              <a:buFont typeface="Wingdings" panose="05000000000000000000" charset="0"/>
            </a:pPr>
            <a:endParaRPr lang="zh-CN" altLang="en-US"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6567473" y="1755018"/>
            <a:ext cx="4034367" cy="4551680"/>
          </a:xfrm>
          <a:prstGeom prst="rect">
            <a:avLst/>
          </a:prstGeom>
        </p:spPr>
      </p:pic>
    </p:spTree>
    <p:extLst>
      <p:ext uri="{BB962C8B-B14F-4D97-AF65-F5344CB8AC3E}">
        <p14:creationId xmlns:p14="http://schemas.microsoft.com/office/powerpoint/2010/main" val="3262629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0065" y="953106"/>
            <a:ext cx="10991427" cy="4309533"/>
          </a:xfrm>
        </p:spPr>
        <p:txBody>
          <a:bodyPr>
            <a:noAutofit/>
          </a:bodyPr>
          <a:lstStyle/>
          <a:p>
            <a:pPr algn="l">
              <a:buFont typeface="Wingdings" panose="05000000000000000000" charset="0"/>
            </a:pPr>
            <a:r>
              <a:rPr lang="zh-CN" altLang="en-US" sz="2667" dirty="0">
                <a:solidFill>
                  <a:schemeClr val="tx1">
                    <a:lumMod val="75000"/>
                    <a:lumOff val="25000"/>
                  </a:schemeClr>
                </a:solidFill>
                <a:sym typeface="+mn-ea"/>
              </a:rPr>
              <a:t>局域网的特点：</a:t>
            </a:r>
          </a:p>
          <a:p>
            <a:pPr marL="457200" indent="-457200" algn="l">
              <a:buFont typeface="Wingdings" panose="05000000000000000000" pitchFamily="2" charset="2"/>
              <a:buChar char="p"/>
            </a:pPr>
            <a:r>
              <a:rPr lang="zh-CN" altLang="en-US" sz="2667" dirty="0">
                <a:solidFill>
                  <a:schemeClr val="tx1">
                    <a:lumMod val="75000"/>
                    <a:lumOff val="25000"/>
                  </a:schemeClr>
                </a:solidFill>
                <a:sym typeface="+mn-ea"/>
              </a:rPr>
              <a:t>传输距离有限</a:t>
            </a:r>
            <a:endParaRPr lang="zh-CN" altLang="en-US" sz="2667" dirty="0">
              <a:solidFill>
                <a:schemeClr val="tx1">
                  <a:lumMod val="75000"/>
                  <a:lumOff val="25000"/>
                </a:schemeClr>
              </a:solidFill>
            </a:endParaRPr>
          </a:p>
          <a:p>
            <a:pPr algn="l">
              <a:buClrTx/>
              <a:buSzTx/>
              <a:buFont typeface="Wingdings" panose="05000000000000000000" charset="0"/>
            </a:pPr>
            <a:r>
              <a:rPr lang="zh-CN" altLang="en-US" sz="2667" dirty="0">
                <a:solidFill>
                  <a:schemeClr val="tx1">
                    <a:lumMod val="75000"/>
                    <a:lumOff val="25000"/>
                  </a:schemeClr>
                </a:solidFill>
                <a:sym typeface="+mn-ea"/>
              </a:rPr>
              <a:t>        一般在几米到十几公里范围。</a:t>
            </a:r>
            <a:endParaRPr lang="zh-CN" altLang="en-US" sz="2667" dirty="0">
              <a:solidFill>
                <a:schemeClr val="tx1">
                  <a:lumMod val="75000"/>
                  <a:lumOff val="25000"/>
                </a:schemeClr>
              </a:solidFill>
            </a:endParaRPr>
          </a:p>
          <a:p>
            <a:pPr marL="514350" indent="-514350" algn="l">
              <a:buFont typeface="Wingdings" panose="05000000000000000000" pitchFamily="2" charset="2"/>
              <a:buChar char="p"/>
            </a:pPr>
            <a:r>
              <a:rPr lang="zh-CN" altLang="en-US" sz="2667" dirty="0">
                <a:solidFill>
                  <a:schemeClr val="tx1">
                    <a:lumMod val="75000"/>
                    <a:lumOff val="25000"/>
                  </a:schemeClr>
                </a:solidFill>
                <a:sym typeface="+mn-ea"/>
              </a:rPr>
              <a:t>传输速率高</a:t>
            </a:r>
            <a:endParaRPr lang="zh-CN" altLang="en-US" sz="2667" dirty="0">
              <a:solidFill>
                <a:schemeClr val="tx1">
                  <a:lumMod val="75000"/>
                  <a:lumOff val="25000"/>
                </a:schemeClr>
              </a:solidFill>
            </a:endParaRPr>
          </a:p>
          <a:p>
            <a:pPr algn="l">
              <a:buClrTx/>
              <a:buSzTx/>
              <a:buFont typeface="Wingdings" panose="05000000000000000000" charset="0"/>
            </a:pPr>
            <a:r>
              <a:rPr lang="zh-CN" altLang="en-US" sz="2667" dirty="0">
                <a:solidFill>
                  <a:schemeClr val="tx1">
                    <a:lumMod val="75000"/>
                    <a:lumOff val="25000"/>
                  </a:schemeClr>
                </a:solidFill>
                <a:sym typeface="+mn-ea"/>
              </a:rPr>
              <a:t>        一般在</a:t>
            </a:r>
            <a:r>
              <a:rPr lang="en-US" altLang="zh-CN" sz="2667" dirty="0">
                <a:solidFill>
                  <a:schemeClr val="tx1">
                    <a:lumMod val="75000"/>
                    <a:lumOff val="25000"/>
                  </a:schemeClr>
                </a:solidFill>
                <a:sym typeface="+mn-ea"/>
              </a:rPr>
              <a:t>10Mbps</a:t>
            </a:r>
            <a:r>
              <a:rPr lang="zh-CN" altLang="en-US" sz="2667" dirty="0">
                <a:solidFill>
                  <a:schemeClr val="tx1">
                    <a:lumMod val="75000"/>
                    <a:lumOff val="25000"/>
                  </a:schemeClr>
                </a:solidFill>
                <a:sym typeface="+mn-ea"/>
              </a:rPr>
              <a:t>～</a:t>
            </a:r>
            <a:r>
              <a:rPr lang="en-US" altLang="zh-CN" sz="2667" dirty="0">
                <a:solidFill>
                  <a:schemeClr val="tx1">
                    <a:lumMod val="75000"/>
                    <a:lumOff val="25000"/>
                  </a:schemeClr>
                </a:solidFill>
                <a:sym typeface="+mn-ea"/>
              </a:rPr>
              <a:t>10Gbps</a:t>
            </a:r>
            <a:r>
              <a:rPr lang="zh-CN" altLang="en-US" sz="2667" dirty="0">
                <a:solidFill>
                  <a:schemeClr val="tx1">
                    <a:lumMod val="75000"/>
                    <a:lumOff val="25000"/>
                  </a:schemeClr>
                </a:solidFill>
                <a:sym typeface="+mn-ea"/>
              </a:rPr>
              <a:t>。</a:t>
            </a:r>
            <a:endParaRPr lang="zh-CN" altLang="en-US" sz="2667" dirty="0">
              <a:solidFill>
                <a:schemeClr val="tx1">
                  <a:lumMod val="75000"/>
                  <a:lumOff val="25000"/>
                </a:schemeClr>
              </a:solidFill>
            </a:endParaRPr>
          </a:p>
          <a:p>
            <a:pPr marL="457200" indent="-457200" algn="l">
              <a:buFont typeface="Wingdings" panose="05000000000000000000" pitchFamily="2" charset="2"/>
              <a:buChar char="p"/>
            </a:pPr>
            <a:r>
              <a:rPr lang="zh-CN" altLang="en-US" sz="2667" dirty="0">
                <a:solidFill>
                  <a:schemeClr val="tx1">
                    <a:lumMod val="75000"/>
                    <a:lumOff val="25000"/>
                  </a:schemeClr>
                </a:solidFill>
                <a:sym typeface="+mn-ea"/>
              </a:rPr>
              <a:t>传输可靠性高</a:t>
            </a:r>
            <a:endParaRPr lang="zh-CN" altLang="en-US" sz="2667" dirty="0">
              <a:solidFill>
                <a:schemeClr val="tx1">
                  <a:lumMod val="75000"/>
                  <a:lumOff val="25000"/>
                </a:schemeClr>
              </a:solidFill>
            </a:endParaRPr>
          </a:p>
          <a:p>
            <a:pPr algn="l">
              <a:buClrTx/>
              <a:buSzTx/>
              <a:buFont typeface="Wingdings" panose="05000000000000000000" charset="0"/>
            </a:pPr>
            <a:r>
              <a:rPr lang="zh-CN" altLang="en-US" sz="2667" dirty="0">
                <a:solidFill>
                  <a:schemeClr val="tx1">
                    <a:lumMod val="75000"/>
                    <a:lumOff val="25000"/>
                  </a:schemeClr>
                </a:solidFill>
                <a:sym typeface="+mn-ea"/>
              </a:rPr>
              <a:t>      误码率通常在</a:t>
            </a:r>
            <a:r>
              <a:rPr lang="en-US" altLang="zh-CN" sz="2667" dirty="0">
                <a:solidFill>
                  <a:schemeClr val="tx1">
                    <a:lumMod val="75000"/>
                    <a:lumOff val="25000"/>
                  </a:schemeClr>
                </a:solidFill>
                <a:sym typeface="+mn-ea"/>
              </a:rPr>
              <a:t>10-7</a:t>
            </a:r>
            <a:r>
              <a:rPr lang="zh-CN" altLang="en-US" sz="2667" dirty="0">
                <a:solidFill>
                  <a:schemeClr val="tx1">
                    <a:lumMod val="75000"/>
                    <a:lumOff val="25000"/>
                  </a:schemeClr>
                </a:solidFill>
                <a:sym typeface="+mn-ea"/>
              </a:rPr>
              <a:t>～</a:t>
            </a:r>
            <a:r>
              <a:rPr lang="en-US" altLang="zh-CN" sz="2667" dirty="0">
                <a:solidFill>
                  <a:schemeClr val="tx1">
                    <a:lumMod val="75000"/>
                    <a:lumOff val="25000"/>
                  </a:schemeClr>
                </a:solidFill>
                <a:sym typeface="+mn-ea"/>
              </a:rPr>
              <a:t>10-12</a:t>
            </a:r>
            <a:r>
              <a:rPr lang="zh-CN" altLang="en-US" sz="2667" dirty="0">
                <a:solidFill>
                  <a:schemeClr val="tx1">
                    <a:lumMod val="75000"/>
                    <a:lumOff val="25000"/>
                  </a:schemeClr>
                </a:solidFill>
                <a:sym typeface="+mn-ea"/>
              </a:rPr>
              <a:t>（误码率指每传送</a:t>
            </a:r>
            <a:r>
              <a:rPr lang="en-US" altLang="zh-CN" sz="2667" dirty="0">
                <a:solidFill>
                  <a:schemeClr val="tx1">
                    <a:lumMod val="75000"/>
                    <a:lumOff val="25000"/>
                  </a:schemeClr>
                </a:solidFill>
                <a:sym typeface="+mn-ea"/>
              </a:rPr>
              <a:t>n</a:t>
            </a:r>
            <a:r>
              <a:rPr lang="zh-CN" altLang="en-US" sz="2667" dirty="0">
                <a:solidFill>
                  <a:schemeClr val="tx1">
                    <a:lumMod val="75000"/>
                    <a:lumOff val="25000"/>
                  </a:schemeClr>
                </a:solidFill>
                <a:sym typeface="+mn-ea"/>
              </a:rPr>
              <a:t>个位，可能发生一个位的传输差错）。</a:t>
            </a:r>
            <a:endParaRPr lang="zh-CN" altLang="en-US" sz="2667" dirty="0">
              <a:solidFill>
                <a:schemeClr val="tx1">
                  <a:lumMod val="75000"/>
                  <a:lumOff val="25000"/>
                </a:schemeClr>
              </a:solidFill>
            </a:endParaRPr>
          </a:p>
          <a:p>
            <a:pPr marL="457200" indent="-457200" algn="l">
              <a:buFont typeface="Wingdings" panose="05000000000000000000" pitchFamily="2" charset="2"/>
              <a:buChar char="p"/>
            </a:pPr>
            <a:r>
              <a:rPr lang="zh-CN" altLang="en-US" sz="2667" dirty="0">
                <a:solidFill>
                  <a:schemeClr val="tx1">
                    <a:lumMod val="75000"/>
                    <a:lumOff val="25000"/>
                  </a:schemeClr>
                </a:solidFill>
                <a:sym typeface="+mn-ea"/>
              </a:rPr>
              <a:t>结构简单，协议简单，容易实现，具有较好的灵活性</a:t>
            </a:r>
            <a:endParaRPr lang="zh-CN" altLang="en-US" sz="2667" dirty="0">
              <a:solidFill>
                <a:schemeClr val="tx1">
                  <a:lumMod val="75000"/>
                  <a:lumOff val="25000"/>
                </a:schemeClr>
              </a:solidFill>
            </a:endParaRPr>
          </a:p>
          <a:p>
            <a:pPr marL="457189" indent="-457189" algn="l">
              <a:buFont typeface="Wingdings" panose="05000000000000000000" charset="0"/>
            </a:pPr>
            <a:endParaRPr lang="zh-CN" altLang="en-US" sz="2667" dirty="0">
              <a:solidFill>
                <a:schemeClr val="accent1">
                  <a:lumMod val="50000"/>
                </a:schemeClr>
              </a:solidFill>
              <a:sym typeface="+mn-ea"/>
            </a:endParaRPr>
          </a:p>
        </p:txBody>
      </p:sp>
    </p:spTree>
    <p:extLst>
      <p:ext uri="{BB962C8B-B14F-4D97-AF65-F5344CB8AC3E}">
        <p14:creationId xmlns:p14="http://schemas.microsoft.com/office/powerpoint/2010/main" val="1785468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a:spLocks noGrp="1"/>
          </p:cNvSpPr>
          <p:nvPr/>
        </p:nvSpPr>
        <p:spPr>
          <a:xfrm>
            <a:off x="484898" y="857431"/>
            <a:ext cx="11071376" cy="223012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marL="380990" indent="-380990" algn="l">
              <a:buFont typeface="Wingdings" panose="05000000000000000000" pitchFamily="2" charset="2"/>
              <a:buChar char="p"/>
            </a:pPr>
            <a:r>
              <a:rPr lang="zh-CN" altLang="en-US" dirty="0">
                <a:solidFill>
                  <a:schemeClr val="tx1">
                    <a:lumMod val="75000"/>
                    <a:lumOff val="25000"/>
                  </a:schemeClr>
                </a:solidFill>
                <a:sym typeface="+mn-ea"/>
              </a:rPr>
              <a:t>城域网</a:t>
            </a:r>
            <a:r>
              <a:rPr lang="en-US" altLang="zh-CN">
                <a:solidFill>
                  <a:schemeClr val="tx1">
                    <a:lumMod val="75000"/>
                    <a:lumOff val="25000"/>
                  </a:schemeClr>
                </a:solidFill>
                <a:sym typeface="+mn-ea"/>
              </a:rPr>
              <a:t>(</a:t>
            </a:r>
            <a:r>
              <a:rPr lang="en-US" altLang="zh-CN" smtClean="0">
                <a:solidFill>
                  <a:schemeClr val="tx1">
                    <a:lumMod val="75000"/>
                    <a:lumOff val="25000"/>
                  </a:schemeClr>
                </a:solidFill>
                <a:sym typeface="+mn-ea"/>
              </a:rPr>
              <a:t>Metropolitan </a:t>
            </a:r>
            <a:r>
              <a:rPr lang="en-US" altLang="zh-CN" dirty="0">
                <a:solidFill>
                  <a:schemeClr val="tx1">
                    <a:lumMod val="75000"/>
                    <a:lumOff val="25000"/>
                  </a:schemeClr>
                </a:solidFill>
                <a:sym typeface="+mn-ea"/>
              </a:rPr>
              <a:t>Area Network)</a:t>
            </a:r>
            <a:endParaRPr lang="zh-CN" altLang="en-US" dirty="0">
              <a:solidFill>
                <a:schemeClr val="tx1">
                  <a:lumMod val="75000"/>
                  <a:lumOff val="25000"/>
                </a:schemeClr>
              </a:solidFill>
              <a:sym typeface="+mn-ea"/>
            </a:endParaRPr>
          </a:p>
          <a:p>
            <a:pPr algn="l">
              <a:lnSpc>
                <a:spcPct val="110000"/>
              </a:lnSpc>
            </a:pPr>
            <a:r>
              <a:rPr lang="zh-CN" altLang="en-US" dirty="0">
                <a:solidFill>
                  <a:schemeClr val="tx1">
                    <a:lumMod val="75000"/>
                    <a:lumOff val="25000"/>
                  </a:schemeClr>
                </a:solidFill>
                <a:sym typeface="+mn-ea"/>
              </a:rPr>
              <a:t>城域网是在一个城市范围内建立的计算机通信网。城域网通常使用与局域网相似的技术，传输媒体主要采用光缆。</a:t>
            </a:r>
            <a:endParaRPr lang="zh-CN" altLang="en-US" dirty="0">
              <a:solidFill>
                <a:schemeClr val="tx1">
                  <a:lumMod val="75000"/>
                  <a:lumOff val="25000"/>
                </a:schemeClr>
              </a:solidFill>
            </a:endParaRPr>
          </a:p>
          <a:p>
            <a:pPr algn="l">
              <a:lnSpc>
                <a:spcPct val="110000"/>
              </a:lnSpc>
            </a:pPr>
            <a:r>
              <a:rPr lang="zh-CN" altLang="en-US" dirty="0">
                <a:solidFill>
                  <a:schemeClr val="tx1">
                    <a:lumMod val="75000"/>
                    <a:lumOff val="25000"/>
                  </a:schemeClr>
                </a:solidFill>
                <a:sym typeface="+mn-ea"/>
              </a:rPr>
              <a:t>实际上城域网技术并没能在世界各国迅速地推广，而在实际中被广域网技术所取代。</a:t>
            </a:r>
            <a:endParaRPr lang="zh-CN" altLang="en-US" dirty="0">
              <a:solidFill>
                <a:schemeClr val="tx1">
                  <a:lumMod val="75000"/>
                  <a:lumOff val="25000"/>
                </a:schemeClr>
              </a:solidFill>
            </a:endParaRPr>
          </a:p>
          <a:p>
            <a:pPr algn="l">
              <a:buFont typeface="Wingdings" panose="05000000000000000000" charset="0"/>
            </a:pPr>
            <a:endParaRPr lang="zh-CN" altLang="en-US" dirty="0">
              <a:solidFill>
                <a:schemeClr val="accent1">
                  <a:lumMod val="50000"/>
                </a:schemeClr>
              </a:solidFill>
              <a:sym typeface="+mn-ea"/>
            </a:endParaRPr>
          </a:p>
        </p:txBody>
      </p:sp>
      <p:pic>
        <p:nvPicPr>
          <p:cNvPr id="572422" name="图片 572421"/>
          <p:cNvPicPr>
            <a:picLocks noChangeAspect="1"/>
          </p:cNvPicPr>
          <p:nvPr/>
        </p:nvPicPr>
        <p:blipFill>
          <a:blip r:embed="rId2"/>
          <a:stretch>
            <a:fillRect/>
          </a:stretch>
        </p:blipFill>
        <p:spPr>
          <a:xfrm>
            <a:off x="5042263" y="3017968"/>
            <a:ext cx="6215925" cy="3309778"/>
          </a:xfrm>
          <a:prstGeom prst="rect">
            <a:avLst/>
          </a:prstGeom>
          <a:noFill/>
          <a:ln w="9525">
            <a:noFill/>
          </a:ln>
        </p:spPr>
      </p:pic>
    </p:spTree>
    <p:extLst>
      <p:ext uri="{BB962C8B-B14F-4D97-AF65-F5344CB8AC3E}">
        <p14:creationId xmlns:p14="http://schemas.microsoft.com/office/powerpoint/2010/main" val="2061202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2075</Words>
  <Application>Microsoft Office PowerPoint</Application>
  <PresentationFormat>宽屏</PresentationFormat>
  <Paragraphs>189</Paragraphs>
  <Slides>40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Hannotate SC Bold</vt:lpstr>
      <vt:lpstr>Helvetica Neue Medium</vt:lpstr>
      <vt:lpstr>等线</vt:lpstr>
      <vt:lpstr>等线 Light</vt:lpstr>
      <vt:lpstr>楷体_GB2312</vt:lpstr>
      <vt:lpstr>Arial</vt:lpstr>
      <vt:lpstr>Wingdings</vt:lpstr>
      <vt:lpstr>Office 主题​​</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USER</cp:lastModifiedBy>
  <cp:revision>63</cp:revision>
  <dcterms:created xsi:type="dcterms:W3CDTF">2020-10-12T01:38:58Z</dcterms:created>
  <dcterms:modified xsi:type="dcterms:W3CDTF">2021-02-08T14:07:50Z</dcterms:modified>
</cp:coreProperties>
</file>