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8" r:id="rId4"/>
    <p:sldId id="260" r:id="rId5"/>
    <p:sldId id="261" r:id="rId6"/>
    <p:sldId id="269" r:id="rId7"/>
    <p:sldId id="262" r:id="rId8"/>
    <p:sldId id="263" r:id="rId9"/>
    <p:sldId id="270" r:id="rId10"/>
    <p:sldId id="264" r:id="rId11"/>
    <p:sldId id="271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D12E9-320C-49B3-B274-E3605684D76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B3A4E-0C43-4159-8635-47B0B5D17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323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B3A4E-0C43-4159-8635-47B0B5D179D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08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591E62E-4716-44D5-A331-CA3FA2FCD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FCD5296-6C1D-45DB-A95B-22BF2F776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46C8CA6-ED8B-4007-8593-9DF19A25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BC8C87B-F17F-41A3-984D-5DF04169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FAB650E-3225-4F64-97BD-884B9B3E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1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CFA48D0-B602-4073-9C3C-D7E863EC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BB0C611-E6A8-4C6C-AC11-D910F7075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E6A4C7C-6DC2-4B5D-B052-293FF551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9D79530-DB4F-428C-9344-ED77DC2D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EC6815A-77A4-4278-A007-9367297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5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72F138FF-3AAA-4C24-8F62-D961E9C25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312E2F7-053B-4417-A958-9541E2EC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9E67C61-8DC4-4F97-A99C-86D95A97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AA51CC0-48D3-44B2-B704-603FDEA0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CFCED03-51FF-420B-8E13-A5DC0BBF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2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F8E84B-78B2-4211-A90B-5DEE6709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87D17D9-6C4A-479E-9FEC-470AD1C1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000D1F9-AC7C-4ADF-8F35-62414F8A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49A4920-3D56-44DF-8B34-7D92F459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6CFEE23-B3C3-4488-BD96-EC6EFD2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241ED5D-4DC7-477F-952D-B10E83E6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8065608-6BBC-4DCA-A89A-513E45DDF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B1E2E82-5BD4-4EE7-AFBF-F6EFF0C8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BB5693D-19D0-454C-ACE6-F7C96F4E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89096CC-9ADC-4DE2-A204-30FA1866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CC7B440-81EE-4AA5-8EA8-DD8F0D86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386C9FF-4FD7-4205-8A19-97498B041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C2900A1-E025-4AE9-887D-C87FA20CB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FF306D5-229C-4415-BDF6-127F125F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52B84AE-0D11-468C-9714-B3D5279F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390D2F3-42D9-4162-8268-E555F2CD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B54DA96-B70D-4FDE-99DE-93CD5D78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509F39A-0221-49F3-9DB9-F465DA6F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9DC4433-5D27-4D68-8C2A-11DF37E4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5E3A3042-1DE8-4B07-A951-D3D626827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E8C0A7A5-6150-41F9-8CB8-B9E4E13F5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DA2F76A8-A488-4FEE-85DE-D9C830D9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4398EA36-59E0-4177-AFD0-133C9476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BF23C896-86C0-44E9-A72C-EE57BA7E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311762C-2606-44CF-919C-A850DDFE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DB40B7B-6BEE-469D-B767-4247CFFB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8B1AFF0D-7A46-4446-8613-6782DE62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00CE633B-B7EA-4EA9-9CA2-D9EB0DFD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2241340D-A524-416D-ABBA-71E2075F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C6562D9F-B094-43C3-9B85-040FB7FD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796BD4D-10CE-48D5-9103-D2E44A8D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74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E92AC29-2C6F-4631-A03E-170F6A53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3C63411-44BB-4ED7-B9A4-A87C48EA3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810A240-AA87-4667-86B5-83834E9C8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E5C0375-063E-4F84-BCB9-5A718690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3E914F7-4E01-45BB-91DA-AFE5F1BC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1D36B60-3A42-4694-A517-8CC3309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9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0DDEBCD-E48A-4368-8A4C-5F309001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1B7F12A9-5806-4AA9-869D-4E82904F2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715BEE9-F597-4A5F-9575-47DC3143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8D5E5C5-43F4-49ED-BA5D-66CD3FBA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CAF0D24-2BA3-4611-9F81-241C820C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5801C6C-2E8F-46C9-9C26-58F88A7F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5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hibtc.ke.qq.com/?tuin=9f950b04#tab=1&amp;category=-1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>
            <a:extLst>
              <a:ext uri="{FF2B5EF4-FFF2-40B4-BE49-F238E27FC236}">
                <a16:creationId xmlns:a16="http://schemas.microsoft.com/office/drawing/2014/main" xmlns="" id="{A1633ECA-F8B5-4F62-87D8-6DEEF3563E3D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xmlns="" id="{914A4204-B9FA-4450-9A62-1C655CC2C437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xmlns="" id="{DB1A1C58-9F0B-47AF-8349-093D5809AD1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xmlns="" id="{869977ED-3120-41FF-867D-66C35C52F66B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xmlns="" id="{CFB0B9D8-E258-48CC-B85C-6F341052FE3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8" name="艾茵施坦">
            <a:extLst>
              <a:ext uri="{FF2B5EF4-FFF2-40B4-BE49-F238E27FC236}">
                <a16:creationId xmlns:a16="http://schemas.microsoft.com/office/drawing/2014/main" xmlns="" id="{BC72413A-C8F1-45A8-B13A-135BBC5F1377}"/>
              </a:ext>
            </a:extLst>
          </p:cNvPr>
          <p:cNvSpPr txBox="1"/>
          <p:nvPr userDrawn="1"/>
        </p:nvSpPr>
        <p:spPr>
          <a:xfrm>
            <a:off x="504481" y="54565"/>
            <a:ext cx="2660072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黑猫编程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shijitech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5FF32B70-1E5F-4875-B08F-F4404410417C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5" y="179783"/>
            <a:ext cx="409996" cy="409996"/>
          </a:xfrm>
          <a:prstGeom prst="rect">
            <a:avLst/>
          </a:pr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FCAF201E-560A-42E5-A9B9-E25AF9589398}"/>
              </a:ext>
            </a:extLst>
          </p:cNvPr>
          <p:cNvCxnSpPr>
            <a:cxnSpLocks/>
          </p:cNvCxnSpPr>
          <p:nvPr userDrawn="1"/>
        </p:nvCxnSpPr>
        <p:spPr>
          <a:xfrm>
            <a:off x="0" y="69152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8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2677345028@qq.co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29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576131" y="157723"/>
            <a:ext cx="489542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网页</a:t>
            </a: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的相关概念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127" y="767081"/>
            <a:ext cx="11519747" cy="6091767"/>
          </a:xfrm>
        </p:spPr>
        <p:txBody>
          <a:bodyPr>
            <a:noAutofit/>
          </a:bodyPr>
          <a:lstStyle/>
          <a:p>
            <a:pPr marL="380990" indent="-380990" algn="l">
              <a:lnSpc>
                <a:spcPct val="130000"/>
              </a:lnSpc>
              <a:buSzPct val="85000"/>
              <a:buFont typeface="Wingdings" panose="05000000000000000000" charset="0"/>
              <a:buChar char="l"/>
            </a:pPr>
            <a:r>
              <a:rPr lang="zh-CN" altLang="en-US" sz="2133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WWW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HTML</a:t>
            </a:r>
          </a:p>
          <a:p>
            <a:pPr algn="l">
              <a:lnSpc>
                <a:spcPct val="130000"/>
              </a:lnSpc>
              <a:buClrTx/>
              <a:buSzPct val="85000"/>
              <a:buFont typeface="Wingdings" panose="05000000000000000000" charset="0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       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WWW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的网页文件是用超文本标记语言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HTML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编写的，并在超文本传输协议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HTTP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支持下运行的。</a:t>
            </a:r>
          </a:p>
          <a:p>
            <a:pPr algn="l">
              <a:lnSpc>
                <a:spcPct val="130000"/>
              </a:lnSpc>
              <a:buClrTx/>
              <a:buSzPct val="85000"/>
              <a:buFont typeface="Wingdings" panose="05000000000000000000" charset="0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       超文本中不仅含有文本信息，还有声音，图像，图形，视频等多媒体信息，故又称超媒体。</a:t>
            </a:r>
          </a:p>
          <a:p>
            <a:pPr algn="l">
              <a:lnSpc>
                <a:spcPct val="130000"/>
              </a:lnSpc>
              <a:buClrTx/>
              <a:buSzPct val="85000"/>
              <a:buFont typeface="Wingdings" panose="05000000000000000000" charset="0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       更重要的是，超文本中隐含着指向其他超文本的链接，这种链接成为超链。</a:t>
            </a:r>
          </a:p>
          <a:p>
            <a:pPr marL="380990" indent="-380990" algn="l">
              <a:lnSpc>
                <a:spcPct val="130000"/>
              </a:lnSpc>
              <a:buSzPct val="85000"/>
              <a:buFont typeface="Wingdings" panose="05000000000000000000" charset="0"/>
              <a:buChar char="l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URL </a:t>
            </a:r>
          </a:p>
          <a:p>
            <a:pPr algn="l">
              <a:lnSpc>
                <a:spcPct val="130000"/>
              </a:lnSpc>
              <a:buClrTx/>
              <a:buSzPct val="85000"/>
              <a:buFont typeface="Wingdings" panose="05000000000000000000" charset="0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       简单地讲，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URL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（统一资源定位器）就是因特网上的资源地址，每个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Web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界面，包括主页，都有唯一一个地址，格式为：协议名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// IP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地址或域名，如：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https://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www.baidu.com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/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373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127" y="767082"/>
            <a:ext cx="11519747" cy="2881810"/>
          </a:xfrm>
        </p:spPr>
        <p:txBody>
          <a:bodyPr>
            <a:noAutofit/>
          </a:bodyPr>
          <a:lstStyle/>
          <a:p>
            <a:pPr marL="380990" indent="-380990" algn="l">
              <a:lnSpc>
                <a:spcPct val="130000"/>
              </a:lnSpc>
              <a:buSzPct val="85000"/>
              <a:buFont typeface="Wingdings" panose="05000000000000000000" charset="0"/>
              <a:buChar char="l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浏览器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380990" indent="-380990" algn="l">
              <a:lnSpc>
                <a:spcPct val="130000"/>
              </a:lnSpc>
              <a:buSzPct val="85000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      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WWW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浏览器是一个客户端的程序，主要功能是使用户获取因特网上的各种资源。常用的浏览器有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Microsoft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Internet Explorer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）。</a:t>
            </a:r>
          </a:p>
          <a:p>
            <a:pPr algn="l">
              <a:lnSpc>
                <a:spcPct val="130000"/>
              </a:lnSpc>
              <a:buSzPct val="85000"/>
            </a:pPr>
            <a:endParaRPr lang="zh-CN" altLang="en-US" sz="2133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104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454210" y="183848"/>
            <a:ext cx="489542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电子邮件的相关概念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127" y="1006687"/>
            <a:ext cx="11519747" cy="5230707"/>
          </a:xfrm>
        </p:spPr>
        <p:txBody>
          <a:bodyPr>
            <a:noAutofit/>
          </a:bodyPr>
          <a:lstStyle/>
          <a:p>
            <a:pPr marL="380990" indent="-380990" algn="l">
              <a:lnSpc>
                <a:spcPct val="130000"/>
              </a:lnSpc>
              <a:buSzPct val="85000"/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电子邮件概述</a:t>
            </a:r>
          </a:p>
          <a:p>
            <a:pPr algn="l">
              <a:lnSpc>
                <a:spcPct val="130000"/>
              </a:lnSpc>
              <a:buClrTx/>
              <a:buSzPct val="85000"/>
              <a:buFont typeface="Wingdings" panose="05000000000000000000" charset="0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       是因特网上使用最广泛的一种服务。</a:t>
            </a:r>
          </a:p>
          <a:p>
            <a:pPr marL="380990" indent="-380990" algn="l">
              <a:lnSpc>
                <a:spcPct val="130000"/>
              </a:lnSpc>
              <a:buSzPct val="85000"/>
              <a:buFont typeface="Wingdings" panose="05000000000000000000" charset="0"/>
              <a:buChar char="l"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380990" indent="-380990" algn="l">
              <a:lnSpc>
                <a:spcPct val="130000"/>
              </a:lnSpc>
              <a:buSzPct val="85000"/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电子邮件使用的协议</a:t>
            </a:r>
          </a:p>
          <a:p>
            <a:pPr algn="l">
              <a:lnSpc>
                <a:spcPct val="130000"/>
              </a:lnSpc>
              <a:buClrTx/>
              <a:buSzPct val="85000"/>
              <a:buFont typeface="Wingdings" panose="05000000000000000000" charset="0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       简单邮件传输协议：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SMTP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Simple Message Transfer Protocol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）</a:t>
            </a:r>
          </a:p>
          <a:p>
            <a:pPr algn="l">
              <a:lnSpc>
                <a:spcPct val="130000"/>
              </a:lnSpc>
              <a:buClrTx/>
              <a:buSzPct val="85000"/>
              <a:buFont typeface="Wingdings" panose="05000000000000000000" charset="0"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       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电子邮件扩展协议：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MIME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Multipurpose Internet Mail Extensions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）</a:t>
            </a:r>
          </a:p>
          <a:p>
            <a:pPr algn="l">
              <a:lnSpc>
                <a:spcPct val="130000"/>
              </a:lnSpc>
              <a:buClrTx/>
              <a:buSzPct val="85000"/>
              <a:buFont typeface="Wingdings" panose="05000000000000000000" charset="0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       接收邮件协议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：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POP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Post Office Protocol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又称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POP3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协议。</a:t>
            </a:r>
          </a:p>
          <a:p>
            <a:pPr algn="l">
              <a:lnSpc>
                <a:spcPct val="130000"/>
              </a:lnSpc>
              <a:buClrTx/>
              <a:buSzPct val="85000"/>
              <a:buFont typeface="Wingdings" panose="05000000000000000000" charset="0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       邮件访问协议：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IMAP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Internet Mail Access Protocol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）</a:t>
            </a:r>
          </a:p>
          <a:p>
            <a:pPr algn="l">
              <a:lnSpc>
                <a:spcPct val="130000"/>
              </a:lnSpc>
              <a:buClrTx/>
              <a:buSzPct val="85000"/>
              <a:buFont typeface="Wingdings" panose="05000000000000000000" charset="0"/>
            </a:pPr>
            <a:endParaRPr lang="zh-CN" altLang="en-US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9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3045" y="1016122"/>
            <a:ext cx="10121053" cy="6278880"/>
          </a:xfrm>
        </p:spPr>
        <p:txBody>
          <a:bodyPr>
            <a:noAutofit/>
          </a:bodyPr>
          <a:lstStyle/>
          <a:p>
            <a:pPr algn="l"/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1.【NOIP2017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普及组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】</a:t>
            </a:r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下列协议中与电子邮件无关的是（）。</a:t>
            </a:r>
          </a:p>
          <a:p>
            <a:pPr algn="l"/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A. POP3          B. SMTP           C. WTO              D. IMAP</a:t>
            </a:r>
          </a:p>
          <a:p>
            <a:pPr algn="l"/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【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答案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】C</a:t>
            </a:r>
          </a:p>
          <a:p>
            <a:pPr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【分析】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WTO 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世界贸易组织</a:t>
            </a:r>
          </a:p>
          <a:p>
            <a:pPr algn="l"/>
            <a:endParaRPr lang="en-US" altLang="zh-CN"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/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2.【NOIP2015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普及组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】</a:t>
            </a:r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FTP可以用于（ ）。</a:t>
            </a:r>
          </a:p>
          <a:p>
            <a:pPr algn="l"/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A. 远程传输文件        B. 发送电子邮件          C. 浏览网页               D. 网上聊天</a:t>
            </a:r>
          </a:p>
          <a:p>
            <a:pPr algn="l"/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【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答案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】A</a:t>
            </a:r>
          </a:p>
          <a:p>
            <a:pPr algn="l"/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/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3.【NOIP2014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普及组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】</a:t>
            </a:r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以下哪一种是属于电子邮件收发的协议（   ）。 </a:t>
            </a:r>
          </a:p>
          <a:p>
            <a:pPr algn="l"/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A. SMTP          B. UDP            C. P2P           D. FTP </a:t>
            </a:r>
          </a:p>
          <a:p>
            <a:pPr algn="l"/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【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答案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】A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5B9CAA05-1FB7-4769-8A20-8705947222F9}"/>
              </a:ext>
            </a:extLst>
          </p:cNvPr>
          <p:cNvSpPr txBox="1"/>
          <p:nvPr/>
        </p:nvSpPr>
        <p:spPr>
          <a:xfrm>
            <a:off x="1520917" y="152928"/>
            <a:ext cx="394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真题演练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8734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4669" y="929036"/>
            <a:ext cx="11388028" cy="6278880"/>
          </a:xfrm>
        </p:spPr>
        <p:txBody>
          <a:bodyPr>
            <a:noAutofit/>
          </a:bodyPr>
          <a:lstStyle/>
          <a:p>
            <a:pPr algn="l"/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4.【NOIP2009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普及组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】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关于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HTML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下面哪种说法是正确的：（）</a:t>
            </a:r>
          </a:p>
          <a:p>
            <a:pPr algn="l"/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A）HTML实现了文本、图形、声音乃至视频信息的统一编码。</a:t>
            </a:r>
          </a:p>
          <a:p>
            <a:pPr algn="l"/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B）HTML全称为超文本标记语言。</a:t>
            </a:r>
          </a:p>
          <a:p>
            <a:pPr algn="l"/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C）网上广泛使用的 Flash动画都是由HTML编写的。</a:t>
            </a:r>
          </a:p>
          <a:p>
            <a:pPr algn="l"/>
            <a:r>
              <a:rPr 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D</a:t>
            </a:r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）HTML也是一种高级程序设计语言。</a:t>
            </a:r>
          </a:p>
          <a:p>
            <a:pPr algn="l"/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【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答案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】B</a:t>
            </a:r>
          </a:p>
          <a:p>
            <a:pPr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【分析】HTML称为超文本标记语言，是一种标识性的语言。它包括一系列标签，通过这些标签可以将网络上的文档格式统一，使分散的Internet资源连接为一个逻辑整体。</a:t>
            </a:r>
          </a:p>
          <a:p>
            <a:pPr algn="l"/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/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5.【NOIP2007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普及组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】</a:t>
            </a:r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IT的含义是（  ）。 </a:t>
            </a:r>
          </a:p>
          <a:p>
            <a:pPr algn="l"/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A. 通信技术      B. 信息技术          C.网络技术      D.信息学</a:t>
            </a:r>
          </a:p>
          <a:p>
            <a:pPr algn="l"/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【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答案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】B</a:t>
            </a:r>
          </a:p>
          <a:p>
            <a:pPr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【分析】IT的英文是Information Technology，即信息技术的意思</a:t>
            </a:r>
          </a:p>
          <a:p>
            <a:pPr algn="l"/>
            <a:endParaRPr lang="zh-CN" altLang="en-US" sz="2133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algn="l"/>
            <a:endParaRPr lang="en-US" altLang="zh-CN" sz="2133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5B9CAA05-1FB7-4769-8A20-8705947222F9}"/>
              </a:ext>
            </a:extLst>
          </p:cNvPr>
          <p:cNvSpPr txBox="1"/>
          <p:nvPr/>
        </p:nvSpPr>
        <p:spPr>
          <a:xfrm>
            <a:off x="1520917" y="152928"/>
            <a:ext cx="394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真题演练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525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506583" y="131597"/>
            <a:ext cx="372460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800" b="1" i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Internet</a:t>
            </a:r>
            <a:r>
              <a:rPr lang="zh-CN" altLang="en-US" sz="2800" b="1" i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概述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" y="855861"/>
            <a:ext cx="11852366" cy="3864186"/>
          </a:xfrm>
        </p:spPr>
        <p:txBody>
          <a:bodyPr>
            <a:noAutofit/>
          </a:bodyPr>
          <a:lstStyle/>
          <a:p>
            <a:pPr algn="l">
              <a:lnSpc>
                <a:spcPct val="130000"/>
              </a:lnSpc>
              <a:buSzPct val="85000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Internet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是一个通过网络互联设备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——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路由器，将分布在世界各地的数以万计的局域网、 城域网以及大规模的广域网连接起来， 而形成的世界范围的最大计算机网络，又称全球性信息资源网。这些网络通过普通电话线、高速率专用线路、卫星、微波、光纤等将不同国家的大学、 公司、科研部门、政府组织等的网络连接起来，为世界各地的用户提供信息交流、通信和资源共享等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服务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019" y="3361510"/>
            <a:ext cx="3641513" cy="255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7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1886" y="914827"/>
            <a:ext cx="11103428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SzPct val="85000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因特网起源于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20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世纪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60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年代中期，由美国国防部高级研究计划局（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ARPA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）自主的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ARPANET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，此后提出的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TCP/IP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协议为因特网的发展奠定了基础。 </a:t>
            </a:r>
          </a:p>
          <a:p>
            <a:pPr>
              <a:lnSpc>
                <a:spcPct val="130000"/>
              </a:lnSpc>
              <a:buSzPct val="85000"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Internet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网络互连采用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TCP/IP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协议。</a:t>
            </a:r>
          </a:p>
          <a:p>
            <a:pPr>
              <a:lnSpc>
                <a:spcPct val="130000"/>
              </a:lnSpc>
              <a:buSzPct val="85000"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TCP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：传输控制协议（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Transmission Control Protocol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）</a:t>
            </a:r>
          </a:p>
          <a:p>
            <a:pPr>
              <a:lnSpc>
                <a:spcPct val="130000"/>
              </a:lnSpc>
              <a:buSzPct val="85000"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IP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：网际协议（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Internet Protocol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）</a:t>
            </a:r>
          </a:p>
          <a:p>
            <a:pPr>
              <a:lnSpc>
                <a:spcPct val="130000"/>
              </a:lnSpc>
              <a:buSzPct val="85000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用户进入互联网，需要借助互联网服务（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ISP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）提供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商的服务。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895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509970" y="165222"/>
            <a:ext cx="472270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Internet</a:t>
            </a: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的结构与组成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2766" y="918633"/>
            <a:ext cx="11921187" cy="5939367"/>
          </a:xfrm>
        </p:spPr>
        <p:txBody>
          <a:bodyPr>
            <a:noAutofit/>
          </a:bodyPr>
          <a:lstStyle/>
          <a:p>
            <a:pPr algn="l">
              <a:lnSpc>
                <a:spcPct val="130000"/>
              </a:lnSpc>
              <a:buSzPct val="85000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从 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Internet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实现技术角度看，它主要是由通信线路、路由器、 主机、信息资源等几个主要部分构成。</a:t>
            </a:r>
          </a:p>
          <a:p>
            <a:pPr algn="l">
              <a:lnSpc>
                <a:spcPct val="130000"/>
              </a:lnSpc>
              <a:buSzPct val="85000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(1)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通信线路： 用来将 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Internet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中的路由器与路由器、 路由器与主机连接起来。 通信线路分为有线通信线路与无线通信信道， 常用的传输介质主要有双绞线、同轴电缆、光纤电缆、 无线与卫星通信信道。 传输速率是指线路每秒钟可以传输数据的比特数。 通信信道的带宽越宽， 传输速率也就越高， 人们把 “高数据传输速率的网络 ”称为 “宽带网 ”。</a:t>
            </a:r>
          </a:p>
          <a:p>
            <a:pPr algn="l">
              <a:lnSpc>
                <a:spcPct val="130000"/>
              </a:lnSpc>
              <a:buSzPct val="85000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(2)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路由器：它的作用是将 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Internet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中的各个局域网、城域网、广域网以及主机互连起来。</a:t>
            </a:r>
          </a:p>
          <a:p>
            <a:pPr algn="l">
              <a:lnSpc>
                <a:spcPct val="130000"/>
              </a:lnSpc>
              <a:buSzPct val="85000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(3)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主机：是信息资源与服务的载体。主机可以分为服务器和客户机。 </a:t>
            </a:r>
          </a:p>
          <a:p>
            <a:pPr algn="l">
              <a:lnSpc>
                <a:spcPct val="130000"/>
              </a:lnSpc>
              <a:buSzPct val="85000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(4)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信息资源：包括文本、图像、语音与视频等多种类型的信息资源。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71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490860" y="183849"/>
            <a:ext cx="283548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网址和</a:t>
            </a: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域名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127" y="767082"/>
            <a:ext cx="11519747" cy="5198290"/>
          </a:xfrm>
        </p:spPr>
        <p:txBody>
          <a:bodyPr>
            <a:noAutofit/>
          </a:bodyPr>
          <a:lstStyle/>
          <a:p>
            <a:pPr algn="l">
              <a:lnSpc>
                <a:spcPct val="130000"/>
              </a:lnSpc>
              <a:buSzPct val="85000"/>
            </a:pPr>
            <a:r>
              <a:rPr lang="zh-CN" altLang="en-US" sz="1867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  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网址（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地址）由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位（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字节）二进制数组成， 常将每个字节作为一段，每段由“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.”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隔开，例：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202.96.209.5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就是一个合法地址。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地址由网络标识和主机标识两部分组成。</a:t>
            </a:r>
          </a:p>
          <a:p>
            <a:pPr algn="l">
              <a:lnSpc>
                <a:spcPct val="130000"/>
              </a:lnSpc>
              <a:buSzPct val="85000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       由于记忆毫无特征的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地址非常困难，因特网引进了字符形式的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地址，即域名。</a:t>
            </a:r>
          </a:p>
          <a:p>
            <a:pPr algn="l">
              <a:lnSpc>
                <a:spcPct val="130000"/>
              </a:lnSpc>
              <a:buSzPct val="85000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      其格式为：开头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主机名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主机类别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国家名（可以不要）。如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：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www.baidu.com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域名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一般有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3~5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个字段，中间用“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.”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隔开。</a:t>
            </a:r>
          </a:p>
          <a:p>
            <a:pPr algn="l">
              <a:lnSpc>
                <a:spcPct val="130000"/>
              </a:lnSpc>
              <a:buSzPct val="85000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       因特网上的域名由域名系统（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Domina Name System,DNS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）统一管理。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DNS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是一个分布式数据库系统，由域名空间、域名服务器、地址转换请求程序组成。</a:t>
            </a:r>
          </a:p>
          <a:p>
            <a:pPr algn="l">
              <a:lnSpc>
                <a:spcPct val="130000"/>
              </a:lnSpc>
              <a:buSzPct val="85000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       在因特网上域名和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地址一样都是唯一的。</a:t>
            </a:r>
          </a:p>
          <a:p>
            <a:pPr algn="l">
              <a:lnSpc>
                <a:spcPct val="130000"/>
              </a:lnSpc>
              <a:buSzPct val="85000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     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 </a:t>
            </a:r>
            <a:endParaRPr lang="zh-CN" altLang="en-US" sz="1867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214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0924" y="807036"/>
            <a:ext cx="11277601" cy="4286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SzPct val="85000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顶级域名分三类：</a:t>
            </a:r>
          </a:p>
          <a:p>
            <a:pPr>
              <a:lnSpc>
                <a:spcPct val="130000"/>
              </a:lnSpc>
              <a:spcBef>
                <a:spcPts val="1000"/>
              </a:spcBef>
              <a:buSzPct val="85000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             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1.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国家顶级域名，中国（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cn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），美国（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us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），英国（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uk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）；</a:t>
            </a:r>
          </a:p>
          <a:p>
            <a:pPr>
              <a:lnSpc>
                <a:spcPct val="130000"/>
              </a:lnSpc>
              <a:spcBef>
                <a:spcPts val="1000"/>
              </a:spcBef>
              <a:buSzPct val="85000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             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2.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国际顶级域名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——int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，国际组织可在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int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下注册；</a:t>
            </a:r>
          </a:p>
          <a:p>
            <a:pPr>
              <a:lnSpc>
                <a:spcPct val="130000"/>
              </a:lnSpc>
              <a:spcBef>
                <a:spcPts val="1000"/>
              </a:spcBef>
              <a:buSzPct val="85000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             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3.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通用顶级域名，如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com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net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edu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gov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...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>
              <a:lnSpc>
                <a:spcPct val="130000"/>
              </a:lnSpc>
              <a:spcBef>
                <a:spcPts val="1000"/>
              </a:spcBef>
              <a:buSzPct val="85000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       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对于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TCP/IP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来说，域名必须被映射为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IP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地址才能使用。因特网中，专门用来管理域名和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IP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地址之间的映射关系的计算机叫域名服务器（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Domina Name Server,DNS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）。</a:t>
            </a:r>
          </a:p>
          <a:p>
            <a:pPr>
              <a:lnSpc>
                <a:spcPct val="130000"/>
              </a:lnSpc>
              <a:buSzPct val="85000"/>
            </a:pPr>
            <a:endParaRPr lang="zh-CN" altLang="en-US" sz="1600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86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2769" y="871583"/>
            <a:ext cx="9224433" cy="601133"/>
          </a:xfrm>
        </p:spPr>
        <p:txBody>
          <a:bodyPr>
            <a:noAutofit/>
          </a:bodyPr>
          <a:lstStyle/>
          <a:p>
            <a:pPr algn="l">
              <a:lnSpc>
                <a:spcPct val="130000"/>
              </a:lnSpc>
              <a:buSzPct val="85000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顶级域名对应的名称如下表：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983" y="1728772"/>
            <a:ext cx="66167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8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506462" y="166431"/>
            <a:ext cx="427397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因特网提供的服务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6755" y="941252"/>
            <a:ext cx="11519747" cy="6091767"/>
          </a:xfrm>
        </p:spPr>
        <p:txBody>
          <a:bodyPr>
            <a:noAutofit/>
          </a:bodyPr>
          <a:lstStyle/>
          <a:p>
            <a:pPr algn="l">
              <a:lnSpc>
                <a:spcPct val="130000"/>
              </a:lnSpc>
              <a:buSzPct val="85000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有电子邮件，远程登录，文件传输，信息服务等。</a:t>
            </a:r>
          </a:p>
          <a:p>
            <a:pPr marL="380990" indent="-380990" algn="l">
              <a:lnSpc>
                <a:spcPct val="130000"/>
              </a:lnSpc>
              <a:buSzPct val="85000"/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万维网（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WWW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）</a:t>
            </a:r>
          </a:p>
          <a:p>
            <a:pPr algn="l">
              <a:lnSpc>
                <a:spcPct val="130000"/>
              </a:lnSpc>
              <a:buClrTx/>
              <a:buSzPct val="85000"/>
              <a:buFont typeface="Wingdings" panose="05000000000000000000" charset="0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       全球信息网，（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World Wide Web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），是全球规模的信息服务系统。是瑞士日内瓦欧洲粒子实验室最先开发的。如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：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www.baidu.com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380990" indent="-380990" algn="l">
              <a:lnSpc>
                <a:spcPct val="130000"/>
              </a:lnSpc>
              <a:buSzPct val="85000"/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电子邮件（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E-mail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）</a:t>
            </a:r>
          </a:p>
          <a:p>
            <a:pPr algn="l">
              <a:lnSpc>
                <a:spcPct val="130000"/>
              </a:lnSpc>
              <a:buClrTx/>
              <a:buSzPct val="85000"/>
              <a:buFont typeface="Wingdings" panose="05000000000000000000" charset="0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      格式为：收件人邮箱名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@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邮箱所在主机的域名。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：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  <a:hlinkClick r:id="rId2"/>
              </a:rPr>
              <a:t>2677345028@qq.com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380990" indent="-380990" algn="l">
              <a:lnSpc>
                <a:spcPct val="130000"/>
              </a:lnSpc>
              <a:buSzPct val="85000"/>
            </a:pP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866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6756" y="976087"/>
            <a:ext cx="11519747" cy="6091767"/>
          </a:xfrm>
        </p:spPr>
        <p:txBody>
          <a:bodyPr>
            <a:noAutofit/>
          </a:bodyPr>
          <a:lstStyle/>
          <a:p>
            <a:pPr marL="380990" indent="-380990" algn="l">
              <a:lnSpc>
                <a:spcPct val="130000"/>
              </a:lnSpc>
              <a:buSzPct val="85000"/>
              <a:buFont typeface="Wingdings" panose="05000000000000000000" charset="0"/>
              <a:buChar char="l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文件传输协议（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FTP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）</a:t>
            </a:r>
          </a:p>
          <a:p>
            <a:pPr algn="l">
              <a:lnSpc>
                <a:spcPct val="130000"/>
              </a:lnSpc>
              <a:buClrTx/>
              <a:buSzPct val="85000"/>
              <a:buFont typeface="Wingdings" panose="05000000000000000000" charset="0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       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File Transfer Protocol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：用于在计算机间传输文件，如：下载软件等。几乎所有类型的文件都可以。</a:t>
            </a:r>
          </a:p>
          <a:p>
            <a:pPr marL="380990" indent="-380990" algn="l">
              <a:lnSpc>
                <a:spcPct val="130000"/>
              </a:lnSpc>
              <a:buSzPct val="85000"/>
              <a:buFont typeface="Wingdings" panose="05000000000000000000" charset="0"/>
              <a:buChar char="l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远程登录（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Telnet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）</a:t>
            </a:r>
          </a:p>
          <a:p>
            <a:pPr algn="l">
              <a:lnSpc>
                <a:spcPct val="130000"/>
              </a:lnSpc>
              <a:buClrTx/>
              <a:buSzPct val="85000"/>
              <a:buFont typeface="Wingdings" panose="05000000000000000000" charset="0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       指通过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Internet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和其他主机连接。</a:t>
            </a:r>
          </a:p>
          <a:p>
            <a:pPr algn="l">
              <a:lnSpc>
                <a:spcPct val="130000"/>
              </a:lnSpc>
              <a:buClrTx/>
              <a:buSzPct val="85000"/>
              <a:buFont typeface="Wingdings" panose="05000000000000000000" charset="0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       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Telnet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是远程登录服务的一个协议，定义了远程登录用户与服务器交互的方式。</a:t>
            </a:r>
          </a:p>
          <a:p>
            <a:pPr marL="380990" indent="-380990" algn="l">
              <a:lnSpc>
                <a:spcPct val="130000"/>
              </a:lnSpc>
              <a:buSzPct val="85000"/>
            </a:pP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482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665</Words>
  <Application>Microsoft Office PowerPoint</Application>
  <PresentationFormat>宽屏</PresentationFormat>
  <Paragraphs>82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Hannotate SC Bold</vt:lpstr>
      <vt:lpstr>Helvetica Neue Medium</vt:lpstr>
      <vt:lpstr>等线</vt:lpstr>
      <vt:lpstr>等线 Light</vt:lpstr>
      <vt:lpstr>宋体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徐筵彭</dc:creator>
  <cp:lastModifiedBy>USER</cp:lastModifiedBy>
  <cp:revision>62</cp:revision>
  <dcterms:created xsi:type="dcterms:W3CDTF">2020-10-12T01:38:58Z</dcterms:created>
  <dcterms:modified xsi:type="dcterms:W3CDTF">2021-03-14T11:57:51Z</dcterms:modified>
</cp:coreProperties>
</file>