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62" r:id="rId6"/>
    <p:sldId id="263" r:id="rId7"/>
    <p:sldId id="264" r:id="rId8"/>
    <p:sldId id="259" r:id="rId9"/>
    <p:sldId id="265"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2B7C0-9480-4E29-A4B2-54B144A1F634}" type="datetimeFigureOut">
              <a:rPr lang="zh-CN" altLang="en-US" smtClean="0"/>
              <a:t>2021/2/10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8FF12-B965-4A57-AB31-9A34B455B573}" type="slidenum">
              <a:rPr lang="zh-CN" altLang="en-US" smtClean="0"/>
              <a:t>‹#›</a:t>
            </a:fld>
            <a:endParaRPr lang="zh-CN" altLang="en-US"/>
          </a:p>
        </p:txBody>
      </p:sp>
    </p:spTree>
    <p:extLst>
      <p:ext uri="{BB962C8B-B14F-4D97-AF65-F5344CB8AC3E}">
        <p14:creationId xmlns:p14="http://schemas.microsoft.com/office/powerpoint/2010/main" val="41434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100</a:t>
            </a:r>
            <a:endParaRPr lang="zh-CN" altLang="en-US"/>
          </a:p>
        </p:txBody>
      </p:sp>
      <p:sp>
        <p:nvSpPr>
          <p:cNvPr id="4" name="灯片编号占位符 3"/>
          <p:cNvSpPr>
            <a:spLocks noGrp="1"/>
          </p:cNvSpPr>
          <p:nvPr>
            <p:ph type="sldNum" sz="quarter" idx="10"/>
          </p:nvPr>
        </p:nvSpPr>
        <p:spPr/>
        <p:txBody>
          <a:bodyPr/>
          <a:lstStyle/>
          <a:p>
            <a:fld id="{CB18FF12-B965-4A57-AB31-9A34B455B573}" type="slidenum">
              <a:rPr lang="zh-CN" altLang="en-US" smtClean="0"/>
              <a:t>10</a:t>
            </a:fld>
            <a:endParaRPr lang="zh-CN" altLang="en-US"/>
          </a:p>
        </p:txBody>
      </p:sp>
    </p:spTree>
    <p:extLst>
      <p:ext uri="{BB962C8B-B14F-4D97-AF65-F5344CB8AC3E}">
        <p14:creationId xmlns:p14="http://schemas.microsoft.com/office/powerpoint/2010/main" val="47903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5" name="页脚占位符 4">
            <a:extLst>
              <a:ext uri="{FF2B5EF4-FFF2-40B4-BE49-F238E27FC236}">
                <a16:creationId xmlns=""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5" name="页脚占位符 4">
            <a:extLst>
              <a:ext uri="{FF2B5EF4-FFF2-40B4-BE49-F238E27FC236}">
                <a16:creationId xmlns=""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5" name="页脚占位符 4">
            <a:extLst>
              <a:ext uri="{FF2B5EF4-FFF2-40B4-BE49-F238E27FC236}">
                <a16:creationId xmlns=""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5" name="页脚占位符 4">
            <a:extLst>
              <a:ext uri="{FF2B5EF4-FFF2-40B4-BE49-F238E27FC236}">
                <a16:creationId xmlns=""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5" name="页脚占位符 4">
            <a:extLst>
              <a:ext uri="{FF2B5EF4-FFF2-40B4-BE49-F238E27FC236}">
                <a16:creationId xmlns=""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6" name="页脚占位符 5">
            <a:extLst>
              <a:ext uri="{FF2B5EF4-FFF2-40B4-BE49-F238E27FC236}">
                <a16:creationId xmlns=""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8" name="页脚占位符 7">
            <a:extLst>
              <a:ext uri="{FF2B5EF4-FFF2-40B4-BE49-F238E27FC236}">
                <a16:creationId xmlns=""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4" name="页脚占位符 3">
            <a:extLst>
              <a:ext uri="{FF2B5EF4-FFF2-40B4-BE49-F238E27FC236}">
                <a16:creationId xmlns=""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3" name="页脚占位符 2">
            <a:extLst>
              <a:ext uri="{FF2B5EF4-FFF2-40B4-BE49-F238E27FC236}">
                <a16:creationId xmlns=""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6" name="页脚占位符 5">
            <a:extLst>
              <a:ext uri="{FF2B5EF4-FFF2-40B4-BE49-F238E27FC236}">
                <a16:creationId xmlns=""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2021/2/10</a:t>
            </a:fld>
            <a:endParaRPr lang="zh-CN" altLang="en-US"/>
          </a:p>
        </p:txBody>
      </p:sp>
      <p:sp>
        <p:nvSpPr>
          <p:cNvPr id="6" name="页脚占位符 5">
            <a:extLst>
              <a:ext uri="{FF2B5EF4-FFF2-40B4-BE49-F238E27FC236}">
                <a16:creationId xmlns=""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mp.weixin.qq.com/mp/appmsgalbum?__biz=MzI5OTUwNTc5Mw==&amp;action=getalbum&amp;album_id=1614710048566378499#wechat_redirect"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矩形">
            <a:extLst>
              <a:ext uri="{FF2B5EF4-FFF2-40B4-BE49-F238E27FC236}">
                <a16:creationId xmlns=""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8" name="艾茵施坦">
            <a:extLst>
              <a:ext uri="{FF2B5EF4-FFF2-40B4-BE49-F238E27FC236}">
                <a16:creationId xmlns="" xmlns:a16="http://schemas.microsoft.com/office/drawing/2014/main" id="{BC72413A-C8F1-45A8-B13A-135BBC5F1377}"/>
              </a:ext>
            </a:extLst>
          </p:cNvPr>
          <p:cNvSpPr txBox="1"/>
          <p:nvPr userDrawn="1"/>
        </p:nvSpPr>
        <p:spPr>
          <a:xfrm>
            <a:off x="504481" y="54565"/>
            <a:ext cx="2660072"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solidFill>
                  <a:schemeClr val="tx1">
                    <a:lumMod val="75000"/>
                    <a:lumOff val="25000"/>
                  </a:schemeClr>
                </a:solidFill>
                <a:hlinkClick r:id="rId14"/>
              </a:rPr>
              <a:t>黑猫编程</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lumMod val="75000"/>
                    <a:lumOff val="25000"/>
                  </a:schemeClr>
                </a:solidFill>
              </a:rPr>
              <a:t>shijitech</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a:p>
        </p:txBody>
      </p:sp>
      <p:pic>
        <p:nvPicPr>
          <p:cNvPr id="20" name="图片 19">
            <a:extLst>
              <a:ext uri="{FF2B5EF4-FFF2-40B4-BE49-F238E27FC236}">
                <a16:creationId xmlns="" xmlns:a16="http://schemas.microsoft.com/office/drawing/2014/main" id="{5FF32B70-1E5F-4875-B08F-F4404410417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485" y="179783"/>
            <a:ext cx="409996" cy="409996"/>
          </a:xfrm>
          <a:prstGeom prst="rect">
            <a:avLst/>
          </a:prstGeom>
        </p:spPr>
      </p:pic>
      <p:cxnSp>
        <p:nvCxnSpPr>
          <p:cNvPr id="22" name="直接连接符 21">
            <a:extLst>
              <a:ext uri="{FF2B5EF4-FFF2-40B4-BE49-F238E27FC236}">
                <a16:creationId xmlns="" xmlns:a16="http://schemas.microsoft.com/office/drawing/2014/main" id="{FCAF201E-560A-42E5-A9B9-E25AF9589398}"/>
              </a:ext>
            </a:extLst>
          </p:cNvPr>
          <p:cNvCxnSpPr>
            <a:cxnSpLocks/>
          </p:cNvCxnSpPr>
          <p:nvPr userDrawn="1"/>
        </p:nvCxnSpPr>
        <p:spPr>
          <a:xfrm>
            <a:off x="0" y="691528"/>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29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2009" y="147844"/>
            <a:ext cx="1620957"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容斥原理</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81001" y="850838"/>
            <a:ext cx="10687541" cy="1200329"/>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学校有数学和信息学两个兴趣班供全校同学们选择，而每位同学都必须至少</a:t>
            </a:r>
            <a:endParaRPr lang="en-US" altLang="zh-CN" sz="2400" smtClean="0">
              <a:solidFill>
                <a:schemeClr val="tx1">
                  <a:lumMod val="85000"/>
                  <a:lumOff val="15000"/>
                </a:schemeClr>
              </a:solidFill>
              <a:sym typeface="+mn-ea"/>
            </a:endParaRPr>
          </a:p>
          <a:p>
            <a:r>
              <a:rPr lang="en-US" altLang="zh-CN" sz="2400" smtClean="0">
                <a:solidFill>
                  <a:schemeClr val="tx1">
                    <a:lumMod val="85000"/>
                    <a:lumOff val="15000"/>
                  </a:schemeClr>
                </a:solidFill>
                <a:sym typeface="+mn-ea"/>
              </a:rPr>
              <a:t>    </a:t>
            </a:r>
            <a:r>
              <a:rPr lang="zh-CN" altLang="en-US" sz="2400" smtClean="0">
                <a:solidFill>
                  <a:schemeClr val="tx1">
                    <a:lumMod val="85000"/>
                    <a:lumOff val="15000"/>
                  </a:schemeClr>
                </a:solidFill>
                <a:sym typeface="+mn-ea"/>
              </a:rPr>
              <a:t>选择一个兴趣班。</a:t>
            </a:r>
            <a:endParaRPr lang="en-US" altLang="zh-CN" sz="2400" smtClean="0">
              <a:solidFill>
                <a:schemeClr val="tx1">
                  <a:lumMod val="85000"/>
                  <a:lumOff val="15000"/>
                </a:schemeClr>
              </a:solidFill>
              <a:sym typeface="+mn-ea"/>
            </a:endParaRPr>
          </a:p>
          <a:p>
            <a:r>
              <a:rPr lang="en-US" altLang="zh-CN" sz="2400">
                <a:solidFill>
                  <a:schemeClr val="tx1">
                    <a:lumMod val="85000"/>
                    <a:lumOff val="15000"/>
                  </a:schemeClr>
                </a:solidFill>
                <a:sym typeface="+mn-ea"/>
              </a:rPr>
              <a:t> </a:t>
            </a:r>
            <a:r>
              <a:rPr lang="en-US" altLang="zh-CN" sz="2400" smtClean="0">
                <a:solidFill>
                  <a:schemeClr val="tx1">
                    <a:lumMod val="85000"/>
                    <a:lumOff val="15000"/>
                  </a:schemeClr>
                </a:solidFill>
                <a:sym typeface="+mn-ea"/>
              </a:rPr>
              <a:t>          </a:t>
            </a:r>
          </a:p>
        </p:txBody>
      </p:sp>
      <p:sp>
        <p:nvSpPr>
          <p:cNvPr id="4" name="文本框 3">
            <a:extLst>
              <a:ext uri="{FF2B5EF4-FFF2-40B4-BE49-F238E27FC236}">
                <a16:creationId xmlns="" xmlns:a16="http://schemas.microsoft.com/office/drawing/2014/main" id="{77463A50-A780-490C-BDC1-28367C9C5825}"/>
              </a:ext>
            </a:extLst>
          </p:cNvPr>
          <p:cNvSpPr txBox="1"/>
          <p:nvPr/>
        </p:nvSpPr>
        <p:spPr>
          <a:xfrm>
            <a:off x="1330037" y="1691086"/>
            <a:ext cx="4548040" cy="2308324"/>
          </a:xfrm>
          <a:prstGeom prst="rect">
            <a:avLst/>
          </a:prstGeom>
          <a:noFill/>
        </p:spPr>
        <p:txBody>
          <a:bodyPr wrap="none" rtlCol="0">
            <a:spAutoFit/>
          </a:bodyPr>
          <a:lstStyle/>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50</a:t>
            </a:r>
            <a:r>
              <a:rPr lang="zh-CN" altLang="en-US" sz="2400" smtClean="0">
                <a:solidFill>
                  <a:schemeClr val="tx1">
                    <a:lumMod val="85000"/>
                    <a:lumOff val="15000"/>
                  </a:schemeClr>
                </a:solidFill>
                <a:sym typeface="+mn-ea"/>
              </a:rPr>
              <a:t>名同学选择数学兴趣班</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65</a:t>
            </a:r>
            <a:r>
              <a:rPr lang="zh-CN" altLang="en-US" sz="2400" smtClean="0">
                <a:solidFill>
                  <a:schemeClr val="tx1">
                    <a:lumMod val="85000"/>
                    <a:lumOff val="15000"/>
                  </a:schemeClr>
                </a:solidFill>
                <a:sym typeface="+mn-ea"/>
              </a:rPr>
              <a:t>名同学选信息学兴趣班</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15</a:t>
            </a:r>
            <a:r>
              <a:rPr lang="zh-CN" altLang="en-US" sz="2400" smtClean="0">
                <a:solidFill>
                  <a:schemeClr val="tx1">
                    <a:lumMod val="85000"/>
                    <a:lumOff val="15000"/>
                  </a:schemeClr>
                </a:solidFill>
                <a:sym typeface="+mn-ea"/>
              </a:rPr>
              <a:t>名同学两种兴趣班都选了</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这个班级总共有多少名同学？</a:t>
            </a:r>
            <a:endParaRPr lang="en-US" altLang="zh-CN" sz="2400">
              <a:solidFill>
                <a:schemeClr val="tx1">
                  <a:lumMod val="85000"/>
                  <a:lumOff val="15000"/>
                </a:schemeClr>
              </a:solidFill>
              <a:sym typeface="+mn-ea"/>
            </a:endParaRPr>
          </a:p>
          <a:p>
            <a:endParaRPr lang="en-US" altLang="zh-CN" sz="2400" smtClean="0">
              <a:solidFill>
                <a:schemeClr val="tx1">
                  <a:lumMod val="85000"/>
                  <a:lumOff val="15000"/>
                </a:schemeClr>
              </a:solidFill>
              <a:sym typeface="+mn-ea"/>
            </a:endParaRPr>
          </a:p>
          <a:p>
            <a:r>
              <a:rPr lang="en-US" altLang="zh-CN" sz="2400">
                <a:solidFill>
                  <a:schemeClr val="tx1">
                    <a:lumMod val="85000"/>
                    <a:lumOff val="15000"/>
                  </a:schemeClr>
                </a:solidFill>
                <a:sym typeface="+mn-ea"/>
              </a:rPr>
              <a:t> </a:t>
            </a:r>
            <a:r>
              <a:rPr lang="en-US" altLang="zh-CN" sz="2400" smtClean="0">
                <a:solidFill>
                  <a:schemeClr val="tx1">
                    <a:lumMod val="85000"/>
                    <a:lumOff val="15000"/>
                  </a:schemeClr>
                </a:solidFill>
                <a:sym typeface="+mn-ea"/>
              </a:rPr>
              <a:t>          </a:t>
            </a:r>
          </a:p>
        </p:txBody>
      </p:sp>
    </p:spTree>
    <p:extLst>
      <p:ext uri="{BB962C8B-B14F-4D97-AF65-F5344CB8AC3E}">
        <p14:creationId xmlns:p14="http://schemas.microsoft.com/office/powerpoint/2010/main" val="271845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 xmlns:a16="http://schemas.microsoft.com/office/drawing/2014/main" id="{77463A50-A780-490C-BDC1-28367C9C5825}"/>
              </a:ext>
            </a:extLst>
          </p:cNvPr>
          <p:cNvSpPr txBox="1"/>
          <p:nvPr/>
        </p:nvSpPr>
        <p:spPr>
          <a:xfrm>
            <a:off x="581891" y="975529"/>
            <a:ext cx="6378669" cy="33547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集合：是由确定的对象（客体）构成的集体</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元素：集合中的对象，称之为元素</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a:solidFill>
                  <a:schemeClr val="tx1">
                    <a:lumMod val="85000"/>
                    <a:lumOff val="15000"/>
                  </a:schemeClr>
                </a:solidFill>
                <a:sym typeface="+mn-ea"/>
              </a:rPr>
              <a:t>集合与元素的关系</a:t>
            </a:r>
            <a:r>
              <a:rPr lang="zh-CN" altLang="en-US" sz="2400" smtClean="0">
                <a:solidFill>
                  <a:schemeClr val="tx1">
                    <a:lumMod val="85000"/>
                    <a:lumOff val="15000"/>
                  </a:schemeClr>
                </a:solidFill>
                <a:sym typeface="+mn-ea"/>
              </a:rPr>
              <a:t>：</a:t>
            </a:r>
            <a:r>
              <a:rPr lang="zh-CN" altLang="en-US" sz="2400" smtClean="0">
                <a:solidFill>
                  <a:schemeClr val="tx1">
                    <a:lumMod val="85000"/>
                    <a:lumOff val="15000"/>
                  </a:schemeClr>
                </a:solidFill>
              </a:rPr>
              <a:t>∈和</a:t>
            </a:r>
            <a:r>
              <a:rPr lang="zh-CN" altLang="en-US" sz="2800" smtClean="0">
                <a:solidFill>
                  <a:schemeClr val="tx1">
                    <a:lumMod val="85000"/>
                    <a:lumOff val="15000"/>
                  </a:schemeClr>
                </a:solidFill>
                <a:sym typeface="+mn-ea"/>
              </a:rPr>
              <a:t>∉</a:t>
            </a:r>
            <a:endParaRPr lang="en-US" altLang="zh-CN" sz="28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800" smtClean="0">
                <a:solidFill>
                  <a:schemeClr val="tx1">
                    <a:lumMod val="85000"/>
                    <a:lumOff val="15000"/>
                  </a:schemeClr>
                </a:solidFill>
                <a:sym typeface="+mn-ea"/>
              </a:rPr>
              <a:t>集合的表示方法</a:t>
            </a:r>
            <a:endParaRPr lang="en-US" altLang="zh-CN" sz="2800" smtClean="0">
              <a:solidFill>
                <a:schemeClr val="tx1">
                  <a:lumMod val="85000"/>
                  <a:lumOff val="15000"/>
                </a:schemeClr>
              </a:solidFill>
              <a:sym typeface="+mn-ea"/>
            </a:endParaRPr>
          </a:p>
          <a:p>
            <a:pPr marL="914400" lvl="1" indent="-457200">
              <a:buFont typeface="Wingdings" panose="05000000000000000000" pitchFamily="2" charset="2"/>
              <a:buChar char="n"/>
            </a:pPr>
            <a:r>
              <a:rPr lang="zh-CN" altLang="en-US" sz="2800" smtClean="0">
                <a:solidFill>
                  <a:schemeClr val="tx1">
                    <a:lumMod val="85000"/>
                    <a:lumOff val="15000"/>
                  </a:schemeClr>
                </a:solidFill>
                <a:sym typeface="+mn-ea"/>
              </a:rPr>
              <a:t>列举法：</a:t>
            </a:r>
            <a:r>
              <a:rPr lang="en-US" altLang="zh-CN" sz="2800" smtClean="0">
                <a:solidFill>
                  <a:schemeClr val="tx1">
                    <a:lumMod val="85000"/>
                    <a:lumOff val="15000"/>
                  </a:schemeClr>
                </a:solidFill>
                <a:sym typeface="+mn-ea"/>
              </a:rPr>
              <a:t>A = {a, b, c, d}</a:t>
            </a:r>
          </a:p>
          <a:p>
            <a:pPr marL="914400" lvl="1" indent="-457200">
              <a:buFont typeface="Wingdings" panose="05000000000000000000" pitchFamily="2" charset="2"/>
              <a:buChar char="n"/>
            </a:pPr>
            <a:r>
              <a:rPr lang="zh-CN" altLang="en-US" sz="2800" smtClean="0">
                <a:solidFill>
                  <a:schemeClr val="tx1">
                    <a:lumMod val="85000"/>
                    <a:lumOff val="15000"/>
                  </a:schemeClr>
                </a:solidFill>
                <a:sym typeface="+mn-ea"/>
              </a:rPr>
              <a:t>描述法：</a:t>
            </a:r>
            <a:r>
              <a:rPr lang="en-US" altLang="zh-CN" sz="2800" smtClean="0">
                <a:solidFill>
                  <a:schemeClr val="tx1">
                    <a:lumMod val="85000"/>
                    <a:lumOff val="15000"/>
                  </a:schemeClr>
                </a:solidFill>
                <a:sym typeface="+mn-ea"/>
              </a:rPr>
              <a:t>B = {x | x</a:t>
            </a:r>
            <a:r>
              <a:rPr lang="zh-CN" altLang="en-US" sz="2800" smtClean="0">
                <a:solidFill>
                  <a:schemeClr val="tx1">
                    <a:lumMod val="85000"/>
                    <a:lumOff val="15000"/>
                  </a:schemeClr>
                </a:solidFill>
                <a:sym typeface="+mn-ea"/>
              </a:rPr>
              <a:t>是偶数</a:t>
            </a:r>
            <a:r>
              <a:rPr lang="en-US" altLang="zh-CN" sz="2800" smtClean="0">
                <a:solidFill>
                  <a:schemeClr val="tx1">
                    <a:lumMod val="85000"/>
                    <a:lumOff val="15000"/>
                  </a:schemeClr>
                </a:solidFill>
                <a:sym typeface="+mn-ea"/>
              </a:rPr>
              <a:t>}</a:t>
            </a:r>
          </a:p>
          <a:p>
            <a:pPr marL="914400" lvl="1" indent="-457200">
              <a:buFont typeface="Wingdings" panose="05000000000000000000" pitchFamily="2" charset="2"/>
              <a:buChar char="n"/>
            </a:pPr>
            <a:endParaRPr lang="en-US" altLang="zh-CN" sz="2800" smtClean="0">
              <a:solidFill>
                <a:schemeClr val="tx1">
                  <a:lumMod val="85000"/>
                  <a:lumOff val="15000"/>
                </a:schemeClr>
              </a:solidFill>
              <a:sym typeface="+mn-ea"/>
            </a:endParaRPr>
          </a:p>
          <a:p>
            <a:pPr marL="342900" indent="-342900">
              <a:buFont typeface="Wingdings" panose="05000000000000000000" pitchFamily="2" charset="2"/>
              <a:buChar char="p"/>
            </a:pPr>
            <a:endParaRPr lang="en-US" altLang="zh-CN" sz="2400">
              <a:solidFill>
                <a:schemeClr val="tx1">
                  <a:lumMod val="85000"/>
                  <a:lumOff val="15000"/>
                </a:schemeClr>
              </a:solidFill>
              <a:sym typeface="+mn-ea"/>
            </a:endParaRPr>
          </a:p>
        </p:txBody>
      </p:sp>
      <p:sp>
        <p:nvSpPr>
          <p:cNvPr id="11" name="Rectangle 27">
            <a:extLst>
              <a:ext uri="{FF2B5EF4-FFF2-40B4-BE49-F238E27FC236}">
                <a16:creationId xmlns="" xmlns:a16="http://schemas.microsoft.com/office/drawing/2014/main" id="{16682FD0-7CDC-4C17-B75F-EAFAC806E76A}"/>
              </a:ext>
            </a:extLst>
          </p:cNvPr>
          <p:cNvSpPr txBox="1">
            <a:spLocks noChangeArrowheads="1"/>
          </p:cNvSpPr>
          <p:nvPr/>
        </p:nvSpPr>
        <p:spPr>
          <a:xfrm>
            <a:off x="1563312" y="17717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smtClean="0">
                <a:ln w="22225">
                  <a:solidFill>
                    <a:schemeClr val="accent2"/>
                  </a:solidFill>
                  <a:prstDash val="solid"/>
                </a:ln>
                <a:solidFill>
                  <a:schemeClr val="accent2">
                    <a:lumMod val="40000"/>
                    <a:lumOff val="60000"/>
                  </a:schemeClr>
                </a:solidFill>
              </a:rPr>
              <a:t>集合与元素</a:t>
            </a:r>
            <a:endParaRPr lang="zh-CN" altLang="en-US" sz="2800" b="1" i="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03646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a:extLst>
              <a:ext uri="{FF2B5EF4-FFF2-40B4-BE49-F238E27FC236}">
                <a16:creationId xmlns="" xmlns:a16="http://schemas.microsoft.com/office/drawing/2014/main" id="{16682FD0-7CDC-4C17-B75F-EAFAC806E76A}"/>
              </a:ext>
            </a:extLst>
          </p:cNvPr>
          <p:cNvSpPr txBox="1">
            <a:spLocks noChangeArrowheads="1"/>
          </p:cNvSpPr>
          <p:nvPr/>
        </p:nvSpPr>
        <p:spPr>
          <a:xfrm>
            <a:off x="1563312" y="17717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smtClean="0">
                <a:ln w="22225">
                  <a:solidFill>
                    <a:schemeClr val="accent2"/>
                  </a:solidFill>
                  <a:prstDash val="solid"/>
                </a:ln>
                <a:solidFill>
                  <a:schemeClr val="accent2">
                    <a:lumMod val="40000"/>
                    <a:lumOff val="60000"/>
                  </a:schemeClr>
                </a:solidFill>
              </a:rPr>
              <a:t>有限集合与元素无限集合</a:t>
            </a:r>
            <a:endParaRPr lang="zh-CN" altLang="en-US" sz="2800" b="1" i="1">
              <a:ln w="22225">
                <a:solidFill>
                  <a:schemeClr val="accent2"/>
                </a:solidFill>
                <a:prstDash val="solid"/>
              </a:ln>
              <a:solidFill>
                <a:schemeClr val="accent2">
                  <a:lumMod val="40000"/>
                  <a:lumOff val="60000"/>
                </a:schemeClr>
              </a:solidFill>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67146" y="920111"/>
            <a:ext cx="5878532" cy="1200329"/>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有限集合：元素是有限个的集合</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如果</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是有限集合，用</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表示</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中的个数</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例如：</a:t>
            </a:r>
            <a:r>
              <a:rPr lang="en-US" altLang="zh-CN" sz="2400" smtClean="0">
                <a:solidFill>
                  <a:schemeClr val="tx1">
                    <a:lumMod val="85000"/>
                    <a:lumOff val="15000"/>
                  </a:schemeClr>
                </a:solidFill>
                <a:sym typeface="+mn-ea"/>
              </a:rPr>
              <a:t>A = {1, 2, 3}</a:t>
            </a:r>
            <a:r>
              <a:rPr lang="zh-CN" altLang="en-US" sz="2400" smtClean="0">
                <a:solidFill>
                  <a:schemeClr val="tx1">
                    <a:lumMod val="85000"/>
                    <a:lumOff val="15000"/>
                  </a:schemeClr>
                </a:solidFill>
                <a:sym typeface="+mn-ea"/>
              </a:rPr>
              <a:t>，则</a:t>
            </a:r>
            <a:r>
              <a:rPr lang="en-US" altLang="zh-CN" sz="2400" smtClean="0">
                <a:solidFill>
                  <a:schemeClr val="tx1">
                    <a:lumMod val="85000"/>
                    <a:lumOff val="15000"/>
                  </a:schemeClr>
                </a:solidFill>
                <a:sym typeface="+mn-ea"/>
              </a:rPr>
              <a:t>|A| = 3</a:t>
            </a:r>
            <a:endParaRPr lang="en-US" altLang="zh-CN" sz="2400">
              <a:solidFill>
                <a:schemeClr val="tx1">
                  <a:lumMod val="85000"/>
                  <a:lumOff val="15000"/>
                </a:schemeClr>
              </a:solidFill>
              <a:sym typeface="+mn-ea"/>
            </a:endParaRPr>
          </a:p>
        </p:txBody>
      </p:sp>
      <p:sp>
        <p:nvSpPr>
          <p:cNvPr id="4" name="文本框 3">
            <a:extLst>
              <a:ext uri="{FF2B5EF4-FFF2-40B4-BE49-F238E27FC236}">
                <a16:creationId xmlns="" xmlns:a16="http://schemas.microsoft.com/office/drawing/2014/main" id="{77463A50-A780-490C-BDC1-28367C9C5825}"/>
              </a:ext>
            </a:extLst>
          </p:cNvPr>
          <p:cNvSpPr txBox="1"/>
          <p:nvPr/>
        </p:nvSpPr>
        <p:spPr>
          <a:xfrm>
            <a:off x="367146" y="2291711"/>
            <a:ext cx="6295313" cy="830997"/>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无限集合：元素是无限个的集合</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例如：所有自然数</a:t>
            </a:r>
            <a:r>
              <a:rPr lang="en-US" altLang="zh-CN" sz="2400" smtClean="0">
                <a:solidFill>
                  <a:schemeClr val="tx1">
                    <a:lumMod val="85000"/>
                    <a:lumOff val="15000"/>
                  </a:schemeClr>
                </a:solidFill>
                <a:sym typeface="+mn-ea"/>
              </a:rPr>
              <a:t>N</a:t>
            </a:r>
            <a:r>
              <a:rPr lang="zh-CN" altLang="en-US" sz="2400" smtClean="0">
                <a:solidFill>
                  <a:schemeClr val="tx1">
                    <a:lumMod val="85000"/>
                    <a:lumOff val="15000"/>
                  </a:schemeClr>
                </a:solidFill>
                <a:sym typeface="+mn-ea"/>
              </a:rPr>
              <a:t>构成的集合是无限集合</a:t>
            </a:r>
            <a:endParaRPr lang="en-US" altLang="zh-CN" sz="2400" smtClean="0">
              <a:solidFill>
                <a:schemeClr val="tx1">
                  <a:lumMod val="85000"/>
                  <a:lumOff val="15000"/>
                </a:schemeClr>
              </a:solidFill>
              <a:sym typeface="+mn-ea"/>
            </a:endParaRPr>
          </a:p>
        </p:txBody>
      </p:sp>
    </p:spTree>
    <p:extLst>
      <p:ext uri="{BB962C8B-B14F-4D97-AF65-F5344CB8AC3E}">
        <p14:creationId xmlns:p14="http://schemas.microsoft.com/office/powerpoint/2010/main" val="149617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99353"/>
            <a:ext cx="1980029"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被包含关系</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53291" y="892401"/>
            <a:ext cx="11918647" cy="2677656"/>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定义：</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是集合，如果</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中元素都是</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中元素，则称</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包含</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包含于</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，也称</a:t>
            </a:r>
            <a:endParaRPr lang="en-US" altLang="zh-CN" sz="2400" smtClean="0">
              <a:solidFill>
                <a:schemeClr val="tx1">
                  <a:lumMod val="85000"/>
                  <a:lumOff val="15000"/>
                </a:schemeClr>
              </a:solidFill>
              <a:sym typeface="+mn-ea"/>
            </a:endParaRPr>
          </a:p>
          <a:p>
            <a:r>
              <a:rPr lang="en-US" altLang="zh-CN" sz="2400">
                <a:solidFill>
                  <a:schemeClr val="tx1">
                    <a:lumMod val="85000"/>
                    <a:lumOff val="15000"/>
                  </a:schemeClr>
                </a:solidFill>
                <a:sym typeface="+mn-ea"/>
              </a:rPr>
              <a:t> </a:t>
            </a:r>
            <a:r>
              <a:rPr lang="en-US" altLang="zh-CN" sz="2400" smtClean="0">
                <a:solidFill>
                  <a:schemeClr val="tx1">
                    <a:lumMod val="85000"/>
                    <a:lumOff val="15000"/>
                  </a:schemeClr>
                </a:solidFill>
                <a:sym typeface="+mn-ea"/>
              </a:rPr>
              <a:t>              A</a:t>
            </a:r>
            <a:r>
              <a:rPr lang="zh-CN" altLang="en-US" sz="2400" smtClean="0">
                <a:solidFill>
                  <a:schemeClr val="tx1">
                    <a:lumMod val="85000"/>
                    <a:lumOff val="15000"/>
                  </a:schemeClr>
                </a:solidFill>
                <a:sym typeface="+mn-ea"/>
              </a:rPr>
              <a:t>是</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的子集。记</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p>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例如：</a:t>
            </a:r>
            <a:r>
              <a:rPr lang="en-US" altLang="zh-CN" sz="2400" smtClean="0">
                <a:solidFill>
                  <a:schemeClr val="tx1">
                    <a:lumMod val="85000"/>
                    <a:lumOff val="15000"/>
                  </a:schemeClr>
                </a:solidFill>
                <a:sym typeface="+mn-ea"/>
              </a:rPr>
              <a:t>N</a:t>
            </a:r>
            <a:r>
              <a:rPr lang="zh-CN" altLang="en-US" sz="2400" smtClean="0">
                <a:solidFill>
                  <a:schemeClr val="tx1">
                    <a:lumMod val="85000"/>
                    <a:lumOff val="15000"/>
                  </a:schemeClr>
                </a:solidFill>
                <a:sym typeface="+mn-ea"/>
              </a:rPr>
              <a:t>是自然数集合，</a:t>
            </a:r>
            <a:r>
              <a:rPr lang="en-US" altLang="zh-CN" sz="2400" smtClean="0">
                <a:solidFill>
                  <a:schemeClr val="tx1">
                    <a:lumMod val="85000"/>
                    <a:lumOff val="15000"/>
                  </a:schemeClr>
                </a:solidFill>
                <a:sym typeface="+mn-ea"/>
              </a:rPr>
              <a:t>R</a:t>
            </a:r>
            <a:r>
              <a:rPr lang="zh-CN" altLang="en-US" sz="2400" smtClean="0">
                <a:solidFill>
                  <a:schemeClr val="tx1">
                    <a:lumMod val="85000"/>
                    <a:lumOff val="15000"/>
                  </a:schemeClr>
                </a:solidFill>
                <a:sym typeface="+mn-ea"/>
              </a:rPr>
              <a:t>是实数集合，则</a:t>
            </a:r>
            <a:r>
              <a:rPr lang="en-US" altLang="zh-CN" sz="2400" smtClean="0">
                <a:solidFill>
                  <a:schemeClr val="tx1">
                    <a:lumMod val="85000"/>
                    <a:lumOff val="15000"/>
                  </a:schemeClr>
                </a:solidFill>
                <a:sym typeface="+mn-ea"/>
              </a:rPr>
              <a:t>N</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R</a:t>
            </a:r>
          </a:p>
          <a:p>
            <a:pPr marL="342900" indent="-342900">
              <a:buFont typeface="Wingdings" panose="05000000000000000000" pitchFamily="2" charset="2"/>
              <a:buChar char="p"/>
            </a:pPr>
            <a:endParaRPr lang="en-US" altLang="zh-CN" sz="2400">
              <a:solidFill>
                <a:schemeClr val="tx1">
                  <a:lumMod val="85000"/>
                  <a:lumOff val="15000"/>
                </a:schemeClr>
              </a:solidFill>
              <a:sym typeface="+mn-ea"/>
            </a:endParaRPr>
          </a:p>
          <a:p>
            <a:pPr marL="342900" indent="-342900">
              <a:buFont typeface="Wingdings" panose="05000000000000000000" pitchFamily="2" charset="2"/>
              <a:buChar char="p"/>
            </a:pP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韦恩图：又叫文氏图，可以用来表示集合关系</a:t>
            </a:r>
            <a:endParaRPr lang="en-US" altLang="zh-CN" sz="2400" smtClean="0">
              <a:solidFill>
                <a:schemeClr val="tx1">
                  <a:lumMod val="85000"/>
                  <a:lumOff val="15000"/>
                </a:schemeClr>
              </a:solidFill>
              <a:sym typeface="+mn-ea"/>
            </a:endParaRPr>
          </a:p>
          <a:p>
            <a:pPr marL="342900" indent="-342900">
              <a:buFont typeface="Wingdings" panose="05000000000000000000" pitchFamily="2" charset="2"/>
              <a:buChar char="n"/>
            </a:pPr>
            <a:r>
              <a:rPr lang="zh-CN" altLang="en-US" sz="2400" smtClean="0">
                <a:solidFill>
                  <a:schemeClr val="tx1">
                    <a:lumMod val="85000"/>
                    <a:lumOff val="15000"/>
                  </a:schemeClr>
                </a:solidFill>
                <a:sym typeface="+mn-ea"/>
              </a:rPr>
              <a:t>韦恩图是用固定位置的交叉形式的封闭曲线内部的区域来表示集合及其关系的图形。</a:t>
            </a:r>
            <a:endParaRPr lang="en-US" altLang="zh-CN" sz="2400">
              <a:solidFill>
                <a:schemeClr val="tx1">
                  <a:lumMod val="85000"/>
                  <a:lumOff val="15000"/>
                </a:schemeClr>
              </a:solidFill>
              <a:sym typeface="+mn-ea"/>
            </a:endParaRPr>
          </a:p>
        </p:txBody>
      </p:sp>
      <p:sp>
        <p:nvSpPr>
          <p:cNvPr id="4" name="矩形 3"/>
          <p:cNvSpPr/>
          <p:nvPr/>
        </p:nvSpPr>
        <p:spPr>
          <a:xfrm>
            <a:off x="6968836" y="4054631"/>
            <a:ext cx="3837709" cy="2027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椭圆 4"/>
          <p:cNvSpPr/>
          <p:nvPr/>
        </p:nvSpPr>
        <p:spPr>
          <a:xfrm>
            <a:off x="7862453" y="4440382"/>
            <a:ext cx="2604655" cy="1371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mtClean="0"/>
              <a:t>AA</a:t>
            </a:r>
            <a:endParaRPr lang="zh-CN" altLang="en-US"/>
          </a:p>
        </p:txBody>
      </p:sp>
      <p:sp>
        <p:nvSpPr>
          <p:cNvPr id="6" name="椭圆 5"/>
          <p:cNvSpPr/>
          <p:nvPr/>
        </p:nvSpPr>
        <p:spPr>
          <a:xfrm>
            <a:off x="8215745" y="4731327"/>
            <a:ext cx="1510144" cy="9027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9760907" y="4731327"/>
            <a:ext cx="380232" cy="461665"/>
          </a:xfrm>
          <a:prstGeom prst="rect">
            <a:avLst/>
          </a:prstGeom>
          <a:noFill/>
        </p:spPr>
        <p:txBody>
          <a:bodyPr wrap="none" rtlCol="0">
            <a:spAutoFit/>
          </a:bodyPr>
          <a:lstStyle/>
          <a:p>
            <a:r>
              <a:rPr lang="en-US" altLang="zh-CN" sz="2400" smtClean="0"/>
              <a:t>A</a:t>
            </a:r>
            <a:endParaRPr lang="zh-CN" altLang="en-US" sz="2400"/>
          </a:p>
        </p:txBody>
      </p:sp>
      <p:sp>
        <p:nvSpPr>
          <p:cNvPr id="8" name="文本框 7"/>
          <p:cNvSpPr txBox="1"/>
          <p:nvPr/>
        </p:nvSpPr>
        <p:spPr>
          <a:xfrm>
            <a:off x="9123983" y="4895349"/>
            <a:ext cx="356188" cy="461665"/>
          </a:xfrm>
          <a:prstGeom prst="rect">
            <a:avLst/>
          </a:prstGeom>
          <a:noFill/>
        </p:spPr>
        <p:txBody>
          <a:bodyPr wrap="none" rtlCol="0">
            <a:spAutoFit/>
          </a:bodyPr>
          <a:lstStyle/>
          <a:p>
            <a:r>
              <a:rPr lang="en-US" altLang="zh-CN" sz="2400" smtClean="0"/>
              <a:t>B</a:t>
            </a:r>
            <a:endParaRPr lang="zh-CN" altLang="en-US" sz="2400"/>
          </a:p>
        </p:txBody>
      </p:sp>
    </p:spTree>
    <p:extLst>
      <p:ext uri="{BB962C8B-B14F-4D97-AF65-F5344CB8AC3E}">
        <p14:creationId xmlns:p14="http://schemas.microsoft.com/office/powerpoint/2010/main" val="12163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27062"/>
            <a:ext cx="2339102"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子集关系性质</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53291" y="892401"/>
            <a:ext cx="7816563" cy="1200329"/>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自反性：对任何集合</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A</a:t>
            </a: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传递性：对任何集合</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a:t>
            </a:r>
            <a:r>
              <a:rPr lang="en-US" altLang="zh-CN" sz="2400" smtClean="0">
                <a:solidFill>
                  <a:schemeClr val="tx1">
                    <a:lumMod val="85000"/>
                    <a:lumOff val="15000"/>
                  </a:schemeClr>
                </a:solidFill>
                <a:sym typeface="+mn-ea"/>
              </a:rPr>
              <a:t>C</a:t>
            </a: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且</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C</a:t>
            </a:r>
            <a:r>
              <a:rPr lang="zh-CN" altLang="en-US" sz="2400" smtClean="0">
                <a:solidFill>
                  <a:schemeClr val="tx1">
                    <a:lumMod val="85000"/>
                    <a:lumOff val="15000"/>
                  </a:schemeClr>
                </a:solidFill>
              </a:rPr>
              <a:t>，则</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C</a:t>
            </a:r>
          </a:p>
          <a:p>
            <a:pPr marL="342900" indent="-342900">
              <a:buFont typeface="Wingdings" panose="05000000000000000000" pitchFamily="2" charset="2"/>
              <a:buChar char="p"/>
            </a:pPr>
            <a:r>
              <a:rPr lang="zh-CN" altLang="en-US" sz="2400" smtClean="0">
                <a:solidFill>
                  <a:schemeClr val="tx1">
                    <a:lumMod val="85000"/>
                    <a:lumOff val="15000"/>
                  </a:schemeClr>
                </a:solidFill>
                <a:sym typeface="+mn-ea"/>
              </a:rPr>
              <a:t>反对称性：对任何集合</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sym typeface="+mn-ea"/>
              </a:rPr>
              <a:t>、</a:t>
            </a:r>
            <a:r>
              <a:rPr lang="en-US" altLang="zh-CN" sz="2400" smtClean="0">
                <a:solidFill>
                  <a:schemeClr val="tx1">
                    <a:lumMod val="85000"/>
                    <a:lumOff val="15000"/>
                  </a:schemeClr>
                </a:solidFill>
                <a:sym typeface="+mn-ea"/>
              </a:rPr>
              <a:t>B</a:t>
            </a:r>
            <a:r>
              <a:rPr lang="zh-CN" altLang="en-US" sz="2400" smtClean="0">
                <a:solidFill>
                  <a:schemeClr val="tx1">
                    <a:lumMod val="85000"/>
                    <a:lumOff val="15000"/>
                  </a:schemeClr>
                </a:solidFill>
                <a:sym typeface="+mn-ea"/>
              </a:rPr>
              <a:t>，有</a:t>
            </a:r>
            <a:r>
              <a:rPr lang="en-US" altLang="zh-CN" sz="2400" smtClean="0">
                <a:solidFill>
                  <a:schemeClr val="tx1">
                    <a:lumMod val="85000"/>
                    <a:lumOff val="15000"/>
                  </a:schemeClr>
                </a:solidFill>
                <a:sym typeface="+mn-ea"/>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且</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，则</a:t>
            </a:r>
            <a:r>
              <a:rPr lang="en-US" altLang="zh-CN" sz="2400" smtClean="0">
                <a:solidFill>
                  <a:schemeClr val="tx1">
                    <a:lumMod val="85000"/>
                    <a:lumOff val="15000"/>
                  </a:schemeClr>
                </a:solidFill>
              </a:rPr>
              <a:t>A=B</a:t>
            </a:r>
            <a:endParaRPr lang="en-US" altLang="zh-CN" sz="2400" smtClean="0">
              <a:solidFill>
                <a:schemeClr val="tx1">
                  <a:lumMod val="85000"/>
                  <a:lumOff val="15000"/>
                </a:schemeClr>
              </a:solidFill>
              <a:sym typeface="+mn-ea"/>
            </a:endParaRPr>
          </a:p>
        </p:txBody>
      </p:sp>
    </p:spTree>
    <p:extLst>
      <p:ext uri="{BB962C8B-B14F-4D97-AF65-F5344CB8AC3E}">
        <p14:creationId xmlns:p14="http://schemas.microsoft.com/office/powerpoint/2010/main" val="285340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99353"/>
            <a:ext cx="2339102"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真被包含关系</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53291" y="892401"/>
            <a:ext cx="11580414" cy="830997"/>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rPr>
              <a:t>定义：</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是集合，如果</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且</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，则称</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真包含于</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真包含</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，也称</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是</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的</a:t>
            </a:r>
            <a:endParaRPr lang="en-US" altLang="zh-CN" sz="2400" smtClean="0">
              <a:solidFill>
                <a:schemeClr val="tx1">
                  <a:lumMod val="85000"/>
                  <a:lumOff val="15000"/>
                </a:schemeClr>
              </a:solidFill>
            </a:endParaRPr>
          </a:p>
          <a:p>
            <a:r>
              <a:rPr lang="en-US" altLang="zh-CN" sz="2400" smtClean="0">
                <a:solidFill>
                  <a:schemeClr val="tx1">
                    <a:lumMod val="85000"/>
                    <a:lumOff val="15000"/>
                  </a:schemeClr>
                </a:solidFill>
              </a:rPr>
              <a:t>               </a:t>
            </a:r>
            <a:r>
              <a:rPr lang="zh-CN" altLang="en-US" sz="2400" smtClean="0">
                <a:solidFill>
                  <a:schemeClr val="tx1">
                    <a:lumMod val="85000"/>
                    <a:lumOff val="15000"/>
                  </a:schemeClr>
                </a:solidFill>
              </a:rPr>
              <a:t>真子集，记作</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a:t>
            </a:r>
            <a:endParaRPr lang="en-US" altLang="zh-CN" sz="2400" smtClean="0">
              <a:solidFill>
                <a:schemeClr val="tx1">
                  <a:lumMod val="85000"/>
                  <a:lumOff val="15000"/>
                </a:schemeClr>
              </a:solidFill>
            </a:endParaRPr>
          </a:p>
        </p:txBody>
      </p:sp>
    </p:spTree>
    <p:extLst>
      <p:ext uri="{BB962C8B-B14F-4D97-AF65-F5344CB8AC3E}">
        <p14:creationId xmlns:p14="http://schemas.microsoft.com/office/powerpoint/2010/main" val="137419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27062"/>
            <a:ext cx="1620957"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特殊集合</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53291" y="892401"/>
            <a:ext cx="11203708" cy="4893647"/>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rPr>
              <a:t>全集：包含所讨论的所有集合的集合的集合，称之为全集，一般记作</a:t>
            </a:r>
            <a:r>
              <a:rPr lang="en-US" altLang="zh-CN" sz="2400" smtClean="0">
                <a:solidFill>
                  <a:schemeClr val="tx1">
                    <a:lumMod val="85000"/>
                    <a:lumOff val="15000"/>
                  </a:schemeClr>
                </a:solidFill>
              </a:rPr>
              <a:t>E</a:t>
            </a:r>
            <a:r>
              <a:rPr lang="zh-CN" altLang="en-US" sz="2400" smtClean="0">
                <a:solidFill>
                  <a:schemeClr val="tx1">
                    <a:lumMod val="85000"/>
                    <a:lumOff val="15000"/>
                  </a:schemeClr>
                </a:solidFill>
              </a:rPr>
              <a:t>或</a:t>
            </a:r>
            <a:r>
              <a:rPr lang="en-US" altLang="zh-CN" sz="2400" smtClean="0">
                <a:solidFill>
                  <a:schemeClr val="tx1">
                    <a:lumMod val="85000"/>
                    <a:lumOff val="15000"/>
                  </a:schemeClr>
                </a:solidFill>
              </a:rPr>
              <a:t>I</a:t>
            </a:r>
          </a:p>
          <a:p>
            <a:endParaRPr lang="en-US" altLang="zh-CN" sz="2400" smtClean="0">
              <a:solidFill>
                <a:schemeClr val="tx1">
                  <a:lumMod val="85000"/>
                  <a:lumOff val="15000"/>
                </a:schemeClr>
              </a:solidFill>
            </a:endParaRPr>
          </a:p>
          <a:p>
            <a:pPr marL="342900" indent="-342900">
              <a:buFont typeface="Wingdings" panose="05000000000000000000" pitchFamily="2" charset="2"/>
              <a:buChar char="p"/>
            </a:pPr>
            <a:r>
              <a:rPr lang="zh-CN" altLang="en-US" sz="2400" smtClean="0">
                <a:solidFill>
                  <a:schemeClr val="tx1">
                    <a:lumMod val="85000"/>
                    <a:lumOff val="15000"/>
                  </a:schemeClr>
                </a:solidFill>
              </a:rPr>
              <a:t>空集：没有元素的集合，称之为空集，记作</a:t>
            </a:r>
            <a:r>
              <a:rPr lang="en-US" altLang="zh-CN" sz="2400" smtClean="0"/>
              <a:t>Ø</a:t>
            </a:r>
            <a:r>
              <a:rPr lang="zh-CN" altLang="en-US" sz="2400" smtClean="0"/>
              <a:t>。</a:t>
            </a:r>
            <a:endParaRPr lang="en-US" altLang="zh-CN" sz="2400" smtClean="0"/>
          </a:p>
          <a:p>
            <a:pPr marL="342900" indent="-342900">
              <a:buFont typeface="Wingdings" panose="05000000000000000000" pitchFamily="2" charset="2"/>
              <a:buChar char="n"/>
            </a:pPr>
            <a:r>
              <a:rPr lang="zh-CN" altLang="en-US" sz="2400" smtClean="0">
                <a:solidFill>
                  <a:schemeClr val="tx1">
                    <a:lumMod val="85000"/>
                    <a:lumOff val="15000"/>
                  </a:schemeClr>
                </a:solidFill>
              </a:rPr>
              <a:t>任何客体</a:t>
            </a:r>
            <a:r>
              <a:rPr lang="en-US" altLang="zh-CN" sz="2400" smtClean="0">
                <a:solidFill>
                  <a:schemeClr val="tx1">
                    <a:lumMod val="85000"/>
                    <a:lumOff val="15000"/>
                  </a:schemeClr>
                </a:solidFill>
              </a:rPr>
              <a:t>x</a:t>
            </a:r>
            <a:r>
              <a:rPr lang="zh-CN" altLang="en-US" sz="2400" smtClean="0">
                <a:solidFill>
                  <a:schemeClr val="tx1">
                    <a:lumMod val="85000"/>
                    <a:lumOff val="15000"/>
                  </a:schemeClr>
                </a:solidFill>
              </a:rPr>
              <a:t>都不属于</a:t>
            </a:r>
            <a:r>
              <a:rPr lang="en-US" altLang="zh-CN" sz="2400" smtClean="0"/>
              <a:t>Ø</a:t>
            </a:r>
            <a:endParaRPr lang="en-US" altLang="zh-CN" sz="2400">
              <a:solidFill>
                <a:schemeClr val="tx1">
                  <a:lumMod val="85000"/>
                  <a:lumOff val="15000"/>
                </a:schemeClr>
              </a:solidFill>
            </a:endParaRPr>
          </a:p>
          <a:p>
            <a:pPr marL="342900" indent="-342900">
              <a:buFont typeface="Wingdings" panose="05000000000000000000" pitchFamily="2" charset="2"/>
              <a:buChar char="n"/>
            </a:pPr>
            <a:r>
              <a:rPr lang="zh-CN" altLang="en-US" sz="2400" smtClean="0"/>
              <a:t>空集是任何集合的子集。即对于任何集合</a:t>
            </a:r>
            <a:r>
              <a:rPr lang="en-US" altLang="zh-CN" sz="2400" smtClean="0"/>
              <a:t>A</a:t>
            </a:r>
            <a:r>
              <a:rPr lang="zh-CN" altLang="en-US" sz="2400" smtClean="0"/>
              <a:t>，都有</a:t>
            </a:r>
            <a:r>
              <a:rPr lang="en-US" altLang="zh-CN" sz="2400" smtClean="0"/>
              <a:t>Ø</a:t>
            </a:r>
            <a:r>
              <a:rPr lang="zh-CN" altLang="en-US" sz="2400" smtClean="0"/>
              <a:t>∈</a:t>
            </a:r>
            <a:r>
              <a:rPr lang="en-US" altLang="zh-CN" sz="2400" smtClean="0"/>
              <a:t>A</a:t>
            </a:r>
          </a:p>
          <a:p>
            <a:pPr marL="342900" indent="-342900">
              <a:buFont typeface="Wingdings" panose="05000000000000000000" pitchFamily="2" charset="2"/>
              <a:buChar char="n"/>
            </a:pPr>
            <a:r>
              <a:rPr lang="zh-CN" altLang="en-US" sz="2400" smtClean="0"/>
              <a:t>空集是唯一的</a:t>
            </a:r>
            <a:endParaRPr lang="en-US" altLang="zh-CN" sz="2400" smtClean="0"/>
          </a:p>
          <a:p>
            <a:r>
              <a:rPr lang="en-US" altLang="zh-CN" sz="2400"/>
              <a:t>	</a:t>
            </a:r>
            <a:r>
              <a:rPr lang="zh-CN" altLang="en-US" sz="2400" smtClean="0"/>
              <a:t>比如集合</a:t>
            </a:r>
            <a:r>
              <a:rPr lang="en-US" altLang="zh-CN" sz="2400" smtClean="0"/>
              <a:t>A={1, 2}</a:t>
            </a:r>
            <a:r>
              <a:rPr lang="zh-CN" altLang="en-US" sz="2400" smtClean="0"/>
              <a:t>，子集有</a:t>
            </a:r>
            <a:r>
              <a:rPr lang="en-US" altLang="zh-CN" sz="2400" smtClean="0"/>
              <a:t>4</a:t>
            </a:r>
            <a:r>
              <a:rPr lang="zh-CN" altLang="en-US" sz="2400" smtClean="0"/>
              <a:t>个，</a:t>
            </a:r>
            <a:r>
              <a:rPr lang="en-US" altLang="zh-CN" sz="2400" smtClean="0"/>
              <a:t>{1}</a:t>
            </a:r>
            <a:r>
              <a:rPr lang="zh-CN" altLang="en-US" sz="2400" smtClean="0"/>
              <a:t>，</a:t>
            </a:r>
            <a:r>
              <a:rPr lang="en-US" altLang="zh-CN" sz="2400" smtClean="0"/>
              <a:t>{2}</a:t>
            </a:r>
            <a:r>
              <a:rPr lang="zh-CN" altLang="en-US" sz="2400" smtClean="0"/>
              <a:t>，</a:t>
            </a:r>
            <a:r>
              <a:rPr lang="en-US" altLang="zh-CN" sz="2400" smtClean="0"/>
              <a:t>{1, 2}</a:t>
            </a:r>
            <a:r>
              <a:rPr lang="zh-CN" altLang="en-US" sz="2400" smtClean="0"/>
              <a:t>，和 </a:t>
            </a:r>
            <a:r>
              <a:rPr lang="en-US" altLang="zh-CN" sz="2400" smtClean="0"/>
              <a:t>Ø</a:t>
            </a:r>
          </a:p>
          <a:p>
            <a:endParaRPr lang="en-US" altLang="zh-CN" sz="2400" smtClean="0"/>
          </a:p>
          <a:p>
            <a:pPr marL="342900" indent="-342900">
              <a:buFont typeface="Wingdings" panose="05000000000000000000" pitchFamily="2" charset="2"/>
              <a:buChar char="p"/>
            </a:pPr>
            <a:r>
              <a:rPr lang="zh-CN" altLang="en-US" sz="2400" smtClean="0"/>
              <a:t>集合的幂集：</a:t>
            </a:r>
            <a:r>
              <a:rPr lang="en-US" altLang="zh-CN" sz="2400" smtClean="0"/>
              <a:t>A</a:t>
            </a:r>
            <a:r>
              <a:rPr lang="zh-CN" altLang="en-US" sz="2400" smtClean="0"/>
              <a:t>是集合，由</a:t>
            </a:r>
            <a:r>
              <a:rPr lang="en-US" altLang="zh-CN" sz="2400" smtClean="0"/>
              <a:t>A</a:t>
            </a:r>
            <a:r>
              <a:rPr lang="zh-CN" altLang="en-US" sz="2400" smtClean="0"/>
              <a:t>的所有子集构成的集合，称之为</a:t>
            </a:r>
            <a:r>
              <a:rPr lang="en-US" altLang="zh-CN" sz="2400" smtClean="0"/>
              <a:t>A</a:t>
            </a:r>
            <a:r>
              <a:rPr lang="zh-CN" altLang="en-US" sz="2400" smtClean="0"/>
              <a:t>的幂集。记作</a:t>
            </a:r>
            <a:r>
              <a:rPr lang="en-US" altLang="zh-CN" sz="2400" smtClean="0"/>
              <a:t>P(A)</a:t>
            </a:r>
          </a:p>
          <a:p>
            <a:r>
              <a:rPr lang="en-US" altLang="zh-CN" sz="2400"/>
              <a:t> </a:t>
            </a:r>
            <a:r>
              <a:rPr lang="en-US" altLang="zh-CN" sz="2400" smtClean="0"/>
              <a:t>                         </a:t>
            </a:r>
            <a:r>
              <a:rPr lang="zh-CN" altLang="en-US" sz="2400" smtClean="0"/>
              <a:t>或</a:t>
            </a:r>
            <a:endParaRPr lang="en-US" altLang="zh-CN" sz="2400" smtClean="0"/>
          </a:p>
          <a:p>
            <a:pPr marL="342900" indent="-342900">
              <a:buFont typeface="Wingdings" panose="05000000000000000000" pitchFamily="2" charset="2"/>
              <a:buChar char="n"/>
            </a:pPr>
            <a:r>
              <a:rPr lang="zh-CN" altLang="en-US" sz="2400" smtClean="0"/>
              <a:t>给定有限集合</a:t>
            </a:r>
            <a:r>
              <a:rPr lang="en-US" altLang="zh-CN" sz="2400" smtClean="0"/>
              <a:t>A</a:t>
            </a:r>
            <a:r>
              <a:rPr lang="zh-CN" altLang="en-US" sz="2400" smtClean="0"/>
              <a:t>，如果</a:t>
            </a:r>
            <a:r>
              <a:rPr lang="en-US" altLang="zh-CN" sz="2400" smtClean="0"/>
              <a:t>|A|=n</a:t>
            </a:r>
            <a:r>
              <a:rPr lang="zh-CN" altLang="en-US" sz="2400" smtClean="0"/>
              <a:t>，则</a:t>
            </a:r>
            <a:r>
              <a:rPr lang="en-US" altLang="zh-CN" sz="2400" smtClean="0"/>
              <a:t>|P(A</a:t>
            </a:r>
            <a:r>
              <a:rPr lang="en-US" altLang="zh-CN" sz="2400" smtClean="0"/>
              <a:t>)|=</a:t>
            </a:r>
          </a:p>
          <a:p>
            <a:pPr marL="342900" indent="-342900">
              <a:buFont typeface="Wingdings" panose="05000000000000000000" pitchFamily="2" charset="2"/>
              <a:buChar char="p"/>
            </a:pPr>
            <a:r>
              <a:rPr lang="zh-CN" altLang="en-US" sz="2400">
                <a:solidFill>
                  <a:schemeClr val="tx1">
                    <a:lumMod val="85000"/>
                    <a:lumOff val="15000"/>
                  </a:schemeClr>
                </a:solidFill>
              </a:rPr>
              <a:t>补集：</a:t>
            </a:r>
            <a:r>
              <a:rPr lang="en-US" altLang="zh-CN" sz="2400">
                <a:solidFill>
                  <a:schemeClr val="tx1">
                    <a:lumMod val="85000"/>
                    <a:lumOff val="15000"/>
                  </a:schemeClr>
                </a:solidFill>
              </a:rPr>
              <a:t>A</a:t>
            </a:r>
            <a:r>
              <a:rPr lang="zh-CN" altLang="en-US" sz="2400">
                <a:solidFill>
                  <a:schemeClr val="tx1">
                    <a:lumMod val="85000"/>
                    <a:lumOff val="15000"/>
                  </a:schemeClr>
                </a:solidFill>
              </a:rPr>
              <a:t>是集合，由不属于</a:t>
            </a:r>
            <a:r>
              <a:rPr lang="en-US" altLang="zh-CN" sz="2400">
                <a:solidFill>
                  <a:schemeClr val="tx1">
                    <a:lumMod val="85000"/>
                    <a:lumOff val="15000"/>
                  </a:schemeClr>
                </a:solidFill>
              </a:rPr>
              <a:t>A</a:t>
            </a:r>
            <a:r>
              <a:rPr lang="zh-CN" altLang="en-US" sz="2400">
                <a:solidFill>
                  <a:schemeClr val="tx1">
                    <a:lumMod val="85000"/>
                    <a:lumOff val="15000"/>
                  </a:schemeClr>
                </a:solidFill>
              </a:rPr>
              <a:t>的元素构成的集合称之为</a:t>
            </a:r>
            <a:r>
              <a:rPr lang="en-US" altLang="zh-CN" sz="2400">
                <a:solidFill>
                  <a:schemeClr val="tx1">
                    <a:lumMod val="85000"/>
                    <a:lumOff val="15000"/>
                  </a:schemeClr>
                </a:solidFill>
              </a:rPr>
              <a:t>A</a:t>
            </a:r>
            <a:r>
              <a:rPr lang="zh-CN" altLang="en-US" sz="2400">
                <a:solidFill>
                  <a:schemeClr val="tx1">
                    <a:lumMod val="85000"/>
                    <a:lumOff val="15000"/>
                  </a:schemeClr>
                </a:solidFill>
              </a:rPr>
              <a:t>的补集，记作</a:t>
            </a:r>
            <a:r>
              <a:rPr lang="en-US" altLang="zh-CN" sz="2400">
                <a:solidFill>
                  <a:schemeClr val="tx1">
                    <a:lumMod val="85000"/>
                    <a:lumOff val="15000"/>
                  </a:schemeClr>
                </a:solidFill>
              </a:rPr>
              <a:t>~A</a:t>
            </a:r>
          </a:p>
          <a:p>
            <a:endParaRPr lang="en-US" altLang="zh-CN" sz="2400"/>
          </a:p>
        </p:txBody>
      </p:sp>
      <mc:AlternateContent xmlns:mc="http://schemas.openxmlformats.org/markup-compatibility/2006" xmlns:a14="http://schemas.microsoft.com/office/drawing/2010/main">
        <mc:Choice Requires="a14">
          <p:sp>
            <p:nvSpPr>
              <p:cNvPr id="4" name="文本框 3"/>
              <p:cNvSpPr txBox="1"/>
              <p:nvPr/>
            </p:nvSpPr>
            <p:spPr>
              <a:xfrm>
                <a:off x="2932591" y="4233949"/>
                <a:ext cx="42473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m:rPr>
                              <m:sty m:val="p"/>
                            </m:rPr>
                            <a:rPr lang="en-US" altLang="zh-CN" sz="2400" i="1">
                              <a:latin typeface="Cambria Math" panose="02040503050406030204" pitchFamily="18" charset="0"/>
                            </a:rPr>
                            <m:t>A</m:t>
                          </m:r>
                        </m:sup>
                      </m:sSup>
                    </m:oMath>
                  </m:oMathPara>
                </a14:m>
                <a:endParaRPr lang="zh-CN" altLang="en-US" sz="2400"/>
              </a:p>
            </p:txBody>
          </p:sp>
        </mc:Choice>
        <mc:Fallback xmlns="">
          <p:sp>
            <p:nvSpPr>
              <p:cNvPr id="4" name="文本框 3"/>
              <p:cNvSpPr txBox="1">
                <a:spLocks noRot="1" noChangeAspect="1" noMove="1" noResize="1" noEditPoints="1" noAdjustHandles="1" noChangeArrowheads="1" noChangeShapeType="1" noTextEdit="1"/>
              </p:cNvSpPr>
              <p:nvPr/>
            </p:nvSpPr>
            <p:spPr>
              <a:xfrm>
                <a:off x="2932591" y="4233949"/>
                <a:ext cx="424732" cy="377667"/>
              </a:xfrm>
              <a:prstGeom prst="rect">
                <a:avLst/>
              </a:prstGeom>
              <a:blipFill rotWithShape="0">
                <a:blip r:embed="rId2"/>
                <a:stretch>
                  <a:fillRect l="-14286" t="-3279" r="-5714"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5927291" y="4611616"/>
                <a:ext cx="42473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oMath>
                  </m:oMathPara>
                </a14:m>
                <a:endParaRPr lang="zh-CN" altLang="en-US" sz="2400"/>
              </a:p>
            </p:txBody>
          </p:sp>
        </mc:Choice>
        <mc:Fallback xmlns="">
          <p:sp>
            <p:nvSpPr>
              <p:cNvPr id="5" name="文本框 4"/>
              <p:cNvSpPr txBox="1">
                <a:spLocks noRot="1" noChangeAspect="1" noMove="1" noResize="1" noEditPoints="1" noAdjustHandles="1" noChangeArrowheads="1" noChangeShapeType="1" noTextEdit="1"/>
              </p:cNvSpPr>
              <p:nvPr/>
            </p:nvSpPr>
            <p:spPr>
              <a:xfrm>
                <a:off x="5927291" y="4611616"/>
                <a:ext cx="424732" cy="377667"/>
              </a:xfrm>
              <a:prstGeom prst="rect">
                <a:avLst/>
              </a:prstGeom>
              <a:blipFill rotWithShape="0">
                <a:blip r:embed="rId3"/>
                <a:stretch>
                  <a:fillRect l="-12857" b="-4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184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2009" y="147844"/>
            <a:ext cx="1620957"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集合运算</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5" name="矩形 4"/>
          <p:cNvSpPr/>
          <p:nvPr/>
        </p:nvSpPr>
        <p:spPr>
          <a:xfrm>
            <a:off x="387926" y="923838"/>
            <a:ext cx="11062856" cy="1938992"/>
          </a:xfrm>
          <a:prstGeom prst="rect">
            <a:avLst/>
          </a:prstGeom>
        </p:spPr>
        <p:txBody>
          <a:bodyPr wrap="square">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rPr>
              <a:t>集合</a:t>
            </a:r>
            <a:r>
              <a:rPr lang="zh-CN" altLang="en-US" sz="2400">
                <a:solidFill>
                  <a:schemeClr val="tx1">
                    <a:lumMod val="85000"/>
                    <a:lumOff val="15000"/>
                  </a:schemeClr>
                </a:solidFill>
              </a:rPr>
              <a:t>交换律：</a:t>
            </a:r>
            <a:r>
              <a:rPr lang="en-US" altLang="zh-CN" sz="2400">
                <a:solidFill>
                  <a:schemeClr val="tx1">
                    <a:lumMod val="85000"/>
                    <a:lumOff val="15000"/>
                  </a:schemeClr>
                </a:solidFill>
              </a:rPr>
              <a:t>A∩B=B∩A</a:t>
            </a:r>
            <a:r>
              <a:rPr lang="zh-CN" altLang="en-US" sz="2400">
                <a:solidFill>
                  <a:schemeClr val="tx1">
                    <a:lumMod val="85000"/>
                    <a:lumOff val="15000"/>
                  </a:schemeClr>
                </a:solidFill>
              </a:rPr>
              <a:t>；</a:t>
            </a:r>
            <a:r>
              <a:rPr lang="en-US" altLang="zh-CN" sz="2400">
                <a:solidFill>
                  <a:schemeClr val="tx1">
                    <a:lumMod val="85000"/>
                    <a:lumOff val="15000"/>
                  </a:schemeClr>
                </a:solidFill>
              </a:rPr>
              <a:t>A∪B=B∪A</a:t>
            </a:r>
            <a:r>
              <a:rPr lang="zh-CN" altLang="en-US" sz="2400">
                <a:solidFill>
                  <a:schemeClr val="tx1">
                    <a:lumMod val="85000"/>
                    <a:lumOff val="15000"/>
                  </a:schemeClr>
                </a:solidFill>
              </a:rPr>
              <a:t>。</a:t>
            </a:r>
            <a:endParaRPr lang="en-US" altLang="zh-CN" sz="2400">
              <a:solidFill>
                <a:schemeClr val="tx1">
                  <a:lumMod val="85000"/>
                  <a:lumOff val="15000"/>
                </a:schemeClr>
              </a:solidFill>
            </a:endParaRPr>
          </a:p>
          <a:p>
            <a:pPr marL="342900" indent="-342900">
              <a:buFont typeface="Wingdings" panose="05000000000000000000" pitchFamily="2" charset="2"/>
              <a:buChar char="p"/>
            </a:pPr>
            <a:r>
              <a:rPr lang="zh-CN" altLang="en-US" sz="2400" smtClean="0">
                <a:solidFill>
                  <a:schemeClr val="tx1">
                    <a:lumMod val="85000"/>
                    <a:lumOff val="15000"/>
                  </a:schemeClr>
                </a:solidFill>
              </a:rPr>
              <a:t>集合</a:t>
            </a:r>
            <a:r>
              <a:rPr lang="zh-CN" altLang="en-US" sz="2400">
                <a:solidFill>
                  <a:schemeClr val="tx1">
                    <a:lumMod val="85000"/>
                    <a:lumOff val="15000"/>
                  </a:schemeClr>
                </a:solidFill>
              </a:rPr>
              <a:t>结合律：</a:t>
            </a:r>
            <a:r>
              <a:rPr lang="en-US" altLang="zh-CN" sz="2400">
                <a:solidFill>
                  <a:schemeClr val="tx1">
                    <a:lumMod val="85000"/>
                    <a:lumOff val="15000"/>
                  </a:schemeClr>
                </a:solidFill>
              </a:rPr>
              <a:t>(A∩B)∩C=A∩(B∩C)</a:t>
            </a:r>
            <a:r>
              <a:rPr lang="zh-CN" altLang="en-US" sz="2400">
                <a:solidFill>
                  <a:schemeClr val="tx1">
                    <a:lumMod val="85000"/>
                    <a:lumOff val="15000"/>
                  </a:schemeClr>
                </a:solidFill>
              </a:rPr>
              <a:t>；</a:t>
            </a:r>
            <a:r>
              <a:rPr lang="en-US" altLang="zh-CN" sz="2400">
                <a:solidFill>
                  <a:schemeClr val="tx1">
                    <a:lumMod val="85000"/>
                    <a:lumOff val="15000"/>
                  </a:schemeClr>
                </a:solidFill>
              </a:rPr>
              <a:t>(A∪B)∪C=A∪(B∪C)</a:t>
            </a:r>
            <a:r>
              <a:rPr lang="zh-CN" altLang="en-US" sz="2400">
                <a:solidFill>
                  <a:schemeClr val="tx1">
                    <a:lumMod val="85000"/>
                    <a:lumOff val="15000"/>
                  </a:schemeClr>
                </a:solidFill>
              </a:rPr>
              <a:t>。</a:t>
            </a:r>
            <a:endParaRPr lang="en-US" altLang="zh-CN" sz="2400">
              <a:solidFill>
                <a:schemeClr val="tx1">
                  <a:lumMod val="85000"/>
                  <a:lumOff val="15000"/>
                </a:schemeClr>
              </a:solidFill>
            </a:endParaRPr>
          </a:p>
          <a:p>
            <a:pPr marL="342900" indent="-342900">
              <a:buFont typeface="Wingdings" panose="05000000000000000000" pitchFamily="2" charset="2"/>
              <a:buChar char="p"/>
            </a:pPr>
            <a:r>
              <a:rPr lang="zh-CN" altLang="en-US" sz="2400" smtClean="0">
                <a:solidFill>
                  <a:schemeClr val="tx1">
                    <a:lumMod val="85000"/>
                    <a:lumOff val="15000"/>
                  </a:schemeClr>
                </a:solidFill>
              </a:rPr>
              <a:t>集合</a:t>
            </a:r>
            <a:r>
              <a:rPr lang="zh-CN" altLang="en-US" sz="2400">
                <a:solidFill>
                  <a:schemeClr val="tx1">
                    <a:lumMod val="85000"/>
                    <a:lumOff val="15000"/>
                  </a:schemeClr>
                </a:solidFill>
              </a:rPr>
              <a:t>分配律：</a:t>
            </a:r>
            <a:r>
              <a:rPr lang="en-US" altLang="zh-CN" sz="2400">
                <a:solidFill>
                  <a:schemeClr val="tx1">
                    <a:lumMod val="85000"/>
                    <a:lumOff val="15000"/>
                  </a:schemeClr>
                </a:solidFill>
              </a:rPr>
              <a:t>A∩(B∪C)=(A∩B)∪(A∩C)</a:t>
            </a:r>
            <a:r>
              <a:rPr lang="zh-CN" altLang="en-US" sz="2400">
                <a:solidFill>
                  <a:schemeClr val="tx1">
                    <a:lumMod val="85000"/>
                    <a:lumOff val="15000"/>
                  </a:schemeClr>
                </a:solidFill>
              </a:rPr>
              <a:t>；</a:t>
            </a:r>
            <a:r>
              <a:rPr lang="en-US" altLang="zh-CN" sz="2400">
                <a:solidFill>
                  <a:schemeClr val="tx1">
                    <a:lumMod val="85000"/>
                    <a:lumOff val="15000"/>
                  </a:schemeClr>
                </a:solidFill>
              </a:rPr>
              <a:t>A∪(B∩C)=(A∪B)∩(A∪C</a:t>
            </a:r>
            <a:r>
              <a:rPr lang="en-US" altLang="zh-CN" sz="2400" smtClean="0">
                <a:solidFill>
                  <a:schemeClr val="tx1">
                    <a:lumMod val="85000"/>
                    <a:lumOff val="15000"/>
                  </a:schemeClr>
                </a:solidFill>
              </a:rPr>
              <a:t>)</a:t>
            </a:r>
          </a:p>
          <a:p>
            <a:pPr marL="342900" indent="-342900">
              <a:buFont typeface="Wingdings" panose="05000000000000000000" pitchFamily="2" charset="2"/>
              <a:buChar char="p"/>
            </a:pPr>
            <a:endParaRPr lang="en-US" altLang="zh-CN" sz="2400">
              <a:solidFill>
                <a:schemeClr val="tx1">
                  <a:lumMod val="85000"/>
                  <a:lumOff val="15000"/>
                </a:schemeClr>
              </a:solidFill>
            </a:endParaRPr>
          </a:p>
          <a:p>
            <a:endParaRPr lang="en-US" altLang="zh-CN" sz="2400" smtClean="0">
              <a:solidFill>
                <a:schemeClr val="tx1">
                  <a:lumMod val="85000"/>
                  <a:lumOff val="15000"/>
                </a:schemeClr>
              </a:solidFill>
            </a:endParaRPr>
          </a:p>
        </p:txBody>
      </p:sp>
    </p:spTree>
    <p:extLst>
      <p:ext uri="{BB962C8B-B14F-4D97-AF65-F5344CB8AC3E}">
        <p14:creationId xmlns:p14="http://schemas.microsoft.com/office/powerpoint/2010/main" val="231800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2009" y="147844"/>
            <a:ext cx="1620957" cy="523220"/>
          </a:xfrm>
          <a:prstGeom prst="rect">
            <a:avLst/>
          </a:prstGeom>
        </p:spPr>
        <p:txBody>
          <a:bodyPr wrap="none">
            <a:spAutoFit/>
          </a:bodyPr>
          <a:lstStyle/>
          <a:p>
            <a:r>
              <a:rPr lang="zh-CN" altLang="en-US" sz="2800" b="1" i="1" smtClean="0">
                <a:ln w="22225">
                  <a:solidFill>
                    <a:schemeClr val="accent2"/>
                  </a:solidFill>
                  <a:prstDash val="solid"/>
                </a:ln>
                <a:solidFill>
                  <a:schemeClr val="accent2">
                    <a:lumMod val="40000"/>
                    <a:lumOff val="60000"/>
                  </a:schemeClr>
                </a:solidFill>
                <a:latin typeface="+mj-lt"/>
                <a:ea typeface="+mj-ea"/>
                <a:cs typeface="+mj-cs"/>
              </a:rPr>
              <a:t>容斥原理</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文本框 2">
            <a:extLst>
              <a:ext uri="{FF2B5EF4-FFF2-40B4-BE49-F238E27FC236}">
                <a16:creationId xmlns="" xmlns:a16="http://schemas.microsoft.com/office/drawing/2014/main" id="{77463A50-A780-490C-BDC1-28367C9C5825}"/>
              </a:ext>
            </a:extLst>
          </p:cNvPr>
          <p:cNvSpPr txBox="1"/>
          <p:nvPr/>
        </p:nvSpPr>
        <p:spPr>
          <a:xfrm>
            <a:off x="353291" y="892401"/>
            <a:ext cx="9911688" cy="830997"/>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rPr>
              <a:t>两集合容斥原理：如果有</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两个有限集合，则</a:t>
            </a:r>
            <a:r>
              <a:rPr lang="en-US" altLang="zh-CN" sz="2400" smtClean="0">
                <a:solidFill>
                  <a:schemeClr val="tx1">
                    <a:lumMod val="85000"/>
                    <a:lumOff val="15000"/>
                  </a:schemeClr>
                </a:solidFill>
              </a:rPr>
              <a:t>|A∪B|=|A|+|B|-|A∩B|</a:t>
            </a:r>
          </a:p>
          <a:p>
            <a:pPr marL="342900" indent="-342900">
              <a:buFont typeface="Wingdings" panose="05000000000000000000" pitchFamily="2" charset="2"/>
              <a:buChar char="p"/>
            </a:pPr>
            <a:endParaRPr lang="en-US" altLang="zh-CN" sz="2400" smtClean="0">
              <a:solidFill>
                <a:schemeClr val="tx1">
                  <a:lumMod val="85000"/>
                  <a:lumOff val="15000"/>
                </a:schemeClr>
              </a:solidFill>
            </a:endParaRPr>
          </a:p>
        </p:txBody>
      </p:sp>
      <p:pic>
        <p:nvPicPr>
          <p:cNvPr id="4" name="图片 3"/>
          <p:cNvPicPr>
            <a:picLocks noChangeAspect="1"/>
          </p:cNvPicPr>
          <p:nvPr/>
        </p:nvPicPr>
        <p:blipFill>
          <a:blip r:embed="rId2"/>
          <a:stretch>
            <a:fillRect/>
          </a:stretch>
        </p:blipFill>
        <p:spPr>
          <a:xfrm>
            <a:off x="7495309" y="1474643"/>
            <a:ext cx="2510270" cy="1700506"/>
          </a:xfrm>
          <a:prstGeom prst="rect">
            <a:avLst/>
          </a:prstGeom>
        </p:spPr>
      </p:pic>
      <p:sp>
        <p:nvSpPr>
          <p:cNvPr id="5" name="文本框 4">
            <a:extLst>
              <a:ext uri="{FF2B5EF4-FFF2-40B4-BE49-F238E27FC236}">
                <a16:creationId xmlns="" xmlns:a16="http://schemas.microsoft.com/office/drawing/2014/main" id="{77463A50-A780-490C-BDC1-28367C9C5825}"/>
              </a:ext>
            </a:extLst>
          </p:cNvPr>
          <p:cNvSpPr txBox="1"/>
          <p:nvPr/>
        </p:nvSpPr>
        <p:spPr>
          <a:xfrm>
            <a:off x="353291" y="3434710"/>
            <a:ext cx="11471564" cy="1200329"/>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smtClean="0">
                <a:solidFill>
                  <a:schemeClr val="tx1">
                    <a:lumMod val="85000"/>
                    <a:lumOff val="15000"/>
                  </a:schemeClr>
                </a:solidFill>
              </a:rPr>
              <a:t>三集合容斥原理：如果有</a:t>
            </a:r>
            <a:r>
              <a:rPr lang="en-US" altLang="zh-CN" sz="2400" smtClean="0">
                <a:solidFill>
                  <a:schemeClr val="tx1">
                    <a:lumMod val="85000"/>
                    <a:lumOff val="15000"/>
                  </a:schemeClr>
                </a:solidFill>
              </a:rPr>
              <a:t>A</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B</a:t>
            </a:r>
            <a:r>
              <a:rPr lang="zh-CN" altLang="en-US" sz="2400" smtClean="0">
                <a:solidFill>
                  <a:schemeClr val="tx1">
                    <a:lumMod val="85000"/>
                    <a:lumOff val="15000"/>
                  </a:schemeClr>
                </a:solidFill>
              </a:rPr>
              <a:t>、</a:t>
            </a:r>
            <a:r>
              <a:rPr lang="en-US" altLang="zh-CN" sz="2400" smtClean="0">
                <a:solidFill>
                  <a:schemeClr val="tx1">
                    <a:lumMod val="85000"/>
                    <a:lumOff val="15000"/>
                  </a:schemeClr>
                </a:solidFill>
              </a:rPr>
              <a:t>C</a:t>
            </a:r>
            <a:r>
              <a:rPr lang="zh-CN" altLang="en-US" sz="2400" smtClean="0">
                <a:solidFill>
                  <a:schemeClr val="tx1">
                    <a:lumMod val="85000"/>
                    <a:lumOff val="15000"/>
                  </a:schemeClr>
                </a:solidFill>
              </a:rPr>
              <a:t>三个有限集合，则</a:t>
            </a:r>
            <a:r>
              <a:rPr lang="en-US" altLang="zh-CN" sz="2400" smtClean="0">
                <a:solidFill>
                  <a:schemeClr val="tx1">
                    <a:lumMod val="85000"/>
                    <a:lumOff val="15000"/>
                  </a:schemeClr>
                </a:solidFill>
              </a:rPr>
              <a:t>|A∪B∪C|=|A|+|B|+|C|</a:t>
            </a:r>
          </a:p>
          <a:p>
            <a:r>
              <a:rPr lang="en-US" altLang="zh-CN" sz="2400">
                <a:solidFill>
                  <a:schemeClr val="tx1">
                    <a:lumMod val="85000"/>
                    <a:lumOff val="15000"/>
                  </a:schemeClr>
                </a:solidFill>
              </a:rPr>
              <a:t> </a:t>
            </a:r>
            <a:r>
              <a:rPr lang="en-US" altLang="zh-CN" sz="2400" smtClean="0">
                <a:solidFill>
                  <a:schemeClr val="tx1">
                    <a:lumMod val="85000"/>
                    <a:lumOff val="15000"/>
                  </a:schemeClr>
                </a:solidFill>
              </a:rPr>
              <a:t>                                                                                               -|A∩B|</a:t>
            </a:r>
            <a:r>
              <a:rPr lang="en-US" altLang="zh-CN" sz="2400">
                <a:solidFill>
                  <a:schemeClr val="tx1">
                    <a:lumMod val="85000"/>
                    <a:lumOff val="15000"/>
                  </a:schemeClr>
                </a:solidFill>
              </a:rPr>
              <a:t>-|A</a:t>
            </a:r>
            <a:r>
              <a:rPr lang="en-US" altLang="zh-CN" sz="2400" smtClean="0">
                <a:solidFill>
                  <a:schemeClr val="tx1">
                    <a:lumMod val="85000"/>
                    <a:lumOff val="15000"/>
                  </a:schemeClr>
                </a:solidFill>
              </a:rPr>
              <a:t>∩C|-|B∩C|</a:t>
            </a:r>
          </a:p>
          <a:p>
            <a:r>
              <a:rPr lang="en-US" altLang="zh-CN" sz="2400">
                <a:solidFill>
                  <a:schemeClr val="tx1">
                    <a:lumMod val="85000"/>
                    <a:lumOff val="15000"/>
                  </a:schemeClr>
                </a:solidFill>
              </a:rPr>
              <a:t> </a:t>
            </a:r>
            <a:r>
              <a:rPr lang="en-US" altLang="zh-CN" sz="2400" smtClean="0">
                <a:solidFill>
                  <a:schemeClr val="tx1">
                    <a:lumMod val="85000"/>
                    <a:lumOff val="15000"/>
                  </a:schemeClr>
                </a:solidFill>
              </a:rPr>
              <a:t>                                                                                               +|A</a:t>
            </a:r>
            <a:r>
              <a:rPr lang="en-US" altLang="zh-CN" sz="2400">
                <a:solidFill>
                  <a:schemeClr val="tx1">
                    <a:lumMod val="85000"/>
                    <a:lumOff val="15000"/>
                  </a:schemeClr>
                </a:solidFill>
              </a:rPr>
              <a:t>∩</a:t>
            </a:r>
            <a:r>
              <a:rPr lang="en-US" altLang="zh-CN" sz="2400" smtClean="0">
                <a:solidFill>
                  <a:schemeClr val="tx1">
                    <a:lumMod val="85000"/>
                    <a:lumOff val="15000"/>
                  </a:schemeClr>
                </a:solidFill>
              </a:rPr>
              <a:t>B</a:t>
            </a:r>
            <a:r>
              <a:rPr lang="en-US" altLang="zh-CN" sz="2400">
                <a:solidFill>
                  <a:schemeClr val="tx1">
                    <a:lumMod val="85000"/>
                    <a:lumOff val="15000"/>
                  </a:schemeClr>
                </a:solidFill>
              </a:rPr>
              <a:t> </a:t>
            </a:r>
            <a:r>
              <a:rPr lang="en-US" altLang="zh-CN" sz="2400" smtClean="0">
                <a:solidFill>
                  <a:schemeClr val="tx1">
                    <a:lumMod val="85000"/>
                    <a:lumOff val="15000"/>
                  </a:schemeClr>
                </a:solidFill>
              </a:rPr>
              <a:t>∩C|</a:t>
            </a:r>
          </a:p>
        </p:txBody>
      </p:sp>
      <p:pic>
        <p:nvPicPr>
          <p:cNvPr id="1026" name="Picture 2" descr="https://img-blog.csdn.net/20180728091032482?watermark/2/text/aHR0cHM6Ly9ibG9nLmNzZG4ubmV0L3dlaXhpbl80MTE3MDY2NA==/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309" y="4886461"/>
            <a:ext cx="2491797" cy="167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29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639</Words>
  <Application>Microsoft Office PowerPoint</Application>
  <PresentationFormat>宽屏</PresentationFormat>
  <Paragraphs>67</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Hannotate SC Bold</vt:lpstr>
      <vt:lpstr>Helvetica Neue Medium</vt:lpstr>
      <vt:lpstr>等线</vt:lpstr>
      <vt:lpstr>等线 Light</vt:lpstr>
      <vt:lpstr>宋体</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USER</cp:lastModifiedBy>
  <cp:revision>75</cp:revision>
  <dcterms:created xsi:type="dcterms:W3CDTF">2020-10-12T01:38:58Z</dcterms:created>
  <dcterms:modified xsi:type="dcterms:W3CDTF">2021-02-10T01:58:26Z</dcterms:modified>
</cp:coreProperties>
</file>