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3" r:id="rId5"/>
    <p:sldId id="314" r:id="rId6"/>
    <p:sldId id="318" r:id="rId7"/>
    <p:sldId id="319" r:id="rId8"/>
    <p:sldId id="320" r:id="rId9"/>
    <p:sldId id="321" r:id="rId10"/>
    <p:sldId id="322" r:id="rId11"/>
    <p:sldId id="325" r:id="rId12"/>
    <p:sldId id="324" r:id="rId13"/>
    <p:sldId id="323" r:id="rId14"/>
    <p:sldId id="326" r:id="rId15"/>
    <p:sldId id="315" r:id="rId16"/>
    <p:sldId id="316" r:id="rId17"/>
    <p:sldId id="31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91" d="100"/>
          <a:sy n="91" d="100"/>
        </p:scale>
        <p:origin x="32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van\Desktop\vel%20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[vel nm.xlsx]Sheet3!PivotTable2</c:name>
    <c:fmtId val="5"/>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IN" b="0" dirty="0"/>
              <a:t>EMPLOYEE PERFORMANCE ANALYSIS</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c:v>
                </c:pt>
                <c:pt idx="1">
                  <c:v>4</c:v>
                </c:pt>
                <c:pt idx="2">
                  <c:v>2</c:v>
                </c:pt>
                <c:pt idx="4">
                  <c:v>1</c:v>
                </c:pt>
                <c:pt idx="5">
                  <c:v>3</c:v>
                </c:pt>
                <c:pt idx="6">
                  <c:v>2</c:v>
                </c:pt>
                <c:pt idx="7">
                  <c:v>2</c:v>
                </c:pt>
                <c:pt idx="8">
                  <c:v>3</c:v>
                </c:pt>
                <c:pt idx="9">
                  <c:v>5</c:v>
                </c:pt>
              </c:numCache>
            </c:numRef>
          </c:val>
          <c:extLst>
            <c:ext xmlns:c16="http://schemas.microsoft.com/office/drawing/2014/chart" uri="{C3380CC4-5D6E-409C-BE32-E72D297353CC}">
              <c16:uniqueId val="{00000000-1643-43CC-A65F-925D1B5CACA7}"/>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5</c:v>
                </c:pt>
                <c:pt idx="1">
                  <c:v>6</c:v>
                </c:pt>
                <c:pt idx="2">
                  <c:v>5</c:v>
                </c:pt>
                <c:pt idx="3">
                  <c:v>6</c:v>
                </c:pt>
                <c:pt idx="4">
                  <c:v>3</c:v>
                </c:pt>
                <c:pt idx="5">
                  <c:v>2</c:v>
                </c:pt>
                <c:pt idx="6">
                  <c:v>6</c:v>
                </c:pt>
                <c:pt idx="7">
                  <c:v>2</c:v>
                </c:pt>
                <c:pt idx="8">
                  <c:v>5</c:v>
                </c:pt>
                <c:pt idx="9">
                  <c:v>2</c:v>
                </c:pt>
              </c:numCache>
            </c:numRef>
          </c:val>
          <c:extLst>
            <c:ext xmlns:c16="http://schemas.microsoft.com/office/drawing/2014/chart" uri="{C3380CC4-5D6E-409C-BE32-E72D297353CC}">
              <c16:uniqueId val="{00000001-1643-43CC-A65F-925D1B5CACA7}"/>
            </c:ext>
          </c:extLst>
        </c:ser>
        <c:ser>
          <c:idx val="2"/>
          <c:order val="2"/>
          <c:tx>
            <c:strRef>
              <c:f>Sheet3!$D$3:$D$4</c:f>
              <c:strCache>
                <c:ptCount val="1"/>
                <c:pt idx="0">
                  <c:v>medium</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2-1643-43CC-A65F-925D1B5CACA7}"/>
            </c:ext>
          </c:extLst>
        </c:ser>
        <c:ser>
          <c:idx val="3"/>
          <c:order val="3"/>
          <c:tx>
            <c:strRef>
              <c:f>Sheet3!$E$3:$E$4</c:f>
              <c:strCache>
                <c:ptCount val="1"/>
                <c:pt idx="0">
                  <c:v>very low</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c:v>
                </c:pt>
                <c:pt idx="1">
                  <c:v>1</c:v>
                </c:pt>
                <c:pt idx="2">
                  <c:v>1</c:v>
                </c:pt>
                <c:pt idx="3">
                  <c:v>1</c:v>
                </c:pt>
                <c:pt idx="4">
                  <c:v>1</c:v>
                </c:pt>
                <c:pt idx="5">
                  <c:v>1</c:v>
                </c:pt>
                <c:pt idx="6">
                  <c:v>2</c:v>
                </c:pt>
                <c:pt idx="7">
                  <c:v>2</c:v>
                </c:pt>
                <c:pt idx="9">
                  <c:v>2</c:v>
                </c:pt>
              </c:numCache>
            </c:numRef>
          </c:val>
          <c:extLst>
            <c:ext xmlns:c16="http://schemas.microsoft.com/office/drawing/2014/chart" uri="{C3380CC4-5D6E-409C-BE32-E72D297353CC}">
              <c16:uniqueId val="{00000003-1643-43CC-A65F-925D1B5CACA7}"/>
            </c:ext>
          </c:extLst>
        </c:ser>
        <c:dLbls>
          <c:showLegendKey val="0"/>
          <c:showVal val="0"/>
          <c:showCatName val="0"/>
          <c:showSerName val="0"/>
          <c:showPercent val="0"/>
          <c:showBubbleSize val="0"/>
        </c:dLbls>
        <c:gapWidth val="199"/>
        <c:axId val="777517343"/>
        <c:axId val="777530303"/>
      </c:barChart>
      <c:catAx>
        <c:axId val="777517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777530303"/>
        <c:crosses val="autoZero"/>
        <c:auto val="1"/>
        <c:lblAlgn val="ctr"/>
        <c:lblOffset val="100"/>
        <c:noMultiLvlLbl val="0"/>
      </c:catAx>
      <c:valAx>
        <c:axId val="77753030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7517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B9AD-739A-7AC9-75FD-71B842CC030F}"/>
              </a:ext>
            </a:extLst>
          </p:cNvPr>
          <p:cNvSpPr>
            <a:spLocks noGrp="1"/>
          </p:cNvSpPr>
          <p:nvPr>
            <p:ph type="title"/>
          </p:nvPr>
        </p:nvSpPr>
        <p:spPr>
          <a:xfrm>
            <a:off x="914400" y="486822"/>
            <a:ext cx="6583680" cy="1531357"/>
          </a:xfrm>
        </p:spPr>
        <p:txBody>
          <a:bodyPr/>
          <a:lstStyle/>
          <a:p>
            <a:r>
              <a:rPr lang="en-US" sz="3200" dirty="0"/>
              <a:t>Employee data analysis using excel</a:t>
            </a:r>
            <a:endParaRPr lang="en-IN" sz="3200" dirty="0"/>
          </a:p>
        </p:txBody>
      </p:sp>
      <p:sp>
        <p:nvSpPr>
          <p:cNvPr id="12" name="TextBox 11">
            <a:extLst>
              <a:ext uri="{FF2B5EF4-FFF2-40B4-BE49-F238E27FC236}">
                <a16:creationId xmlns:a16="http://schemas.microsoft.com/office/drawing/2014/main" id="{FD17255B-B05A-A278-E0CD-7E0EA6620088}"/>
              </a:ext>
            </a:extLst>
          </p:cNvPr>
          <p:cNvSpPr txBox="1"/>
          <p:nvPr/>
        </p:nvSpPr>
        <p:spPr>
          <a:xfrm>
            <a:off x="1610688" y="2579571"/>
            <a:ext cx="6199464" cy="1631216"/>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STUDENT NAME:  VELMURUGAN V
REGISTER NO: 73CE1ADA4C7F1A4A6AA47EB6B2C24CA4 (autunm110312201292)
DEPARTMENT:  B.COM (GENERAL)
COLLEGE : DRBCCC HINDU COLLEGE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44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C93-8B43-9A73-315A-BF9DE91E1F74}"/>
              </a:ext>
            </a:extLst>
          </p:cNvPr>
          <p:cNvSpPr>
            <a:spLocks noGrp="1"/>
          </p:cNvSpPr>
          <p:nvPr>
            <p:ph type="title"/>
          </p:nvPr>
        </p:nvSpPr>
        <p:spPr>
          <a:xfrm>
            <a:off x="914400" y="-103313"/>
            <a:ext cx="6583680" cy="1531357"/>
          </a:xfrm>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5E913E74-C4B9-1C6E-6016-61DADA14A0C6}"/>
              </a:ext>
            </a:extLst>
          </p:cNvPr>
          <p:cNvSpPr>
            <a:spLocks noGrp="1"/>
          </p:cNvSpPr>
          <p:nvPr>
            <p:ph idx="1"/>
          </p:nvPr>
        </p:nvSpPr>
        <p:spPr>
          <a:xfrm>
            <a:off x="947648" y="1647734"/>
            <a:ext cx="7115695" cy="4088047"/>
          </a:xfrm>
        </p:spPr>
        <p:txBody>
          <a:bodyPr>
            <a:normAutofit fontScale="47500" lnSpcReduction="20000"/>
          </a:bodyPr>
          <a:lstStyle/>
          <a:p>
            <a:r>
              <a:rPr lang="en-US" sz="4200" dirty="0">
                <a:solidFill>
                  <a:schemeClr val="tx1"/>
                </a:solidFill>
                <a:latin typeface="Calibri" pitchFamily="34" charset="0"/>
              </a:rPr>
              <a:t>Excel tools like pivot tables, charts, and conditional formatting were utilized to categorize performance, visualize trends, and identify patterns. Key metrics were derived and grouped to highlight areas of interest.</a:t>
            </a:r>
          </a:p>
          <a:p>
            <a:endParaRPr lang="en-US" sz="4200" dirty="0">
              <a:solidFill>
                <a:schemeClr val="tx1"/>
              </a:solidFill>
              <a:latin typeface="Calibri" pitchFamily="34" charset="0"/>
            </a:endParaRPr>
          </a:p>
          <a:p>
            <a:r>
              <a:rPr lang="en-US" sz="4200" dirty="0">
                <a:solidFill>
                  <a:schemeClr val="tx1"/>
                </a:solidFill>
                <a:latin typeface="Calibri" pitchFamily="34" charset="0"/>
              </a:rPr>
              <a:t>The analysis identified trends such as performance variations across departments, top-performing individuals, and potential areas requiring further development. Charts and data visualizations offer a clear view of the performance landscape.</a:t>
            </a:r>
          </a:p>
          <a:p>
            <a:endParaRPr lang="en-IN" dirty="0"/>
          </a:p>
        </p:txBody>
      </p:sp>
    </p:spTree>
    <p:extLst>
      <p:ext uri="{BB962C8B-B14F-4D97-AF65-F5344CB8AC3E}">
        <p14:creationId xmlns:p14="http://schemas.microsoft.com/office/powerpoint/2010/main" val="90078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40AC5-02F7-C080-BD5A-C53A783BCFA7}"/>
              </a:ext>
            </a:extLst>
          </p:cNvPr>
          <p:cNvSpPr>
            <a:spLocks noGrp="1"/>
          </p:cNvSpPr>
          <p:nvPr>
            <p:ph idx="1"/>
          </p:nvPr>
        </p:nvSpPr>
        <p:spPr>
          <a:xfrm>
            <a:off x="914400" y="846447"/>
            <a:ext cx="6493079" cy="5361406"/>
          </a:xfrm>
        </p:spPr>
        <p:txBody>
          <a:bodyPr>
            <a:normAutofit fontScale="62500" lnSpcReduction="20000"/>
          </a:bodyPr>
          <a:lstStyle/>
          <a:p>
            <a:pPr marL="457200" indent="-457200"/>
            <a:r>
              <a:rPr lang="en-US" sz="2400" b="1" dirty="0">
                <a:solidFill>
                  <a:schemeClr val="tx1"/>
                </a:solidFill>
                <a:latin typeface="Calibri" pitchFamily="34" charset="0"/>
              </a:rPr>
              <a:t>Excel Tools Utilized:</a:t>
            </a:r>
          </a:p>
          <a:p>
            <a:r>
              <a:rPr lang="en-US" sz="2400" b="1" dirty="0">
                <a:solidFill>
                  <a:schemeClr val="tx1"/>
                </a:solidFill>
                <a:latin typeface="Calibri" pitchFamily="34" charset="0"/>
              </a:rPr>
              <a:t>Conditional Formatting:</a:t>
            </a:r>
            <a:r>
              <a:rPr lang="en-US" sz="2400" dirty="0">
                <a:solidFill>
                  <a:schemeClr val="tx1"/>
                </a:solidFill>
                <a:latin typeface="Calibri" pitchFamily="34" charset="0"/>
              </a:rPr>
              <a:t> This was used to highlight key data points such as performance levels, identify missing data, and make trends visually clear.</a:t>
            </a:r>
          </a:p>
          <a:p>
            <a:r>
              <a:rPr lang="en-US" sz="2400" b="1" dirty="0">
                <a:solidFill>
                  <a:schemeClr val="tx1"/>
                </a:solidFill>
                <a:latin typeface="Calibri" pitchFamily="34" charset="0"/>
              </a:rPr>
              <a:t> Filters:</a:t>
            </a:r>
            <a:r>
              <a:rPr lang="en-US" sz="2400" dirty="0">
                <a:solidFill>
                  <a:schemeClr val="tx1"/>
                </a:solidFill>
                <a:latin typeface="Calibri" pitchFamily="34" charset="0"/>
              </a:rPr>
              <a:t> Filters were applied to remove any incomplete or irrelevant data, ensuring the dataset was clean before analysis.</a:t>
            </a:r>
          </a:p>
          <a:p>
            <a:r>
              <a:rPr lang="en-US" sz="2400" b="1" dirty="0">
                <a:solidFill>
                  <a:schemeClr val="tx1"/>
                </a:solidFill>
                <a:latin typeface="Calibri" pitchFamily="34" charset="0"/>
              </a:rPr>
              <a:t>Formulas:</a:t>
            </a:r>
            <a:r>
              <a:rPr lang="en-US" sz="2400" dirty="0">
                <a:solidFill>
                  <a:schemeClr val="tx1"/>
                </a:solidFill>
                <a:latin typeface="Calibri" pitchFamily="34" charset="0"/>
              </a:rPr>
              <a:t> Custom formulas were employed to classify employee performance into categories like "Very High," "High," "Medium," and "Low." For instance, the formula =IFS(Z2&gt;=5, "VERY HIGH", Z2&gt;=4, "HIGH", Z2&gt;=3, "MED", TRUE, "LOW") was used to automatically label performance based on numerical values.</a:t>
            </a:r>
          </a:p>
          <a:p>
            <a:r>
              <a:rPr lang="en-US" sz="2400" b="1" dirty="0">
                <a:solidFill>
                  <a:schemeClr val="tx1"/>
                </a:solidFill>
                <a:latin typeface="Calibri" pitchFamily="34" charset="0"/>
              </a:rPr>
              <a:t>Pivot Tables:</a:t>
            </a:r>
            <a:r>
              <a:rPr lang="en-US" sz="2400" dirty="0">
                <a:solidFill>
                  <a:schemeClr val="tx1"/>
                </a:solidFill>
                <a:latin typeface="Calibri" pitchFamily="34" charset="0"/>
              </a:rPr>
              <a:t> Pivot tables were created to summarize and group data by categories such as department and performance level, making it easier to draw insights.</a:t>
            </a:r>
          </a:p>
          <a:p>
            <a:r>
              <a:rPr lang="en-US" sz="2400" b="1" dirty="0">
                <a:solidFill>
                  <a:schemeClr val="tx1"/>
                </a:solidFill>
                <a:latin typeface="Calibri" pitchFamily="34" charset="0"/>
              </a:rPr>
              <a:t>Graphs and Charts:</a:t>
            </a:r>
            <a:r>
              <a:rPr lang="en-US" sz="2400" dirty="0">
                <a:solidFill>
                  <a:schemeClr val="tx1"/>
                </a:solidFill>
                <a:latin typeface="Calibri" pitchFamily="34" charset="0"/>
              </a:rPr>
              <a:t> Visual representations like bar charts and pie charts were generated to convey trends and performance distribution across departments.</a:t>
            </a:r>
          </a:p>
          <a:p>
            <a:endParaRPr lang="en-IN" dirty="0"/>
          </a:p>
        </p:txBody>
      </p:sp>
    </p:spTree>
    <p:extLst>
      <p:ext uri="{BB962C8B-B14F-4D97-AF65-F5344CB8AC3E}">
        <p14:creationId xmlns:p14="http://schemas.microsoft.com/office/powerpoint/2010/main" val="792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E57-3DC8-73E2-111E-1764C411A7C5}"/>
              </a:ext>
            </a:extLst>
          </p:cNvPr>
          <p:cNvSpPr>
            <a:spLocks noGrp="1"/>
          </p:cNvSpPr>
          <p:nvPr>
            <p:ph type="title"/>
          </p:nvPr>
        </p:nvSpPr>
        <p:spPr>
          <a:xfrm>
            <a:off x="880844" y="-8129"/>
            <a:ext cx="6583680" cy="1531357"/>
          </a:xfrm>
        </p:spPr>
        <p:txBody>
          <a:bodyPr/>
          <a:lstStyle/>
          <a:p>
            <a:r>
              <a:rPr lang="en-US" dirty="0"/>
              <a:t>RESULT</a:t>
            </a:r>
            <a:endParaRPr lang="en-IN" dirty="0"/>
          </a:p>
        </p:txBody>
      </p:sp>
      <p:graphicFrame>
        <p:nvGraphicFramePr>
          <p:cNvPr id="5" name="Content Placeholder 4">
            <a:extLst>
              <a:ext uri="{FF2B5EF4-FFF2-40B4-BE49-F238E27FC236}">
                <a16:creationId xmlns:a16="http://schemas.microsoft.com/office/drawing/2014/main" id="{DE146FFF-D7FD-32E2-75A5-93F221B73029}"/>
              </a:ext>
            </a:extLst>
          </p:cNvPr>
          <p:cNvGraphicFramePr>
            <a:graphicFrameLocks noGrp="1"/>
          </p:cNvGraphicFramePr>
          <p:nvPr>
            <p:ph idx="1"/>
            <p:extLst>
              <p:ext uri="{D42A27DB-BD31-4B8C-83A1-F6EECF244321}">
                <p14:modId xmlns:p14="http://schemas.microsoft.com/office/powerpoint/2010/main" val="1816437056"/>
              </p:ext>
            </p:extLst>
          </p:nvPr>
        </p:nvGraphicFramePr>
        <p:xfrm>
          <a:off x="914400" y="1582159"/>
          <a:ext cx="7138219" cy="3550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50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3A285CA-3580-E559-5EF0-4A21462D7384}"/>
              </a:ext>
            </a:extLst>
          </p:cNvPr>
          <p:cNvGraphicFramePr>
            <a:graphicFrameLocks noGrp="1"/>
          </p:cNvGraphicFramePr>
          <p:nvPr>
            <p:ph idx="1"/>
            <p:extLst>
              <p:ext uri="{D42A27DB-BD31-4B8C-83A1-F6EECF244321}">
                <p14:modId xmlns:p14="http://schemas.microsoft.com/office/powerpoint/2010/main" val="4171928787"/>
              </p:ext>
            </p:extLst>
          </p:nvPr>
        </p:nvGraphicFramePr>
        <p:xfrm>
          <a:off x="771787" y="1082180"/>
          <a:ext cx="6467911" cy="3949611"/>
        </p:xfrm>
        <a:graphic>
          <a:graphicData uri="http://schemas.openxmlformats.org/drawingml/2006/table">
            <a:tbl>
              <a:tblPr>
                <a:tableStyleId>{3B4B98B0-60AC-42C2-AFA5-B58CD77FA1E5}</a:tableStyleId>
              </a:tblPr>
              <a:tblGrid>
                <a:gridCol w="1762272">
                  <a:extLst>
                    <a:ext uri="{9D8B030D-6E8A-4147-A177-3AD203B41FA5}">
                      <a16:colId xmlns:a16="http://schemas.microsoft.com/office/drawing/2014/main" val="3893755967"/>
                    </a:ext>
                  </a:extLst>
                </a:gridCol>
                <a:gridCol w="1574796">
                  <a:extLst>
                    <a:ext uri="{9D8B030D-6E8A-4147-A177-3AD203B41FA5}">
                      <a16:colId xmlns:a16="http://schemas.microsoft.com/office/drawing/2014/main" val="355714320"/>
                    </a:ext>
                  </a:extLst>
                </a:gridCol>
                <a:gridCol w="412446">
                  <a:extLst>
                    <a:ext uri="{9D8B030D-6E8A-4147-A177-3AD203B41FA5}">
                      <a16:colId xmlns:a16="http://schemas.microsoft.com/office/drawing/2014/main" val="3420022049"/>
                    </a:ext>
                  </a:extLst>
                </a:gridCol>
                <a:gridCol w="806145">
                  <a:extLst>
                    <a:ext uri="{9D8B030D-6E8A-4147-A177-3AD203B41FA5}">
                      <a16:colId xmlns:a16="http://schemas.microsoft.com/office/drawing/2014/main" val="3376188298"/>
                    </a:ext>
                  </a:extLst>
                </a:gridCol>
                <a:gridCol w="824893">
                  <a:extLst>
                    <a:ext uri="{9D8B030D-6E8A-4147-A177-3AD203B41FA5}">
                      <a16:colId xmlns:a16="http://schemas.microsoft.com/office/drawing/2014/main" val="2282529317"/>
                    </a:ext>
                  </a:extLst>
                </a:gridCol>
                <a:gridCol w="1087359">
                  <a:extLst>
                    <a:ext uri="{9D8B030D-6E8A-4147-A177-3AD203B41FA5}">
                      <a16:colId xmlns:a16="http://schemas.microsoft.com/office/drawing/2014/main" val="2211959434"/>
                    </a:ext>
                  </a:extLst>
                </a:gridCol>
              </a:tblGrid>
              <a:tr h="236741">
                <a:tc>
                  <a:txBody>
                    <a:bodyPr/>
                    <a:lstStyle/>
                    <a:p>
                      <a:pPr algn="l" fontAlgn="b"/>
                      <a:r>
                        <a:rPr lang="en-IN" sz="1600" u="none" strike="noStrike" dirty="0" err="1">
                          <a:effectLst/>
                          <a:highlight>
                            <a:srgbClr val="D9E1F2"/>
                          </a:highlight>
                        </a:rPr>
                        <a:t>GenderCode</a:t>
                      </a:r>
                      <a:endParaRPr lang="en-IN" sz="1600" b="0"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a:effectLst/>
                          <a:highlight>
                            <a:srgbClr val="D9E1F2"/>
                          </a:highlight>
                        </a:rPr>
                        <a:t>(All)</a:t>
                      </a:r>
                      <a:endParaRPr lang="en-IN" sz="1600" b="0"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444511"/>
                  </a:ext>
                </a:extLst>
              </a:tr>
              <a:tr h="236741">
                <a:tc>
                  <a:txBody>
                    <a:bodyPr/>
                    <a:lstStyle/>
                    <a:p>
                      <a:pPr algn="l" fontAlgn="b"/>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6226260"/>
                  </a:ext>
                </a:extLst>
              </a:tr>
              <a:tr h="443890">
                <a:tc>
                  <a:txBody>
                    <a:bodyPr/>
                    <a:lstStyle/>
                    <a:p>
                      <a:pPr algn="l" fontAlgn="b"/>
                      <a:r>
                        <a:rPr lang="en-IN" sz="1600" u="none" strike="noStrike" dirty="0">
                          <a:effectLst/>
                          <a:highlight>
                            <a:srgbClr val="D9E1F2"/>
                          </a:highlight>
                        </a:rPr>
                        <a:t>Count of FirstName</a:t>
                      </a:r>
                      <a:endParaRPr lang="en-IN" sz="16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a:effectLst/>
                          <a:highlight>
                            <a:srgbClr val="D9E1F2"/>
                          </a:highlight>
                        </a:rPr>
                        <a:t>Column Labels</a:t>
                      </a:r>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054585589"/>
                  </a:ext>
                </a:extLst>
              </a:tr>
              <a:tr h="236741">
                <a:tc>
                  <a:txBody>
                    <a:bodyPr/>
                    <a:lstStyle/>
                    <a:p>
                      <a:pPr algn="l" fontAlgn="b"/>
                      <a:r>
                        <a:rPr lang="en-IN" sz="1600" u="none" strike="noStrike" dirty="0">
                          <a:effectLst/>
                          <a:highlight>
                            <a:srgbClr val="D9E1F2"/>
                          </a:highlight>
                        </a:rPr>
                        <a:t>Row Labels</a:t>
                      </a:r>
                      <a:endParaRPr lang="en-IN" sz="16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dirty="0">
                          <a:effectLst/>
                          <a:highlight>
                            <a:srgbClr val="D9E1F2"/>
                          </a:highlight>
                        </a:rPr>
                        <a:t>high</a:t>
                      </a:r>
                      <a:endParaRPr lang="en-IN" sz="16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a:effectLst/>
                          <a:highlight>
                            <a:srgbClr val="D9E1F2"/>
                          </a:highlight>
                        </a:rPr>
                        <a:t>low</a:t>
                      </a:r>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a:effectLst/>
                          <a:highlight>
                            <a:srgbClr val="D9E1F2"/>
                          </a:highlight>
                        </a:rPr>
                        <a:t>medium</a:t>
                      </a:r>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a:effectLst/>
                          <a:highlight>
                            <a:srgbClr val="D9E1F2"/>
                          </a:highlight>
                        </a:rPr>
                        <a:t>very low</a:t>
                      </a:r>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600" u="none" strike="noStrike">
                          <a:effectLst/>
                          <a:highlight>
                            <a:srgbClr val="D9E1F2"/>
                          </a:highlight>
                        </a:rPr>
                        <a:t>Grand Total</a:t>
                      </a:r>
                      <a:endParaRPr lang="en-IN" sz="16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81567393"/>
                  </a:ext>
                </a:extLst>
              </a:tr>
              <a:tr h="236741">
                <a:tc>
                  <a:txBody>
                    <a:bodyPr/>
                    <a:lstStyle/>
                    <a:p>
                      <a:pPr algn="l" fontAlgn="b"/>
                      <a:r>
                        <a:rPr lang="en-IN" sz="1600" u="none" strike="noStrike">
                          <a:effectLst/>
                        </a:rPr>
                        <a:t>BPC</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737871"/>
                  </a:ext>
                </a:extLst>
              </a:tr>
              <a:tr h="236741">
                <a:tc>
                  <a:txBody>
                    <a:bodyPr/>
                    <a:lstStyle/>
                    <a:p>
                      <a:pPr algn="l" fontAlgn="b"/>
                      <a:r>
                        <a:rPr lang="en-IN" sz="1600" u="none" strike="noStrike">
                          <a:effectLst/>
                        </a:rPr>
                        <a:t>CCDR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4641741"/>
                  </a:ext>
                </a:extLst>
              </a:tr>
              <a:tr h="236741">
                <a:tc>
                  <a:txBody>
                    <a:bodyPr/>
                    <a:lstStyle/>
                    <a:p>
                      <a:pPr algn="l" fontAlgn="b"/>
                      <a:r>
                        <a:rPr lang="en-IN" sz="1600" u="none" strike="noStrike">
                          <a:effectLst/>
                        </a:rPr>
                        <a:t>EW</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5420156"/>
                  </a:ext>
                </a:extLst>
              </a:tr>
              <a:tr h="236741">
                <a:tc>
                  <a:txBody>
                    <a:bodyPr/>
                    <a:lstStyle/>
                    <a:p>
                      <a:pPr algn="l" fontAlgn="b"/>
                      <a:r>
                        <a:rPr lang="en-IN" sz="1600" u="none" strike="noStrike">
                          <a:effectLst/>
                        </a:rPr>
                        <a:t>MSC</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1994758"/>
                  </a:ext>
                </a:extLst>
              </a:tr>
              <a:tr h="236741">
                <a:tc>
                  <a:txBody>
                    <a:bodyPr/>
                    <a:lstStyle/>
                    <a:p>
                      <a:pPr algn="l" fontAlgn="b"/>
                      <a:r>
                        <a:rPr lang="en-IN" sz="1600" u="none" strike="noStrike">
                          <a:effectLst/>
                        </a:rPr>
                        <a:t>NEL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1128959"/>
                  </a:ext>
                </a:extLst>
              </a:tr>
              <a:tr h="236741">
                <a:tc>
                  <a:txBody>
                    <a:bodyPr/>
                    <a:lstStyle/>
                    <a:p>
                      <a:pPr algn="l" fontAlgn="b"/>
                      <a:r>
                        <a:rPr lang="en-IN" sz="1600" u="none" strike="noStrike">
                          <a:effectLst/>
                        </a:rPr>
                        <a:t>PL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3782450"/>
                  </a:ext>
                </a:extLst>
              </a:tr>
              <a:tr h="236741">
                <a:tc>
                  <a:txBody>
                    <a:bodyPr/>
                    <a:lstStyle/>
                    <a:p>
                      <a:pPr algn="l" fontAlgn="b"/>
                      <a:r>
                        <a:rPr lang="en-IN" sz="1600" u="none" strike="noStrike">
                          <a:effectLst/>
                        </a:rPr>
                        <a:t>PYZ</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8733839"/>
                  </a:ext>
                </a:extLst>
              </a:tr>
              <a:tr h="236741">
                <a:tc>
                  <a:txBody>
                    <a:bodyPr/>
                    <a:lstStyle/>
                    <a:p>
                      <a:pPr algn="l" fontAlgn="b"/>
                      <a:r>
                        <a:rPr lang="en-IN" sz="1600" u="none" strike="noStrike">
                          <a:effectLst/>
                        </a:rPr>
                        <a:t>SVG</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6187396"/>
                  </a:ext>
                </a:extLst>
              </a:tr>
              <a:tr h="236741">
                <a:tc>
                  <a:txBody>
                    <a:bodyPr/>
                    <a:lstStyle/>
                    <a:p>
                      <a:pPr algn="l" fontAlgn="b"/>
                      <a:r>
                        <a:rPr lang="en-IN" sz="1600" u="none" strike="noStrike">
                          <a:effectLst/>
                        </a:rPr>
                        <a:t>TNS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9513760"/>
                  </a:ext>
                </a:extLst>
              </a:tr>
              <a:tr h="236741">
                <a:tc>
                  <a:txBody>
                    <a:bodyPr/>
                    <a:lstStyle/>
                    <a:p>
                      <a:pPr algn="l" fontAlgn="b"/>
                      <a:r>
                        <a:rPr lang="en-IN" sz="1600" u="none" strike="noStrike">
                          <a:effectLst/>
                        </a:rPr>
                        <a:t>WBL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9858020"/>
                  </a:ext>
                </a:extLst>
              </a:tr>
              <a:tr h="236741">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25</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42</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20</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12</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99</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079627405"/>
                  </a:ext>
                </a:extLst>
              </a:tr>
            </a:tbl>
          </a:graphicData>
        </a:graphic>
      </p:graphicFrame>
    </p:spTree>
    <p:extLst>
      <p:ext uri="{BB962C8B-B14F-4D97-AF65-F5344CB8AC3E}">
        <p14:creationId xmlns:p14="http://schemas.microsoft.com/office/powerpoint/2010/main" val="55359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5108-AE17-FE07-2967-79C3DA07E957}"/>
              </a:ext>
            </a:extLst>
          </p:cNvPr>
          <p:cNvSpPr>
            <a:spLocks noGrp="1"/>
          </p:cNvSpPr>
          <p:nvPr>
            <p:ph type="title"/>
          </p:nvPr>
        </p:nvSpPr>
        <p:spPr>
          <a:xfrm>
            <a:off x="914400" y="92539"/>
            <a:ext cx="6583680" cy="15313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9E9C133-CB46-484C-80DB-B9F23D49F705}"/>
              </a:ext>
            </a:extLst>
          </p:cNvPr>
          <p:cNvSpPr>
            <a:spLocks noGrp="1"/>
          </p:cNvSpPr>
          <p:nvPr>
            <p:ph idx="1"/>
          </p:nvPr>
        </p:nvSpPr>
        <p:spPr>
          <a:xfrm>
            <a:off x="964734" y="1769237"/>
            <a:ext cx="6583680" cy="3207344"/>
          </a:xfrm>
        </p:spPr>
        <p:txBody>
          <a:bodyPr>
            <a:normAutofit lnSpcReduction="10000"/>
          </a:bodyPr>
          <a:lstStyle/>
          <a:p>
            <a:r>
              <a:rPr lang="en-US" dirty="0">
                <a:solidFill>
                  <a:schemeClr val="tx1"/>
                </a:solidFill>
                <a:latin typeface="Calibri" pitchFamily="34" charset="0"/>
              </a:rPr>
              <a:t>In conclusion, the analysis underscores the importance of  data- driven performance evaluation. by leveraging excel for this analysis, actionable insights were delivered, allowing organizations to enhance productivity and optimize resource allocation.</a:t>
            </a:r>
          </a:p>
          <a:p>
            <a:endParaRPr lang="en-IN" dirty="0"/>
          </a:p>
        </p:txBody>
      </p:sp>
    </p:spTree>
    <p:extLst>
      <p:ext uri="{BB962C8B-B14F-4D97-AF65-F5344CB8AC3E}">
        <p14:creationId xmlns:p14="http://schemas.microsoft.com/office/powerpoint/2010/main" val="22369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792A-7C90-B981-B206-CD3780336C9F}"/>
              </a:ext>
            </a:extLst>
          </p:cNvPr>
          <p:cNvSpPr>
            <a:spLocks noGrp="1"/>
          </p:cNvSpPr>
          <p:nvPr>
            <p:ph type="title"/>
          </p:nvPr>
        </p:nvSpPr>
        <p:spPr>
          <a:xfrm>
            <a:off x="914400" y="134484"/>
            <a:ext cx="6583680" cy="1531357"/>
          </a:xfrm>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D914E5C4-18C4-814D-5D05-168694FEA689}"/>
              </a:ext>
            </a:extLst>
          </p:cNvPr>
          <p:cNvSpPr>
            <a:spLocks noGrp="1"/>
          </p:cNvSpPr>
          <p:nvPr>
            <p:ph idx="1"/>
          </p:nvPr>
        </p:nvSpPr>
        <p:spPr>
          <a:xfrm>
            <a:off x="1392573" y="2046074"/>
            <a:ext cx="6583680" cy="3207344"/>
          </a:xfrm>
        </p:spPr>
        <p:txBody>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200"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363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E204-618B-8FAD-01F2-329A5A6176A2}"/>
              </a:ext>
            </a:extLst>
          </p:cNvPr>
          <p:cNvSpPr>
            <a:spLocks noGrp="1"/>
          </p:cNvSpPr>
          <p:nvPr>
            <p:ph type="title"/>
          </p:nvPr>
        </p:nvSpPr>
        <p:spPr>
          <a:xfrm>
            <a:off x="914400" y="-142353"/>
            <a:ext cx="6583680" cy="1531357"/>
          </a:xfrm>
        </p:spPr>
        <p:txBody>
          <a:bodyPr/>
          <a:lstStyle/>
          <a:p>
            <a:r>
              <a:rPr lang="en-IN" sz="3600" dirty="0"/>
              <a:t>Agenda</a:t>
            </a:r>
            <a:endParaRPr lang="en-IN" dirty="0"/>
          </a:p>
        </p:txBody>
      </p:sp>
      <p:sp>
        <p:nvSpPr>
          <p:cNvPr id="3" name="Content Placeholder 2">
            <a:extLst>
              <a:ext uri="{FF2B5EF4-FFF2-40B4-BE49-F238E27FC236}">
                <a16:creationId xmlns:a16="http://schemas.microsoft.com/office/drawing/2014/main" id="{654523C2-CC81-1B21-FC53-412146102282}"/>
              </a:ext>
            </a:extLst>
          </p:cNvPr>
          <p:cNvSpPr>
            <a:spLocks noGrp="1"/>
          </p:cNvSpPr>
          <p:nvPr>
            <p:ph idx="1"/>
          </p:nvPr>
        </p:nvSpPr>
        <p:spPr>
          <a:xfrm>
            <a:off x="2424420" y="1660180"/>
            <a:ext cx="6583680" cy="3207344"/>
          </a:xfrm>
        </p:spPr>
        <p:txBody>
          <a:bodyPr>
            <a:normAutofit fontScale="70000" lnSpcReduction="20000"/>
          </a:bodyPr>
          <a:lstStyle/>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alibri" pitchFamily="34" charset="0"/>
                <a:cs typeface="Times New Roman" panose="02020603050405020304" pitchFamily="18" charset="0"/>
              </a:rPr>
              <a:t>Dataset Description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Results and </a:t>
            </a:r>
            <a:r>
              <a:rPr lang="en-US" sz="2800" dirty="0">
                <a:solidFill>
                  <a:srgbClr val="0D0D0D"/>
                </a:solidFill>
                <a:latin typeface="Calibri" pitchFamily="34" charset="0"/>
                <a:cs typeface="Times New Roman" panose="02020603050405020304" pitchFamily="18" charset="0"/>
              </a:rPr>
              <a:t>Discussion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75110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88EE-F21F-73ED-6D93-12F72E1B5B33}"/>
              </a:ext>
            </a:extLst>
          </p:cNvPr>
          <p:cNvSpPr>
            <a:spLocks noGrp="1"/>
          </p:cNvSpPr>
          <p:nvPr>
            <p:ph type="title"/>
          </p:nvPr>
        </p:nvSpPr>
        <p:spPr>
          <a:xfrm>
            <a:off x="914400" y="-24907"/>
            <a:ext cx="6583680" cy="1531357"/>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CCF133-D233-1653-53D2-ACCB7CD30F51}"/>
              </a:ext>
            </a:extLst>
          </p:cNvPr>
          <p:cNvSpPr>
            <a:spLocks noGrp="1"/>
          </p:cNvSpPr>
          <p:nvPr>
            <p:ph idx="1"/>
          </p:nvPr>
        </p:nvSpPr>
        <p:spPr>
          <a:xfrm>
            <a:off x="880844" y="1635012"/>
            <a:ext cx="7222921" cy="2819541"/>
          </a:xfrm>
        </p:spPr>
        <p:txBody>
          <a:bodyPr>
            <a:normAutofit/>
          </a:bodyPr>
          <a:lstStyle/>
          <a:p>
            <a:r>
              <a:rPr lang="en-US" sz="2400" dirty="0">
                <a:solidFill>
                  <a:schemeClr val="tx1"/>
                </a:solidFill>
                <a:latin typeface="Calibri" pitchFamily="34" charset="0"/>
              </a:rPr>
              <a:t>Organizations face challenges in evaluating employee performance consistently and identifying areas for improvement. Manual analysis is time-consuming and prone to bias. An automated, data-driven approach provides more objective and actionable insights.</a:t>
            </a:r>
            <a:endParaRPr lang="en-IN" sz="2400" dirty="0">
              <a:solidFill>
                <a:schemeClr val="tx1"/>
              </a:solidFill>
              <a:latin typeface="Calibri" pitchFamily="34" charset="0"/>
            </a:endParaRPr>
          </a:p>
          <a:p>
            <a:endParaRPr lang="en-IN" dirty="0"/>
          </a:p>
        </p:txBody>
      </p:sp>
      <p:pic>
        <p:nvPicPr>
          <p:cNvPr id="9" name="object 5">
            <a:extLst>
              <a:ext uri="{FF2B5EF4-FFF2-40B4-BE49-F238E27FC236}">
                <a16:creationId xmlns:a16="http://schemas.microsoft.com/office/drawing/2014/main" id="{AD089EB3-C11E-F076-34FF-39F9399461F6}"/>
              </a:ext>
            </a:extLst>
          </p:cNvPr>
          <p:cNvPicPr/>
          <p:nvPr/>
        </p:nvPicPr>
        <p:blipFill>
          <a:blip r:embed="rId2" cstate="print"/>
          <a:stretch>
            <a:fillRect/>
          </a:stretch>
        </p:blipFill>
        <p:spPr>
          <a:xfrm>
            <a:off x="9093445" y="3382839"/>
            <a:ext cx="2762250" cy="3257550"/>
          </a:xfrm>
          <a:prstGeom prst="rect">
            <a:avLst/>
          </a:prstGeom>
        </p:spPr>
      </p:pic>
    </p:spTree>
    <p:extLst>
      <p:ext uri="{BB962C8B-B14F-4D97-AF65-F5344CB8AC3E}">
        <p14:creationId xmlns:p14="http://schemas.microsoft.com/office/powerpoint/2010/main" val="410667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0F95-FA57-7D19-03AF-7B84687B978C}"/>
              </a:ext>
            </a:extLst>
          </p:cNvPr>
          <p:cNvSpPr>
            <a:spLocks noGrp="1"/>
          </p:cNvSpPr>
          <p:nvPr>
            <p:ph type="title"/>
          </p:nvPr>
        </p:nvSpPr>
        <p:spPr>
          <a:xfrm>
            <a:off x="914400" y="90121"/>
            <a:ext cx="6583680" cy="1531357"/>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752CB321-F299-746F-39B6-88E601E20E1C}"/>
              </a:ext>
            </a:extLst>
          </p:cNvPr>
          <p:cNvSpPr>
            <a:spLocks noGrp="1"/>
          </p:cNvSpPr>
          <p:nvPr>
            <p:ph idx="1"/>
          </p:nvPr>
        </p:nvSpPr>
        <p:spPr>
          <a:xfrm>
            <a:off x="914399" y="1814730"/>
            <a:ext cx="8264769" cy="2739685"/>
          </a:xfrm>
        </p:spPr>
        <p:txBody>
          <a:bodyPr/>
          <a:lstStyle/>
          <a:p>
            <a:r>
              <a:rPr lang="en-US" sz="2400" dirty="0">
                <a:solidFill>
                  <a:schemeClr val="tx1"/>
                </a:solidFill>
                <a:latin typeface="Calibri" pitchFamily="34" charset="0"/>
              </a:rPr>
              <a:t>This project aims to analyze employee performance data using Excel tools to identify trends, highlight key performance indicators (KPIs), and help optimize HR management practices</a:t>
            </a:r>
            <a:r>
              <a:rPr lang="en-US" sz="2400" dirty="0">
                <a:latin typeface="Calibri" pitchFamily="34" charset="0"/>
              </a:rPr>
              <a:t>.</a:t>
            </a:r>
            <a:endParaRPr lang="en-IN" sz="2400" dirty="0">
              <a:latin typeface="Calibri" pitchFamily="34" charset="0"/>
            </a:endParaRPr>
          </a:p>
          <a:p>
            <a:endParaRPr lang="en-IN" dirty="0"/>
          </a:p>
        </p:txBody>
      </p:sp>
      <p:pic>
        <p:nvPicPr>
          <p:cNvPr id="6" name="object 5">
            <a:extLst>
              <a:ext uri="{FF2B5EF4-FFF2-40B4-BE49-F238E27FC236}">
                <a16:creationId xmlns:a16="http://schemas.microsoft.com/office/drawing/2014/main" id="{3364ACC2-E6C4-6CD0-1E07-3B3842A47575}"/>
              </a:ext>
            </a:extLst>
          </p:cNvPr>
          <p:cNvPicPr/>
          <p:nvPr/>
        </p:nvPicPr>
        <p:blipFill>
          <a:blip r:embed="rId2" cstate="print"/>
          <a:stretch>
            <a:fillRect/>
          </a:stretch>
        </p:blipFill>
        <p:spPr>
          <a:xfrm>
            <a:off x="8549423" y="3001110"/>
            <a:ext cx="3533775" cy="3810000"/>
          </a:xfrm>
          <a:prstGeom prst="rect">
            <a:avLst/>
          </a:prstGeom>
        </p:spPr>
      </p:pic>
    </p:spTree>
    <p:extLst>
      <p:ext uri="{BB962C8B-B14F-4D97-AF65-F5344CB8AC3E}">
        <p14:creationId xmlns:p14="http://schemas.microsoft.com/office/powerpoint/2010/main" val="10455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CB5D-686F-40EB-3A9E-0F6D540D83F2}"/>
              </a:ext>
            </a:extLst>
          </p:cNvPr>
          <p:cNvSpPr>
            <a:spLocks noGrp="1"/>
          </p:cNvSpPr>
          <p:nvPr>
            <p:ph type="title"/>
          </p:nvPr>
        </p:nvSpPr>
        <p:spPr>
          <a:xfrm>
            <a:off x="914399" y="529729"/>
            <a:ext cx="8264769" cy="1123218"/>
          </a:xfrm>
        </p:spPr>
        <p:txBody>
          <a:bodyPr/>
          <a:lstStyle/>
          <a:p>
            <a:r>
              <a:rPr lang="en-US" dirty="0"/>
              <a:t>WHO ARE THE END USERS?</a:t>
            </a:r>
            <a:endParaRPr lang="en-IN" dirty="0"/>
          </a:p>
        </p:txBody>
      </p:sp>
      <p:sp>
        <p:nvSpPr>
          <p:cNvPr id="5" name="TextBox 14">
            <a:extLst>
              <a:ext uri="{FF2B5EF4-FFF2-40B4-BE49-F238E27FC236}">
                <a16:creationId xmlns:a16="http://schemas.microsoft.com/office/drawing/2014/main" id="{0938F5B7-62BB-CDCC-13CA-2FF5180719BA}"/>
              </a:ext>
            </a:extLst>
          </p:cNvPr>
          <p:cNvSpPr txBox="1">
            <a:spLocks noGrp="1"/>
          </p:cNvSpPr>
          <p:nvPr>
            <p:ph idx="1"/>
          </p:nvPr>
        </p:nvSpPr>
        <p:spPr>
          <a:xfrm>
            <a:off x="914400" y="1902653"/>
            <a:ext cx="7702062" cy="27127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Calibri" pitchFamily="34" charset="0"/>
              </a:rPr>
              <a:t>The primary users of this analysis include HR managers, department heads, and company executives. They benefit from targeted insights to make better decisions regarding employee development, resource allocation, and overall performance management.</a:t>
            </a:r>
            <a:endParaRPr lang="en-IN" sz="2400" dirty="0">
              <a:latin typeface="Calibri" pitchFamily="34" charset="0"/>
            </a:endParaRPr>
          </a:p>
        </p:txBody>
      </p:sp>
    </p:spTree>
    <p:extLst>
      <p:ext uri="{BB962C8B-B14F-4D97-AF65-F5344CB8AC3E}">
        <p14:creationId xmlns:p14="http://schemas.microsoft.com/office/powerpoint/2010/main" val="152030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0DDC-DC20-4263-78F9-628E47F7AFDC}"/>
              </a:ext>
            </a:extLst>
          </p:cNvPr>
          <p:cNvSpPr>
            <a:spLocks noGrp="1"/>
          </p:cNvSpPr>
          <p:nvPr>
            <p:ph type="title"/>
          </p:nvPr>
        </p:nvSpPr>
        <p:spPr>
          <a:xfrm>
            <a:off x="914399" y="476981"/>
            <a:ext cx="9917723" cy="1531357"/>
          </a:xfrm>
        </p:spPr>
        <p:txBody>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387E7F8E-87DE-C18C-2B72-B1DE260B08A5}"/>
              </a:ext>
            </a:extLst>
          </p:cNvPr>
          <p:cNvSpPr>
            <a:spLocks noGrp="1"/>
          </p:cNvSpPr>
          <p:nvPr>
            <p:ph idx="1"/>
          </p:nvPr>
        </p:nvSpPr>
        <p:spPr>
          <a:xfrm>
            <a:off x="914399" y="2340074"/>
            <a:ext cx="8036169" cy="3884880"/>
          </a:xfrm>
        </p:spPr>
        <p:txBody>
          <a:bodyPr>
            <a:normAutofit fontScale="70000" lnSpcReduction="20000"/>
          </a:bodyPr>
          <a:lstStyle/>
          <a:p>
            <a:r>
              <a:rPr lang="en-US" sz="2400" dirty="0">
                <a:solidFill>
                  <a:schemeClr val="tx1"/>
                </a:solidFill>
                <a:latin typeface="Calibri" pitchFamily="34" charset="0"/>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a:t>
            </a:r>
          </a:p>
          <a:p>
            <a:endParaRPr lang="en-US" sz="2400" dirty="0">
              <a:solidFill>
                <a:schemeClr val="tx1"/>
              </a:solidFill>
              <a:latin typeface="Calibri" pitchFamily="34" charset="0"/>
            </a:endParaRPr>
          </a:p>
          <a:p>
            <a:r>
              <a:rPr lang="en-US" sz="2400" dirty="0">
                <a:solidFill>
                  <a:schemeClr val="tx1"/>
                </a:solidFill>
                <a:latin typeface="Calibri" pitchFamily="34" charset="0"/>
              </a:rPr>
              <a:t>Step using in excel: </a:t>
            </a:r>
          </a:p>
          <a:p>
            <a:r>
              <a:rPr lang="en-US" sz="2400" dirty="0">
                <a:solidFill>
                  <a:schemeClr val="tx1"/>
                </a:solidFill>
                <a:latin typeface="Calibri" pitchFamily="34" charset="0"/>
              </a:rPr>
              <a:t>Conditional formatting -To find out the missing features.</a:t>
            </a:r>
          </a:p>
          <a:p>
            <a:r>
              <a:rPr lang="en-US" sz="2400" dirty="0">
                <a:solidFill>
                  <a:schemeClr val="tx1"/>
                </a:solidFill>
                <a:latin typeface="Calibri" pitchFamily="34" charset="0"/>
              </a:rPr>
              <a:t>Filter-To remove the blank data.</a:t>
            </a:r>
          </a:p>
          <a:p>
            <a:r>
              <a:rPr lang="en-US" sz="2400" dirty="0">
                <a:solidFill>
                  <a:schemeClr val="tx1"/>
                </a:solidFill>
                <a:latin typeface="Calibri" pitchFamily="34" charset="0"/>
              </a:rPr>
              <a:t>Formula- To find out the performance level using formula.</a:t>
            </a:r>
          </a:p>
          <a:p>
            <a:r>
              <a:rPr lang="en-US" sz="2400" dirty="0">
                <a:solidFill>
                  <a:schemeClr val="tx1"/>
                </a:solidFill>
                <a:latin typeface="Calibri" pitchFamily="34" charset="0"/>
              </a:rPr>
              <a:t>Pivot table-summary.</a:t>
            </a:r>
          </a:p>
          <a:p>
            <a:r>
              <a:rPr lang="en-US" sz="2400" dirty="0">
                <a:solidFill>
                  <a:schemeClr val="tx1"/>
                </a:solidFill>
                <a:latin typeface="Calibri" pitchFamily="34" charset="0"/>
              </a:rPr>
              <a:t>Graph-data </a:t>
            </a:r>
            <a:r>
              <a:rPr lang="en-US" sz="2400" dirty="0" err="1">
                <a:solidFill>
                  <a:schemeClr val="tx1"/>
                </a:solidFill>
                <a:latin typeface="Calibri" pitchFamily="34" charset="0"/>
              </a:rPr>
              <a:t>visualiztion</a:t>
            </a:r>
            <a:r>
              <a:rPr lang="en-US" sz="2400" dirty="0">
                <a:solidFill>
                  <a:schemeClr val="tx1"/>
                </a:solidFill>
                <a:latin typeface="Calibri" pitchFamily="34" charset="0"/>
              </a:rPr>
              <a:t>.</a:t>
            </a:r>
            <a:endParaRPr lang="en-IN" dirty="0">
              <a:solidFill>
                <a:schemeClr val="tx1"/>
              </a:solidFill>
            </a:endParaRPr>
          </a:p>
        </p:txBody>
      </p:sp>
      <p:pic>
        <p:nvPicPr>
          <p:cNvPr id="5" name="object 2">
            <a:extLst>
              <a:ext uri="{FF2B5EF4-FFF2-40B4-BE49-F238E27FC236}">
                <a16:creationId xmlns:a16="http://schemas.microsoft.com/office/drawing/2014/main" id="{457408CF-B116-C6DC-EDA3-028D5559D324}"/>
              </a:ext>
            </a:extLst>
          </p:cNvPr>
          <p:cNvPicPr/>
          <p:nvPr/>
        </p:nvPicPr>
        <p:blipFill>
          <a:blip r:embed="rId2" cstate="print"/>
          <a:stretch>
            <a:fillRect/>
          </a:stretch>
        </p:blipFill>
        <p:spPr>
          <a:xfrm>
            <a:off x="9232291" y="3370022"/>
            <a:ext cx="2695574" cy="3248025"/>
          </a:xfrm>
          <a:prstGeom prst="rect">
            <a:avLst/>
          </a:prstGeom>
        </p:spPr>
      </p:pic>
    </p:spTree>
    <p:extLst>
      <p:ext uri="{BB962C8B-B14F-4D97-AF65-F5344CB8AC3E}">
        <p14:creationId xmlns:p14="http://schemas.microsoft.com/office/powerpoint/2010/main" val="40591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A2D-C01C-DAF8-269C-CB10FFA49280}"/>
              </a:ext>
            </a:extLst>
          </p:cNvPr>
          <p:cNvSpPr>
            <a:spLocks noGrp="1"/>
          </p:cNvSpPr>
          <p:nvPr>
            <p:ph type="title"/>
          </p:nvPr>
        </p:nvSpPr>
        <p:spPr>
          <a:xfrm>
            <a:off x="914400" y="2200"/>
            <a:ext cx="6583680" cy="1531357"/>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61F6A93D-861F-2940-9796-1358FA39CC10}"/>
              </a:ext>
            </a:extLst>
          </p:cNvPr>
          <p:cNvSpPr>
            <a:spLocks noGrp="1"/>
          </p:cNvSpPr>
          <p:nvPr>
            <p:ph idx="1"/>
          </p:nvPr>
        </p:nvSpPr>
        <p:spPr>
          <a:xfrm>
            <a:off x="967155" y="1779564"/>
            <a:ext cx="6583680" cy="3207344"/>
          </a:xfrm>
        </p:spPr>
        <p:txBody>
          <a:bodyPr>
            <a:normAutofit fontScale="70000" lnSpcReduction="20000"/>
          </a:bodyPr>
          <a:lstStyle/>
          <a:p>
            <a:r>
              <a:rPr lang="en-US" sz="2400" dirty="0">
                <a:solidFill>
                  <a:schemeClr val="tx1"/>
                </a:solidFill>
                <a:latin typeface="Calibri" pitchFamily="34" charset="0"/>
              </a:rPr>
              <a:t>Employee Dataset = Kaggle </a:t>
            </a:r>
          </a:p>
          <a:p>
            <a:r>
              <a:rPr lang="en-US" dirty="0">
                <a:solidFill>
                  <a:schemeClr val="tx1"/>
                </a:solidFill>
                <a:latin typeface="Calibri" pitchFamily="34" charset="0"/>
              </a:rPr>
              <a:t>26 </a:t>
            </a:r>
            <a:r>
              <a:rPr lang="en-US" sz="2400" dirty="0">
                <a:solidFill>
                  <a:schemeClr val="tx1"/>
                </a:solidFill>
                <a:latin typeface="Calibri" pitchFamily="34" charset="0"/>
              </a:rPr>
              <a:t>- Features</a:t>
            </a:r>
          </a:p>
          <a:p>
            <a:r>
              <a:rPr lang="en-US" sz="2400" dirty="0">
                <a:solidFill>
                  <a:schemeClr val="tx1"/>
                </a:solidFill>
                <a:latin typeface="Calibri" pitchFamily="34" charset="0"/>
              </a:rPr>
              <a:t>6 - Features  </a:t>
            </a:r>
          </a:p>
          <a:p>
            <a:r>
              <a:rPr lang="en-US" sz="2400" dirty="0">
                <a:solidFill>
                  <a:schemeClr val="tx1"/>
                </a:solidFill>
                <a:latin typeface="Calibri" pitchFamily="34" charset="0"/>
              </a:rPr>
              <a:t>Employee id -Numerical</a:t>
            </a:r>
          </a:p>
          <a:p>
            <a:r>
              <a:rPr lang="en-US" sz="2400" dirty="0">
                <a:solidFill>
                  <a:schemeClr val="tx1"/>
                </a:solidFill>
                <a:latin typeface="Calibri" pitchFamily="34" charset="0"/>
              </a:rPr>
              <a:t>Employee Name -Text</a:t>
            </a:r>
          </a:p>
          <a:p>
            <a:r>
              <a:rPr lang="en-US" sz="2400" dirty="0">
                <a:solidFill>
                  <a:schemeClr val="tx1"/>
                </a:solidFill>
                <a:latin typeface="Calibri" pitchFamily="34" charset="0"/>
              </a:rPr>
              <a:t>Department type-Text </a:t>
            </a:r>
          </a:p>
          <a:p>
            <a:r>
              <a:rPr lang="en-US" sz="2400" dirty="0">
                <a:solidFill>
                  <a:schemeClr val="tx1"/>
                </a:solidFill>
                <a:latin typeface="Calibri" pitchFamily="34" charset="0"/>
              </a:rPr>
              <a:t>Performance Rating - Numerical</a:t>
            </a:r>
          </a:p>
          <a:p>
            <a:r>
              <a:rPr lang="en-US" sz="2400" dirty="0">
                <a:solidFill>
                  <a:schemeClr val="tx1"/>
                </a:solidFill>
                <a:latin typeface="Calibri" pitchFamily="34" charset="0"/>
              </a:rPr>
              <a:t>Current Employee Rating - Numerical</a:t>
            </a:r>
          </a:p>
          <a:p>
            <a:r>
              <a:rPr lang="en-US" sz="2400" dirty="0">
                <a:solidFill>
                  <a:schemeClr val="tx1"/>
                </a:solidFill>
                <a:latin typeface="Calibri" pitchFamily="34" charset="0"/>
              </a:rPr>
              <a:t>Gender -Male Female</a:t>
            </a:r>
            <a:endParaRPr lang="en-IN" dirty="0">
              <a:solidFill>
                <a:schemeClr val="tx1"/>
              </a:solidFill>
            </a:endParaRPr>
          </a:p>
        </p:txBody>
      </p:sp>
    </p:spTree>
    <p:extLst>
      <p:ext uri="{BB962C8B-B14F-4D97-AF65-F5344CB8AC3E}">
        <p14:creationId xmlns:p14="http://schemas.microsoft.com/office/powerpoint/2010/main" val="372239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4177-0051-C71C-F117-8D680DF933B7}"/>
              </a:ext>
            </a:extLst>
          </p:cNvPr>
          <p:cNvSpPr>
            <a:spLocks noGrp="1"/>
          </p:cNvSpPr>
          <p:nvPr>
            <p:ph type="title"/>
          </p:nvPr>
        </p:nvSpPr>
        <p:spPr>
          <a:xfrm>
            <a:off x="875072" y="477170"/>
            <a:ext cx="6583680" cy="1531357"/>
          </a:xfrm>
        </p:spPr>
        <p:txBody>
          <a:bodyPr/>
          <a:lstStyle/>
          <a:p>
            <a:r>
              <a:rPr lang="en-US" dirty="0"/>
              <a:t>THE “ WOW” IN OUR SOLUTON</a:t>
            </a:r>
            <a:endParaRPr lang="en-IN" dirty="0"/>
          </a:p>
        </p:txBody>
      </p:sp>
      <p:sp>
        <p:nvSpPr>
          <p:cNvPr id="3" name="Content Placeholder 2">
            <a:extLst>
              <a:ext uri="{FF2B5EF4-FFF2-40B4-BE49-F238E27FC236}">
                <a16:creationId xmlns:a16="http://schemas.microsoft.com/office/drawing/2014/main" id="{C3364980-62CB-7CE7-7023-BA0321363319}"/>
              </a:ext>
            </a:extLst>
          </p:cNvPr>
          <p:cNvSpPr>
            <a:spLocks noGrp="1"/>
          </p:cNvSpPr>
          <p:nvPr>
            <p:ph idx="1"/>
          </p:nvPr>
        </p:nvSpPr>
        <p:spPr>
          <a:xfrm>
            <a:off x="914399" y="2057890"/>
            <a:ext cx="7390701" cy="1661859"/>
          </a:xfrm>
        </p:spPr>
        <p:txBody>
          <a:bodyPr/>
          <a:lstStyle/>
          <a:p>
            <a:r>
              <a:rPr lang="en-US" sz="2400" dirty="0">
                <a:solidFill>
                  <a:schemeClr val="tx1"/>
                </a:solidFill>
              </a:rPr>
              <a:t>=IFS(Z2&gt;=5,“VERY HIGH”,Z2&gt;=4,”HIGH”,Z2&gt;=3,”MED”,TRUE,”LOW”)</a:t>
            </a:r>
            <a:endParaRPr lang="en-IN" sz="2400" dirty="0">
              <a:solidFill>
                <a:schemeClr val="tx1"/>
              </a:solidFill>
            </a:endParaRPr>
          </a:p>
          <a:p>
            <a:endParaRPr lang="en-IN" dirty="0"/>
          </a:p>
        </p:txBody>
      </p:sp>
    </p:spTree>
    <p:extLst>
      <p:ext uri="{BB962C8B-B14F-4D97-AF65-F5344CB8AC3E}">
        <p14:creationId xmlns:p14="http://schemas.microsoft.com/office/powerpoint/2010/main" val="9891456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{C3E7EDED-CDCA-4F54-8D23-61DF8708DA15}tf78438558_win32</Template>
  <TotalTime>75</TotalTime>
  <Words>695</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Sabon Next LT</vt:lpstr>
      <vt:lpstr>Times New Roman</vt:lpstr>
      <vt:lpstr>Custom</vt:lpstr>
      <vt:lpstr>Employee data analysis using excel</vt:lpstr>
      <vt:lpstr>PROJECT TITLE</vt:lpstr>
      <vt:lpstr>Agenda</vt:lpstr>
      <vt:lpstr>PROBLEM STATEMENT</vt:lpstr>
      <vt:lpstr>PROJECT OVERVIEW</vt:lpstr>
      <vt:lpstr>WHO ARE THE END USERS?</vt:lpstr>
      <vt:lpstr>OUR SOLUTION AND ITS VALUE PROPOSITION</vt:lpstr>
      <vt:lpstr>DATA DESCRIPTION</vt:lpstr>
      <vt:lpstr>THE “ WOW” IN OUR SOLUTON</vt:lpstr>
      <vt:lpstr>MODELLING </vt:lpstr>
      <vt:lpstr>PowerPoint Presentation</vt:lpstr>
      <vt:lpstr>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presentation</dc:title>
  <dc:subject/>
  <dc:creator>Lavanya Saravanan</dc:creator>
  <cp:lastModifiedBy>Lavanya Saravanan</cp:lastModifiedBy>
  <cp:revision>11</cp:revision>
  <dcterms:created xsi:type="dcterms:W3CDTF">2024-08-30T07:18:31Z</dcterms:created>
  <dcterms:modified xsi:type="dcterms:W3CDTF">2024-08-30T10:39:45Z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