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D5D43E-DA67-4A57-A1F4-BA62553393C1}">
          <p14:sldIdLst>
            <p14:sldId id="256"/>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8/7/2022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8/7/2022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8/7/2022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8/7/2022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8/7/2022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8/7/2022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8/7/2022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8/7/2022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8/7/2022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3061" y="3191069"/>
            <a:ext cx="9047552" cy="1586312"/>
          </a:xfrm>
        </p:spPr>
        <p:txBody>
          <a:bodyPr/>
          <a:lstStyle/>
          <a:p>
            <a:r>
              <a:rPr lang="en-GB" sz="3000" b="1" dirty="0"/>
              <a:t>Fundamentals and Benefits of CI/CD to Achieve, Build, and Deploy Automation for Cloud-Based Software </a:t>
            </a:r>
            <a:r>
              <a:rPr lang="en-GB" sz="3000" b="1" dirty="0" smtClean="0"/>
              <a:t>Products</a:t>
            </a:r>
            <a:endParaRPr lang="en-US" sz="3000" dirty="0"/>
          </a:p>
        </p:txBody>
      </p:sp>
      <p:sp>
        <p:nvSpPr>
          <p:cNvPr id="3" name="Subtitle 2"/>
          <p:cNvSpPr>
            <a:spLocks noGrp="1"/>
          </p:cNvSpPr>
          <p:nvPr>
            <p:ph type="subTitle" idx="1"/>
          </p:nvPr>
        </p:nvSpPr>
        <p:spPr/>
        <p:txBody>
          <a:bodyPr/>
          <a:lstStyle/>
          <a:p>
            <a:r>
              <a:rPr lang="en-US" dirty="0" smtClean="0"/>
              <a:t>By Osanebi Peter</a:t>
            </a:r>
            <a:endParaRPr lang="en-US" dirty="0"/>
          </a:p>
        </p:txBody>
      </p:sp>
    </p:spTree>
    <p:extLst>
      <p:ext uri="{BB962C8B-B14F-4D97-AF65-F5344CB8AC3E}">
        <p14:creationId xmlns:p14="http://schemas.microsoft.com/office/powerpoint/2010/main" val="172859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CI/CD?</a:t>
            </a:r>
            <a:endParaRPr lang="en-US" dirty="0"/>
          </a:p>
        </p:txBody>
      </p:sp>
      <p:sp>
        <p:nvSpPr>
          <p:cNvPr id="3" name="Content Placeholder 2"/>
          <p:cNvSpPr>
            <a:spLocks noGrp="1"/>
          </p:cNvSpPr>
          <p:nvPr>
            <p:ph idx="1"/>
          </p:nvPr>
        </p:nvSpPr>
        <p:spPr>
          <a:xfrm>
            <a:off x="158620" y="2313993"/>
            <a:ext cx="11597951" cy="4348064"/>
          </a:xfrm>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CI/CD </a:t>
            </a:r>
            <a:r>
              <a:rPr lang="en-GB" dirty="0"/>
              <a:t>allows organizations to ship software quickly and efficiently. CI/CD facilitates an effective process for getting products to market faster than ever before, continuously delivering code into production, and ensuring an ongoing flow of new features and bug fixes via the most efficient delivery method</a:t>
            </a:r>
            <a:endParaRPr lang="en-US" dirty="0"/>
          </a:p>
        </p:txBody>
      </p:sp>
      <p:pic>
        <p:nvPicPr>
          <p:cNvPr id="1026" name="Picture 2" descr="https://media-exp1.licdn.com/dms/image/C4D12AQENBd0yPYAYmA/article-cover_image-shrink_720_1280/0/1579305236455?e=1665619200&amp;v=beta&amp;t=0nMNANfFdG3Ld_BlVQ5gH1l1uNENuernfPo4zL5PR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814" y="2500633"/>
            <a:ext cx="5097689" cy="2489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17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CI/CD TO THE BUSINESS</a:t>
            </a:r>
            <a:endParaRPr lang="en-US" dirty="0"/>
          </a:p>
        </p:txBody>
      </p:sp>
      <p:pic>
        <p:nvPicPr>
          <p:cNvPr id="4" name="Content Placeholder 3"/>
          <p:cNvPicPr>
            <a:picLocks noGrp="1" noChangeAspect="1"/>
          </p:cNvPicPr>
          <p:nvPr>
            <p:ph idx="1"/>
          </p:nvPr>
        </p:nvPicPr>
        <p:blipFill>
          <a:blip r:embed="rId2"/>
          <a:stretch>
            <a:fillRect/>
          </a:stretch>
        </p:blipFill>
        <p:spPr>
          <a:xfrm>
            <a:off x="2451745" y="2770608"/>
            <a:ext cx="6167827" cy="3762375"/>
          </a:xfrm>
          <a:prstGeom prst="rect">
            <a:avLst/>
          </a:prstGeom>
        </p:spPr>
      </p:pic>
    </p:spTree>
    <p:extLst>
      <p:ext uri="{BB962C8B-B14F-4D97-AF65-F5344CB8AC3E}">
        <p14:creationId xmlns:p14="http://schemas.microsoft.com/office/powerpoint/2010/main" val="90461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CONT…</a:t>
            </a:r>
            <a:endParaRPr lang="en-US" dirty="0"/>
          </a:p>
        </p:txBody>
      </p:sp>
      <p:sp>
        <p:nvSpPr>
          <p:cNvPr id="3" name="Content Placeholder 2"/>
          <p:cNvSpPr>
            <a:spLocks noGrp="1"/>
          </p:cNvSpPr>
          <p:nvPr>
            <p:ph idx="1"/>
          </p:nvPr>
        </p:nvSpPr>
        <p:spPr>
          <a:xfrm>
            <a:off x="363894" y="2603499"/>
            <a:ext cx="11308702" cy="3937259"/>
          </a:xfrm>
        </p:spPr>
        <p:txBody>
          <a:bodyPr>
            <a:normAutofit fontScale="92500" lnSpcReduction="20000"/>
          </a:bodyPr>
          <a:lstStyle/>
          <a:p>
            <a:pPr marL="0" indent="0">
              <a:buNone/>
            </a:pPr>
            <a:r>
              <a:rPr lang="en-GB" b="1" dirty="0"/>
              <a:t>1) Efficient Software Delivery</a:t>
            </a:r>
          </a:p>
          <a:p>
            <a:pPr marL="0" indent="0">
              <a:buNone/>
            </a:pPr>
            <a:r>
              <a:rPr lang="en-GB" dirty="0" smtClean="0"/>
              <a:t>	With </a:t>
            </a:r>
            <a:r>
              <a:rPr lang="en-GB" dirty="0"/>
              <a:t>continuous delivery, your team can automatically build, test, and prepare code </a:t>
            </a:r>
            <a:r>
              <a:rPr lang="en-GB" dirty="0" smtClean="0"/>
              <a:t>	changes </a:t>
            </a:r>
            <a:r>
              <a:rPr lang="en-GB" dirty="0"/>
              <a:t>for release to production, enabling a more efficient and rapid software delivery.</a:t>
            </a:r>
          </a:p>
          <a:p>
            <a:endParaRPr lang="en-GB" dirty="0"/>
          </a:p>
          <a:p>
            <a:pPr marL="0" indent="0">
              <a:buNone/>
            </a:pPr>
            <a:r>
              <a:rPr lang="en-GB" b="1" dirty="0"/>
              <a:t>2) Improved Team Productivity</a:t>
            </a:r>
          </a:p>
          <a:p>
            <a:pPr marL="0" indent="0">
              <a:buNone/>
            </a:pPr>
            <a:r>
              <a:rPr lang="en-GB" dirty="0" smtClean="0"/>
              <a:t>	CI/CD </a:t>
            </a:r>
            <a:r>
              <a:rPr lang="en-GB" dirty="0"/>
              <a:t>practices improve your team’s productivity by freeing developers from manual tasks, </a:t>
            </a:r>
            <a:r>
              <a:rPr lang="en-GB" dirty="0" smtClean="0"/>
              <a:t>	reducing </a:t>
            </a:r>
            <a:r>
              <a:rPr lang="en-GB" dirty="0"/>
              <a:t>the number of errors and bugs deployed to customers.</a:t>
            </a:r>
          </a:p>
          <a:p>
            <a:endParaRPr lang="en-GB" dirty="0"/>
          </a:p>
          <a:p>
            <a:pPr marL="0" indent="0">
              <a:buNone/>
            </a:pPr>
            <a:r>
              <a:rPr lang="en-GB" b="1" dirty="0"/>
              <a:t>3) Identify and Fix Bugs Quicker</a:t>
            </a:r>
          </a:p>
          <a:p>
            <a:pPr marL="400050" lvl="1" indent="0">
              <a:buNone/>
            </a:pPr>
            <a:r>
              <a:rPr lang="en-GB" sz="1800" dirty="0" smtClean="0"/>
              <a:t>With </a:t>
            </a:r>
            <a:r>
              <a:rPr lang="en-GB" sz="1800" dirty="0"/>
              <a:t>CI/CD, your team can perform more frequent and comprehensive testing and quickly identify and address bugs earlier. Continuous delivery enables you efficiently perform additional types of code tests. The discipline of ‘more tests more frequently’ enables teams to deliver quality code with a high assurance of stability and security.</a:t>
            </a:r>
            <a:endParaRPr lang="en-US" sz="1800" dirty="0"/>
          </a:p>
        </p:txBody>
      </p:sp>
    </p:spTree>
    <p:extLst>
      <p:ext uri="{BB962C8B-B14F-4D97-AF65-F5344CB8AC3E}">
        <p14:creationId xmlns:p14="http://schemas.microsoft.com/office/powerpoint/2010/main" val="248150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CONT…</a:t>
            </a:r>
            <a:endParaRPr lang="en-US" dirty="0"/>
          </a:p>
        </p:txBody>
      </p:sp>
      <p:sp>
        <p:nvSpPr>
          <p:cNvPr id="3" name="Content Placeholder 2"/>
          <p:cNvSpPr>
            <a:spLocks noGrp="1"/>
          </p:cNvSpPr>
          <p:nvPr>
            <p:ph idx="1"/>
          </p:nvPr>
        </p:nvSpPr>
        <p:spPr>
          <a:xfrm>
            <a:off x="597159" y="2267339"/>
            <a:ext cx="11122090" cy="4310743"/>
          </a:xfrm>
        </p:spPr>
        <p:txBody>
          <a:bodyPr>
            <a:normAutofit fontScale="92500" lnSpcReduction="20000"/>
          </a:bodyPr>
          <a:lstStyle/>
          <a:p>
            <a:pPr marL="0" indent="0" fontAlgn="base">
              <a:buNone/>
            </a:pPr>
            <a:r>
              <a:rPr lang="en-GB" b="1" dirty="0"/>
              <a:t>4) Deliver Updates Faster</a:t>
            </a:r>
          </a:p>
          <a:p>
            <a:pPr marL="400050" lvl="1" indent="0" fontAlgn="base">
              <a:buNone/>
            </a:pPr>
            <a:r>
              <a:rPr lang="en-GB" dirty="0"/>
              <a:t>Continuous delivery enables faster and frequent delivery of updates to customers. When implemented properly, continuous delivery will help you always have a deployment-ready build </a:t>
            </a:r>
            <a:r>
              <a:rPr lang="en-GB" dirty="0" smtClean="0"/>
              <a:t>artefact </a:t>
            </a:r>
            <a:r>
              <a:rPr lang="en-GB" dirty="0"/>
              <a:t>that has passed through a standardized test process.</a:t>
            </a:r>
          </a:p>
          <a:p>
            <a:pPr marL="0" indent="0" fontAlgn="base">
              <a:buNone/>
            </a:pPr>
            <a:r>
              <a:rPr lang="en-GB" b="1" dirty="0"/>
              <a:t>5) Greater Collaboration</a:t>
            </a:r>
          </a:p>
          <a:p>
            <a:pPr marL="400050" lvl="1" indent="0" fontAlgn="base">
              <a:buNone/>
            </a:pPr>
            <a:r>
              <a:rPr lang="en-GB" dirty="0"/>
              <a:t>CI/CD promotes closer team communication by enabling development, operational, management, and QA teams to collaborate on technologies, practices, and priorities.</a:t>
            </a:r>
          </a:p>
          <a:p>
            <a:pPr marL="0" indent="0" fontAlgn="base">
              <a:buNone/>
            </a:pPr>
            <a:r>
              <a:rPr lang="en-GB" b="1" dirty="0"/>
              <a:t>6) Improved MTTR</a:t>
            </a:r>
          </a:p>
          <a:p>
            <a:pPr marL="400050" lvl="1" indent="0" fontAlgn="base">
              <a:buNone/>
            </a:pPr>
            <a:r>
              <a:rPr lang="en-GB" dirty="0"/>
              <a:t>Smaller code changes and quick fault isolation enabled by CI/CD practices reduce the Mean Time To Resolution (MTTR). CI/CD plays a vital role in keeping failures to a bare minimum and quickly recovering from any failures that do happen.</a:t>
            </a:r>
          </a:p>
          <a:p>
            <a:pPr marL="0" indent="0" fontAlgn="base">
              <a:buNone/>
            </a:pPr>
            <a:r>
              <a:rPr lang="en-GB" b="1" dirty="0"/>
              <a:t>7) Reduced Costs</a:t>
            </a:r>
          </a:p>
          <a:p>
            <a:pPr marL="400050" lvl="1" indent="0" fontAlgn="base">
              <a:buNone/>
            </a:pPr>
            <a:r>
              <a:rPr lang="en-GB" dirty="0"/>
              <a:t>Automation in the CI/CD pipeline minimizes the number of errors that can occur in the many repetitive steps of CI and CD. It also frees up developers’ time that could be spent on product development as there won’t be many code changes to fix since the errors are identified quickly.</a:t>
            </a:r>
          </a:p>
          <a:p>
            <a:pPr marL="400050" lvl="1" indent="0" fontAlgn="base">
              <a:buNone/>
            </a:pPr>
            <a:r>
              <a:rPr lang="en-GB" dirty="0"/>
              <a:t>Moreover, increasing code quality with CI/CD also increases your ROI.</a:t>
            </a:r>
          </a:p>
          <a:p>
            <a:endParaRPr lang="en-US" dirty="0"/>
          </a:p>
        </p:txBody>
      </p:sp>
    </p:spTree>
    <p:extLst>
      <p:ext uri="{BB962C8B-B14F-4D97-AF65-F5344CB8AC3E}">
        <p14:creationId xmlns:p14="http://schemas.microsoft.com/office/powerpoint/2010/main" val="830805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176</TotalTime>
  <Words>274</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Fundamentals and Benefits of CI/CD to Achieve, Build, and Deploy Automation for Cloud-Based Software Products</vt:lpstr>
      <vt:lpstr>WHY CI/CD?</vt:lpstr>
      <vt:lpstr>BENEFITS OF CI/CD TO THE BUSINESS</vt:lpstr>
      <vt:lpstr>BENEFITS CONT…</vt:lpstr>
      <vt:lpstr>BENEFITS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Benefits of CI/CD to Achieve, Build, and Deploy Automation for Cloud-Based Software Products</dc:title>
  <dc:creator>PETER O</dc:creator>
  <cp:lastModifiedBy>PETER O</cp:lastModifiedBy>
  <cp:revision>3</cp:revision>
  <dcterms:created xsi:type="dcterms:W3CDTF">2022-08-07T18:29:28Z</dcterms:created>
  <dcterms:modified xsi:type="dcterms:W3CDTF">2022-08-07T21:25:46Z</dcterms:modified>
</cp:coreProperties>
</file>