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8" r:id="rId2"/>
    <p:sldId id="331" r:id="rId3"/>
    <p:sldId id="307" r:id="rId4"/>
    <p:sldId id="289" r:id="rId5"/>
    <p:sldId id="309" r:id="rId6"/>
    <p:sldId id="313" r:id="rId7"/>
    <p:sldId id="310" r:id="rId8"/>
    <p:sldId id="311" r:id="rId9"/>
    <p:sldId id="291" r:id="rId10"/>
    <p:sldId id="294" r:id="rId11"/>
    <p:sldId id="295" r:id="rId12"/>
    <p:sldId id="296" r:id="rId13"/>
    <p:sldId id="297" r:id="rId14"/>
    <p:sldId id="299" r:id="rId15"/>
    <p:sldId id="300" r:id="rId16"/>
    <p:sldId id="319" r:id="rId17"/>
    <p:sldId id="301" r:id="rId18"/>
    <p:sldId id="303" r:id="rId19"/>
    <p:sldId id="314" r:id="rId20"/>
    <p:sldId id="302" r:id="rId21"/>
    <p:sldId id="304" r:id="rId22"/>
    <p:sldId id="308" r:id="rId23"/>
    <p:sldId id="315" r:id="rId24"/>
    <p:sldId id="316" r:id="rId25"/>
    <p:sldId id="318" r:id="rId26"/>
    <p:sldId id="317" r:id="rId27"/>
    <p:sldId id="257" r:id="rId28"/>
    <p:sldId id="260" r:id="rId29"/>
    <p:sldId id="259" r:id="rId30"/>
    <p:sldId id="261" r:id="rId31"/>
    <p:sldId id="263" r:id="rId32"/>
    <p:sldId id="264" r:id="rId33"/>
    <p:sldId id="332" r:id="rId34"/>
    <p:sldId id="267" r:id="rId35"/>
    <p:sldId id="278" r:id="rId36"/>
    <p:sldId id="283" r:id="rId37"/>
    <p:sldId id="270" r:id="rId38"/>
    <p:sldId id="268" r:id="rId39"/>
    <p:sldId id="272" r:id="rId40"/>
    <p:sldId id="279" r:id="rId41"/>
    <p:sldId id="269" r:id="rId42"/>
    <p:sldId id="274" r:id="rId43"/>
    <p:sldId id="275" r:id="rId44"/>
    <p:sldId id="276" r:id="rId45"/>
    <p:sldId id="282" r:id="rId46"/>
    <p:sldId id="334" r:id="rId47"/>
    <p:sldId id="285" r:id="rId48"/>
    <p:sldId id="281" r:id="rId49"/>
    <p:sldId id="286" r:id="rId50"/>
    <p:sldId id="287" r:id="rId51"/>
    <p:sldId id="320" r:id="rId52"/>
    <p:sldId id="321" r:id="rId53"/>
    <p:sldId id="322" r:id="rId54"/>
    <p:sldId id="325" r:id="rId55"/>
    <p:sldId id="323" r:id="rId56"/>
    <p:sldId id="326" r:id="rId57"/>
    <p:sldId id="327" r:id="rId58"/>
    <p:sldId id="328" r:id="rId59"/>
    <p:sldId id="324" r:id="rId60"/>
    <p:sldId id="329" r:id="rId6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lila zeghdoud" initials="dz" lastIdx="2" clrIdx="0">
    <p:extLst>
      <p:ext uri="{19B8F6BF-5375-455C-9EA6-DF929625EA0E}">
        <p15:presenceInfo xmlns:p15="http://schemas.microsoft.com/office/powerpoint/2012/main" userId="5f1b70ff810282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EFB69F"/>
    <a:srgbClr val="5B9BD5"/>
    <a:srgbClr val="021012"/>
    <a:srgbClr val="615E53"/>
    <a:srgbClr val="3EDD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1-02T10:25:17.131" idx="1">
    <p:pos x="1056" y="751"/>
    <p:text>Un arc électrique est un flux de courant électrique qui traverse l’air. Il est donc évidemment dangereux et peut provoquer des accidents. On peut observer ce phénomène sur des circuits électriques obsolètes, avec des câbles en mauvais état et des fils électriques dénudés (c’est-à-dire que la gaine protectrice et isolante qui entoure le fil s’est dégradée). Dans ce cas, le phénomène d’arc électrique peut être très dangereux car, selon l’endroit où se trouve le circuit, il peut enflammer très rapidement les matériaux qui l’entourent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11-02T11:27:54.833" idx="2">
    <p:pos x="10" y="10"/>
    <p:text>Sur le plan cardiaque : des troubles du rythme cardiaque, puis un arrêt cardio-respiratoire.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3DDE3C-9336-42D6-A1FC-DA5E57427A63}" type="datetimeFigureOut">
              <a:rPr lang="fr-FR" smtClean="0"/>
              <a:t>02/11/2023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AF532-7CAC-46B3-8292-572179A2B61B}" type="slidenum">
              <a:rPr lang="fr-FR" smtClean="0"/>
              <a:t>‹N°›</a:t>
            </a:fld>
            <a:endParaRPr lang="fr-FR"/>
          </a:p>
        </p:txBody>
      </p:sp>
    </p:spTree>
    <p:extLst>
      <p:ext uri="{BB962C8B-B14F-4D97-AF65-F5344CB8AC3E}">
        <p14:creationId xmlns:p14="http://schemas.microsoft.com/office/powerpoint/2010/main" val="3082950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12</a:t>
            </a:fld>
            <a:endParaRPr lang="fr-FR"/>
          </a:p>
        </p:txBody>
      </p:sp>
    </p:spTree>
    <p:extLst>
      <p:ext uri="{BB962C8B-B14F-4D97-AF65-F5344CB8AC3E}">
        <p14:creationId xmlns:p14="http://schemas.microsoft.com/office/powerpoint/2010/main" val="1849555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a:t>Du fait de la striction cervicale, il va se produire une gêne importante à l’expiration qui va amener le patient, tant que les mouvements respiratoires vont persister, à développer une hyperpression </a:t>
            </a:r>
            <a:r>
              <a:rPr lang="fr-FR" dirty="0" err="1"/>
              <a:t>intrathoracique</a:t>
            </a:r>
            <a:r>
              <a:rPr lang="fr-FR" dirty="0"/>
              <a:t> responsable de pneumothorax et d’emphysème médiastinal</a:t>
            </a:r>
          </a:p>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14</a:t>
            </a:fld>
            <a:endParaRPr lang="fr-FR"/>
          </a:p>
        </p:txBody>
      </p:sp>
    </p:spTree>
    <p:extLst>
      <p:ext uri="{BB962C8B-B14F-4D97-AF65-F5344CB8AC3E}">
        <p14:creationId xmlns:p14="http://schemas.microsoft.com/office/powerpoint/2010/main" val="1952035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17</a:t>
            </a:fld>
            <a:endParaRPr lang="fr-FR"/>
          </a:p>
        </p:txBody>
      </p:sp>
    </p:spTree>
    <p:extLst>
      <p:ext uri="{BB962C8B-B14F-4D97-AF65-F5344CB8AC3E}">
        <p14:creationId xmlns:p14="http://schemas.microsoft.com/office/powerpoint/2010/main" val="3710528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31</a:t>
            </a:fld>
            <a:endParaRPr lang="fr-FR"/>
          </a:p>
        </p:txBody>
      </p:sp>
    </p:spTree>
    <p:extLst>
      <p:ext uri="{BB962C8B-B14F-4D97-AF65-F5344CB8AC3E}">
        <p14:creationId xmlns:p14="http://schemas.microsoft.com/office/powerpoint/2010/main" val="2047872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dirty="0">
                <a:solidFill>
                  <a:srgbClr val="000000"/>
                </a:solidFill>
                <a:effectLst/>
              </a:rPr>
              <a:t>Leur imprudence et leur insouciance, combinées à l'existence à leur portée de prises de courant ou de câbles de rallonge, les exposent potentiellement à ce type de pathologie </a:t>
            </a:r>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34</a:t>
            </a:fld>
            <a:endParaRPr lang="fr-FR"/>
          </a:p>
        </p:txBody>
      </p:sp>
    </p:spTree>
    <p:extLst>
      <p:ext uri="{BB962C8B-B14F-4D97-AF65-F5344CB8AC3E}">
        <p14:creationId xmlns:p14="http://schemas.microsoft.com/office/powerpoint/2010/main" val="195904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41</a:t>
            </a:fld>
            <a:endParaRPr lang="fr-FR"/>
          </a:p>
        </p:txBody>
      </p:sp>
    </p:spTree>
    <p:extLst>
      <p:ext uri="{BB962C8B-B14F-4D97-AF65-F5344CB8AC3E}">
        <p14:creationId xmlns:p14="http://schemas.microsoft.com/office/powerpoint/2010/main" val="241886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43</a:t>
            </a:fld>
            <a:endParaRPr lang="fr-FR"/>
          </a:p>
        </p:txBody>
      </p:sp>
    </p:spTree>
    <p:extLst>
      <p:ext uri="{BB962C8B-B14F-4D97-AF65-F5344CB8AC3E}">
        <p14:creationId xmlns:p14="http://schemas.microsoft.com/office/powerpoint/2010/main" val="1633270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06AF532-7CAC-46B3-8292-572179A2B61B}" type="slidenum">
              <a:rPr lang="fr-FR" smtClean="0"/>
              <a:t>49</a:t>
            </a:fld>
            <a:endParaRPr lang="fr-FR"/>
          </a:p>
        </p:txBody>
      </p:sp>
    </p:spTree>
    <p:extLst>
      <p:ext uri="{BB962C8B-B14F-4D97-AF65-F5344CB8AC3E}">
        <p14:creationId xmlns:p14="http://schemas.microsoft.com/office/powerpoint/2010/main" val="1908765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39488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338364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761334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149284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395342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FEF6333D-6675-4A3C-AEAE-5FFF461CC1A3}" type="datetimeFigureOut">
              <a:rPr lang="fr-FR" smtClean="0"/>
              <a:t>02/11/2023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382574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FEF6333D-6675-4A3C-AEAE-5FFF461CC1A3}" type="datetimeFigureOut">
              <a:rPr lang="fr-FR" smtClean="0"/>
              <a:t>02/11/2023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20810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FEF6333D-6675-4A3C-AEAE-5FFF461CC1A3}" type="datetimeFigureOut">
              <a:rPr lang="fr-FR" smtClean="0"/>
              <a:t>02/11/2023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284749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EF6333D-6675-4A3C-AEAE-5FFF461CC1A3}" type="datetimeFigureOut">
              <a:rPr lang="fr-FR" smtClean="0"/>
              <a:t>02/11/2023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397312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F6333D-6675-4A3C-AEAE-5FFF461CC1A3}" type="datetimeFigureOut">
              <a:rPr lang="fr-FR" smtClean="0"/>
              <a:t>02/11/2023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439958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FEF6333D-6675-4A3C-AEAE-5FFF461CC1A3}" type="datetimeFigureOut">
              <a:rPr lang="fr-FR" smtClean="0"/>
              <a:t>02/11/2023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6765B6F-94F9-4F59-9D87-A0C36A25E8E2}" type="slidenum">
              <a:rPr lang="fr-FR" smtClean="0"/>
              <a:t>‹N°›</a:t>
            </a:fld>
            <a:endParaRPr lang="fr-FR"/>
          </a:p>
        </p:txBody>
      </p:sp>
    </p:spTree>
    <p:extLst>
      <p:ext uri="{BB962C8B-B14F-4D97-AF65-F5344CB8AC3E}">
        <p14:creationId xmlns:p14="http://schemas.microsoft.com/office/powerpoint/2010/main" val="27328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F6333D-6675-4A3C-AEAE-5FFF461CC1A3}" type="datetimeFigureOut">
              <a:rPr lang="fr-FR" smtClean="0"/>
              <a:t>02/11/2023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765B6F-94F9-4F59-9D87-A0C36A25E8E2}" type="slidenum">
              <a:rPr lang="fr-FR" smtClean="0"/>
              <a:t>‹N°›</a:t>
            </a:fld>
            <a:endParaRPr lang="fr-FR"/>
          </a:p>
        </p:txBody>
      </p:sp>
    </p:spTree>
    <p:extLst>
      <p:ext uri="{BB962C8B-B14F-4D97-AF65-F5344CB8AC3E}">
        <p14:creationId xmlns:p14="http://schemas.microsoft.com/office/powerpoint/2010/main" val="2833274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804700" y="2546182"/>
            <a:ext cx="10702344" cy="670649"/>
          </a:xfrm>
        </p:spPr>
        <p:txBody>
          <a:bodyPr>
            <a:normAutofit/>
          </a:bodyPr>
          <a:lstStyle/>
          <a:p>
            <a:pPr algn="l"/>
            <a:r>
              <a:rPr lang="fr-FR" sz="3100" b="1" dirty="0">
                <a:solidFill>
                  <a:srgbClr val="0070C0"/>
                </a:solidFill>
                <a:latin typeface="+mn-lt"/>
              </a:rPr>
              <a:t>        Pendaison –  Strangulation – Electrisation - Noyade</a:t>
            </a:r>
          </a:p>
        </p:txBody>
      </p:sp>
      <p:sp>
        <p:nvSpPr>
          <p:cNvPr id="6" name="Rectangle 5"/>
          <p:cNvSpPr/>
          <p:nvPr/>
        </p:nvSpPr>
        <p:spPr>
          <a:xfrm>
            <a:off x="2691684" y="390895"/>
            <a:ext cx="5203064" cy="1200329"/>
          </a:xfrm>
          <a:prstGeom prst="rect">
            <a:avLst/>
          </a:prstGeom>
        </p:spPr>
        <p:txBody>
          <a:bodyPr wrap="square">
            <a:spAutoFit/>
          </a:bodyPr>
          <a:lstStyle/>
          <a:p>
            <a:r>
              <a:rPr lang="fr-FR" b="1" dirty="0">
                <a:effectLst/>
                <a:latin typeface="Calibri" panose="020F0502020204030204" pitchFamily="34" charset="0"/>
                <a:ea typeface="Calibri" panose="020F0502020204030204" pitchFamily="34" charset="0"/>
              </a:rPr>
              <a:t>         Université Alger1.Faculté de Médecine</a:t>
            </a:r>
          </a:p>
          <a:p>
            <a:r>
              <a:rPr lang="fr-FR" b="1" dirty="0">
                <a:latin typeface="Calibri" panose="020F0502020204030204" pitchFamily="34" charset="0"/>
                <a:ea typeface="Calibri" panose="020F0502020204030204" pitchFamily="34" charset="0"/>
              </a:rPr>
              <a:t>     </a:t>
            </a:r>
            <a:r>
              <a:rPr lang="fr-FR" b="1" dirty="0"/>
              <a:t>Département de Médecine année 2023-2024</a:t>
            </a:r>
          </a:p>
          <a:p>
            <a:r>
              <a:rPr lang="fr-FR" b="1" dirty="0"/>
              <a:t>                       Module UMC:P2</a:t>
            </a:r>
          </a:p>
          <a:p>
            <a:r>
              <a:rPr lang="fr-FR" b="1" dirty="0">
                <a:effectLst/>
                <a:latin typeface="Calibri" panose="020F0502020204030204" pitchFamily="34" charset="0"/>
                <a:ea typeface="Calibri" panose="020F0502020204030204" pitchFamily="34" charset="0"/>
              </a:rPr>
              <a:t>                   </a:t>
            </a:r>
            <a:endParaRPr lang="fr-FR" dirty="0"/>
          </a:p>
        </p:txBody>
      </p:sp>
      <p:sp>
        <p:nvSpPr>
          <p:cNvPr id="7" name="ZoneTexte 6"/>
          <p:cNvSpPr txBox="1"/>
          <p:nvPr/>
        </p:nvSpPr>
        <p:spPr>
          <a:xfrm>
            <a:off x="2691684" y="3641170"/>
            <a:ext cx="6336704" cy="1569660"/>
          </a:xfrm>
          <a:prstGeom prst="rect">
            <a:avLst/>
          </a:prstGeom>
          <a:noFill/>
        </p:spPr>
        <p:txBody>
          <a:bodyPr wrap="square" rtlCol="0">
            <a:spAutoFit/>
          </a:bodyPr>
          <a:lstStyle/>
          <a:p>
            <a:r>
              <a:rPr lang="fr-FR" sz="2400" b="1" dirty="0">
                <a:solidFill>
                  <a:srgbClr val="002060"/>
                </a:solidFill>
                <a:latin typeface="Times New Roman" pitchFamily="18" charset="0"/>
                <a:cs typeface="Times New Roman" pitchFamily="18" charset="0"/>
              </a:rPr>
              <a:t>                   Pr. D.ZEGHDOUD</a:t>
            </a:r>
          </a:p>
          <a:p>
            <a:endParaRPr lang="fr-FR" b="1" dirty="0">
              <a:solidFill>
                <a:srgbClr val="002060"/>
              </a:solidFill>
              <a:latin typeface="Times New Roman" pitchFamily="18" charset="0"/>
              <a:cs typeface="Times New Roman" pitchFamily="18" charset="0"/>
            </a:endParaRPr>
          </a:p>
          <a:p>
            <a:r>
              <a:rPr lang="fr-FR" b="1" dirty="0">
                <a:solidFill>
                  <a:srgbClr val="002060"/>
                </a:solidFill>
                <a:latin typeface="Times New Roman" pitchFamily="18" charset="0"/>
                <a:cs typeface="Times New Roman" pitchFamily="18" charset="0"/>
              </a:rPr>
              <a:t>   Département d’anesthésie réanimation EHS Salim Zemirli</a:t>
            </a:r>
          </a:p>
          <a:p>
            <a:endParaRPr lang="fr-FR" b="1" dirty="0">
              <a:solidFill>
                <a:srgbClr val="002060"/>
              </a:solidFill>
              <a:latin typeface="Times New Roman" pitchFamily="18" charset="0"/>
              <a:cs typeface="Times New Roman" pitchFamily="18" charset="0"/>
            </a:endParaRPr>
          </a:p>
          <a:p>
            <a:r>
              <a:rPr lang="fr-FR" b="1">
                <a:solidFill>
                  <a:srgbClr val="002060"/>
                </a:solidFill>
                <a:latin typeface="Times New Roman" pitchFamily="18" charset="0"/>
                <a:cs typeface="Times New Roman" pitchFamily="18" charset="0"/>
              </a:rPr>
              <a:t>                               Novembre </a:t>
            </a:r>
            <a:r>
              <a:rPr lang="fr-FR" b="1" dirty="0">
                <a:solidFill>
                  <a:srgbClr val="002060"/>
                </a:solidFill>
                <a:latin typeface="Times New Roman" pitchFamily="18" charset="0"/>
                <a:cs typeface="Times New Roman" pitchFamily="18" charset="0"/>
              </a:rPr>
              <a:t>2023</a:t>
            </a:r>
          </a:p>
        </p:txBody>
      </p:sp>
      <p:sp>
        <p:nvSpPr>
          <p:cNvPr id="4" name="ZoneTexte 3">
            <a:extLst>
              <a:ext uri="{FF2B5EF4-FFF2-40B4-BE49-F238E27FC236}">
                <a16:creationId xmlns:a16="http://schemas.microsoft.com/office/drawing/2014/main" id="{291D54A6-DCD3-B082-2400-60B951627453}"/>
              </a:ext>
            </a:extLst>
          </p:cNvPr>
          <p:cNvSpPr txBox="1"/>
          <p:nvPr/>
        </p:nvSpPr>
        <p:spPr>
          <a:xfrm>
            <a:off x="3389710" y="1860484"/>
            <a:ext cx="4505038" cy="400110"/>
          </a:xfrm>
          <a:prstGeom prst="rect">
            <a:avLst/>
          </a:prstGeom>
          <a:noFill/>
        </p:spPr>
        <p:txBody>
          <a:bodyPr wrap="square">
            <a:spAutoFit/>
          </a:bodyPr>
          <a:lstStyle/>
          <a:p>
            <a:r>
              <a:rPr lang="fr-FR" sz="2000" b="1" dirty="0">
                <a:solidFill>
                  <a:srgbClr val="C00000"/>
                </a:solidFill>
                <a:latin typeface="Times New Roman" panose="02020603050405020304" pitchFamily="18" charset="0"/>
                <a:cs typeface="Times New Roman" panose="02020603050405020304" pitchFamily="18" charset="0"/>
              </a:rPr>
              <a:t>Les pathologies circonstancielles</a:t>
            </a:r>
            <a:endParaRPr lang="fr-DZ"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556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86" y="634975"/>
            <a:ext cx="11553825" cy="2769989"/>
          </a:xfrm>
          <a:prstGeom prst="rect">
            <a:avLst/>
          </a:prstGeom>
        </p:spPr>
        <p:txBody>
          <a:bodyPr wrap="square">
            <a:spAutoFit/>
          </a:bodyPr>
          <a:lstStyle/>
          <a:p>
            <a:r>
              <a:rPr lang="fr-FR" sz="2000" b="1" dirty="0"/>
              <a:t>- Ce qui donne  plusieurs situations : </a:t>
            </a:r>
          </a:p>
          <a:p>
            <a:pPr>
              <a:lnSpc>
                <a:spcPct val="150000"/>
              </a:lnSpc>
            </a:pPr>
            <a:r>
              <a:rPr lang="fr-FR" sz="2000" dirty="0"/>
              <a:t>       * Mort immédiate par lésions osseuses et médullaires lorsque la chute est violente, c’est le cas dans les </a:t>
            </a:r>
          </a:p>
          <a:p>
            <a:pPr>
              <a:lnSpc>
                <a:spcPct val="150000"/>
              </a:lnSpc>
            </a:pPr>
            <a:r>
              <a:rPr lang="fr-FR" sz="2000" dirty="0"/>
              <a:t>           pendaisons  judiciaires. </a:t>
            </a:r>
          </a:p>
          <a:p>
            <a:pPr>
              <a:lnSpc>
                <a:spcPct val="150000"/>
              </a:lnSpc>
            </a:pPr>
            <a:r>
              <a:rPr lang="fr-FR" sz="2000" dirty="0"/>
              <a:t>       * Arrêt cardiorespiratoire par stimulation des récepteurs de l’axe carotidien. </a:t>
            </a:r>
          </a:p>
          <a:p>
            <a:pPr>
              <a:lnSpc>
                <a:spcPct val="150000"/>
              </a:lnSpc>
            </a:pPr>
            <a:r>
              <a:rPr lang="fr-FR" sz="2000" dirty="0"/>
              <a:t>       * Asphyxie entraînant une hypoxie et hypercapnie       </a:t>
            </a:r>
          </a:p>
          <a:p>
            <a:pPr>
              <a:lnSpc>
                <a:spcPct val="150000"/>
              </a:lnSpc>
            </a:pPr>
            <a:r>
              <a:rPr lang="fr-FR" sz="2000" dirty="0"/>
              <a:t>       *Arrêt circulatoire cérébral entraînant une anoxie cérébrale et une stase veineuse </a:t>
            </a:r>
          </a:p>
        </p:txBody>
      </p:sp>
      <p:sp>
        <p:nvSpPr>
          <p:cNvPr id="3" name="Rectangle 2"/>
          <p:cNvSpPr/>
          <p:nvPr/>
        </p:nvSpPr>
        <p:spPr>
          <a:xfrm>
            <a:off x="9309754" y="2374089"/>
            <a:ext cx="2678362" cy="461665"/>
          </a:xfrm>
          <a:prstGeom prst="rect">
            <a:avLst/>
          </a:prstGeom>
        </p:spPr>
        <p:txBody>
          <a:bodyPr wrap="none">
            <a:spAutoFit/>
          </a:bodyPr>
          <a:lstStyle/>
          <a:p>
            <a:r>
              <a:rPr lang="fr-FR" sz="2400" b="1" dirty="0">
                <a:solidFill>
                  <a:srgbClr val="0070C0"/>
                </a:solidFill>
              </a:rPr>
              <a:t>un œdème cérébral</a:t>
            </a:r>
          </a:p>
        </p:txBody>
      </p:sp>
      <p:sp>
        <p:nvSpPr>
          <p:cNvPr id="5" name="Accolade fermante 4"/>
          <p:cNvSpPr/>
          <p:nvPr/>
        </p:nvSpPr>
        <p:spPr>
          <a:xfrm>
            <a:off x="9111176" y="2100349"/>
            <a:ext cx="185738" cy="100914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242635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6" y="259583"/>
            <a:ext cx="3542380" cy="584775"/>
          </a:xfrm>
          <a:prstGeom prst="rect">
            <a:avLst/>
          </a:prstGeom>
        </p:spPr>
        <p:txBody>
          <a:bodyPr wrap="none">
            <a:spAutoFit/>
          </a:bodyPr>
          <a:lstStyle/>
          <a:p>
            <a:r>
              <a:rPr lang="fr-FR" sz="3200" b="1" dirty="0">
                <a:solidFill>
                  <a:srgbClr val="0070C0"/>
                </a:solidFill>
              </a:rPr>
              <a:t>IV/ Tableau clinique</a:t>
            </a:r>
          </a:p>
        </p:txBody>
      </p:sp>
      <p:sp>
        <p:nvSpPr>
          <p:cNvPr id="3" name="Rectangle 2"/>
          <p:cNvSpPr/>
          <p:nvPr/>
        </p:nvSpPr>
        <p:spPr>
          <a:xfrm>
            <a:off x="190496" y="909305"/>
            <a:ext cx="11544301" cy="2554545"/>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t>Si le décès ne survient pas brutalement par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Compression bulbaire,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Elongation médullaire ou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a:t>
            </a:r>
            <a:r>
              <a:rPr lang="fr-FR" sz="2000" dirty="0"/>
              <a:t> Réaction réflexe par compression du glomus carotidien, </a:t>
            </a:r>
          </a:p>
          <a:p>
            <a:endParaRPr lang="fr-FR" sz="2000" dirty="0"/>
          </a:p>
          <a:p>
            <a:pPr marL="342900" indent="-342900">
              <a:buFont typeface="Wingdings" panose="05000000000000000000" pitchFamily="2" charset="2"/>
              <a:buChar char="ü"/>
            </a:pPr>
            <a:r>
              <a:rPr lang="fr-FR" sz="2000" b="1" dirty="0"/>
              <a:t>on décrit trois phases cliniques successives :</a:t>
            </a:r>
          </a:p>
        </p:txBody>
      </p:sp>
      <p:sp>
        <p:nvSpPr>
          <p:cNvPr id="4" name="Rectangle 3"/>
          <p:cNvSpPr/>
          <p:nvPr/>
        </p:nvSpPr>
        <p:spPr>
          <a:xfrm>
            <a:off x="583404" y="3840331"/>
            <a:ext cx="10758487" cy="2400657"/>
          </a:xfrm>
          <a:prstGeom prst="rect">
            <a:avLst/>
          </a:prstGeom>
        </p:spPr>
        <p:txBody>
          <a:bodyPr wrap="square">
            <a:spAutoFit/>
          </a:bodyPr>
          <a:lstStyle/>
          <a:p>
            <a:pPr>
              <a:lnSpc>
                <a:spcPct val="150000"/>
              </a:lnSpc>
            </a:pPr>
            <a:r>
              <a:rPr lang="fr-FR" sz="2000" dirty="0">
                <a:sym typeface="Wingdings" panose="05000000000000000000" pitchFamily="2" charset="2"/>
              </a:rPr>
              <a:t></a:t>
            </a:r>
            <a:r>
              <a:rPr lang="fr-FR" sz="2000" b="1" dirty="0"/>
              <a:t>Une phase initiale (décrite à la suite de pendaisons manquées) :</a:t>
            </a:r>
            <a:r>
              <a:rPr lang="fr-FR" sz="2000" dirty="0"/>
              <a:t> </a:t>
            </a:r>
          </a:p>
          <a:p>
            <a:pPr marL="285750" indent="-285750">
              <a:lnSpc>
                <a:spcPct val="150000"/>
              </a:lnSpc>
              <a:buFont typeface="Wingdings" panose="05000000000000000000" pitchFamily="2" charset="2"/>
              <a:buChar char="è"/>
            </a:pPr>
            <a:r>
              <a:rPr lang="fr-FR" sz="2000" dirty="0"/>
              <a:t>Elle consiste en l’apparition de:</a:t>
            </a:r>
          </a:p>
          <a:p>
            <a:pPr>
              <a:lnSpc>
                <a:spcPct val="150000"/>
              </a:lnSpc>
            </a:pPr>
            <a:r>
              <a:rPr lang="fr-FR" sz="2000" dirty="0"/>
              <a:t>          -  Bourdonnements d’oreilles, </a:t>
            </a:r>
          </a:p>
          <a:p>
            <a:pPr>
              <a:lnSpc>
                <a:spcPct val="150000"/>
              </a:lnSpc>
            </a:pPr>
            <a:r>
              <a:rPr lang="fr-FR" sz="2000" dirty="0"/>
              <a:t>          - Céphalées, </a:t>
            </a:r>
          </a:p>
          <a:p>
            <a:pPr>
              <a:lnSpc>
                <a:spcPct val="150000"/>
              </a:lnSpc>
            </a:pPr>
            <a:r>
              <a:rPr lang="fr-FR" sz="2000" dirty="0"/>
              <a:t>          - Sensations lumineuses, de jambes lourdes, suivis rapidement d’une perte de connaissance;</a:t>
            </a:r>
          </a:p>
        </p:txBody>
      </p:sp>
    </p:spTree>
    <p:extLst>
      <p:ext uri="{BB962C8B-B14F-4D97-AF65-F5344CB8AC3E}">
        <p14:creationId xmlns:p14="http://schemas.microsoft.com/office/powerpoint/2010/main" val="205644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1936" y="232886"/>
            <a:ext cx="12196764" cy="1200329"/>
          </a:xfrm>
          <a:prstGeom prst="rect">
            <a:avLst/>
          </a:prstGeom>
        </p:spPr>
        <p:txBody>
          <a:bodyPr wrap="square">
            <a:spAutoFit/>
          </a:bodyPr>
          <a:lstStyle/>
          <a:p>
            <a:pPr marL="342900" indent="-342900">
              <a:lnSpc>
                <a:spcPct val="150000"/>
              </a:lnSpc>
              <a:buFont typeface="Wingdings" panose="05000000000000000000" pitchFamily="2" charset="2"/>
              <a:buChar char="è"/>
            </a:pPr>
            <a:r>
              <a:rPr lang="fr-FR" sz="2400" b="1" dirty="0"/>
              <a:t>Une phase convulsive </a:t>
            </a:r>
            <a:r>
              <a:rPr lang="fr-FR" sz="2000" b="1" dirty="0"/>
              <a:t>: </a:t>
            </a:r>
            <a:r>
              <a:rPr lang="fr-FR" sz="2000" dirty="0"/>
              <a:t>marquée par la survenue de mouvements tonicocloniques étendus à tout le corps</a:t>
            </a:r>
          </a:p>
          <a:p>
            <a:pPr>
              <a:lnSpc>
                <a:spcPct val="150000"/>
              </a:lnSpc>
            </a:pPr>
            <a:r>
              <a:rPr lang="fr-FR" sz="2400" dirty="0">
                <a:sym typeface="Wingdings" panose="05000000000000000000" pitchFamily="2" charset="2"/>
              </a:rPr>
              <a:t> </a:t>
            </a:r>
            <a:r>
              <a:rPr lang="fr-FR" sz="2400" b="1" dirty="0">
                <a:sym typeface="Wingdings" panose="05000000000000000000" pitchFamily="2" charset="2"/>
              </a:rPr>
              <a:t>U</a:t>
            </a:r>
            <a:r>
              <a:rPr lang="fr-FR" sz="2400" b="1" dirty="0"/>
              <a:t>ne phase de mort apparente</a:t>
            </a:r>
            <a:r>
              <a:rPr lang="fr-FR" sz="2000" dirty="0"/>
              <a:t>, mais l’activité cardiaque peut persister plusieurs minutes</a:t>
            </a:r>
          </a:p>
        </p:txBody>
      </p:sp>
      <p:sp>
        <p:nvSpPr>
          <p:cNvPr id="4" name="Rectangle 3"/>
          <p:cNvSpPr/>
          <p:nvPr/>
        </p:nvSpPr>
        <p:spPr>
          <a:xfrm>
            <a:off x="261936" y="1433215"/>
            <a:ext cx="11632408" cy="2677656"/>
          </a:xfrm>
          <a:prstGeom prst="rect">
            <a:avLst/>
          </a:prstGeom>
        </p:spPr>
        <p:txBody>
          <a:bodyPr wrap="square">
            <a:spAutoFit/>
          </a:bodyPr>
          <a:lstStyle/>
          <a:p>
            <a:r>
              <a:rPr lang="fr-FR" sz="2400" b="1" dirty="0"/>
              <a:t>À l’examen clinique, on notera </a:t>
            </a:r>
            <a:r>
              <a:rPr lang="fr-FR" sz="2000" b="1" dirty="0"/>
              <a:t>: </a:t>
            </a:r>
            <a:r>
              <a:rPr lang="fr-FR" dirty="0"/>
              <a:t> </a:t>
            </a:r>
            <a:r>
              <a:rPr lang="fr-FR" sz="2000" dirty="0"/>
              <a:t>      </a:t>
            </a:r>
          </a:p>
          <a:p>
            <a:pPr marL="342900" indent="-342900">
              <a:lnSpc>
                <a:spcPct val="150000"/>
              </a:lnSpc>
              <a:buFont typeface="Wingdings" panose="05000000000000000000" pitchFamily="2" charset="2"/>
              <a:buChar char="ü"/>
            </a:pPr>
            <a:r>
              <a:rPr lang="fr-FR" sz="2400" b="1" dirty="0"/>
              <a:t> Au niveau de la face</a:t>
            </a:r>
            <a:r>
              <a:rPr lang="fr-FR" sz="2000" dirty="0"/>
              <a:t>, l’existence de taches purpuriques voire des hémorragies sous-conjonctivales </a:t>
            </a:r>
          </a:p>
          <a:p>
            <a:pPr>
              <a:lnSpc>
                <a:spcPct val="150000"/>
              </a:lnSpc>
            </a:pPr>
            <a:r>
              <a:rPr lang="fr-FR" sz="2000" dirty="0"/>
              <a:t>     traduisant l’hyperpression dans les capillaires de la face, liée à la strangulation </a:t>
            </a:r>
            <a:r>
              <a:rPr lang="fr-FR" sz="2000" dirty="0">
                <a:sym typeface="Wingdings" panose="05000000000000000000" pitchFamily="2" charset="2"/>
              </a:rPr>
              <a:t> </a:t>
            </a:r>
            <a:r>
              <a:rPr lang="fr-FR" sz="2400" b="1" dirty="0"/>
              <a:t>Faciès vultueux, </a:t>
            </a:r>
          </a:p>
          <a:p>
            <a:pPr>
              <a:lnSpc>
                <a:spcPct val="150000"/>
              </a:lnSpc>
            </a:pPr>
            <a:r>
              <a:rPr lang="fr-FR" sz="2400" b="1" dirty="0"/>
              <a:t>     (bouffi et rouge) , cyanosé. </a:t>
            </a:r>
            <a:endParaRPr lang="fr-FR" sz="2400" b="1" dirty="0">
              <a:sym typeface="Wingdings" panose="05000000000000000000" pitchFamily="2" charset="2"/>
            </a:endParaRPr>
          </a:p>
          <a:p>
            <a:pPr marL="342900" indent="-342900">
              <a:lnSpc>
                <a:spcPct val="150000"/>
              </a:lnSpc>
              <a:buFont typeface="Wingdings" panose="05000000000000000000" pitchFamily="2" charset="2"/>
              <a:buChar char="ü"/>
            </a:pPr>
            <a:r>
              <a:rPr lang="fr-FR" sz="2400" b="1" dirty="0"/>
              <a:t>Au niveau du cou</a:t>
            </a:r>
            <a:r>
              <a:rPr lang="fr-FR" sz="2000" dirty="0"/>
              <a:t>, un sillon plus ou moins large et plus ou moins profond suivant la nature du lien .</a:t>
            </a:r>
          </a:p>
        </p:txBody>
      </p:sp>
      <p:sp>
        <p:nvSpPr>
          <p:cNvPr id="6" name="Rectangle 5"/>
          <p:cNvSpPr/>
          <p:nvPr/>
        </p:nvSpPr>
        <p:spPr>
          <a:xfrm>
            <a:off x="261936" y="4244459"/>
            <a:ext cx="2796791" cy="461665"/>
          </a:xfrm>
          <a:prstGeom prst="rect">
            <a:avLst/>
          </a:prstGeom>
        </p:spPr>
        <p:txBody>
          <a:bodyPr wrap="none">
            <a:spAutoFit/>
          </a:bodyPr>
          <a:lstStyle/>
          <a:p>
            <a:pPr marL="342900" indent="-342900">
              <a:buFont typeface="Wingdings" panose="05000000000000000000" pitchFamily="2" charset="2"/>
              <a:buChar char="ü"/>
            </a:pPr>
            <a:r>
              <a:rPr lang="fr-FR" sz="2400" b="1" dirty="0"/>
              <a:t>Signes cardiaques</a:t>
            </a:r>
          </a:p>
        </p:txBody>
      </p:sp>
      <p:sp>
        <p:nvSpPr>
          <p:cNvPr id="7" name="Rectangle 6"/>
          <p:cNvSpPr/>
          <p:nvPr/>
        </p:nvSpPr>
        <p:spPr>
          <a:xfrm>
            <a:off x="576261" y="4901327"/>
            <a:ext cx="8124825" cy="707886"/>
          </a:xfrm>
          <a:prstGeom prst="rect">
            <a:avLst/>
          </a:prstGeom>
        </p:spPr>
        <p:txBody>
          <a:bodyPr wrap="square">
            <a:spAutoFit/>
          </a:bodyPr>
          <a:lstStyle/>
          <a:p>
            <a:r>
              <a:rPr lang="fr-FR" sz="2000" b="1" dirty="0"/>
              <a:t>    </a:t>
            </a:r>
            <a:r>
              <a:rPr lang="fr-FR" sz="2000" b="1" dirty="0">
                <a:latin typeface="Times New Roman" panose="02020603050405020304" pitchFamily="18" charset="0"/>
                <a:cs typeface="Times New Roman" panose="02020603050405020304" pitchFamily="18" charset="0"/>
              </a:rPr>
              <a:t>● </a:t>
            </a:r>
            <a:r>
              <a:rPr lang="fr-FR" sz="2000" dirty="0"/>
              <a:t>Arrêt  cardio-respiratoire</a:t>
            </a:r>
          </a:p>
          <a:p>
            <a:r>
              <a:rPr lang="fr-FR" sz="2000" dirty="0"/>
              <a:t>    </a:t>
            </a:r>
            <a:r>
              <a:rPr lang="fr-FR" sz="2000" dirty="0">
                <a:latin typeface="Times New Roman" panose="02020603050405020304" pitchFamily="18" charset="0"/>
                <a:cs typeface="Times New Roman" panose="02020603050405020304" pitchFamily="18" charset="0"/>
              </a:rPr>
              <a:t>● </a:t>
            </a:r>
            <a:r>
              <a:rPr lang="fr-FR" sz="2000" dirty="0"/>
              <a:t>Troubles du rythme, labilité tensionnelle (sidération médullaire)</a:t>
            </a:r>
          </a:p>
        </p:txBody>
      </p:sp>
    </p:spTree>
    <p:extLst>
      <p:ext uri="{BB962C8B-B14F-4D97-AF65-F5344CB8AC3E}">
        <p14:creationId xmlns:p14="http://schemas.microsoft.com/office/powerpoint/2010/main" val="100974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3350" y="122962"/>
            <a:ext cx="12058649" cy="3416320"/>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400" b="1" dirty="0"/>
              <a:t> Les signes neurologiques :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La profondeur du coma,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L’existence de signes déficitaires localisés  </a:t>
            </a:r>
          </a:p>
          <a:p>
            <a:pPr>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Manifestations traduisant la souffrance anoxique cérébrale : </a:t>
            </a:r>
          </a:p>
          <a:p>
            <a:pPr>
              <a:lnSpc>
                <a:spcPct val="150000"/>
              </a:lnSpc>
            </a:pPr>
            <a:r>
              <a:rPr lang="fr-FR" sz="2000" dirty="0"/>
              <a:t>                    - Secousses myocloniques, agitation extrême    </a:t>
            </a:r>
          </a:p>
          <a:p>
            <a:pPr>
              <a:lnSpc>
                <a:spcPct val="150000"/>
              </a:lnSpc>
            </a:pPr>
            <a:r>
              <a:rPr lang="fr-FR" sz="2000" dirty="0"/>
              <a:t>                    - Désordre neurovégétatif : HTA , bradycardie</a:t>
            </a:r>
          </a:p>
          <a:p>
            <a:pPr>
              <a:lnSpc>
                <a:spcPct val="150000"/>
              </a:lnSpc>
            </a:pPr>
            <a:r>
              <a:rPr lang="fr-FR" sz="2000" dirty="0"/>
              <a:t>                    - Signes  pyramidaux : ROT vifs et Babinski + </a:t>
            </a:r>
          </a:p>
        </p:txBody>
      </p:sp>
      <p:sp>
        <p:nvSpPr>
          <p:cNvPr id="6" name="Rectangle 5"/>
          <p:cNvSpPr/>
          <p:nvPr/>
        </p:nvSpPr>
        <p:spPr>
          <a:xfrm>
            <a:off x="133350" y="4001839"/>
            <a:ext cx="6096000" cy="2308324"/>
          </a:xfrm>
          <a:prstGeom prst="rect">
            <a:avLst/>
          </a:prstGeom>
        </p:spPr>
        <p:txBody>
          <a:bodyPr>
            <a:spAutoFit/>
          </a:bodyPr>
          <a:lstStyle/>
          <a:p>
            <a:pPr marL="342900" indent="-342900">
              <a:buFont typeface="Wingdings" panose="05000000000000000000" pitchFamily="2" charset="2"/>
              <a:buChar char="ü"/>
            </a:pPr>
            <a:r>
              <a:rPr lang="fr-FR" sz="2400" b="1" dirty="0"/>
              <a:t>Signes respiratoires : </a:t>
            </a:r>
          </a:p>
          <a:p>
            <a:pPr lvl="1">
              <a:lnSpc>
                <a:spcPct val="150000"/>
              </a:lnSpc>
            </a:pPr>
            <a:r>
              <a:rPr lang="fr-FR" sz="2000" dirty="0"/>
              <a:t>       </a:t>
            </a:r>
            <a:r>
              <a:rPr lang="fr-FR" sz="2000" dirty="0">
                <a:cs typeface="Times New Roman" panose="02020603050405020304" pitchFamily="18" charset="0"/>
              </a:rPr>
              <a:t>●</a:t>
            </a:r>
            <a:r>
              <a:rPr lang="fr-FR" sz="2000" dirty="0"/>
              <a:t> Arythmie respiratoire, </a:t>
            </a:r>
          </a:p>
          <a:p>
            <a:pPr lvl="1">
              <a:lnSpc>
                <a:spcPct val="150000"/>
              </a:lnSpc>
            </a:pPr>
            <a:r>
              <a:rPr lang="fr-FR" sz="2000" dirty="0">
                <a:cs typeface="Times New Roman" panose="02020603050405020304" pitchFamily="18" charset="0"/>
              </a:rPr>
              <a:t>       ●</a:t>
            </a:r>
            <a:r>
              <a:rPr lang="fr-FR" sz="2000" dirty="0"/>
              <a:t>  Encombrement bronchique </a:t>
            </a:r>
          </a:p>
          <a:p>
            <a:pPr lvl="1">
              <a:lnSpc>
                <a:spcPct val="150000"/>
              </a:lnSpc>
            </a:pPr>
            <a:r>
              <a:rPr lang="fr-FR" sz="2000" dirty="0"/>
              <a:t>       </a:t>
            </a:r>
            <a:r>
              <a:rPr lang="fr-FR" sz="2000" dirty="0">
                <a:cs typeface="Times New Roman" panose="02020603050405020304" pitchFamily="18" charset="0"/>
              </a:rPr>
              <a:t>●</a:t>
            </a:r>
            <a:r>
              <a:rPr lang="fr-FR" sz="2000" dirty="0"/>
              <a:t> Œdème laryngé </a:t>
            </a:r>
            <a:r>
              <a:rPr lang="fr-FR" sz="2000" dirty="0">
                <a:sym typeface="Wingdings" panose="05000000000000000000" pitchFamily="2" charset="2"/>
              </a:rPr>
              <a:t>dyspnée laryngée</a:t>
            </a:r>
            <a:endParaRPr lang="fr-FR" sz="2000" dirty="0"/>
          </a:p>
          <a:p>
            <a:pPr lvl="1">
              <a:lnSpc>
                <a:spcPct val="150000"/>
              </a:lnSpc>
            </a:pPr>
            <a:r>
              <a:rPr lang="fr-FR" sz="2000" dirty="0"/>
              <a:t>       </a:t>
            </a:r>
            <a:r>
              <a:rPr lang="fr-FR" sz="2000" dirty="0">
                <a:cs typeface="Times New Roman" panose="02020603050405020304" pitchFamily="18" charset="0"/>
              </a:rPr>
              <a:t>●</a:t>
            </a:r>
            <a:r>
              <a:rPr lang="fr-FR" sz="2000" dirty="0"/>
              <a:t> Œdème pulmonaire lésionnel.</a:t>
            </a:r>
          </a:p>
        </p:txBody>
      </p:sp>
    </p:spTree>
    <p:extLst>
      <p:ext uri="{BB962C8B-B14F-4D97-AF65-F5344CB8AC3E}">
        <p14:creationId xmlns:p14="http://schemas.microsoft.com/office/powerpoint/2010/main" val="20325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3283" y="2560644"/>
            <a:ext cx="11473903" cy="1107996"/>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sz="2000" b="1" dirty="0"/>
              <a:t> </a:t>
            </a:r>
            <a:r>
              <a:rPr lang="fr-FR" sz="2400" b="1" dirty="0">
                <a:solidFill>
                  <a:srgbClr val="5B9BD5"/>
                </a:solidFill>
              </a:rPr>
              <a:t>Un bilan osseux de la colonne cervicale</a:t>
            </a:r>
            <a:r>
              <a:rPr lang="fr-FR" sz="2400" b="1" dirty="0"/>
              <a:t> : </a:t>
            </a:r>
            <a:r>
              <a:rPr lang="fr-FR" sz="2000" b="1" dirty="0"/>
              <a:t>S’impose rapidement pour mettre en évidence des  </a:t>
            </a:r>
          </a:p>
          <a:p>
            <a:pPr>
              <a:lnSpc>
                <a:spcPct val="150000"/>
              </a:lnSpc>
            </a:pPr>
            <a:r>
              <a:rPr lang="fr-FR" sz="2000" b="1" dirty="0"/>
              <a:t>      lésions vertébrales susceptibles d’entraîner des complications neurologiques lors de la mobilisation.</a:t>
            </a:r>
          </a:p>
        </p:txBody>
      </p:sp>
      <p:sp>
        <p:nvSpPr>
          <p:cNvPr id="5" name="Rectangle 4"/>
          <p:cNvSpPr/>
          <p:nvPr/>
        </p:nvSpPr>
        <p:spPr>
          <a:xfrm>
            <a:off x="313283" y="554740"/>
            <a:ext cx="11473903" cy="1754326"/>
          </a:xfrm>
          <a:prstGeom prst="rect">
            <a:avLst/>
          </a:prstGeom>
        </p:spPr>
        <p:txBody>
          <a:bodyPr wrap="square">
            <a:spAutoFit/>
          </a:bodyPr>
          <a:lstStyle/>
          <a:p>
            <a:pPr marL="342900" indent="-342900">
              <a:buFont typeface="Wingdings" panose="05000000000000000000" pitchFamily="2" charset="2"/>
              <a:buChar char="ü"/>
            </a:pPr>
            <a:r>
              <a:rPr lang="fr-FR" sz="2400" b="1" dirty="0">
                <a:solidFill>
                  <a:srgbClr val="0070C0"/>
                </a:solidFill>
              </a:rPr>
              <a:t>02 complications peuvent survenir précocement </a:t>
            </a:r>
            <a:r>
              <a:rPr lang="fr-FR" sz="2400" dirty="0">
                <a:solidFill>
                  <a:srgbClr val="0070C0"/>
                </a:solidFill>
              </a:rPr>
              <a:t>: </a:t>
            </a:r>
          </a:p>
          <a:p>
            <a:endParaRPr lang="fr-FR" sz="2400" dirty="0"/>
          </a:p>
          <a:p>
            <a:pPr>
              <a:lnSpc>
                <a:spcPct val="150000"/>
              </a:lnSpc>
            </a:pPr>
            <a:r>
              <a:rPr lang="fr-FR" dirty="0"/>
              <a:t>      </a:t>
            </a:r>
            <a:r>
              <a:rPr lang="fr-FR" sz="2000" dirty="0">
                <a:cs typeface="Times New Roman" panose="02020603050405020304" pitchFamily="18" charset="0"/>
              </a:rPr>
              <a:t>● </a:t>
            </a:r>
            <a:r>
              <a:rPr lang="fr-FR" sz="2000" dirty="0"/>
              <a:t>Le pneumothorax, qui peut exister ou être révélé par la ventilation assistée entreprise en urgence; </a:t>
            </a:r>
          </a:p>
          <a:p>
            <a:pPr>
              <a:lnSpc>
                <a:spcPct val="150000"/>
              </a:lnSpc>
            </a:pPr>
            <a:r>
              <a:rPr lang="fr-FR" sz="2000" dirty="0"/>
              <a:t>      </a:t>
            </a:r>
            <a:r>
              <a:rPr lang="fr-FR" sz="2000" dirty="0">
                <a:cs typeface="Times New Roman" panose="02020603050405020304" pitchFamily="18" charset="0"/>
              </a:rPr>
              <a:t>● </a:t>
            </a:r>
            <a:r>
              <a:rPr lang="fr-FR" sz="2000" dirty="0"/>
              <a:t>Une asphyxie liée à une obstruction des voies aériennes secondaire aux fractures laryngées.</a:t>
            </a:r>
          </a:p>
        </p:txBody>
      </p:sp>
    </p:spTree>
    <p:extLst>
      <p:ext uri="{BB962C8B-B14F-4D97-AF65-F5344CB8AC3E}">
        <p14:creationId xmlns:p14="http://schemas.microsoft.com/office/powerpoint/2010/main" val="3350773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52451" y="130663"/>
            <a:ext cx="6380016" cy="584775"/>
          </a:xfrm>
          <a:prstGeom prst="rect">
            <a:avLst/>
          </a:prstGeom>
        </p:spPr>
        <p:txBody>
          <a:bodyPr wrap="none">
            <a:spAutoFit/>
          </a:bodyPr>
          <a:lstStyle/>
          <a:p>
            <a:r>
              <a:rPr lang="fr-FR" sz="3200" b="1" dirty="0">
                <a:solidFill>
                  <a:srgbClr val="0070C0"/>
                </a:solidFill>
              </a:rPr>
              <a:t>V/ Prise en charge en pré-hospitalier</a:t>
            </a:r>
          </a:p>
        </p:txBody>
      </p:sp>
      <p:sp>
        <p:nvSpPr>
          <p:cNvPr id="5" name="Rectangle 4"/>
          <p:cNvSpPr/>
          <p:nvPr/>
        </p:nvSpPr>
        <p:spPr>
          <a:xfrm>
            <a:off x="304800" y="715438"/>
            <a:ext cx="11468100" cy="646331"/>
          </a:xfrm>
          <a:prstGeom prst="rect">
            <a:avLst/>
          </a:prstGeom>
        </p:spPr>
        <p:txBody>
          <a:bodyPr wrap="square">
            <a:spAutoFit/>
          </a:bodyPr>
          <a:lstStyle/>
          <a:p>
            <a:pPr>
              <a:lnSpc>
                <a:spcPct val="150000"/>
              </a:lnSpc>
            </a:pPr>
            <a:r>
              <a:rPr lang="fr-FR" sz="2400" b="1" dirty="0">
                <a:solidFill>
                  <a:srgbClr val="0070C0"/>
                </a:solidFill>
              </a:rPr>
              <a:t>              </a:t>
            </a:r>
            <a:r>
              <a:rPr lang="fr-FR" sz="2400" b="1" dirty="0">
                <a:solidFill>
                  <a:srgbClr val="C00000"/>
                </a:solidFill>
              </a:rPr>
              <a:t>1/ Le rôle des premiers secours </a:t>
            </a:r>
          </a:p>
        </p:txBody>
      </p:sp>
      <p:sp>
        <p:nvSpPr>
          <p:cNvPr id="10" name="Rectangle 9"/>
          <p:cNvSpPr/>
          <p:nvPr/>
        </p:nvSpPr>
        <p:spPr>
          <a:xfrm>
            <a:off x="304800" y="1483559"/>
            <a:ext cx="11739563" cy="1938992"/>
          </a:xfrm>
          <a:prstGeom prst="rect">
            <a:avLst/>
          </a:prstGeom>
        </p:spPr>
        <p:txBody>
          <a:bodyPr wrap="square">
            <a:spAutoFit/>
          </a:bodyPr>
          <a:lstStyle/>
          <a:p>
            <a:pPr marL="342900" indent="-342900">
              <a:buFont typeface="Wingdings" panose="05000000000000000000" pitchFamily="2" charset="2"/>
              <a:buChar char="ü"/>
            </a:pPr>
            <a:r>
              <a:rPr lang="fr-FR" sz="2000" dirty="0"/>
              <a:t>Soutenir la victime,  pour neutraliser les forces de traction et de constriction</a:t>
            </a:r>
            <a:r>
              <a:rPr lang="fr-FR" sz="2000" b="1" dirty="0">
                <a:sym typeface="Wingdings" panose="05000000000000000000" pitchFamily="2" charset="2"/>
              </a:rPr>
              <a:t> </a:t>
            </a:r>
            <a:r>
              <a:rPr lang="fr-FR" sz="2000" b="1" dirty="0"/>
              <a:t>Dépendaison immédiate !!!! Doit précéder l’alerte</a:t>
            </a:r>
            <a:r>
              <a:rPr lang="fr-FR" sz="2000" dirty="0"/>
              <a:t> </a:t>
            </a:r>
          </a:p>
          <a:p>
            <a:pPr marL="342900" indent="-342900">
              <a:buFont typeface="Wingdings" panose="05000000000000000000" pitchFamily="2" charset="2"/>
              <a:buChar char="ü"/>
            </a:pPr>
            <a:r>
              <a:rPr lang="fr-FR" sz="2000" dirty="0"/>
              <a:t>Dépendre le corps en se faisant aider (couper le lien, soutenir la victime pour éviter qu’elle ne chute brutalement ce qui pourrait occasionner des traumatismes supplémentaires). </a:t>
            </a:r>
          </a:p>
          <a:p>
            <a:endParaRPr lang="fr-FR" sz="2000" dirty="0"/>
          </a:p>
          <a:p>
            <a:pPr marL="342900" indent="-342900">
              <a:buFont typeface="Wingdings" panose="05000000000000000000" pitchFamily="2" charset="2"/>
              <a:buChar char="ü"/>
            </a:pPr>
            <a:r>
              <a:rPr lang="fr-FR" sz="2000" dirty="0"/>
              <a:t>Maintenir l’axe tête cou tronc dès que possible ( traumatisme du rachis cervical jusqu’à preuve de contraire)</a:t>
            </a:r>
          </a:p>
        </p:txBody>
      </p:sp>
      <p:sp>
        <p:nvSpPr>
          <p:cNvPr id="12" name="Rectangle 11"/>
          <p:cNvSpPr/>
          <p:nvPr/>
        </p:nvSpPr>
        <p:spPr>
          <a:xfrm>
            <a:off x="428600" y="3422551"/>
            <a:ext cx="11615763" cy="3323987"/>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t>Allonger la victime au sol (plan dur)</a:t>
            </a:r>
          </a:p>
          <a:p>
            <a:pPr marL="342900" indent="-342900">
              <a:lnSpc>
                <a:spcPct val="150000"/>
              </a:lnSpc>
              <a:buFont typeface="Wingdings" panose="05000000000000000000" pitchFamily="2" charset="2"/>
              <a:buChar char="ü"/>
            </a:pPr>
            <a:r>
              <a:rPr lang="fr-FR" sz="2000" dirty="0"/>
              <a:t>Réaliser les gestes d’urgence en rapport avec l’état de la victime (Réanimation…) </a:t>
            </a:r>
          </a:p>
          <a:p>
            <a:pPr marL="342900" indent="-342900">
              <a:lnSpc>
                <a:spcPct val="150000"/>
              </a:lnSpc>
              <a:buFont typeface="Wingdings" panose="05000000000000000000" pitchFamily="2" charset="2"/>
              <a:buChar char="ü"/>
            </a:pPr>
            <a:r>
              <a:rPr lang="fr-FR" sz="2000" dirty="0"/>
              <a:t>Poser un collier cervical dès que possible, si aucun geste de réanimation n’est indiqué ou si cela ne retarde </a:t>
            </a:r>
          </a:p>
          <a:p>
            <a:pPr>
              <a:lnSpc>
                <a:spcPct val="150000"/>
              </a:lnSpc>
            </a:pPr>
            <a:r>
              <a:rPr lang="fr-FR" sz="2000" dirty="0"/>
              <a:t>    pas leur réalisation </a:t>
            </a:r>
          </a:p>
          <a:p>
            <a:pPr marL="342900" indent="-342900">
              <a:lnSpc>
                <a:spcPct val="150000"/>
              </a:lnSpc>
              <a:buFont typeface="Wingdings" panose="05000000000000000000" pitchFamily="2" charset="2"/>
              <a:buChar char="ü"/>
            </a:pPr>
            <a:r>
              <a:rPr lang="fr-FR" sz="2000" dirty="0"/>
              <a:t>Contacter la régulation médicale</a:t>
            </a:r>
            <a:r>
              <a:rPr lang="fr-FR" sz="2000" dirty="0">
                <a:sym typeface="Wingdings" panose="05000000000000000000" pitchFamily="2" charset="2"/>
              </a:rPr>
              <a:t> Alerter</a:t>
            </a:r>
            <a:endParaRPr lang="fr-FR" sz="2000" dirty="0"/>
          </a:p>
          <a:p>
            <a:pPr marL="342900" indent="-342900">
              <a:lnSpc>
                <a:spcPct val="150000"/>
              </a:lnSpc>
              <a:buFont typeface="Wingdings" panose="05000000000000000000" pitchFamily="2" charset="2"/>
              <a:buChar char="ü"/>
            </a:pPr>
            <a:r>
              <a:rPr lang="fr-FR" sz="2000" dirty="0"/>
              <a:t>Demander la police </a:t>
            </a:r>
          </a:p>
          <a:p>
            <a:pPr marL="342900" indent="-342900">
              <a:lnSpc>
                <a:spcPct val="150000"/>
              </a:lnSpc>
              <a:buFont typeface="Wingdings" panose="05000000000000000000" pitchFamily="2" charset="2"/>
              <a:buChar char="ü"/>
            </a:pPr>
            <a:r>
              <a:rPr lang="fr-FR" sz="2000" dirty="0"/>
              <a:t>On prend soin de défaire le nœud ou le lien mais il faut le conserver pour les constatations médicolégales.</a:t>
            </a:r>
          </a:p>
        </p:txBody>
      </p:sp>
    </p:spTree>
    <p:extLst>
      <p:ext uri="{BB962C8B-B14F-4D97-AF65-F5344CB8AC3E}">
        <p14:creationId xmlns:p14="http://schemas.microsoft.com/office/powerpoint/2010/main" val="3290537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388" y="528548"/>
            <a:ext cx="6096000" cy="3785652"/>
          </a:xfrm>
          <a:prstGeom prst="rect">
            <a:avLst/>
          </a:prstGeom>
        </p:spPr>
        <p:txBody>
          <a:bodyPr>
            <a:spAutoFit/>
          </a:bodyPr>
          <a:lstStyle/>
          <a:p>
            <a:pPr marL="342900" indent="-342900">
              <a:lnSpc>
                <a:spcPct val="150000"/>
              </a:lnSpc>
              <a:buFont typeface="Wingdings" panose="05000000000000000000" pitchFamily="2" charset="2"/>
              <a:buChar char="§"/>
            </a:pPr>
            <a:r>
              <a:rPr lang="fr-FR" sz="2000" dirty="0">
                <a:solidFill>
                  <a:srgbClr val="444444"/>
                </a:solidFill>
              </a:rPr>
              <a:t>Bilan clinique et circonstanciel     </a:t>
            </a:r>
          </a:p>
          <a:p>
            <a:pPr marL="342900" indent="-342900">
              <a:lnSpc>
                <a:spcPct val="150000"/>
              </a:lnSpc>
              <a:buFont typeface="Wingdings" panose="05000000000000000000" pitchFamily="2" charset="2"/>
              <a:buChar char="§"/>
            </a:pPr>
            <a:r>
              <a:rPr lang="fr-FR" sz="2000" dirty="0">
                <a:solidFill>
                  <a:srgbClr val="444444"/>
                </a:solidFill>
              </a:rPr>
              <a:t>Bilan biologique standard </a:t>
            </a:r>
          </a:p>
          <a:p>
            <a:pPr marL="342900" indent="-342900">
              <a:lnSpc>
                <a:spcPct val="150000"/>
              </a:lnSpc>
              <a:buFont typeface="Wingdings" panose="05000000000000000000" pitchFamily="2" charset="2"/>
              <a:buChar char="§"/>
            </a:pPr>
            <a:r>
              <a:rPr lang="fr-FR" sz="2000" dirty="0">
                <a:solidFill>
                  <a:srgbClr val="444444"/>
                </a:solidFill>
              </a:rPr>
              <a:t>Radiographie pulmonaire </a:t>
            </a:r>
          </a:p>
          <a:p>
            <a:pPr marL="342900" indent="-342900">
              <a:lnSpc>
                <a:spcPct val="150000"/>
              </a:lnSpc>
              <a:buFont typeface="Wingdings" panose="05000000000000000000" pitchFamily="2" charset="2"/>
              <a:buChar char="§"/>
            </a:pPr>
            <a:r>
              <a:rPr lang="fr-FR" sz="2000" dirty="0">
                <a:solidFill>
                  <a:srgbClr val="444444"/>
                </a:solidFill>
              </a:rPr>
              <a:t>GDS</a:t>
            </a:r>
          </a:p>
          <a:p>
            <a:pPr marL="342900" indent="-342900">
              <a:lnSpc>
                <a:spcPct val="150000"/>
              </a:lnSpc>
              <a:buFont typeface="Wingdings" panose="05000000000000000000" pitchFamily="2" charset="2"/>
              <a:buChar char="§"/>
            </a:pPr>
            <a:r>
              <a:rPr lang="fr-FR" sz="2000" dirty="0">
                <a:solidFill>
                  <a:srgbClr val="444444"/>
                </a:solidFill>
              </a:rPr>
              <a:t>Recherche de toxiques </a:t>
            </a:r>
          </a:p>
          <a:p>
            <a:pPr marL="342900" indent="-342900">
              <a:lnSpc>
                <a:spcPct val="150000"/>
              </a:lnSpc>
              <a:buFont typeface="Wingdings" panose="05000000000000000000" pitchFamily="2" charset="2"/>
              <a:buChar char="§"/>
            </a:pPr>
            <a:r>
              <a:rPr lang="fr-FR" sz="2000" dirty="0">
                <a:solidFill>
                  <a:srgbClr val="444444"/>
                </a:solidFill>
              </a:rPr>
              <a:t>TDM crâne systématique</a:t>
            </a:r>
          </a:p>
          <a:p>
            <a:pPr marL="342900" indent="-342900">
              <a:lnSpc>
                <a:spcPct val="150000"/>
              </a:lnSpc>
              <a:buFont typeface="Wingdings" panose="05000000000000000000" pitchFamily="2" charset="2"/>
              <a:buChar char="§"/>
            </a:pPr>
            <a:r>
              <a:rPr lang="fr-FR" sz="2000" dirty="0">
                <a:solidFill>
                  <a:srgbClr val="444444"/>
                </a:solidFill>
              </a:rPr>
              <a:t>écho doppler des vaisseaux du cou</a:t>
            </a:r>
          </a:p>
          <a:p>
            <a:pPr marL="342900" indent="-342900">
              <a:lnSpc>
                <a:spcPct val="150000"/>
              </a:lnSpc>
              <a:buFont typeface="Wingdings" panose="05000000000000000000" pitchFamily="2" charset="2"/>
              <a:buChar char="§"/>
            </a:pPr>
            <a:r>
              <a:rPr lang="fr-FR" sz="2000" dirty="0">
                <a:solidFill>
                  <a:srgbClr val="444444"/>
                </a:solidFill>
              </a:rPr>
              <a:t>examen ORL à discuter</a:t>
            </a:r>
            <a:endParaRPr lang="fr-FR" sz="2000" dirty="0"/>
          </a:p>
        </p:txBody>
      </p:sp>
    </p:spTree>
    <p:extLst>
      <p:ext uri="{BB962C8B-B14F-4D97-AF65-F5344CB8AC3E}">
        <p14:creationId xmlns:p14="http://schemas.microsoft.com/office/powerpoint/2010/main" val="164402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911" y="108712"/>
            <a:ext cx="5069336" cy="461665"/>
          </a:xfrm>
          <a:prstGeom prst="rect">
            <a:avLst/>
          </a:prstGeom>
        </p:spPr>
        <p:txBody>
          <a:bodyPr wrap="none">
            <a:spAutoFit/>
          </a:bodyPr>
          <a:lstStyle/>
          <a:p>
            <a:r>
              <a:rPr lang="fr-FR" sz="2400" b="1" dirty="0">
                <a:solidFill>
                  <a:srgbClr val="0070C0"/>
                </a:solidFill>
              </a:rPr>
              <a:t>2/ Prise en charge médicale / le SAMU</a:t>
            </a:r>
          </a:p>
        </p:txBody>
      </p:sp>
      <p:sp>
        <p:nvSpPr>
          <p:cNvPr id="3" name="Rectangle 2"/>
          <p:cNvSpPr/>
          <p:nvPr/>
        </p:nvSpPr>
        <p:spPr>
          <a:xfrm>
            <a:off x="629883" y="678684"/>
            <a:ext cx="9042754" cy="461665"/>
          </a:xfrm>
          <a:prstGeom prst="rect">
            <a:avLst/>
          </a:prstGeom>
        </p:spPr>
        <p:txBody>
          <a:bodyPr wrap="square">
            <a:spAutoFit/>
          </a:bodyPr>
          <a:lstStyle/>
          <a:p>
            <a:pPr marL="285750" indent="-285750">
              <a:buFont typeface="Wingdings" panose="05000000000000000000" pitchFamily="2" charset="2"/>
              <a:buChar char="ü"/>
            </a:pPr>
            <a:r>
              <a:rPr lang="fr-FR" sz="2000" b="1" dirty="0"/>
              <a:t>La victime peut être retrouvée en ACR </a:t>
            </a:r>
            <a:r>
              <a:rPr lang="fr-FR" sz="2000" b="1" dirty="0">
                <a:sym typeface="Wingdings" panose="05000000000000000000" pitchFamily="2" charset="2"/>
              </a:rPr>
              <a:t> </a:t>
            </a:r>
            <a:r>
              <a:rPr lang="fr-FR" sz="2400" b="1" dirty="0">
                <a:solidFill>
                  <a:srgbClr val="C00000"/>
                </a:solidFill>
                <a:sym typeface="Wingdings" panose="05000000000000000000" pitchFamily="2" charset="2"/>
              </a:rPr>
              <a:t>démarrer la RCP      </a:t>
            </a:r>
            <a:endParaRPr lang="fr-FR" sz="2400" b="1" dirty="0">
              <a:solidFill>
                <a:srgbClr val="C00000"/>
              </a:solidFill>
            </a:endParaRPr>
          </a:p>
        </p:txBody>
      </p:sp>
      <p:sp>
        <p:nvSpPr>
          <p:cNvPr id="4" name="Rectangle 3"/>
          <p:cNvSpPr/>
          <p:nvPr/>
        </p:nvSpPr>
        <p:spPr>
          <a:xfrm>
            <a:off x="629883" y="1140349"/>
            <a:ext cx="10600092" cy="461665"/>
          </a:xfrm>
          <a:prstGeom prst="rect">
            <a:avLst/>
          </a:prstGeom>
        </p:spPr>
        <p:txBody>
          <a:bodyPr wrap="square">
            <a:spAutoFit/>
          </a:bodyPr>
          <a:lstStyle/>
          <a:p>
            <a:pPr marL="285750" indent="-285750">
              <a:buFont typeface="Wingdings" panose="05000000000000000000" pitchFamily="2" charset="2"/>
              <a:buChar char="ü"/>
            </a:pPr>
            <a:r>
              <a:rPr lang="fr-FR" sz="2000" b="1" dirty="0"/>
              <a:t>L’équipe sera particulièrement vigilante sur </a:t>
            </a:r>
            <a:r>
              <a:rPr lang="fr-FR" sz="2400" b="1" dirty="0">
                <a:solidFill>
                  <a:srgbClr val="C00000"/>
                </a:solidFill>
              </a:rPr>
              <a:t>le maintien de la rectitude tête-cou-tronc</a:t>
            </a:r>
          </a:p>
        </p:txBody>
      </p:sp>
      <p:sp>
        <p:nvSpPr>
          <p:cNvPr id="5" name="Rectangle 4"/>
          <p:cNvSpPr/>
          <p:nvPr/>
        </p:nvSpPr>
        <p:spPr>
          <a:xfrm>
            <a:off x="629883" y="1714411"/>
            <a:ext cx="11178736" cy="1015663"/>
          </a:xfrm>
          <a:prstGeom prst="rect">
            <a:avLst/>
          </a:prstGeom>
        </p:spPr>
        <p:txBody>
          <a:bodyPr wrap="square">
            <a:spAutoFit/>
          </a:bodyPr>
          <a:lstStyle/>
          <a:p>
            <a:pPr marL="285750" indent="-285750">
              <a:buFont typeface="Wingdings" panose="05000000000000000000" pitchFamily="2" charset="2"/>
              <a:buChar char="ü"/>
            </a:pPr>
            <a:r>
              <a:rPr lang="fr-FR" sz="2000" dirty="0"/>
              <a:t>Le patient avec une activité cardiaque conservée </a:t>
            </a:r>
            <a:r>
              <a:rPr lang="fr-FR" sz="2000" dirty="0">
                <a:sym typeface="Wingdings" panose="05000000000000000000" pitchFamily="2" charset="2"/>
              </a:rPr>
              <a:t> </a:t>
            </a:r>
            <a:r>
              <a:rPr lang="fr-FR" sz="2000" dirty="0"/>
              <a:t>La prise en charge thérapeutique dépend de l’état neurologique et respiratoire. </a:t>
            </a:r>
          </a:p>
          <a:p>
            <a:pPr marL="285750" indent="-285750">
              <a:buFont typeface="Wingdings" panose="05000000000000000000" pitchFamily="2" charset="2"/>
              <a:buChar char="ü"/>
            </a:pPr>
            <a:r>
              <a:rPr lang="fr-FR" sz="2000" b="1" dirty="0"/>
              <a:t>L’examen commence par l’évaluation neurologique </a:t>
            </a:r>
            <a:r>
              <a:rPr lang="fr-FR" sz="2000" b="1" dirty="0">
                <a:sym typeface="Wingdings" panose="05000000000000000000" pitchFamily="2" charset="2"/>
              </a:rPr>
              <a:t></a:t>
            </a:r>
            <a:r>
              <a:rPr lang="fr-FR" sz="2000" b="1" dirty="0"/>
              <a:t> score de Glasgow: </a:t>
            </a:r>
          </a:p>
        </p:txBody>
      </p:sp>
      <p:sp>
        <p:nvSpPr>
          <p:cNvPr id="6" name="Rectangle 5"/>
          <p:cNvSpPr/>
          <p:nvPr/>
        </p:nvSpPr>
        <p:spPr>
          <a:xfrm>
            <a:off x="910254" y="2960638"/>
            <a:ext cx="10039350" cy="3539430"/>
          </a:xfrm>
          <a:prstGeom prst="rect">
            <a:avLst/>
          </a:prstGeom>
        </p:spPr>
        <p:txBody>
          <a:bodyPr wrap="square">
            <a:spAutoFit/>
          </a:bodyPr>
          <a:lstStyle/>
          <a:p>
            <a:r>
              <a:rPr lang="fr-FR" sz="2400" b="1" dirty="0">
                <a:solidFill>
                  <a:srgbClr val="0070C0"/>
                </a:solidFill>
              </a:rPr>
              <a:t>Score de Glasgow ≥ 8 </a:t>
            </a:r>
          </a:p>
          <a:p>
            <a:pPr marL="285750" indent="-285750">
              <a:buFont typeface="Wingdings" panose="05000000000000000000" pitchFamily="2" charset="2"/>
              <a:buChar char="ü"/>
            </a:pPr>
            <a:r>
              <a:rPr lang="fr-FR" sz="2000" dirty="0"/>
              <a:t>La prise en charge débute par une évaluation clinique : </a:t>
            </a:r>
          </a:p>
          <a:p>
            <a:r>
              <a:rPr lang="fr-FR" sz="2000" dirty="0"/>
              <a:t>          - Cotation du Glasgow et l’examen des pupilles ; </a:t>
            </a:r>
          </a:p>
          <a:p>
            <a:r>
              <a:rPr lang="fr-FR" sz="2000" dirty="0"/>
              <a:t>          - De la fonction respiratoire : auscultation pulmonaire, FR et SpO2  ; </a:t>
            </a:r>
          </a:p>
          <a:p>
            <a:r>
              <a:rPr lang="fr-FR" sz="2000" dirty="0"/>
              <a:t>          - De l’état hémodynamique : pouls, TA. </a:t>
            </a:r>
          </a:p>
          <a:p>
            <a:pPr marL="285750" indent="-285750">
              <a:buFont typeface="Wingdings" panose="05000000000000000000" pitchFamily="2" charset="2"/>
              <a:buChar char="ü"/>
            </a:pPr>
            <a:r>
              <a:rPr lang="fr-FR" sz="2000" dirty="0"/>
              <a:t>La prise en charge thérapeutique consiste à mettre en place :</a:t>
            </a:r>
          </a:p>
          <a:p>
            <a:r>
              <a:rPr lang="fr-FR" sz="2000" dirty="0"/>
              <a:t>           une oxygénothérapie au masque haute concentration,</a:t>
            </a:r>
          </a:p>
          <a:p>
            <a:r>
              <a:rPr lang="fr-FR" sz="2000" dirty="0"/>
              <a:t>           à prendre une voie veineuse, </a:t>
            </a:r>
          </a:p>
          <a:p>
            <a:r>
              <a:rPr lang="fr-FR" sz="2000" dirty="0"/>
              <a:t>           à débuter un remplissage avec du sérum salé et</a:t>
            </a:r>
          </a:p>
          <a:p>
            <a:r>
              <a:rPr lang="fr-FR" sz="2000" dirty="0"/>
              <a:t>           à traiter la douleur si besoin. </a:t>
            </a:r>
          </a:p>
          <a:p>
            <a:pPr marL="342900" indent="-342900">
              <a:buFont typeface="Wingdings" panose="05000000000000000000" pitchFamily="2" charset="2"/>
              <a:buChar char="ü"/>
            </a:pPr>
            <a:r>
              <a:rPr lang="fr-FR" sz="2000" dirty="0"/>
              <a:t>En cas de défaillance respiratoire, l’intubation est indiquée</a:t>
            </a:r>
            <a:r>
              <a:rPr lang="fr-FR" dirty="0"/>
              <a:t>.</a:t>
            </a:r>
          </a:p>
        </p:txBody>
      </p:sp>
      <p:sp>
        <p:nvSpPr>
          <p:cNvPr id="7" name="Flèche vers le bas 6"/>
          <p:cNvSpPr/>
          <p:nvPr/>
        </p:nvSpPr>
        <p:spPr>
          <a:xfrm rot="16200000">
            <a:off x="7756350" y="4711629"/>
            <a:ext cx="928687" cy="45720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p:cNvSpPr txBox="1"/>
          <p:nvPr/>
        </p:nvSpPr>
        <p:spPr>
          <a:xfrm>
            <a:off x="8586790" y="4432398"/>
            <a:ext cx="3221829" cy="1015663"/>
          </a:xfrm>
          <a:prstGeom prst="rect">
            <a:avLst/>
          </a:prstGeom>
          <a:noFill/>
        </p:spPr>
        <p:txBody>
          <a:bodyPr wrap="square" rtlCol="0">
            <a:spAutoFit/>
          </a:bodyPr>
          <a:lstStyle/>
          <a:p>
            <a:r>
              <a:rPr lang="fr-FR" sz="2000" dirty="0"/>
              <a:t>  </a:t>
            </a:r>
            <a:r>
              <a:rPr lang="fr-FR" sz="2000" b="1" dirty="0"/>
              <a:t>Transfert en réanimation</a:t>
            </a:r>
          </a:p>
          <a:p>
            <a:r>
              <a:rPr lang="fr-FR" sz="2000" b="1" dirty="0">
                <a:solidFill>
                  <a:srgbClr val="0070C0"/>
                </a:solidFill>
              </a:rPr>
              <a:t>avec un patient coquillé et portant un collier cervicale.  </a:t>
            </a:r>
          </a:p>
        </p:txBody>
      </p:sp>
    </p:spTree>
    <p:extLst>
      <p:ext uri="{BB962C8B-B14F-4D97-AF65-F5344CB8AC3E}">
        <p14:creationId xmlns:p14="http://schemas.microsoft.com/office/powerpoint/2010/main" val="3473264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71512" y="206471"/>
            <a:ext cx="9782175" cy="4924425"/>
          </a:xfrm>
          <a:prstGeom prst="rect">
            <a:avLst/>
          </a:prstGeom>
        </p:spPr>
        <p:txBody>
          <a:bodyPr wrap="square">
            <a:spAutoFit/>
          </a:bodyPr>
          <a:lstStyle/>
          <a:p>
            <a:r>
              <a:rPr lang="fr-FR" sz="2000" b="1" dirty="0">
                <a:solidFill>
                  <a:srgbClr val="0070C0"/>
                </a:solidFill>
              </a:rPr>
              <a:t>Score de Glasgow &lt; 8 </a:t>
            </a:r>
          </a:p>
          <a:p>
            <a:pPr marL="285750" indent="-285750">
              <a:lnSpc>
                <a:spcPct val="150000"/>
              </a:lnSpc>
              <a:buFont typeface="Wingdings" panose="05000000000000000000" pitchFamily="2" charset="2"/>
              <a:buChar char="ü"/>
            </a:pPr>
            <a:r>
              <a:rPr lang="fr-FR" sz="2000" dirty="0"/>
              <a:t>La prise en charge débute par une évaluation clinique : </a:t>
            </a:r>
          </a:p>
          <a:p>
            <a:pPr>
              <a:lnSpc>
                <a:spcPct val="150000"/>
              </a:lnSpc>
            </a:pPr>
            <a:r>
              <a:rPr lang="fr-FR" sz="2000" dirty="0"/>
              <a:t>          - Cotation du Glasgow et l’examen des pupilles ; </a:t>
            </a:r>
          </a:p>
          <a:p>
            <a:pPr>
              <a:lnSpc>
                <a:spcPct val="150000"/>
              </a:lnSpc>
            </a:pPr>
            <a:r>
              <a:rPr lang="fr-FR" sz="2000" dirty="0"/>
              <a:t>          - De la fonction respiratoire : auscultation pulmonaire, FR et SpO2  ; </a:t>
            </a:r>
          </a:p>
          <a:p>
            <a:pPr>
              <a:lnSpc>
                <a:spcPct val="150000"/>
              </a:lnSpc>
            </a:pPr>
            <a:r>
              <a:rPr lang="fr-FR" sz="2000" dirty="0"/>
              <a:t>          - De l’état hémodynamique : pouls, TA. </a:t>
            </a:r>
          </a:p>
          <a:p>
            <a:pPr>
              <a:lnSpc>
                <a:spcPct val="150000"/>
              </a:lnSpc>
            </a:pPr>
            <a:r>
              <a:rPr lang="fr-FR" sz="2000" dirty="0"/>
              <a:t>          - Assurer la liberté et la protection des voies aériennes supérieures</a:t>
            </a:r>
          </a:p>
          <a:p>
            <a:pPr>
              <a:lnSpc>
                <a:spcPct val="150000"/>
              </a:lnSpc>
            </a:pPr>
            <a:r>
              <a:rPr lang="fr-FR" sz="2000" dirty="0"/>
              <a:t>          - Assurer une bonne oxygénation afin de limiter l’anoxie cérébrale et l’œdème cérébral </a:t>
            </a:r>
          </a:p>
          <a:p>
            <a:pPr>
              <a:lnSpc>
                <a:spcPct val="150000"/>
              </a:lnSpc>
            </a:pPr>
            <a:r>
              <a:rPr lang="fr-FR" sz="2000" dirty="0"/>
              <a:t>          - Prendre une VVP (18-16G) avec mise en place de </a:t>
            </a:r>
            <a:r>
              <a:rPr lang="fr-FR" sz="2000" dirty="0" err="1"/>
              <a:t>NaCl</a:t>
            </a:r>
            <a:r>
              <a:rPr lang="fr-FR" sz="2000" dirty="0"/>
              <a:t> 9 %. </a:t>
            </a:r>
          </a:p>
          <a:p>
            <a:pPr>
              <a:lnSpc>
                <a:spcPct val="150000"/>
              </a:lnSpc>
            </a:pPr>
            <a:r>
              <a:rPr lang="fr-FR" sz="2000" dirty="0"/>
              <a:t>          - Si abord veineux  difficile, le choix d’un cathéter intra-osseux est posé</a:t>
            </a:r>
          </a:p>
          <a:p>
            <a:pPr>
              <a:lnSpc>
                <a:spcPct val="150000"/>
              </a:lnSpc>
            </a:pPr>
            <a:endParaRPr lang="fr-FR" dirty="0"/>
          </a:p>
          <a:p>
            <a:pPr>
              <a:lnSpc>
                <a:spcPct val="150000"/>
              </a:lnSpc>
            </a:pPr>
            <a:r>
              <a:rPr lang="fr-FR" dirty="0">
                <a:sym typeface="Wingdings" panose="05000000000000000000" pitchFamily="2" charset="2"/>
              </a:rPr>
              <a:t>  </a:t>
            </a:r>
            <a:endParaRPr lang="fr-FR" dirty="0"/>
          </a:p>
        </p:txBody>
      </p:sp>
      <p:sp>
        <p:nvSpPr>
          <p:cNvPr id="3" name="Rectangle 2"/>
          <p:cNvSpPr/>
          <p:nvPr/>
        </p:nvSpPr>
        <p:spPr>
          <a:xfrm>
            <a:off x="5562600" y="3465463"/>
            <a:ext cx="6096000" cy="369332"/>
          </a:xfrm>
          <a:prstGeom prst="rect">
            <a:avLst/>
          </a:prstGeom>
        </p:spPr>
        <p:txBody>
          <a:bodyPr>
            <a:spAutoFit/>
          </a:bodyPr>
          <a:lstStyle/>
          <a:p>
            <a:r>
              <a:rPr lang="fr-FR" dirty="0"/>
              <a:t> </a:t>
            </a:r>
          </a:p>
        </p:txBody>
      </p:sp>
      <p:sp>
        <p:nvSpPr>
          <p:cNvPr id="7" name="Rectangle 6"/>
          <p:cNvSpPr/>
          <p:nvPr/>
        </p:nvSpPr>
        <p:spPr>
          <a:xfrm>
            <a:off x="361949" y="4149120"/>
            <a:ext cx="11439526" cy="2468368"/>
          </a:xfrm>
          <a:prstGeom prst="rect">
            <a:avLst/>
          </a:prstGeom>
        </p:spPr>
        <p:txBody>
          <a:bodyPr wrap="square">
            <a:spAutoFit/>
          </a:bodyPr>
          <a:lstStyle/>
          <a:p>
            <a:pPr marL="342900" indent="-342900">
              <a:lnSpc>
                <a:spcPct val="200000"/>
              </a:lnSpc>
              <a:buFont typeface="Wingdings" panose="05000000000000000000" pitchFamily="2" charset="2"/>
              <a:buChar char="è"/>
            </a:pPr>
            <a:r>
              <a:rPr lang="fr-FR" sz="2000" b="1" dirty="0"/>
              <a:t>Un Glasgow &lt; 8 est une indication à l’intubation</a:t>
            </a:r>
            <a:r>
              <a:rPr lang="fr-FR" sz="2000" dirty="0"/>
              <a:t>. Elle est considérée comme : </a:t>
            </a:r>
          </a:p>
          <a:p>
            <a:pPr>
              <a:lnSpc>
                <a:spcPct val="200000"/>
              </a:lnSpc>
            </a:pPr>
            <a:r>
              <a:rPr lang="fr-FR" sz="2000" dirty="0"/>
              <a:t>             - Une intubation difficile du fait du:</a:t>
            </a:r>
          </a:p>
          <a:p>
            <a:pPr>
              <a:lnSpc>
                <a:spcPct val="200000"/>
              </a:lnSpc>
            </a:pPr>
            <a:r>
              <a:rPr lang="fr-FR" sz="2000" dirty="0"/>
              <a:t>                  •Trauma du rachis                                                    </a:t>
            </a:r>
          </a:p>
          <a:p>
            <a:pPr>
              <a:lnSpc>
                <a:spcPct val="200000"/>
              </a:lnSpc>
            </a:pPr>
            <a:r>
              <a:rPr lang="fr-FR" sz="2000" dirty="0"/>
              <a:t>                   • Possible œdème laryngé ou de lésion du larynx.</a:t>
            </a:r>
            <a:r>
              <a:rPr lang="fr-FR" sz="2000" dirty="0">
                <a:sym typeface="Wingdings" panose="05000000000000000000" pitchFamily="2" charset="2"/>
              </a:rPr>
              <a:t> </a:t>
            </a:r>
            <a:endParaRPr lang="fr-FR" sz="2000" dirty="0"/>
          </a:p>
        </p:txBody>
      </p:sp>
      <p:sp>
        <p:nvSpPr>
          <p:cNvPr id="4" name="Flèche courbée vers la droite 3">
            <a:extLst>
              <a:ext uri="{FF2B5EF4-FFF2-40B4-BE49-F238E27FC236}">
                <a16:creationId xmlns:a16="http://schemas.microsoft.com/office/drawing/2014/main" id="{3BDE382F-1BF1-62C0-F925-B3ED8A0EFAFC}"/>
              </a:ext>
            </a:extLst>
          </p:cNvPr>
          <p:cNvSpPr/>
          <p:nvPr/>
        </p:nvSpPr>
        <p:spPr>
          <a:xfrm>
            <a:off x="6010275" y="4947699"/>
            <a:ext cx="757237" cy="871210"/>
          </a:xfrm>
          <a:prstGeom prst="curvedRightArrow">
            <a:avLst/>
          </a:prstGeom>
          <a:solidFill>
            <a:srgbClr val="EFB69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ZoneTexte 4">
            <a:extLst>
              <a:ext uri="{FF2B5EF4-FFF2-40B4-BE49-F238E27FC236}">
                <a16:creationId xmlns:a16="http://schemas.microsoft.com/office/drawing/2014/main" id="{CE356973-296E-F84A-B589-086625318A54}"/>
              </a:ext>
            </a:extLst>
          </p:cNvPr>
          <p:cNvSpPr txBox="1"/>
          <p:nvPr/>
        </p:nvSpPr>
        <p:spPr>
          <a:xfrm>
            <a:off x="6767512" y="4840546"/>
            <a:ext cx="3221829" cy="1015663"/>
          </a:xfrm>
          <a:prstGeom prst="rect">
            <a:avLst/>
          </a:prstGeom>
          <a:noFill/>
        </p:spPr>
        <p:txBody>
          <a:bodyPr wrap="square" rtlCol="0">
            <a:spAutoFit/>
          </a:bodyPr>
          <a:lstStyle/>
          <a:p>
            <a:r>
              <a:rPr lang="fr-FR" sz="2000" dirty="0"/>
              <a:t>  </a:t>
            </a:r>
            <a:r>
              <a:rPr lang="fr-FR" sz="2000" b="1" dirty="0"/>
              <a:t>Transfert en réanimation</a:t>
            </a:r>
          </a:p>
          <a:p>
            <a:r>
              <a:rPr lang="fr-FR" sz="2000" b="1" dirty="0">
                <a:solidFill>
                  <a:srgbClr val="0070C0"/>
                </a:solidFill>
              </a:rPr>
              <a:t>avec un patient coquillé et portant un collier cervicale.  </a:t>
            </a:r>
          </a:p>
        </p:txBody>
      </p:sp>
      <p:sp>
        <p:nvSpPr>
          <p:cNvPr id="8" name="Rectangle 7">
            <a:extLst>
              <a:ext uri="{FF2B5EF4-FFF2-40B4-BE49-F238E27FC236}">
                <a16:creationId xmlns:a16="http://schemas.microsoft.com/office/drawing/2014/main" id="{0291D3E6-6C92-EC15-6363-FA5D47066CFA}"/>
              </a:ext>
            </a:extLst>
          </p:cNvPr>
          <p:cNvSpPr/>
          <p:nvPr/>
        </p:nvSpPr>
        <p:spPr>
          <a:xfrm>
            <a:off x="7005637" y="5728199"/>
            <a:ext cx="4824414" cy="923330"/>
          </a:xfrm>
          <a:prstGeom prst="rect">
            <a:avLst/>
          </a:prstGeom>
        </p:spPr>
        <p:txBody>
          <a:bodyPr wrap="square">
            <a:spAutoFit/>
          </a:bodyPr>
          <a:lstStyle/>
          <a:p>
            <a:pPr marL="342900" indent="-342900">
              <a:buFont typeface="Wingdings" panose="05000000000000000000" pitchFamily="2" charset="2"/>
              <a:buChar char="è"/>
            </a:pPr>
            <a:r>
              <a:rPr lang="fr-FR" dirty="0"/>
              <a:t>Corticoïdes si œdème laryngé </a:t>
            </a:r>
          </a:p>
          <a:p>
            <a:pPr marL="342900" indent="-342900">
              <a:buFont typeface="Wingdings" panose="05000000000000000000" pitchFamily="2" charset="2"/>
              <a:buChar char="è"/>
            </a:pPr>
            <a:r>
              <a:rPr lang="fr-FR" dirty="0"/>
              <a:t>Benzodiazepam si agitation </a:t>
            </a:r>
          </a:p>
          <a:p>
            <a:pPr marL="342900" indent="-342900">
              <a:buFont typeface="Wingdings" panose="05000000000000000000" pitchFamily="2" charset="2"/>
              <a:buChar char="è"/>
            </a:pPr>
            <a:r>
              <a:rPr lang="fr-FR" dirty="0"/>
              <a:t> Remplissage + amines au besoin</a:t>
            </a:r>
          </a:p>
        </p:txBody>
      </p:sp>
    </p:spTree>
    <p:extLst>
      <p:ext uri="{BB962C8B-B14F-4D97-AF65-F5344CB8AC3E}">
        <p14:creationId xmlns:p14="http://schemas.microsoft.com/office/powerpoint/2010/main" val="236371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199" y="871449"/>
            <a:ext cx="9868671" cy="2708434"/>
          </a:xfrm>
          <a:prstGeom prst="rect">
            <a:avLst/>
          </a:prstGeom>
        </p:spPr>
        <p:txBody>
          <a:bodyPr wrap="square">
            <a:spAutoFit/>
          </a:bodyPr>
          <a:lstStyle/>
          <a:p>
            <a:r>
              <a:rPr lang="fr-FR" sz="2000" b="1" dirty="0">
                <a:solidFill>
                  <a:srgbClr val="444444"/>
                </a:solidFill>
                <a:sym typeface="Wingdings" panose="05000000000000000000" pitchFamily="2" charset="2"/>
              </a:rPr>
              <a:t> </a:t>
            </a:r>
            <a:r>
              <a:rPr lang="fr-FR" sz="2000" b="1" dirty="0">
                <a:solidFill>
                  <a:srgbClr val="444444"/>
                </a:solidFill>
              </a:rPr>
              <a:t>Formes mineures</a:t>
            </a:r>
          </a:p>
          <a:p>
            <a:pPr>
              <a:lnSpc>
                <a:spcPct val="150000"/>
              </a:lnSpc>
            </a:pPr>
            <a:r>
              <a:rPr lang="fr-FR" sz="2000" dirty="0">
                <a:solidFill>
                  <a:srgbClr val="444444"/>
                </a:solidFill>
              </a:rPr>
              <a:t>      -</a:t>
            </a:r>
            <a:r>
              <a:rPr lang="fr-FR" sz="2000" dirty="0"/>
              <a:t> Hospitalisation 24 à 48 heures en unités de soins intensifs</a:t>
            </a:r>
          </a:p>
          <a:p>
            <a:pPr>
              <a:lnSpc>
                <a:spcPct val="150000"/>
              </a:lnSpc>
            </a:pPr>
            <a:r>
              <a:rPr lang="fr-FR" sz="2000" dirty="0"/>
              <a:t>        -Surveillance clinique</a:t>
            </a:r>
          </a:p>
          <a:p>
            <a:pPr>
              <a:lnSpc>
                <a:spcPct val="150000"/>
              </a:lnSpc>
            </a:pPr>
            <a:r>
              <a:rPr lang="fr-FR" sz="2000" dirty="0"/>
              <a:t>      - Complications respiratoires</a:t>
            </a:r>
          </a:p>
          <a:p>
            <a:pPr>
              <a:lnSpc>
                <a:spcPct val="150000"/>
              </a:lnSpc>
            </a:pPr>
            <a:r>
              <a:rPr lang="fr-FR" sz="2000" dirty="0"/>
              <a:t>       - Complications neurologiques</a:t>
            </a:r>
          </a:p>
          <a:p>
            <a:pPr>
              <a:lnSpc>
                <a:spcPct val="150000"/>
              </a:lnSpc>
            </a:pPr>
            <a:r>
              <a:rPr lang="fr-FR" sz="2000" dirty="0"/>
              <a:t>       - Prise en charge psychiatrique</a:t>
            </a:r>
          </a:p>
        </p:txBody>
      </p:sp>
    </p:spTree>
    <p:extLst>
      <p:ext uri="{BB962C8B-B14F-4D97-AF65-F5344CB8AC3E}">
        <p14:creationId xmlns:p14="http://schemas.microsoft.com/office/powerpoint/2010/main" val="167736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2C8D674-D607-4250-DE86-418434D872D8}"/>
              </a:ext>
            </a:extLst>
          </p:cNvPr>
          <p:cNvSpPr txBox="1"/>
          <p:nvPr/>
        </p:nvSpPr>
        <p:spPr>
          <a:xfrm>
            <a:off x="685800" y="1780312"/>
            <a:ext cx="10258425" cy="2252989"/>
          </a:xfrm>
          <a:prstGeom prst="rect">
            <a:avLst/>
          </a:prstGeom>
          <a:noFill/>
        </p:spPr>
        <p:txBody>
          <a:bodyPr wrap="square">
            <a:spAutoFit/>
          </a:bodyPr>
          <a:lstStyle/>
          <a:p>
            <a:r>
              <a:rPr lang="fr-FR" sz="2400" b="1" dirty="0">
                <a:solidFill>
                  <a:srgbClr val="C00000"/>
                </a:solidFill>
                <a:latin typeface="Times New Roman" panose="02020603050405020304" pitchFamily="18" charset="0"/>
                <a:cs typeface="Times New Roman" panose="02020603050405020304" pitchFamily="18" charset="0"/>
              </a:rPr>
              <a:t>Introduction </a:t>
            </a:r>
          </a:p>
          <a:p>
            <a:pPr>
              <a:lnSpc>
                <a:spcPct val="150000"/>
              </a:lnSpc>
            </a:pPr>
            <a:r>
              <a:rPr lang="fr-FR" sz="2000" dirty="0">
                <a:latin typeface="Times New Roman" panose="02020603050405020304" pitchFamily="18" charset="0"/>
                <a:cs typeface="Times New Roman" panose="02020603050405020304" pitchFamily="18" charset="0"/>
              </a:rPr>
              <a:t>Les pathologies circonstancielles sont des situations cliniques très fréquentes rencontrées dans le cadre de l’urgence. Elles sont certes très différentes l’une de l’autre mais ont en commun la nécessité d’un diagnostic et d’une prise en charge très rapides qui conditionneront une évolution favorable du patient. </a:t>
            </a:r>
            <a:endParaRPr lang="fr-DZ"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20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90524" y="469077"/>
            <a:ext cx="11568113" cy="3600986"/>
          </a:xfrm>
          <a:prstGeom prst="rect">
            <a:avLst/>
          </a:prstGeom>
        </p:spPr>
        <p:txBody>
          <a:bodyPr wrap="square">
            <a:spAutoFit/>
          </a:bodyPr>
          <a:lstStyle/>
          <a:p>
            <a:r>
              <a:rPr lang="fr-FR" sz="2400" b="1" dirty="0">
                <a:solidFill>
                  <a:srgbClr val="C00000"/>
                </a:solidFill>
              </a:rPr>
              <a:t>Aspect médicolégal </a:t>
            </a:r>
          </a:p>
          <a:p>
            <a:endParaRPr lang="fr-FR" sz="2400" b="1" dirty="0">
              <a:solidFill>
                <a:srgbClr val="C00000"/>
              </a:solidFill>
            </a:endParaRPr>
          </a:p>
          <a:p>
            <a:pPr marL="342900" indent="-342900">
              <a:lnSpc>
                <a:spcPct val="150000"/>
              </a:lnSpc>
              <a:buFont typeface="Wingdings" panose="05000000000000000000" pitchFamily="2" charset="2"/>
              <a:buChar char="ü"/>
            </a:pPr>
            <a:r>
              <a:rPr lang="fr-FR" sz="2000" dirty="0"/>
              <a:t>Toute mort par pendaison doit être considérée comme suspecte avec la présence requise d’un officier de police judiciaire ( qui aura pour mission de déterminer les circonstances de la pendaison.) </a:t>
            </a:r>
          </a:p>
          <a:p>
            <a:pPr marL="342900" indent="-342900">
              <a:lnSpc>
                <a:spcPct val="150000"/>
              </a:lnSpc>
              <a:buFont typeface="Wingdings" panose="05000000000000000000" pitchFamily="2" charset="2"/>
              <a:buChar char="ü"/>
            </a:pPr>
            <a:r>
              <a:rPr lang="fr-FR" sz="2000" dirty="0"/>
              <a:t>Lui seul peut lever l’obstacle mis sur le certificat de décès établit par le médecin du SMUR. Il peut être amené à poser des questions aux équipes sur leurs observations immédiates. </a:t>
            </a:r>
          </a:p>
          <a:p>
            <a:pPr marL="342900" indent="-342900">
              <a:lnSpc>
                <a:spcPct val="150000"/>
              </a:lnSpc>
              <a:buFont typeface="Wingdings" panose="05000000000000000000" pitchFamily="2" charset="2"/>
              <a:buChar char="ü"/>
            </a:pPr>
            <a:r>
              <a:rPr lang="fr-FR" sz="2000" dirty="0"/>
              <a:t>Enfin l’écoute de la famille ou des proches peut nous amener à faire appel à une cellule psychologique ; ou du moins à leur proposer une aide psychologique.</a:t>
            </a:r>
          </a:p>
        </p:txBody>
      </p:sp>
    </p:spTree>
    <p:extLst>
      <p:ext uri="{BB962C8B-B14F-4D97-AF65-F5344CB8AC3E}">
        <p14:creationId xmlns:p14="http://schemas.microsoft.com/office/powerpoint/2010/main" val="1968296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3388" y="498813"/>
            <a:ext cx="11282362" cy="2123658"/>
          </a:xfrm>
          <a:prstGeom prst="rect">
            <a:avLst/>
          </a:prstGeom>
        </p:spPr>
        <p:txBody>
          <a:bodyPr wrap="square">
            <a:spAutoFit/>
          </a:bodyPr>
          <a:lstStyle/>
          <a:p>
            <a:r>
              <a:rPr lang="fr-FR" sz="2400" b="1" dirty="0">
                <a:solidFill>
                  <a:srgbClr val="C00000"/>
                </a:solidFill>
              </a:rPr>
              <a:t>Conclusion</a:t>
            </a:r>
          </a:p>
          <a:p>
            <a:endParaRPr lang="fr-FR" dirty="0"/>
          </a:p>
          <a:p>
            <a:pPr marL="285750" indent="-285750">
              <a:buFont typeface="Wingdings" panose="05000000000000000000" pitchFamily="2" charset="2"/>
              <a:buChar char="ü"/>
            </a:pPr>
            <a:r>
              <a:rPr lang="fr-FR" dirty="0"/>
              <a:t>  Toute pendaison est une urgence vitale qui nécessite une prise en charge rapide et experte afin de réduire les   </a:t>
            </a:r>
          </a:p>
          <a:p>
            <a:r>
              <a:rPr lang="fr-FR" dirty="0"/>
              <a:t>         lésions causées par l’asphyxie et l’arrêt de la circulation cérébrale </a:t>
            </a:r>
          </a:p>
          <a:p>
            <a:endParaRPr lang="fr-FR" dirty="0"/>
          </a:p>
          <a:p>
            <a:pPr marL="285750" indent="-285750">
              <a:buFont typeface="Wingdings" panose="05000000000000000000" pitchFamily="2" charset="2"/>
              <a:buChar char="ü"/>
            </a:pPr>
            <a:r>
              <a:rPr lang="fr-FR" dirty="0"/>
              <a:t> En dehors d’un arrêt cardiaque initial. Cette prise en charge précoce conditionnera le pronostic de la victime en service de réanimation et sa guérison avec ou sans séquelle</a:t>
            </a:r>
          </a:p>
        </p:txBody>
      </p:sp>
    </p:spTree>
    <p:extLst>
      <p:ext uri="{BB962C8B-B14F-4D97-AF65-F5344CB8AC3E}">
        <p14:creationId xmlns:p14="http://schemas.microsoft.com/office/powerpoint/2010/main" val="25794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1608" y="1862555"/>
            <a:ext cx="11570366" cy="3430170"/>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t> Est une constriction active du cou,  soit à l'aide d'un lien, soit à l'aide des main . </a:t>
            </a:r>
          </a:p>
          <a:p>
            <a:pPr marL="342900" indent="-342900" fontAlgn="base">
              <a:buFont typeface="Wingdings" panose="05000000000000000000" pitchFamily="2" charset="2"/>
              <a:buChar char="ü"/>
            </a:pPr>
            <a:r>
              <a:rPr lang="fr-FR" sz="2000" dirty="0"/>
              <a:t>On parle de strangulation lorsque L’asphyxie résulte d’une constriction du cou produite activement par une force autre que la gravité  </a:t>
            </a:r>
          </a:p>
          <a:p>
            <a:pPr marL="342900" indent="-342900" fontAlgn="base">
              <a:lnSpc>
                <a:spcPct val="150000"/>
              </a:lnSpc>
              <a:buFont typeface="Wingdings" panose="05000000000000000000" pitchFamily="2" charset="2"/>
              <a:buChar char="ü"/>
            </a:pPr>
            <a:r>
              <a:rPr lang="fr-FR" sz="2000" dirty="0"/>
              <a:t>Il en résulte une compression des voies aériennes et des vaisseaux du cou :  </a:t>
            </a:r>
          </a:p>
          <a:p>
            <a:pPr fontAlgn="base">
              <a:lnSpc>
                <a:spcPct val="150000"/>
              </a:lnSpc>
            </a:pPr>
            <a:r>
              <a:rPr lang="fr-FR" sz="2000" dirty="0"/>
              <a:t>        </a:t>
            </a:r>
            <a:r>
              <a:rPr lang="fr-FR" sz="2000" dirty="0">
                <a:sym typeface="Wingdings" panose="05000000000000000000" pitchFamily="2" charset="2"/>
              </a:rPr>
              <a:t> </a:t>
            </a:r>
            <a:r>
              <a:rPr lang="fr-FR" sz="2000" dirty="0"/>
              <a:t> Interruption de  l’afflux d’air vers les poumons ou la circulation du sang vers le cerveau </a:t>
            </a:r>
          </a:p>
          <a:p>
            <a:pPr marL="342900" indent="-342900">
              <a:lnSpc>
                <a:spcPct val="150000"/>
              </a:lnSpc>
              <a:buFont typeface="Wingdings" panose="05000000000000000000" pitchFamily="2" charset="2"/>
              <a:buChar char="ü"/>
            </a:pPr>
            <a:r>
              <a:rPr lang="fr-FR" sz="2000" dirty="0"/>
              <a:t> On distingue deux grands types de strangulations : </a:t>
            </a:r>
          </a:p>
          <a:p>
            <a:pPr>
              <a:lnSpc>
                <a:spcPct val="150000"/>
              </a:lnSpc>
            </a:pPr>
            <a:r>
              <a:rPr lang="fr-FR" sz="2000" dirty="0"/>
              <a:t>          - Strangulation manuelle </a:t>
            </a:r>
          </a:p>
          <a:p>
            <a:pPr>
              <a:lnSpc>
                <a:spcPct val="150000"/>
              </a:lnSpc>
            </a:pPr>
            <a:r>
              <a:rPr lang="fr-FR" sz="2000" dirty="0"/>
              <a:t>          - Strangulation au lien </a:t>
            </a:r>
          </a:p>
        </p:txBody>
      </p:sp>
      <p:sp>
        <p:nvSpPr>
          <p:cNvPr id="6" name="Rectangle 5"/>
          <p:cNvSpPr/>
          <p:nvPr/>
        </p:nvSpPr>
        <p:spPr>
          <a:xfrm>
            <a:off x="645445" y="1339335"/>
            <a:ext cx="2083199" cy="523220"/>
          </a:xfrm>
          <a:prstGeom prst="rect">
            <a:avLst/>
          </a:prstGeom>
        </p:spPr>
        <p:txBody>
          <a:bodyPr wrap="none">
            <a:spAutoFit/>
          </a:bodyPr>
          <a:lstStyle/>
          <a:p>
            <a:r>
              <a:rPr lang="fr-FR" sz="2800" b="1" dirty="0">
                <a:solidFill>
                  <a:srgbClr val="0070C0"/>
                </a:solidFill>
              </a:rPr>
              <a:t>I/ Définition </a:t>
            </a:r>
          </a:p>
        </p:txBody>
      </p:sp>
      <p:sp>
        <p:nvSpPr>
          <p:cNvPr id="2" name="Rectangle 1"/>
          <p:cNvSpPr/>
          <p:nvPr/>
        </p:nvSpPr>
        <p:spPr>
          <a:xfrm>
            <a:off x="1631062" y="464375"/>
            <a:ext cx="3482235" cy="584775"/>
          </a:xfrm>
          <a:prstGeom prst="rect">
            <a:avLst/>
          </a:prstGeom>
        </p:spPr>
        <p:txBody>
          <a:bodyPr wrap="none">
            <a:spAutoFit/>
          </a:bodyPr>
          <a:lstStyle/>
          <a:p>
            <a:r>
              <a:rPr lang="fr-FR" sz="3200" b="1" dirty="0">
                <a:solidFill>
                  <a:srgbClr val="C00000"/>
                </a:solidFill>
              </a:rPr>
              <a:t> B.La strangulation </a:t>
            </a:r>
            <a:r>
              <a:rPr lang="fr-FR" dirty="0">
                <a:solidFill>
                  <a:srgbClr val="C00000"/>
                </a:solidFill>
              </a:rPr>
              <a:t>:</a:t>
            </a:r>
            <a:endParaRPr lang="fr-FR" dirty="0"/>
          </a:p>
        </p:txBody>
      </p:sp>
    </p:spTree>
    <p:extLst>
      <p:ext uri="{BB962C8B-B14F-4D97-AF65-F5344CB8AC3E}">
        <p14:creationId xmlns:p14="http://schemas.microsoft.com/office/powerpoint/2010/main" val="2681216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534" y="558284"/>
            <a:ext cx="2571601" cy="523220"/>
          </a:xfrm>
          <a:prstGeom prst="rect">
            <a:avLst/>
          </a:prstGeom>
        </p:spPr>
        <p:txBody>
          <a:bodyPr wrap="none">
            <a:spAutoFit/>
          </a:bodyPr>
          <a:lstStyle/>
          <a:p>
            <a:r>
              <a:rPr lang="fr-FR" sz="2800" b="1" dirty="0">
                <a:solidFill>
                  <a:srgbClr val="0070C0"/>
                </a:solidFill>
                <a:latin typeface="Calibri" panose="020F0502020204030204" pitchFamily="34" charset="0"/>
                <a:cs typeface="Calibri" panose="020F0502020204030204" pitchFamily="34" charset="0"/>
              </a:rPr>
              <a:t>II/Circonstances</a:t>
            </a:r>
          </a:p>
        </p:txBody>
      </p:sp>
      <p:sp>
        <p:nvSpPr>
          <p:cNvPr id="4" name="Rectangle 3"/>
          <p:cNvSpPr/>
          <p:nvPr/>
        </p:nvSpPr>
        <p:spPr>
          <a:xfrm>
            <a:off x="1013012" y="972936"/>
            <a:ext cx="9771530" cy="1891287"/>
          </a:xfrm>
          <a:prstGeom prst="rect">
            <a:avLst/>
          </a:prstGeom>
        </p:spPr>
        <p:txBody>
          <a:bodyPr wrap="square">
            <a:spAutoFit/>
          </a:bodyPr>
          <a:lstStyle/>
          <a:p>
            <a:pPr>
              <a:lnSpc>
                <a:spcPct val="150000"/>
              </a:lnSpc>
            </a:pPr>
            <a:r>
              <a:rPr lang="fr-FR" sz="2000" dirty="0"/>
              <a:t>Les strangulations au lien sont presque toujours </a:t>
            </a:r>
            <a:r>
              <a:rPr lang="fr-FR" sz="2000" b="1" dirty="0"/>
              <a:t>criminelles </a:t>
            </a:r>
            <a:r>
              <a:rPr lang="fr-FR" sz="2000" dirty="0"/>
              <a:t>. </a:t>
            </a:r>
          </a:p>
          <a:p>
            <a:pPr>
              <a:lnSpc>
                <a:spcPct val="150000"/>
              </a:lnSpc>
            </a:pPr>
            <a:r>
              <a:rPr lang="fr-FR" sz="2000" dirty="0"/>
              <a:t>Très rarement, il pourra s’agir d’actes suicidaires (utilisation de tourniquets ou de liens élastiques, notamment en milieu carcéral ou psychiatrique) </a:t>
            </a:r>
          </a:p>
          <a:p>
            <a:pPr>
              <a:lnSpc>
                <a:spcPct val="150000"/>
              </a:lnSpc>
            </a:pPr>
            <a:r>
              <a:rPr lang="fr-FR" sz="2000" dirty="0"/>
              <a:t>Les strangulations accidentelles peuvent se voir dans les jeux érotiques.</a:t>
            </a:r>
          </a:p>
        </p:txBody>
      </p:sp>
      <p:sp>
        <p:nvSpPr>
          <p:cNvPr id="5" name="Rectangle 4">
            <a:extLst>
              <a:ext uri="{FF2B5EF4-FFF2-40B4-BE49-F238E27FC236}">
                <a16:creationId xmlns:a16="http://schemas.microsoft.com/office/drawing/2014/main" id="{5DE946E0-7BE5-5FD9-6DEB-01A9F99F2FF4}"/>
              </a:ext>
            </a:extLst>
          </p:cNvPr>
          <p:cNvSpPr/>
          <p:nvPr/>
        </p:nvSpPr>
        <p:spPr>
          <a:xfrm>
            <a:off x="1259539" y="2940158"/>
            <a:ext cx="8220637" cy="2814617"/>
          </a:xfrm>
          <a:prstGeom prst="rect">
            <a:avLst/>
          </a:prstGeom>
        </p:spPr>
        <p:txBody>
          <a:bodyPr wrap="square">
            <a:spAutoFit/>
          </a:bodyPr>
          <a:lstStyle/>
          <a:p>
            <a:pPr lvl="1" fontAlgn="base"/>
            <a:endParaRPr lang="fr-FR" sz="2000" dirty="0">
              <a:solidFill>
                <a:srgbClr val="000000"/>
              </a:solidFill>
              <a:latin typeface="Calibri" panose="020F0502020204030204" pitchFamily="34" charset="0"/>
              <a:cs typeface="Calibri" panose="020F0502020204030204" pitchFamily="34" charset="0"/>
            </a:endParaRPr>
          </a:p>
          <a:p>
            <a:pPr marL="342900" indent="-342900" fontAlgn="base">
              <a:buFont typeface="Arial" panose="020B0604020202020204" pitchFamily="34" charset="0"/>
              <a:buChar char="•"/>
            </a:pPr>
            <a:r>
              <a:rPr lang="fr-FR" sz="2000" b="1" dirty="0">
                <a:solidFill>
                  <a:srgbClr val="000000"/>
                </a:solidFill>
                <a:latin typeface="Calibri" panose="020F0502020204030204" pitchFamily="34" charset="0"/>
                <a:cs typeface="Calibri" panose="020F0502020204030204" pitchFamily="34" charset="0"/>
              </a:rPr>
              <a:t>Accidentelle</a:t>
            </a:r>
            <a:r>
              <a:rPr lang="fr-FR" sz="2000" dirty="0">
                <a:solidFill>
                  <a:srgbClr val="000000"/>
                </a:solidFill>
                <a:latin typeface="Calibri" panose="020F0502020204030204" pitchFamily="34" charset="0"/>
                <a:cs typeface="Calibri" panose="020F0502020204030204" pitchFamily="34" charset="0"/>
              </a:rPr>
              <a:t> : rare</a:t>
            </a:r>
          </a:p>
          <a:p>
            <a:pPr marL="342900" indent="-342900" fontAlgn="base">
              <a:buFont typeface="Arial" panose="020B0604020202020204" pitchFamily="34" charset="0"/>
              <a:buChar char="•"/>
            </a:pPr>
            <a:r>
              <a:rPr lang="fr-FR" sz="2000" dirty="0">
                <a:solidFill>
                  <a:srgbClr val="000000"/>
                </a:solidFill>
                <a:latin typeface="Calibri" panose="020F0502020204030204" pitchFamily="34" charset="0"/>
                <a:cs typeface="Calibri" panose="020F0502020204030204" pitchFamily="34" charset="0"/>
              </a:rPr>
              <a:t>Presque </a:t>
            </a:r>
            <a:r>
              <a:rPr lang="fr-FR" sz="2000" b="1" dirty="0">
                <a:solidFill>
                  <a:srgbClr val="000000"/>
                </a:solidFill>
                <a:latin typeface="Calibri" panose="020F0502020204030204" pitchFamily="34" charset="0"/>
                <a:cs typeface="Calibri" panose="020F0502020204030204" pitchFamily="34" charset="0"/>
              </a:rPr>
              <a:t>toujours</a:t>
            </a:r>
            <a:r>
              <a:rPr lang="fr-FR" sz="2000" dirty="0">
                <a:solidFill>
                  <a:srgbClr val="000000"/>
                </a:solidFill>
                <a:latin typeface="Calibri" panose="020F0502020204030204" pitchFamily="34" charset="0"/>
                <a:cs typeface="Calibri" panose="020F0502020204030204" pitchFamily="34" charset="0"/>
              </a:rPr>
              <a:t> au </a:t>
            </a:r>
            <a:r>
              <a:rPr lang="fr-FR" sz="2000" b="1" dirty="0">
                <a:solidFill>
                  <a:srgbClr val="000000"/>
                </a:solidFill>
                <a:latin typeface="Calibri" panose="020F0502020204030204" pitchFamily="34" charset="0"/>
                <a:cs typeface="Calibri" panose="020F0502020204030204" pitchFamily="34" charset="0"/>
              </a:rPr>
              <a:t>lien chez </a:t>
            </a:r>
            <a:r>
              <a:rPr lang="fr-FR" sz="2000" dirty="0">
                <a:solidFill>
                  <a:srgbClr val="000000"/>
                </a:solidFill>
                <a:latin typeface="Calibri" panose="020F0502020204030204" pitchFamily="34" charset="0"/>
                <a:cs typeface="Calibri" panose="020F0502020204030204" pitchFamily="34" charset="0"/>
              </a:rPr>
              <a:t>:</a:t>
            </a:r>
          </a:p>
          <a:p>
            <a:pPr marL="228600" indent="-228600" fontAlgn="base">
              <a:lnSpc>
                <a:spcPct val="150000"/>
              </a:lnSpc>
              <a:buFont typeface="Arial" panose="020B0604020202020204" pitchFamily="34" charset="0"/>
              <a:buChar char="•"/>
            </a:pPr>
            <a:r>
              <a:rPr lang="fr-FR" sz="2000" b="1" dirty="0">
                <a:solidFill>
                  <a:srgbClr val="000000"/>
                </a:solidFill>
                <a:latin typeface="Calibri" panose="020F0502020204030204" pitchFamily="34" charset="0"/>
                <a:cs typeface="Calibri" panose="020F0502020204030204" pitchFamily="34" charset="0"/>
              </a:rPr>
              <a:t>Enfant ++</a:t>
            </a:r>
            <a:endParaRPr lang="fr-FR" sz="2000" dirty="0">
              <a:solidFill>
                <a:srgbClr val="000000"/>
              </a:solidFill>
              <a:latin typeface="Calibri" panose="020F0502020204030204" pitchFamily="34" charset="0"/>
              <a:cs typeface="Calibri" panose="020F0502020204030204" pitchFamily="34" charset="0"/>
            </a:endParaRPr>
          </a:p>
          <a:p>
            <a:pPr marL="228600" indent="-228600" fontAlgn="base">
              <a:lnSpc>
                <a:spcPct val="150000"/>
              </a:lnSpc>
              <a:buFont typeface="Arial" panose="020B0604020202020204" pitchFamily="34" charset="0"/>
              <a:buChar char="•"/>
            </a:pPr>
            <a:r>
              <a:rPr lang="fr-FR" sz="2000" b="1" dirty="0">
                <a:solidFill>
                  <a:srgbClr val="000000"/>
                </a:solidFill>
                <a:latin typeface="Calibri" panose="020F0502020204030204" pitchFamily="34" charset="0"/>
                <a:cs typeface="Calibri" panose="020F0502020204030204" pitchFamily="34" charset="0"/>
              </a:rPr>
              <a:t>Adulte</a:t>
            </a:r>
            <a:r>
              <a:rPr lang="fr-FR" sz="2000" dirty="0">
                <a:solidFill>
                  <a:srgbClr val="000000"/>
                </a:solidFill>
                <a:latin typeface="Calibri" panose="020F0502020204030204" pitchFamily="34" charset="0"/>
                <a:cs typeface="Calibri" panose="020F0502020204030204" pitchFamily="34" charset="0"/>
              </a:rPr>
              <a:t> : accidents de travail, manœuvres auto-érotiques, arts </a:t>
            </a:r>
            <a:r>
              <a:rPr lang="fr-FR" sz="2000" b="1" dirty="0">
                <a:solidFill>
                  <a:srgbClr val="000000"/>
                </a:solidFill>
                <a:latin typeface="Calibri" panose="020F0502020204030204" pitchFamily="34" charset="0"/>
                <a:cs typeface="Calibri" panose="020F0502020204030204" pitchFamily="34" charset="0"/>
              </a:rPr>
              <a:t>martiaux</a:t>
            </a:r>
            <a:endParaRPr lang="fr-FR" sz="2000" dirty="0">
              <a:solidFill>
                <a:srgbClr val="000000"/>
              </a:solidFill>
              <a:latin typeface="Calibri" panose="020F0502020204030204" pitchFamily="34" charset="0"/>
              <a:cs typeface="Calibri" panose="020F0502020204030204" pitchFamily="34" charset="0"/>
            </a:endParaRPr>
          </a:p>
          <a:p>
            <a:pPr marL="228600" indent="-228600" fontAlgn="base">
              <a:lnSpc>
                <a:spcPct val="150000"/>
              </a:lnSpc>
              <a:buFont typeface="Arial" panose="020B0604020202020204" pitchFamily="34" charset="0"/>
              <a:buChar char="•"/>
            </a:pPr>
            <a:r>
              <a:rPr lang="fr-FR" sz="2000" b="1" dirty="0">
                <a:solidFill>
                  <a:srgbClr val="000000"/>
                </a:solidFill>
                <a:latin typeface="Calibri" panose="020F0502020204030204" pitchFamily="34" charset="0"/>
                <a:cs typeface="Calibri" panose="020F0502020204030204" pitchFamily="34" charset="0"/>
              </a:rPr>
              <a:t>Nouveau-né́</a:t>
            </a:r>
            <a:r>
              <a:rPr lang="fr-FR" sz="2000" dirty="0">
                <a:solidFill>
                  <a:srgbClr val="000000"/>
                </a:solidFill>
                <a:latin typeface="Calibri" panose="020F0502020204030204" pitchFamily="34" charset="0"/>
                <a:cs typeface="Calibri" panose="020F0502020204030204" pitchFamily="34" charset="0"/>
              </a:rPr>
              <a:t> : cordon ombilical</a:t>
            </a:r>
          </a:p>
          <a:p>
            <a:pPr marL="228600" indent="-228600" fontAlgn="base">
              <a:lnSpc>
                <a:spcPct val="150000"/>
              </a:lnSpc>
              <a:buFont typeface="Arial" panose="020B0604020202020204" pitchFamily="34" charset="0"/>
              <a:buChar char="•"/>
            </a:pPr>
            <a:r>
              <a:rPr lang="fr-FR" sz="2000" b="1" dirty="0">
                <a:solidFill>
                  <a:srgbClr val="000000"/>
                </a:solidFill>
                <a:latin typeface="Calibri" panose="020F0502020204030204" pitchFamily="34" charset="0"/>
                <a:cs typeface="Calibri" panose="020F0502020204030204" pitchFamily="34" charset="0"/>
              </a:rPr>
              <a:t>Suicidaire</a:t>
            </a:r>
            <a:r>
              <a:rPr lang="fr-FR" sz="2000" dirty="0">
                <a:solidFill>
                  <a:srgbClr val="000000"/>
                </a:solidFill>
                <a:latin typeface="Calibri" panose="020F0502020204030204" pitchFamily="34" charset="0"/>
                <a:cs typeface="Calibri" panose="020F0502020204030204" pitchFamily="34" charset="0"/>
              </a:rPr>
              <a:t> : exceptionnelle</a:t>
            </a:r>
          </a:p>
        </p:txBody>
      </p:sp>
    </p:spTree>
    <p:extLst>
      <p:ext uri="{BB962C8B-B14F-4D97-AF65-F5344CB8AC3E}">
        <p14:creationId xmlns:p14="http://schemas.microsoft.com/office/powerpoint/2010/main" val="3524779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955" y="515422"/>
            <a:ext cx="8839458" cy="523220"/>
          </a:xfrm>
          <a:prstGeom prst="rect">
            <a:avLst/>
          </a:prstGeom>
        </p:spPr>
        <p:txBody>
          <a:bodyPr wrap="square">
            <a:spAutoFit/>
          </a:bodyPr>
          <a:lstStyle/>
          <a:p>
            <a:r>
              <a:rPr lang="fr-FR" sz="2800" b="1" dirty="0">
                <a:solidFill>
                  <a:srgbClr val="0070C0"/>
                </a:solidFill>
              </a:rPr>
              <a:t>III / Physiopathologie/ </a:t>
            </a:r>
          </a:p>
        </p:txBody>
      </p:sp>
      <p:sp>
        <p:nvSpPr>
          <p:cNvPr id="3" name="Rectangle 2"/>
          <p:cNvSpPr/>
          <p:nvPr/>
        </p:nvSpPr>
        <p:spPr>
          <a:xfrm>
            <a:off x="847725" y="1685092"/>
            <a:ext cx="6978463" cy="3693319"/>
          </a:xfrm>
          <a:prstGeom prst="rect">
            <a:avLst/>
          </a:prstGeom>
        </p:spPr>
        <p:txBody>
          <a:bodyPr wrap="square">
            <a:spAutoFit/>
          </a:bodyPr>
          <a:lstStyle/>
          <a:p>
            <a:pPr fontAlgn="base">
              <a:buFont typeface="Arial" panose="020B0604020202020204" pitchFamily="34" charset="0"/>
              <a:buChar char="•"/>
            </a:pPr>
            <a:r>
              <a:rPr lang="fr-FR" b="1" dirty="0">
                <a:solidFill>
                  <a:srgbClr val="000000"/>
                </a:solidFill>
                <a:latin typeface="Aspira"/>
              </a:rPr>
              <a:t>Vaisseaux</a:t>
            </a:r>
            <a:r>
              <a:rPr lang="fr-FR" dirty="0">
                <a:solidFill>
                  <a:srgbClr val="000000"/>
                </a:solidFill>
                <a:latin typeface="Aspira"/>
              </a:rPr>
              <a:t> </a:t>
            </a:r>
            <a:r>
              <a:rPr lang="fr-FR" b="1" dirty="0">
                <a:solidFill>
                  <a:srgbClr val="000000"/>
                </a:solidFill>
                <a:latin typeface="Aspira"/>
              </a:rPr>
              <a:t>+++</a:t>
            </a:r>
            <a:endParaRPr lang="fr-FR" dirty="0">
              <a:solidFill>
                <a:srgbClr val="000000"/>
              </a:solidFill>
              <a:latin typeface="Aspira"/>
            </a:endParaRPr>
          </a:p>
          <a:p>
            <a:pPr marL="1600200" lvl="3" indent="-228600" fontAlgn="base">
              <a:buFont typeface="Arial" panose="020B0604020202020204" pitchFamily="34" charset="0"/>
              <a:buChar char="•"/>
            </a:pPr>
            <a:r>
              <a:rPr lang="fr-FR" dirty="0">
                <a:solidFill>
                  <a:srgbClr val="000000"/>
                </a:solidFill>
                <a:latin typeface="Aspira"/>
              </a:rPr>
              <a:t>Oblitération jugulaire       (2 kg)</a:t>
            </a:r>
          </a:p>
          <a:p>
            <a:pPr marL="1600200" lvl="3" indent="-228600" fontAlgn="base">
              <a:buFont typeface="Arial" panose="020B0604020202020204" pitchFamily="34" charset="0"/>
              <a:buChar char="•"/>
            </a:pPr>
            <a:r>
              <a:rPr lang="fr-FR" dirty="0">
                <a:solidFill>
                  <a:srgbClr val="000000"/>
                </a:solidFill>
                <a:latin typeface="Aspira"/>
              </a:rPr>
              <a:t>Oblitération </a:t>
            </a:r>
            <a:r>
              <a:rPr lang="fr-FR" b="1" dirty="0">
                <a:solidFill>
                  <a:srgbClr val="000000"/>
                </a:solidFill>
                <a:latin typeface="Aspira"/>
              </a:rPr>
              <a:t>carotidienne</a:t>
            </a:r>
            <a:r>
              <a:rPr lang="fr-FR" dirty="0">
                <a:solidFill>
                  <a:srgbClr val="000000"/>
                </a:solidFill>
                <a:latin typeface="Aspira"/>
              </a:rPr>
              <a:t> (5 kg)</a:t>
            </a:r>
          </a:p>
          <a:p>
            <a:pPr marL="1600200" lvl="3" indent="-228600" fontAlgn="base">
              <a:buFont typeface="Arial" panose="020B0604020202020204" pitchFamily="34" charset="0"/>
              <a:buChar char="•"/>
            </a:pPr>
            <a:endParaRPr lang="fr-FR" dirty="0">
              <a:solidFill>
                <a:srgbClr val="000000"/>
              </a:solidFill>
              <a:latin typeface="Aspira"/>
            </a:endParaRPr>
          </a:p>
          <a:p>
            <a:pPr fontAlgn="base">
              <a:buFont typeface="Arial" panose="020B0604020202020204" pitchFamily="34" charset="0"/>
              <a:buChar char="•"/>
            </a:pPr>
            <a:r>
              <a:rPr lang="fr-FR" b="1" dirty="0">
                <a:solidFill>
                  <a:srgbClr val="000000"/>
                </a:solidFill>
                <a:latin typeface="Aspira"/>
              </a:rPr>
              <a:t> Voies</a:t>
            </a:r>
            <a:r>
              <a:rPr lang="fr-FR" dirty="0">
                <a:solidFill>
                  <a:srgbClr val="000000"/>
                </a:solidFill>
                <a:latin typeface="Aspira"/>
              </a:rPr>
              <a:t> </a:t>
            </a:r>
            <a:r>
              <a:rPr lang="fr-FR" b="1" dirty="0">
                <a:solidFill>
                  <a:srgbClr val="000000"/>
                </a:solidFill>
                <a:latin typeface="Aspira"/>
              </a:rPr>
              <a:t>aériennes</a:t>
            </a:r>
            <a:br>
              <a:rPr lang="fr-FR" dirty="0">
                <a:solidFill>
                  <a:srgbClr val="000000"/>
                </a:solidFill>
                <a:latin typeface="Aspira"/>
              </a:rPr>
            </a:br>
            <a:endParaRPr lang="fr-FR" dirty="0">
              <a:solidFill>
                <a:srgbClr val="000000"/>
              </a:solidFill>
              <a:latin typeface="Aspira"/>
            </a:endParaRPr>
          </a:p>
          <a:p>
            <a:pPr marL="1143000" lvl="2" indent="-228600" fontAlgn="base">
              <a:buFont typeface="Arial" panose="020B0604020202020204" pitchFamily="34" charset="0"/>
              <a:buChar char="•"/>
            </a:pPr>
            <a:r>
              <a:rPr lang="fr-FR" b="1" dirty="0">
                <a:solidFill>
                  <a:srgbClr val="000000"/>
                </a:solidFill>
                <a:latin typeface="Aspira"/>
              </a:rPr>
              <a:t>Occlusion</a:t>
            </a:r>
            <a:r>
              <a:rPr lang="fr-FR" dirty="0">
                <a:solidFill>
                  <a:srgbClr val="000000"/>
                </a:solidFill>
                <a:latin typeface="Aspira"/>
              </a:rPr>
              <a:t> </a:t>
            </a:r>
            <a:r>
              <a:rPr lang="fr-FR" b="1" dirty="0">
                <a:solidFill>
                  <a:srgbClr val="000000"/>
                </a:solidFill>
                <a:latin typeface="Aspira"/>
              </a:rPr>
              <a:t>pharyngée</a:t>
            </a:r>
            <a:r>
              <a:rPr lang="fr-FR" dirty="0">
                <a:solidFill>
                  <a:srgbClr val="000000"/>
                </a:solidFill>
                <a:latin typeface="Aspira"/>
              </a:rPr>
              <a:t> par la base de la langue</a:t>
            </a:r>
          </a:p>
          <a:p>
            <a:pPr marL="1143000" lvl="2" indent="-228600" fontAlgn="base">
              <a:buFont typeface="Arial" panose="020B0604020202020204" pitchFamily="34" charset="0"/>
              <a:buChar char="•"/>
            </a:pPr>
            <a:r>
              <a:rPr lang="fr-FR" dirty="0">
                <a:solidFill>
                  <a:srgbClr val="000000"/>
                </a:solidFill>
                <a:latin typeface="Aspira"/>
              </a:rPr>
              <a:t>Compression laryngo-trachéale (15 kg)</a:t>
            </a:r>
          </a:p>
          <a:p>
            <a:pPr fontAlgn="base">
              <a:buFont typeface="Arial" panose="020B0604020202020204" pitchFamily="34" charset="0"/>
              <a:buChar char="•"/>
            </a:pPr>
            <a:endParaRPr lang="fr-FR" b="1" dirty="0">
              <a:solidFill>
                <a:srgbClr val="000000"/>
              </a:solidFill>
              <a:latin typeface="Aspira"/>
            </a:endParaRPr>
          </a:p>
          <a:p>
            <a:pPr fontAlgn="base">
              <a:buFont typeface="Arial" panose="020B0604020202020204" pitchFamily="34" charset="0"/>
              <a:buChar char="•"/>
            </a:pPr>
            <a:endParaRPr lang="fr-FR" b="1" dirty="0">
              <a:solidFill>
                <a:srgbClr val="000000"/>
              </a:solidFill>
              <a:latin typeface="Aspira"/>
            </a:endParaRPr>
          </a:p>
          <a:p>
            <a:pPr fontAlgn="base">
              <a:buFont typeface="Arial" panose="020B0604020202020204" pitchFamily="34" charset="0"/>
              <a:buChar char="•"/>
            </a:pPr>
            <a:r>
              <a:rPr lang="fr-FR" b="1" dirty="0">
                <a:solidFill>
                  <a:srgbClr val="000000"/>
                </a:solidFill>
                <a:latin typeface="Aspira"/>
              </a:rPr>
              <a:t>Arrêt cardiaque réflexe</a:t>
            </a:r>
            <a:br>
              <a:rPr lang="fr-FR" b="1" dirty="0">
                <a:solidFill>
                  <a:srgbClr val="000000"/>
                </a:solidFill>
                <a:latin typeface="Aspira"/>
              </a:rPr>
            </a:br>
            <a:endParaRPr lang="fr-FR" dirty="0">
              <a:solidFill>
                <a:srgbClr val="000000"/>
              </a:solidFill>
              <a:latin typeface="Aspira"/>
            </a:endParaRPr>
          </a:p>
          <a:p>
            <a:pPr marL="685800" lvl="1" indent="-228600" fontAlgn="base">
              <a:buFont typeface="Arial" panose="020B0604020202020204" pitchFamily="34" charset="0"/>
              <a:buChar char="•"/>
            </a:pPr>
            <a:r>
              <a:rPr lang="fr-FR" dirty="0">
                <a:solidFill>
                  <a:srgbClr val="000000"/>
                </a:solidFill>
                <a:latin typeface="Aspira"/>
              </a:rPr>
              <a:t>Compression et sinus carotidien</a:t>
            </a:r>
            <a:endParaRPr lang="fr-FR" b="0" i="0" dirty="0">
              <a:solidFill>
                <a:srgbClr val="000000"/>
              </a:solidFill>
              <a:effectLst/>
              <a:latin typeface="Aspira"/>
            </a:endParaRPr>
          </a:p>
        </p:txBody>
      </p:sp>
      <p:sp>
        <p:nvSpPr>
          <p:cNvPr id="4" name="Rectangle 3"/>
          <p:cNvSpPr/>
          <p:nvPr/>
        </p:nvSpPr>
        <p:spPr>
          <a:xfrm>
            <a:off x="1433089" y="1131034"/>
            <a:ext cx="3587585" cy="461665"/>
          </a:xfrm>
          <a:prstGeom prst="rect">
            <a:avLst/>
          </a:prstGeom>
        </p:spPr>
        <p:txBody>
          <a:bodyPr wrap="none">
            <a:spAutoFit/>
          </a:bodyPr>
          <a:lstStyle/>
          <a:p>
            <a:r>
              <a:rPr lang="fr-FR" sz="2400" b="1" dirty="0">
                <a:solidFill>
                  <a:srgbClr val="C00000"/>
                </a:solidFill>
              </a:rPr>
              <a:t>1. strangulation   manuelle</a:t>
            </a:r>
            <a:endParaRPr lang="fr-FR" sz="2400" dirty="0">
              <a:solidFill>
                <a:srgbClr val="C00000"/>
              </a:solidFill>
            </a:endParaRPr>
          </a:p>
        </p:txBody>
      </p:sp>
    </p:spTree>
    <p:extLst>
      <p:ext uri="{BB962C8B-B14F-4D97-AF65-F5344CB8AC3E}">
        <p14:creationId xmlns:p14="http://schemas.microsoft.com/office/powerpoint/2010/main" val="46212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678" y="936189"/>
            <a:ext cx="11410950" cy="2523768"/>
          </a:xfrm>
          <a:prstGeom prst="rect">
            <a:avLst/>
          </a:prstGeom>
        </p:spPr>
        <p:txBody>
          <a:bodyPr wrap="square">
            <a:spAutoFit/>
          </a:bodyPr>
          <a:lstStyle/>
          <a:p>
            <a:pPr marL="285750" indent="-285750">
              <a:buFont typeface="Wingdings" panose="05000000000000000000" pitchFamily="2" charset="2"/>
              <a:buChar char="ü"/>
            </a:pPr>
            <a:br>
              <a:rPr lang="fr-FR" dirty="0"/>
            </a:br>
            <a:r>
              <a:rPr lang="fr-FR" sz="2000" b="1" dirty="0">
                <a:solidFill>
                  <a:srgbClr val="00B0F0"/>
                </a:solidFill>
              </a:rPr>
              <a:t>Phase initiale </a:t>
            </a:r>
            <a:r>
              <a:rPr lang="fr-FR" sz="2000" dirty="0">
                <a:solidFill>
                  <a:srgbClr val="444444"/>
                </a:solidFill>
              </a:rPr>
              <a:t>( 1 à 2 mn ) : céphalées, bourdonnements d ’oreille, sensations lumineuses diverses puis impression de lourdeur des jambes précédent de peu la perte de connaissance.</a:t>
            </a:r>
          </a:p>
          <a:p>
            <a:endParaRPr lang="fr-FR" sz="2000" dirty="0">
              <a:solidFill>
                <a:srgbClr val="444444"/>
              </a:solidFill>
            </a:endParaRPr>
          </a:p>
          <a:p>
            <a:pPr marL="342900" indent="-342900">
              <a:buFont typeface="Wingdings" panose="05000000000000000000" pitchFamily="2" charset="2"/>
              <a:buChar char="ü"/>
            </a:pPr>
            <a:r>
              <a:rPr lang="fr-FR" sz="2000" b="1" dirty="0">
                <a:solidFill>
                  <a:srgbClr val="00B0F0"/>
                </a:solidFill>
              </a:rPr>
              <a:t>Phase convulsive</a:t>
            </a:r>
            <a:r>
              <a:rPr lang="fr-FR" sz="2000" dirty="0">
                <a:solidFill>
                  <a:srgbClr val="444444"/>
                </a:solidFill>
              </a:rPr>
              <a:t> : grimace puis mouvements tonicocloniques qui partent de la face et s ’étendent ensuite aux membres inférieurs.</a:t>
            </a:r>
          </a:p>
          <a:p>
            <a:endParaRPr lang="fr-FR" sz="2000" dirty="0">
              <a:solidFill>
                <a:srgbClr val="444444"/>
              </a:solidFill>
            </a:endParaRPr>
          </a:p>
          <a:p>
            <a:pPr marL="342900" indent="-342900">
              <a:buFont typeface="Wingdings" panose="05000000000000000000" pitchFamily="2" charset="2"/>
              <a:buChar char="ü"/>
            </a:pPr>
            <a:r>
              <a:rPr lang="fr-FR" sz="2000" b="1" dirty="0">
                <a:solidFill>
                  <a:srgbClr val="00B0F0"/>
                </a:solidFill>
              </a:rPr>
              <a:t>Phase de mort apparente </a:t>
            </a:r>
            <a:r>
              <a:rPr lang="fr-FR" sz="2000" dirty="0">
                <a:solidFill>
                  <a:srgbClr val="444444"/>
                </a:solidFill>
              </a:rPr>
              <a:t>: immobilité puis apnée et enfin arrêt cardiaque d ’origine anoxique.</a:t>
            </a:r>
            <a:endParaRPr lang="fr-FR" sz="2000" dirty="0"/>
          </a:p>
        </p:txBody>
      </p:sp>
      <p:sp>
        <p:nvSpPr>
          <p:cNvPr id="5" name="Rectangle 4"/>
          <p:cNvSpPr/>
          <p:nvPr/>
        </p:nvSpPr>
        <p:spPr>
          <a:xfrm>
            <a:off x="659222" y="303014"/>
            <a:ext cx="4127797" cy="461665"/>
          </a:xfrm>
          <a:prstGeom prst="rect">
            <a:avLst/>
          </a:prstGeom>
        </p:spPr>
        <p:txBody>
          <a:bodyPr wrap="none">
            <a:spAutoFit/>
          </a:bodyPr>
          <a:lstStyle/>
          <a:p>
            <a:r>
              <a:rPr lang="fr-FR" sz="2400" b="1" dirty="0">
                <a:solidFill>
                  <a:srgbClr val="0070C0"/>
                </a:solidFill>
              </a:rPr>
              <a:t>IV/ Clinique de la strangulation</a:t>
            </a:r>
          </a:p>
        </p:txBody>
      </p:sp>
    </p:spTree>
    <p:extLst>
      <p:ext uri="{BB962C8B-B14F-4D97-AF65-F5344CB8AC3E}">
        <p14:creationId xmlns:p14="http://schemas.microsoft.com/office/powerpoint/2010/main" val="6817978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361" y="248068"/>
            <a:ext cx="11694179" cy="6015493"/>
          </a:xfrm>
          <a:prstGeom prst="rect">
            <a:avLst/>
          </a:prstGeom>
        </p:spPr>
        <p:txBody>
          <a:bodyPr wrap="square">
            <a:spAutoFit/>
          </a:bodyPr>
          <a:lstStyle/>
          <a:p>
            <a:pPr lvl="1" fontAlgn="base">
              <a:buFont typeface="Arial" panose="020B0604020202020204" pitchFamily="34" charset="0"/>
              <a:buChar char="•"/>
            </a:pPr>
            <a:endParaRPr lang="fr-FR" sz="2000" b="1" dirty="0">
              <a:solidFill>
                <a:srgbClr val="000000"/>
              </a:solidFill>
            </a:endParaRPr>
          </a:p>
          <a:p>
            <a:pPr lvl="1" fontAlgn="base">
              <a:buFont typeface="Arial" panose="020B0604020202020204" pitchFamily="34" charset="0"/>
              <a:buChar char="•"/>
            </a:pPr>
            <a:endParaRPr lang="fr-FR" sz="2000" b="1" dirty="0">
              <a:solidFill>
                <a:srgbClr val="000000"/>
              </a:solidFill>
            </a:endParaRPr>
          </a:p>
          <a:p>
            <a:pPr lvl="1" fontAlgn="base"/>
            <a:endParaRPr lang="fr-FR" sz="2000" b="1" dirty="0">
              <a:solidFill>
                <a:srgbClr val="000000"/>
              </a:solidFill>
            </a:endParaRPr>
          </a:p>
          <a:p>
            <a:pPr fontAlgn="base"/>
            <a:r>
              <a:rPr lang="fr-FR" sz="2000" b="1" dirty="0">
                <a:solidFill>
                  <a:srgbClr val="000000"/>
                </a:solidFill>
              </a:rPr>
              <a:t>• Lésions</a:t>
            </a:r>
            <a:r>
              <a:rPr lang="fr-FR" sz="2000" dirty="0">
                <a:solidFill>
                  <a:srgbClr val="000000"/>
                </a:solidFill>
              </a:rPr>
              <a:t> </a:t>
            </a:r>
            <a:r>
              <a:rPr lang="fr-FR" sz="2000" b="1" dirty="0">
                <a:solidFill>
                  <a:srgbClr val="000000"/>
                </a:solidFill>
              </a:rPr>
              <a:t>cervicales</a:t>
            </a:r>
            <a:r>
              <a:rPr lang="fr-FR" sz="2000" dirty="0">
                <a:solidFill>
                  <a:srgbClr val="000000"/>
                </a:solidFill>
              </a:rPr>
              <a:t> de </a:t>
            </a:r>
            <a:r>
              <a:rPr lang="fr-FR" sz="2000" b="1" dirty="0">
                <a:solidFill>
                  <a:srgbClr val="000000"/>
                </a:solidFill>
              </a:rPr>
              <a:t>surface</a:t>
            </a:r>
            <a:endParaRPr lang="fr-FR" sz="2000" dirty="0">
              <a:solidFill>
                <a:srgbClr val="000000"/>
              </a:solidFill>
            </a:endParaRPr>
          </a:p>
          <a:p>
            <a:pPr marL="685800" lvl="1" indent="-228600" fontAlgn="base">
              <a:buFont typeface="Arial" panose="020B0604020202020204" pitchFamily="34" charset="0"/>
              <a:buChar char="•"/>
            </a:pPr>
            <a:r>
              <a:rPr lang="fr-FR" sz="2000" dirty="0">
                <a:solidFill>
                  <a:srgbClr val="000000"/>
                </a:solidFill>
              </a:rPr>
              <a:t>Parties latérales du cou ++</a:t>
            </a:r>
          </a:p>
          <a:p>
            <a:pPr marL="685800" lvl="1" indent="-228600" fontAlgn="base">
              <a:buFont typeface="Arial" panose="020B0604020202020204" pitchFamily="34" charset="0"/>
              <a:buChar char="•"/>
            </a:pPr>
            <a:r>
              <a:rPr lang="fr-FR" sz="2000" b="1" dirty="0">
                <a:solidFill>
                  <a:srgbClr val="000000"/>
                </a:solidFill>
              </a:rPr>
              <a:t>Ecchymoses</a:t>
            </a:r>
            <a:r>
              <a:rPr lang="fr-FR" sz="2000" dirty="0">
                <a:solidFill>
                  <a:srgbClr val="000000"/>
                </a:solidFill>
              </a:rPr>
              <a:t> : discoïdes +</a:t>
            </a:r>
          </a:p>
          <a:p>
            <a:pPr marL="685800" lvl="1" indent="-228600" fontAlgn="base">
              <a:buFont typeface="Arial" panose="020B0604020202020204" pitchFamily="34" charset="0"/>
              <a:buChar char="•"/>
            </a:pPr>
            <a:r>
              <a:rPr lang="fr-FR" sz="2000" b="1" dirty="0">
                <a:solidFill>
                  <a:srgbClr val="000000"/>
                </a:solidFill>
              </a:rPr>
              <a:t>Dermabrasions</a:t>
            </a:r>
            <a:r>
              <a:rPr lang="fr-FR" sz="2000" dirty="0">
                <a:solidFill>
                  <a:srgbClr val="000000"/>
                </a:solidFill>
              </a:rPr>
              <a:t> :</a:t>
            </a:r>
          </a:p>
          <a:p>
            <a:pPr marL="1143000" lvl="2" indent="-228600" fontAlgn="base">
              <a:buFont typeface="Arial" panose="020B0604020202020204" pitchFamily="34" charset="0"/>
              <a:buChar char="•"/>
            </a:pPr>
            <a:r>
              <a:rPr lang="fr-FR" sz="2000" b="1" dirty="0">
                <a:solidFill>
                  <a:srgbClr val="000000"/>
                </a:solidFill>
              </a:rPr>
              <a:t>Semi</a:t>
            </a:r>
            <a:r>
              <a:rPr lang="fr-FR" sz="2000" dirty="0">
                <a:solidFill>
                  <a:srgbClr val="000000"/>
                </a:solidFill>
              </a:rPr>
              <a:t>-</a:t>
            </a:r>
            <a:r>
              <a:rPr lang="fr-FR" sz="2000" b="1" dirty="0">
                <a:solidFill>
                  <a:srgbClr val="000000"/>
                </a:solidFill>
              </a:rPr>
              <a:t>lunaires</a:t>
            </a:r>
            <a:r>
              <a:rPr lang="fr-FR" sz="2000" dirty="0">
                <a:solidFill>
                  <a:srgbClr val="000000"/>
                </a:solidFill>
              </a:rPr>
              <a:t> </a:t>
            </a:r>
            <a:r>
              <a:rPr lang="fr-FR" sz="2000" b="1" dirty="0">
                <a:solidFill>
                  <a:srgbClr val="000000"/>
                </a:solidFill>
              </a:rPr>
              <a:t>d’environ</a:t>
            </a:r>
            <a:r>
              <a:rPr lang="fr-FR" sz="2000" dirty="0">
                <a:solidFill>
                  <a:srgbClr val="000000"/>
                </a:solidFill>
              </a:rPr>
              <a:t> 1 cm :</a:t>
            </a:r>
          </a:p>
          <a:p>
            <a:pPr marL="1143000" lvl="2" indent="-228600" fontAlgn="base">
              <a:buFont typeface="Arial" panose="020B0604020202020204" pitchFamily="34" charset="0"/>
              <a:buChar char="•"/>
            </a:pPr>
            <a:r>
              <a:rPr lang="fr-FR" sz="2000" b="1" dirty="0">
                <a:solidFill>
                  <a:srgbClr val="000000"/>
                </a:solidFill>
              </a:rPr>
              <a:t>stigmates</a:t>
            </a:r>
            <a:r>
              <a:rPr lang="fr-FR" sz="2000" dirty="0">
                <a:solidFill>
                  <a:srgbClr val="000000"/>
                </a:solidFill>
              </a:rPr>
              <a:t> </a:t>
            </a:r>
            <a:r>
              <a:rPr lang="fr-FR" sz="2000" b="1" dirty="0">
                <a:solidFill>
                  <a:srgbClr val="000000"/>
                </a:solidFill>
              </a:rPr>
              <a:t>unguéaux</a:t>
            </a:r>
            <a:endParaRPr lang="fr-FR" sz="2000" dirty="0">
              <a:solidFill>
                <a:srgbClr val="000000"/>
              </a:solidFill>
            </a:endParaRPr>
          </a:p>
          <a:p>
            <a:pPr marL="1143000" lvl="2" indent="-228600" fontAlgn="base">
              <a:buFont typeface="Arial" panose="020B0604020202020204" pitchFamily="34" charset="0"/>
              <a:buChar char="•"/>
            </a:pPr>
            <a:r>
              <a:rPr lang="fr-FR" sz="2000" b="1" dirty="0">
                <a:solidFill>
                  <a:srgbClr val="000000"/>
                </a:solidFill>
              </a:rPr>
              <a:t>Rectilignes</a:t>
            </a:r>
            <a:endParaRPr lang="fr-FR" sz="2000" dirty="0">
              <a:solidFill>
                <a:srgbClr val="000000"/>
              </a:solidFill>
            </a:endParaRPr>
          </a:p>
          <a:p>
            <a:pPr marL="285750" indent="-285750" fontAlgn="base">
              <a:buFont typeface="Arial" panose="020B0604020202020204" pitchFamily="34" charset="0"/>
              <a:buChar char="•"/>
            </a:pPr>
            <a:r>
              <a:rPr lang="fr-FR" sz="2000" b="1" dirty="0">
                <a:solidFill>
                  <a:srgbClr val="000000"/>
                </a:solidFill>
              </a:rPr>
              <a:t>Peuvent</a:t>
            </a:r>
            <a:r>
              <a:rPr lang="fr-FR" sz="2000" dirty="0">
                <a:solidFill>
                  <a:srgbClr val="000000"/>
                </a:solidFill>
              </a:rPr>
              <a:t> </a:t>
            </a:r>
            <a:r>
              <a:rPr lang="fr-FR" sz="2000" b="1" dirty="0">
                <a:solidFill>
                  <a:srgbClr val="000000"/>
                </a:solidFill>
              </a:rPr>
              <a:t>être</a:t>
            </a:r>
            <a:r>
              <a:rPr lang="fr-FR" sz="2000" dirty="0">
                <a:solidFill>
                  <a:srgbClr val="000000"/>
                </a:solidFill>
              </a:rPr>
              <a:t> dues en </a:t>
            </a:r>
            <a:r>
              <a:rPr lang="fr-FR" sz="2000" b="1" dirty="0">
                <a:solidFill>
                  <a:srgbClr val="000000"/>
                </a:solidFill>
              </a:rPr>
              <a:t>partie</a:t>
            </a:r>
            <a:r>
              <a:rPr lang="fr-FR" sz="2000" dirty="0">
                <a:solidFill>
                  <a:srgbClr val="000000"/>
                </a:solidFill>
              </a:rPr>
              <a:t> à la </a:t>
            </a:r>
            <a:r>
              <a:rPr lang="fr-FR" sz="2000" b="1" dirty="0">
                <a:solidFill>
                  <a:srgbClr val="000000"/>
                </a:solidFill>
              </a:rPr>
              <a:t>victime</a:t>
            </a:r>
            <a:r>
              <a:rPr lang="fr-FR" sz="2000" dirty="0">
                <a:solidFill>
                  <a:srgbClr val="000000"/>
                </a:solidFill>
              </a:rPr>
              <a:t> </a:t>
            </a:r>
            <a:endParaRPr lang="fr-FR" sz="2000" b="1" dirty="0">
              <a:solidFill>
                <a:srgbClr val="000000"/>
              </a:solidFill>
            </a:endParaRPr>
          </a:p>
          <a:p>
            <a:pPr fontAlgn="base"/>
            <a:r>
              <a:rPr lang="fr-FR" sz="2000" b="1" dirty="0">
                <a:solidFill>
                  <a:srgbClr val="000000"/>
                </a:solidFill>
              </a:rPr>
              <a:t>• Lésions</a:t>
            </a:r>
            <a:r>
              <a:rPr lang="fr-FR" sz="2000" dirty="0">
                <a:solidFill>
                  <a:srgbClr val="000000"/>
                </a:solidFill>
              </a:rPr>
              <a:t> </a:t>
            </a:r>
            <a:r>
              <a:rPr lang="fr-FR" sz="2000" b="1" dirty="0">
                <a:solidFill>
                  <a:srgbClr val="000000"/>
                </a:solidFill>
              </a:rPr>
              <a:t>cervicales</a:t>
            </a:r>
            <a:r>
              <a:rPr lang="fr-FR" sz="2000" dirty="0">
                <a:solidFill>
                  <a:srgbClr val="000000"/>
                </a:solidFill>
              </a:rPr>
              <a:t> </a:t>
            </a:r>
            <a:r>
              <a:rPr lang="fr-FR" sz="2000" b="1" dirty="0">
                <a:solidFill>
                  <a:srgbClr val="000000"/>
                </a:solidFill>
              </a:rPr>
              <a:t>profondes</a:t>
            </a:r>
          </a:p>
          <a:p>
            <a:pPr fontAlgn="base"/>
            <a:br>
              <a:rPr lang="fr-FR" dirty="0">
                <a:solidFill>
                  <a:srgbClr val="000000"/>
                </a:solidFill>
                <a:latin typeface="Aspira"/>
              </a:rPr>
            </a:br>
            <a:r>
              <a:rPr lang="fr-FR" sz="2000" b="1" dirty="0">
                <a:solidFill>
                  <a:srgbClr val="000000"/>
                </a:solidFill>
              </a:rPr>
              <a:t>Infiltrations</a:t>
            </a:r>
            <a:r>
              <a:rPr lang="fr-FR" sz="2000" dirty="0">
                <a:solidFill>
                  <a:srgbClr val="000000"/>
                </a:solidFill>
              </a:rPr>
              <a:t> </a:t>
            </a:r>
            <a:r>
              <a:rPr lang="fr-FR" sz="2000" b="1" dirty="0">
                <a:solidFill>
                  <a:srgbClr val="000000"/>
                </a:solidFill>
              </a:rPr>
              <a:t>hémorragiques</a:t>
            </a:r>
            <a:r>
              <a:rPr lang="fr-FR" sz="2000" dirty="0">
                <a:solidFill>
                  <a:srgbClr val="000000"/>
                </a:solidFill>
              </a:rPr>
              <a:t> des parties molles</a:t>
            </a:r>
          </a:p>
          <a:p>
            <a:pPr marL="685800" lvl="1" indent="-228600" fontAlgn="base">
              <a:buFont typeface="Arial" panose="020B0604020202020204" pitchFamily="34" charset="0"/>
              <a:buChar char="•"/>
            </a:pPr>
            <a:r>
              <a:rPr lang="fr-FR" sz="2000" dirty="0">
                <a:solidFill>
                  <a:srgbClr val="000000"/>
                </a:solidFill>
              </a:rPr>
              <a:t>Lésions </a:t>
            </a:r>
            <a:r>
              <a:rPr lang="fr-FR" sz="2000" b="1" dirty="0">
                <a:solidFill>
                  <a:srgbClr val="000000"/>
                </a:solidFill>
              </a:rPr>
              <a:t>carotidiennes</a:t>
            </a:r>
            <a:endParaRPr lang="fr-FR" sz="2000" dirty="0">
              <a:solidFill>
                <a:srgbClr val="000000"/>
              </a:solidFill>
            </a:endParaRPr>
          </a:p>
          <a:p>
            <a:pPr marL="685800" lvl="1" indent="-228600" fontAlgn="base">
              <a:lnSpc>
                <a:spcPct val="150000"/>
              </a:lnSpc>
              <a:buFont typeface="Arial" panose="020B0604020202020204" pitchFamily="34" charset="0"/>
              <a:buChar char="•"/>
            </a:pPr>
            <a:r>
              <a:rPr lang="fr-FR" sz="2000" b="1" dirty="0">
                <a:solidFill>
                  <a:srgbClr val="000000"/>
                </a:solidFill>
              </a:rPr>
              <a:t>Fractures</a:t>
            </a:r>
            <a:r>
              <a:rPr lang="fr-FR" sz="2000" dirty="0">
                <a:solidFill>
                  <a:srgbClr val="000000"/>
                </a:solidFill>
              </a:rPr>
              <a:t> de l’appareil </a:t>
            </a:r>
            <a:r>
              <a:rPr lang="fr-FR" sz="2000" b="1" dirty="0">
                <a:solidFill>
                  <a:srgbClr val="000000"/>
                </a:solidFill>
              </a:rPr>
              <a:t>hyothyréoïdien</a:t>
            </a:r>
            <a:endParaRPr lang="fr-FR" sz="2000" b="1" i="0" dirty="0">
              <a:solidFill>
                <a:srgbClr val="000000"/>
              </a:solidFill>
              <a:effectLst/>
            </a:endParaRPr>
          </a:p>
          <a:p>
            <a:pPr marL="685800" lvl="1" indent="-228600" fontAlgn="base">
              <a:lnSpc>
                <a:spcPct val="150000"/>
              </a:lnSpc>
              <a:buFont typeface="Arial" panose="020B0604020202020204" pitchFamily="34" charset="0"/>
              <a:buChar char="•"/>
            </a:pPr>
            <a:r>
              <a:rPr lang="fr-FR" sz="2000" b="1" dirty="0"/>
              <a:t>La strangulation manuelle est </a:t>
            </a:r>
            <a:r>
              <a:rPr lang="fr-FR" sz="2000" b="1" dirty="0">
                <a:solidFill>
                  <a:srgbClr val="FF0000"/>
                </a:solidFill>
              </a:rPr>
              <a:t>presque toujours </a:t>
            </a:r>
          </a:p>
          <a:p>
            <a:pPr lvl="1" fontAlgn="base">
              <a:lnSpc>
                <a:spcPct val="150000"/>
              </a:lnSpc>
            </a:pPr>
            <a:r>
              <a:rPr lang="fr-FR" sz="2000" b="0" i="0" dirty="0">
                <a:solidFill>
                  <a:srgbClr val="FF0000"/>
                </a:solidFill>
                <a:effectLst/>
              </a:rPr>
              <a:t>   </a:t>
            </a:r>
            <a:r>
              <a:rPr lang="fr-FR" sz="2000" b="1" dirty="0">
                <a:solidFill>
                  <a:srgbClr val="FF0000"/>
                </a:solidFill>
              </a:rPr>
              <a:t>criminelle</a:t>
            </a:r>
            <a:endParaRPr lang="fr-FR" sz="2000" b="1" i="0" dirty="0">
              <a:solidFill>
                <a:srgbClr val="FF0000"/>
              </a:solidFill>
              <a:effectLst/>
            </a:endParaRPr>
          </a:p>
        </p:txBody>
      </p:sp>
      <p:sp>
        <p:nvSpPr>
          <p:cNvPr id="4" name="Rectangle 3"/>
          <p:cNvSpPr/>
          <p:nvPr/>
        </p:nvSpPr>
        <p:spPr>
          <a:xfrm>
            <a:off x="662710" y="601147"/>
            <a:ext cx="3667992" cy="523220"/>
          </a:xfrm>
          <a:prstGeom prst="rect">
            <a:avLst/>
          </a:prstGeom>
        </p:spPr>
        <p:txBody>
          <a:bodyPr wrap="none">
            <a:spAutoFit/>
          </a:bodyPr>
          <a:lstStyle/>
          <a:p>
            <a:r>
              <a:rPr lang="fr-FR" sz="2800" b="1" dirty="0">
                <a:solidFill>
                  <a:srgbClr val="0070C0"/>
                </a:solidFill>
              </a:rPr>
              <a:t>Strangulation manuelle</a:t>
            </a:r>
          </a:p>
        </p:txBody>
      </p:sp>
      <p:cxnSp>
        <p:nvCxnSpPr>
          <p:cNvPr id="6" name="Connecteur droit 5"/>
          <p:cNvCxnSpPr>
            <a:cxnSpLocks/>
          </p:cNvCxnSpPr>
          <p:nvPr/>
        </p:nvCxnSpPr>
        <p:spPr>
          <a:xfrm>
            <a:off x="6213913" y="508139"/>
            <a:ext cx="200333" cy="598679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29575" y="601147"/>
            <a:ext cx="4269117" cy="523220"/>
          </a:xfrm>
          <a:prstGeom prst="rect">
            <a:avLst/>
          </a:prstGeom>
        </p:spPr>
        <p:txBody>
          <a:bodyPr wrap="none">
            <a:spAutoFit/>
          </a:bodyPr>
          <a:lstStyle/>
          <a:p>
            <a:r>
              <a:rPr lang="fr-FR" sz="2800" b="1" dirty="0">
                <a:solidFill>
                  <a:srgbClr val="0070C0"/>
                </a:solidFill>
              </a:rPr>
              <a:t>           Strangulation  au lien</a:t>
            </a:r>
          </a:p>
        </p:txBody>
      </p:sp>
      <p:sp>
        <p:nvSpPr>
          <p:cNvPr id="9" name="Rectangle 8"/>
          <p:cNvSpPr/>
          <p:nvPr/>
        </p:nvSpPr>
        <p:spPr>
          <a:xfrm>
            <a:off x="6414246" y="1529716"/>
            <a:ext cx="5609455" cy="4401205"/>
          </a:xfrm>
          <a:prstGeom prst="rect">
            <a:avLst/>
          </a:prstGeom>
        </p:spPr>
        <p:txBody>
          <a:bodyPr wrap="square">
            <a:spAutoFit/>
          </a:bodyPr>
          <a:lstStyle/>
          <a:p>
            <a:pPr fontAlgn="base">
              <a:buFont typeface="Arial" panose="020B0604020202020204" pitchFamily="34" charset="0"/>
              <a:buChar char="•"/>
            </a:pPr>
            <a:r>
              <a:rPr lang="fr-FR" sz="2000" b="1" dirty="0">
                <a:solidFill>
                  <a:srgbClr val="000000"/>
                </a:solidFill>
              </a:rPr>
              <a:t>Lésions cervicales de surface :</a:t>
            </a:r>
            <a:endParaRPr lang="fr-FR" sz="2000" dirty="0">
              <a:solidFill>
                <a:srgbClr val="000000"/>
              </a:solidFill>
            </a:endParaRPr>
          </a:p>
          <a:p>
            <a:pPr marL="742950" lvl="1" indent="-285750" fontAlgn="base">
              <a:buFont typeface="Arial" panose="020B0604020202020204" pitchFamily="34" charset="0"/>
              <a:buChar char="•"/>
            </a:pPr>
            <a:r>
              <a:rPr lang="fr-FR" sz="2000" b="1" dirty="0">
                <a:solidFill>
                  <a:srgbClr val="000000"/>
                </a:solidFill>
              </a:rPr>
              <a:t>sillon</a:t>
            </a:r>
            <a:endParaRPr lang="fr-FR" sz="2000" dirty="0">
              <a:solidFill>
                <a:srgbClr val="000000"/>
              </a:solidFill>
            </a:endParaRPr>
          </a:p>
          <a:p>
            <a:pPr marL="1143000" lvl="2" indent="-228600" fontAlgn="base">
              <a:buFont typeface="Arial" panose="020B0604020202020204" pitchFamily="34" charset="0"/>
              <a:buChar char="•"/>
            </a:pPr>
            <a:r>
              <a:rPr lang="fr-FR" sz="2000" b="1" dirty="0">
                <a:solidFill>
                  <a:srgbClr val="000000"/>
                </a:solidFill>
              </a:rPr>
              <a:t>Bas</a:t>
            </a:r>
            <a:r>
              <a:rPr lang="fr-FR" sz="2000" dirty="0">
                <a:solidFill>
                  <a:srgbClr val="000000"/>
                </a:solidFill>
              </a:rPr>
              <a:t> </a:t>
            </a:r>
            <a:r>
              <a:rPr lang="fr-FR" sz="2000" b="1" dirty="0">
                <a:solidFill>
                  <a:srgbClr val="000000"/>
                </a:solidFill>
              </a:rPr>
              <a:t>situé</a:t>
            </a:r>
            <a:r>
              <a:rPr lang="fr-FR" sz="2000" dirty="0">
                <a:solidFill>
                  <a:srgbClr val="000000"/>
                </a:solidFill>
              </a:rPr>
              <a:t> (au </a:t>
            </a:r>
            <a:r>
              <a:rPr lang="fr-FR" sz="2000" b="1" dirty="0">
                <a:solidFill>
                  <a:srgbClr val="000000"/>
                </a:solidFill>
              </a:rPr>
              <a:t>dessous</a:t>
            </a:r>
            <a:r>
              <a:rPr lang="fr-FR" sz="2000" dirty="0">
                <a:solidFill>
                  <a:srgbClr val="000000"/>
                </a:solidFill>
              </a:rPr>
              <a:t> du </a:t>
            </a:r>
            <a:r>
              <a:rPr lang="fr-FR" sz="2000" b="1" dirty="0">
                <a:solidFill>
                  <a:srgbClr val="000000"/>
                </a:solidFill>
              </a:rPr>
              <a:t>cartilage</a:t>
            </a:r>
            <a:r>
              <a:rPr lang="fr-FR" sz="2000" dirty="0">
                <a:solidFill>
                  <a:srgbClr val="000000"/>
                </a:solidFill>
              </a:rPr>
              <a:t> </a:t>
            </a:r>
            <a:r>
              <a:rPr lang="fr-FR" sz="2000" b="1" dirty="0">
                <a:solidFill>
                  <a:srgbClr val="000000"/>
                </a:solidFill>
              </a:rPr>
              <a:t>thyroïde</a:t>
            </a:r>
            <a:r>
              <a:rPr lang="fr-FR" sz="2000" dirty="0">
                <a:solidFill>
                  <a:srgbClr val="000000"/>
                </a:solidFill>
              </a:rPr>
              <a:t>)</a:t>
            </a:r>
          </a:p>
          <a:p>
            <a:pPr marL="1143000" lvl="2" indent="-228600" fontAlgn="base">
              <a:buFont typeface="Arial" panose="020B0604020202020204" pitchFamily="34" charset="0"/>
              <a:buChar char="•"/>
            </a:pPr>
            <a:r>
              <a:rPr lang="fr-FR" sz="2000" b="1" dirty="0">
                <a:solidFill>
                  <a:srgbClr val="000000"/>
                </a:solidFill>
              </a:rPr>
              <a:t>Horizontal</a:t>
            </a:r>
            <a:endParaRPr lang="fr-FR" sz="2000" dirty="0">
              <a:solidFill>
                <a:srgbClr val="000000"/>
              </a:solidFill>
            </a:endParaRPr>
          </a:p>
          <a:p>
            <a:pPr marL="1143000" lvl="2" indent="-228600" fontAlgn="base">
              <a:buFont typeface="Arial" panose="020B0604020202020204" pitchFamily="34" charset="0"/>
              <a:buChar char="•"/>
            </a:pPr>
            <a:r>
              <a:rPr lang="fr-FR" sz="2000" b="1" dirty="0">
                <a:solidFill>
                  <a:srgbClr val="000000"/>
                </a:solidFill>
              </a:rPr>
              <a:t>Complet</a:t>
            </a:r>
            <a:endParaRPr lang="fr-FR" sz="2000" dirty="0">
              <a:solidFill>
                <a:srgbClr val="000000"/>
              </a:solidFill>
            </a:endParaRPr>
          </a:p>
          <a:p>
            <a:pPr marL="1200150" lvl="2" indent="-285750" fontAlgn="base">
              <a:buFont typeface="Arial" panose="020B0604020202020204" pitchFamily="34" charset="0"/>
              <a:buChar char="•"/>
            </a:pPr>
            <a:r>
              <a:rPr lang="fr-FR" sz="2000" b="1" dirty="0">
                <a:solidFill>
                  <a:srgbClr val="000000"/>
                </a:solidFill>
              </a:rPr>
              <a:t>Faux sillons :</a:t>
            </a:r>
            <a:endParaRPr lang="fr-FR" sz="2000" dirty="0">
              <a:solidFill>
                <a:srgbClr val="000000"/>
              </a:solidFill>
            </a:endParaRPr>
          </a:p>
          <a:p>
            <a:pPr marL="1143000" lvl="2" indent="-228600" fontAlgn="base">
              <a:buFont typeface="Arial" panose="020B0604020202020204" pitchFamily="34" charset="0"/>
              <a:buChar char="•"/>
            </a:pPr>
            <a:r>
              <a:rPr lang="fr-FR" sz="2000" b="1" dirty="0">
                <a:solidFill>
                  <a:srgbClr val="000000"/>
                </a:solidFill>
              </a:rPr>
              <a:t>naturels</a:t>
            </a:r>
            <a:r>
              <a:rPr lang="fr-FR" sz="2000" dirty="0">
                <a:solidFill>
                  <a:srgbClr val="000000"/>
                </a:solidFill>
              </a:rPr>
              <a:t> : replis de la peau</a:t>
            </a:r>
          </a:p>
          <a:p>
            <a:pPr marL="1143000" lvl="2" indent="-228600" fontAlgn="base">
              <a:buFont typeface="Arial" panose="020B0604020202020204" pitchFamily="34" charset="0"/>
              <a:buChar char="•"/>
            </a:pPr>
            <a:r>
              <a:rPr lang="fr-FR" sz="2000" b="1" dirty="0">
                <a:solidFill>
                  <a:srgbClr val="000000"/>
                </a:solidFill>
              </a:rPr>
              <a:t>artificiels</a:t>
            </a:r>
            <a:r>
              <a:rPr lang="fr-FR" sz="2000" dirty="0">
                <a:solidFill>
                  <a:srgbClr val="000000"/>
                </a:solidFill>
              </a:rPr>
              <a:t> : vêtement, collier ...</a:t>
            </a:r>
          </a:p>
          <a:p>
            <a:pPr fontAlgn="base">
              <a:buFont typeface="Arial" panose="020B0604020202020204" pitchFamily="34" charset="0"/>
              <a:buChar char="•"/>
            </a:pPr>
            <a:r>
              <a:rPr lang="fr-FR" sz="2000" b="1" dirty="0">
                <a:solidFill>
                  <a:srgbClr val="000000"/>
                </a:solidFill>
              </a:rPr>
              <a:t>Lésions cervicales profondes</a:t>
            </a:r>
            <a:br>
              <a:rPr lang="fr-FR" sz="2000" b="1" dirty="0">
                <a:solidFill>
                  <a:srgbClr val="000000"/>
                </a:solidFill>
              </a:rPr>
            </a:br>
            <a:endParaRPr lang="fr-FR" sz="2000" dirty="0">
              <a:solidFill>
                <a:srgbClr val="000000"/>
              </a:solidFill>
            </a:endParaRPr>
          </a:p>
          <a:p>
            <a:pPr marL="685800" lvl="1" indent="-228600" fontAlgn="base">
              <a:buFont typeface="Arial" panose="020B0604020202020204" pitchFamily="34" charset="0"/>
              <a:buChar char="•"/>
            </a:pPr>
            <a:r>
              <a:rPr lang="fr-FR" sz="2000" dirty="0">
                <a:solidFill>
                  <a:srgbClr val="000000"/>
                </a:solidFill>
              </a:rPr>
              <a:t>Moins </a:t>
            </a:r>
            <a:r>
              <a:rPr lang="fr-FR" sz="2000" b="1" dirty="0">
                <a:solidFill>
                  <a:srgbClr val="000000"/>
                </a:solidFill>
              </a:rPr>
              <a:t>fréquentes</a:t>
            </a:r>
            <a:r>
              <a:rPr lang="fr-FR" sz="2000" dirty="0">
                <a:solidFill>
                  <a:srgbClr val="000000"/>
                </a:solidFill>
              </a:rPr>
              <a:t> et </a:t>
            </a:r>
            <a:r>
              <a:rPr lang="fr-FR" sz="2000" b="1" dirty="0">
                <a:solidFill>
                  <a:srgbClr val="000000"/>
                </a:solidFill>
              </a:rPr>
              <a:t>moins</a:t>
            </a:r>
            <a:r>
              <a:rPr lang="fr-FR" sz="2000" dirty="0">
                <a:solidFill>
                  <a:srgbClr val="000000"/>
                </a:solidFill>
              </a:rPr>
              <a:t> </a:t>
            </a:r>
            <a:r>
              <a:rPr lang="fr-FR" sz="2000" b="1" dirty="0">
                <a:solidFill>
                  <a:srgbClr val="000000"/>
                </a:solidFill>
              </a:rPr>
              <a:t>marquées</a:t>
            </a:r>
            <a:endParaRPr lang="fr-FR" sz="2000" b="0" i="0" dirty="0">
              <a:solidFill>
                <a:srgbClr val="000000"/>
              </a:solidFill>
              <a:effectLst/>
            </a:endParaRPr>
          </a:p>
          <a:p>
            <a:pPr lvl="1" fontAlgn="base"/>
            <a:endParaRPr lang="fr-FR" sz="2000" b="1" dirty="0">
              <a:solidFill>
                <a:srgbClr val="000000"/>
              </a:solidFill>
            </a:endParaRPr>
          </a:p>
          <a:p>
            <a:pPr lvl="1" fontAlgn="base"/>
            <a:r>
              <a:rPr lang="fr-FR" sz="2000" b="1" i="0" dirty="0">
                <a:solidFill>
                  <a:srgbClr val="000000"/>
                </a:solidFill>
                <a:effectLst/>
              </a:rPr>
              <a:t>           </a:t>
            </a:r>
            <a:endParaRPr lang="fr-FR" sz="2000" b="0" i="0" dirty="0">
              <a:solidFill>
                <a:srgbClr val="000000"/>
              </a:solidFill>
              <a:effectLst/>
            </a:endParaRPr>
          </a:p>
        </p:txBody>
      </p:sp>
    </p:spTree>
    <p:extLst>
      <p:ext uri="{BB962C8B-B14F-4D97-AF65-F5344CB8AC3E}">
        <p14:creationId xmlns:p14="http://schemas.microsoft.com/office/powerpoint/2010/main" val="3258498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747" y="924611"/>
            <a:ext cx="1939313" cy="461665"/>
          </a:xfrm>
          <a:prstGeom prst="rect">
            <a:avLst/>
          </a:prstGeom>
        </p:spPr>
        <p:txBody>
          <a:bodyPr wrap="none">
            <a:spAutoFit/>
          </a:bodyPr>
          <a:lstStyle/>
          <a:p>
            <a:r>
              <a:rPr lang="fr-FR" sz="2400" b="1" dirty="0">
                <a:solidFill>
                  <a:srgbClr val="0070C0"/>
                </a:solidFill>
              </a:rPr>
              <a:t>1/ Définitions</a:t>
            </a:r>
          </a:p>
        </p:txBody>
      </p:sp>
      <p:sp>
        <p:nvSpPr>
          <p:cNvPr id="3" name="Rectangle 2"/>
          <p:cNvSpPr/>
          <p:nvPr/>
        </p:nvSpPr>
        <p:spPr>
          <a:xfrm>
            <a:off x="345260" y="128540"/>
            <a:ext cx="2896242" cy="523220"/>
          </a:xfrm>
          <a:prstGeom prst="rect">
            <a:avLst/>
          </a:prstGeom>
        </p:spPr>
        <p:txBody>
          <a:bodyPr wrap="none">
            <a:spAutoFit/>
          </a:bodyPr>
          <a:lstStyle/>
          <a:p>
            <a:r>
              <a:rPr lang="fr-FR" sz="2800" b="1" dirty="0">
                <a:solidFill>
                  <a:srgbClr val="C00000"/>
                </a:solidFill>
              </a:rPr>
              <a:t>B/ ÉLECTRISATION</a:t>
            </a:r>
          </a:p>
        </p:txBody>
      </p:sp>
      <p:sp>
        <p:nvSpPr>
          <p:cNvPr id="4" name="Rectangle 3"/>
          <p:cNvSpPr/>
          <p:nvPr/>
        </p:nvSpPr>
        <p:spPr>
          <a:xfrm>
            <a:off x="345260" y="1506432"/>
            <a:ext cx="11030952" cy="2862322"/>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sz="2000" b="1" dirty="0"/>
              <a:t>L’électrisation correspond au passage d’un courant électrique (CE) à travers le corps humain, ainsi que l’ensemble des conséquences physiologiques et physiopathologiques de ce passage. </a:t>
            </a:r>
          </a:p>
          <a:p>
            <a:endParaRPr lang="fr-FR" sz="2000" b="1" dirty="0"/>
          </a:p>
          <a:p>
            <a:pPr marL="285750" indent="-285750">
              <a:buFont typeface="Wingdings" panose="05000000000000000000" pitchFamily="2" charset="2"/>
              <a:buChar char="ü"/>
            </a:pPr>
            <a:r>
              <a:rPr lang="fr-FR" sz="2000" b="1" dirty="0"/>
              <a:t>L’électrocution, cependant plus couramment employé, correspond au décès par électrisation. </a:t>
            </a:r>
          </a:p>
          <a:p>
            <a:endParaRPr lang="fr-FR" sz="2000" b="1" dirty="0"/>
          </a:p>
          <a:p>
            <a:pPr marL="285750" indent="-285750">
              <a:lnSpc>
                <a:spcPct val="150000"/>
              </a:lnSpc>
              <a:buFont typeface="Wingdings" panose="05000000000000000000" pitchFamily="2" charset="2"/>
              <a:buChar char="ü"/>
            </a:pPr>
            <a:r>
              <a:rPr lang="fr-FR" sz="2000" b="1" dirty="0"/>
              <a:t>Le foudroiement et la fulguration résultent des effets de la foudre sur l’organisme, que le sujet décède ou non. </a:t>
            </a:r>
          </a:p>
        </p:txBody>
      </p:sp>
    </p:spTree>
    <p:extLst>
      <p:ext uri="{BB962C8B-B14F-4D97-AF65-F5344CB8AC3E}">
        <p14:creationId xmlns:p14="http://schemas.microsoft.com/office/powerpoint/2010/main" val="33544608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213" y="308161"/>
            <a:ext cx="7312002" cy="400110"/>
          </a:xfrm>
          <a:prstGeom prst="rect">
            <a:avLst/>
          </a:prstGeom>
        </p:spPr>
        <p:txBody>
          <a:bodyPr wrap="none">
            <a:spAutoFit/>
          </a:bodyPr>
          <a:lstStyle/>
          <a:p>
            <a:pPr marL="342900" indent="-342900">
              <a:buFont typeface="Wingdings" panose="05000000000000000000" pitchFamily="2" charset="2"/>
              <a:buChar char="ü"/>
            </a:pPr>
            <a:r>
              <a:rPr lang="fr-FR" sz="2000" b="1" i="0" dirty="0">
                <a:solidFill>
                  <a:srgbClr val="000000"/>
                </a:solidFill>
                <a:effectLst/>
              </a:rPr>
              <a:t>Les accidents électrique (AE) reconnaissent quatre mécanismes:</a:t>
            </a:r>
          </a:p>
        </p:txBody>
      </p:sp>
      <p:sp>
        <p:nvSpPr>
          <p:cNvPr id="3" name="Rectangle 2"/>
          <p:cNvSpPr/>
          <p:nvPr/>
        </p:nvSpPr>
        <p:spPr>
          <a:xfrm>
            <a:off x="322294" y="3728045"/>
            <a:ext cx="11084307" cy="707886"/>
          </a:xfrm>
          <a:prstGeom prst="rect">
            <a:avLst/>
          </a:prstGeom>
        </p:spPr>
        <p:txBody>
          <a:bodyPr wrap="square">
            <a:spAutoFit/>
          </a:bodyPr>
          <a:lstStyle/>
          <a:p>
            <a:pPr>
              <a:buFont typeface="Arial" panose="020B0604020202020204" pitchFamily="34" charset="0"/>
              <a:buChar char="•"/>
            </a:pPr>
            <a:r>
              <a:rPr lang="fr-FR" sz="2000" b="1" dirty="0">
                <a:solidFill>
                  <a:srgbClr val="000000"/>
                </a:solidFill>
              </a:rPr>
              <a:t> L</a:t>
            </a:r>
            <a:r>
              <a:rPr lang="fr-FR" sz="2000" b="1" i="0" dirty="0">
                <a:solidFill>
                  <a:srgbClr val="000000"/>
                </a:solidFill>
                <a:effectLst/>
              </a:rPr>
              <a:t>e flash électrique, qui réalise un tableau clinique identique aux brûlures thermiques, avec le risque </a:t>
            </a:r>
          </a:p>
          <a:p>
            <a:r>
              <a:rPr lang="fr-FR" sz="2000" b="1" dirty="0">
                <a:solidFill>
                  <a:srgbClr val="000000"/>
                </a:solidFill>
              </a:rPr>
              <a:t>  </a:t>
            </a:r>
            <a:r>
              <a:rPr lang="fr-FR" sz="2000" b="1" i="0" dirty="0">
                <a:solidFill>
                  <a:srgbClr val="000000"/>
                </a:solidFill>
                <a:effectLst/>
              </a:rPr>
              <a:t>d'atteinte des vêtements, qui peuvent s'enflammer</a:t>
            </a:r>
            <a:r>
              <a:rPr lang="fr-FR" b="0" i="0" dirty="0">
                <a:solidFill>
                  <a:srgbClr val="000000"/>
                </a:solidFill>
                <a:effectLst/>
              </a:rPr>
              <a:t>;</a:t>
            </a:r>
          </a:p>
        </p:txBody>
      </p:sp>
      <p:sp>
        <p:nvSpPr>
          <p:cNvPr id="6" name="Rectangle 5"/>
          <p:cNvSpPr/>
          <p:nvPr/>
        </p:nvSpPr>
        <p:spPr>
          <a:xfrm>
            <a:off x="360829" y="2384465"/>
            <a:ext cx="11376212" cy="1015663"/>
          </a:xfrm>
          <a:prstGeom prst="rect">
            <a:avLst/>
          </a:prstGeom>
          <a:ln>
            <a:solidFill>
              <a:srgbClr val="C00000"/>
            </a:solidFill>
          </a:ln>
        </p:spPr>
        <p:txBody>
          <a:bodyPr wrap="square">
            <a:spAutoFit/>
          </a:bodyPr>
          <a:lstStyle/>
          <a:p>
            <a:pPr>
              <a:buFont typeface="Arial" panose="020B0604020202020204" pitchFamily="34" charset="0"/>
              <a:buChar char="•"/>
            </a:pPr>
            <a:r>
              <a:rPr lang="fr-FR" sz="2000" b="1" i="0" dirty="0">
                <a:solidFill>
                  <a:srgbClr val="000000"/>
                </a:solidFill>
                <a:effectLst/>
              </a:rPr>
              <a:t> avec un courant de haut voltage (comme si le CE «glissait» sur la victime). Ce courant émis à distance </a:t>
            </a:r>
          </a:p>
          <a:p>
            <a:r>
              <a:rPr lang="fr-FR" sz="2000" b="1" dirty="0">
                <a:solidFill>
                  <a:srgbClr val="000000"/>
                </a:solidFill>
              </a:rPr>
              <a:t>   </a:t>
            </a:r>
            <a:r>
              <a:rPr lang="fr-FR" sz="2000" b="1" i="0" dirty="0">
                <a:solidFill>
                  <a:srgbClr val="000000"/>
                </a:solidFill>
                <a:effectLst/>
              </a:rPr>
              <a:t>crée de véritables brûlures</a:t>
            </a:r>
            <a:r>
              <a:rPr lang="fr-FR" sz="2000" b="1" dirty="0">
                <a:solidFill>
                  <a:srgbClr val="000000"/>
                </a:solidFill>
              </a:rPr>
              <a:t> </a:t>
            </a:r>
            <a:r>
              <a:rPr lang="fr-FR" sz="2000" b="1" i="0" dirty="0">
                <a:solidFill>
                  <a:srgbClr val="000000"/>
                </a:solidFill>
                <a:effectLst/>
              </a:rPr>
              <a:t>cutanées</a:t>
            </a:r>
            <a:r>
              <a:rPr lang="fr-FR" sz="2000" b="1" dirty="0">
                <a:solidFill>
                  <a:srgbClr val="000000"/>
                </a:solidFill>
              </a:rPr>
              <a:t> </a:t>
            </a:r>
            <a:r>
              <a:rPr lang="fr-FR" sz="2000" b="1" i="0" dirty="0">
                <a:solidFill>
                  <a:srgbClr val="000000"/>
                </a:solidFill>
                <a:effectLst/>
              </a:rPr>
              <a:t>voire même</a:t>
            </a:r>
            <a:r>
              <a:rPr lang="fr-FR" sz="2000" b="1" dirty="0">
                <a:solidFill>
                  <a:srgbClr val="000000"/>
                </a:solidFill>
              </a:rPr>
              <a:t> </a:t>
            </a:r>
            <a:r>
              <a:rPr lang="fr-FR" sz="2000" b="1" i="0" dirty="0">
                <a:solidFill>
                  <a:srgbClr val="000000"/>
                </a:solidFill>
                <a:effectLst/>
              </a:rPr>
              <a:t>musculaires, avec une distance du «saut» électrique de </a:t>
            </a:r>
            <a:r>
              <a:rPr lang="fr-FR" sz="2000" b="1" dirty="0">
                <a:solidFill>
                  <a:srgbClr val="000000"/>
                </a:solidFill>
              </a:rPr>
              <a:t> </a:t>
            </a:r>
            <a:r>
              <a:rPr lang="fr-FR" sz="2000" b="1" i="0" dirty="0">
                <a:solidFill>
                  <a:srgbClr val="000000"/>
                </a:solidFill>
                <a:effectLst/>
              </a:rPr>
              <a:t>2 à 3 centimètres par 10.000 volts (la chaleur ainsi produite</a:t>
            </a:r>
            <a:r>
              <a:rPr lang="fr-FR" sz="2000" b="1" dirty="0">
                <a:solidFill>
                  <a:srgbClr val="000000"/>
                </a:solidFill>
              </a:rPr>
              <a:t> </a:t>
            </a:r>
            <a:r>
              <a:rPr lang="fr-FR" sz="2000" b="1" i="0" dirty="0">
                <a:solidFill>
                  <a:srgbClr val="000000"/>
                </a:solidFill>
                <a:effectLst/>
              </a:rPr>
              <a:t>peut varier jusqu'à 20.000 °C)</a:t>
            </a:r>
          </a:p>
        </p:txBody>
      </p:sp>
      <p:sp>
        <p:nvSpPr>
          <p:cNvPr id="7" name="Rectangle 6"/>
          <p:cNvSpPr/>
          <p:nvPr/>
        </p:nvSpPr>
        <p:spPr>
          <a:xfrm>
            <a:off x="0" y="718343"/>
            <a:ext cx="12097871" cy="1600438"/>
          </a:xfrm>
          <a:prstGeom prst="rect">
            <a:avLst/>
          </a:prstGeom>
        </p:spPr>
        <p:txBody>
          <a:bodyPr wrap="square">
            <a:spAutoFit/>
          </a:bodyPr>
          <a:lstStyle/>
          <a:p>
            <a:endParaRPr lang="fr-FR" b="0" i="0" dirty="0">
              <a:solidFill>
                <a:srgbClr val="000000"/>
              </a:solidFill>
              <a:effectLst/>
            </a:endParaRPr>
          </a:p>
          <a:p>
            <a:r>
              <a:rPr lang="fr-FR" sz="2000" b="1" dirty="0">
                <a:solidFill>
                  <a:srgbClr val="000000"/>
                </a:solidFill>
              </a:rPr>
              <a:t>       •</a:t>
            </a:r>
            <a:r>
              <a:rPr lang="fr-FR" sz="2000" b="1" i="0" dirty="0">
                <a:solidFill>
                  <a:srgbClr val="000000"/>
                </a:solidFill>
                <a:effectLst/>
              </a:rPr>
              <a:t>L'électrisation vraie», qui a des spécificités physiopathologiques représentées par les conséquences à la fois </a:t>
            </a:r>
          </a:p>
          <a:p>
            <a:r>
              <a:rPr lang="fr-FR" sz="2000" b="1" dirty="0">
                <a:solidFill>
                  <a:srgbClr val="000000"/>
                </a:solidFill>
              </a:rPr>
              <a:t>         </a:t>
            </a:r>
            <a:r>
              <a:rPr lang="fr-FR" sz="2000" b="1" i="0" dirty="0">
                <a:solidFill>
                  <a:srgbClr val="000000"/>
                </a:solidFill>
                <a:effectLst/>
              </a:rPr>
              <a:t>de</a:t>
            </a:r>
            <a:r>
              <a:rPr lang="fr-FR" sz="2000" b="1" dirty="0">
                <a:solidFill>
                  <a:srgbClr val="000000"/>
                </a:solidFill>
              </a:rPr>
              <a:t> </a:t>
            </a:r>
            <a:r>
              <a:rPr lang="fr-FR" sz="2000" b="1" i="0" dirty="0">
                <a:solidFill>
                  <a:srgbClr val="000000"/>
                </a:solidFill>
                <a:effectLst/>
              </a:rPr>
              <a:t>l'électrothermie mais également de l'action directe ou indirecte du CE. Elle rend compte du caractère </a:t>
            </a:r>
          </a:p>
          <a:p>
            <a:r>
              <a:rPr lang="fr-FR" sz="2000" b="1" dirty="0">
                <a:solidFill>
                  <a:srgbClr val="000000"/>
                </a:solidFill>
              </a:rPr>
              <a:t>         </a:t>
            </a:r>
            <a:r>
              <a:rPr lang="fr-FR" sz="2000" b="1" i="0" dirty="0">
                <a:solidFill>
                  <a:srgbClr val="000000"/>
                </a:solidFill>
                <a:effectLst/>
              </a:rPr>
              <a:t>insidieux et</a:t>
            </a:r>
            <a:r>
              <a:rPr lang="fr-FR" sz="2000" b="1" dirty="0">
                <a:solidFill>
                  <a:srgbClr val="000000"/>
                </a:solidFill>
              </a:rPr>
              <a:t> </a:t>
            </a:r>
            <a:r>
              <a:rPr lang="fr-FR" sz="2000" b="1" i="0" dirty="0">
                <a:solidFill>
                  <a:srgbClr val="000000"/>
                </a:solidFill>
                <a:effectLst/>
              </a:rPr>
              <a:t>torpides des</a:t>
            </a:r>
            <a:r>
              <a:rPr lang="fr-FR" sz="2000" b="1" dirty="0">
                <a:solidFill>
                  <a:srgbClr val="000000"/>
                </a:solidFill>
              </a:rPr>
              <a:t>  </a:t>
            </a:r>
            <a:r>
              <a:rPr lang="fr-FR" sz="2000" b="1" i="0" dirty="0">
                <a:solidFill>
                  <a:srgbClr val="000000"/>
                </a:solidFill>
                <a:effectLst/>
              </a:rPr>
              <a:t>lésions avec une dissociation clinique entre les lésions initialement observées et </a:t>
            </a:r>
          </a:p>
          <a:p>
            <a:r>
              <a:rPr lang="fr-FR" sz="2000" b="1" dirty="0">
                <a:solidFill>
                  <a:srgbClr val="000000"/>
                </a:solidFill>
              </a:rPr>
              <a:t>         </a:t>
            </a:r>
            <a:r>
              <a:rPr lang="fr-FR" sz="2000" b="1" i="0" dirty="0">
                <a:solidFill>
                  <a:srgbClr val="000000"/>
                </a:solidFill>
                <a:effectLst/>
              </a:rPr>
              <a:t>l'étendue exacte des</a:t>
            </a:r>
            <a:r>
              <a:rPr lang="fr-FR" sz="2000" b="1" dirty="0">
                <a:solidFill>
                  <a:srgbClr val="000000"/>
                </a:solidFill>
              </a:rPr>
              <a:t> </a:t>
            </a:r>
            <a:r>
              <a:rPr lang="fr-FR" sz="2000" b="1" i="0" dirty="0">
                <a:solidFill>
                  <a:srgbClr val="000000"/>
                </a:solidFill>
                <a:effectLst/>
              </a:rPr>
              <a:t>atteintes sous-jacentes, trop souvent sous-évaluées</a:t>
            </a:r>
            <a:r>
              <a:rPr lang="fr-FR" sz="2000" b="0" i="0" dirty="0">
                <a:solidFill>
                  <a:srgbClr val="000000"/>
                </a:solidFill>
                <a:effectLst/>
              </a:rPr>
              <a:t>.</a:t>
            </a:r>
          </a:p>
        </p:txBody>
      </p:sp>
    </p:spTree>
    <p:extLst>
      <p:ext uri="{BB962C8B-B14F-4D97-AF65-F5344CB8AC3E}">
        <p14:creationId xmlns:p14="http://schemas.microsoft.com/office/powerpoint/2010/main" val="132538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26549" y="245640"/>
            <a:ext cx="5106078" cy="461665"/>
          </a:xfrm>
          <a:prstGeom prst="rect">
            <a:avLst/>
          </a:prstGeom>
        </p:spPr>
        <p:txBody>
          <a:bodyPr wrap="none">
            <a:spAutoFit/>
          </a:bodyPr>
          <a:lstStyle/>
          <a:p>
            <a:r>
              <a:rPr lang="fr-FR" sz="2400" b="1" i="0" dirty="0">
                <a:solidFill>
                  <a:srgbClr val="0070C0"/>
                </a:solidFill>
                <a:effectLst/>
              </a:rPr>
              <a:t>2/ Effets physiologiques de l'électricité</a:t>
            </a:r>
          </a:p>
        </p:txBody>
      </p:sp>
      <p:sp>
        <p:nvSpPr>
          <p:cNvPr id="7" name="Rectangle 6"/>
          <p:cNvSpPr/>
          <p:nvPr/>
        </p:nvSpPr>
        <p:spPr>
          <a:xfrm>
            <a:off x="138290" y="853821"/>
            <a:ext cx="12354027" cy="1015663"/>
          </a:xfrm>
          <a:prstGeom prst="rect">
            <a:avLst/>
          </a:prstGeom>
        </p:spPr>
        <p:txBody>
          <a:bodyPr wrap="square">
            <a:spAutoFit/>
          </a:bodyPr>
          <a:lstStyle/>
          <a:p>
            <a:pPr marL="285750" indent="-285750">
              <a:buFont typeface="Wingdings" panose="05000000000000000000" pitchFamily="2" charset="2"/>
              <a:buChar char="ü"/>
            </a:pPr>
            <a:r>
              <a:rPr lang="fr-FR" sz="2000" b="1" dirty="0"/>
              <a:t>Le CE est défini comme un flux d’électrons à travers un conducteur déterminé par une différence de potentiel. </a:t>
            </a:r>
          </a:p>
          <a:p>
            <a:pPr marL="285750" indent="-285750">
              <a:buFont typeface="Wingdings" panose="05000000000000000000" pitchFamily="2" charset="2"/>
              <a:buChar char="ü"/>
            </a:pPr>
            <a:endParaRPr lang="fr-FR" sz="2000" b="1" dirty="0"/>
          </a:p>
          <a:p>
            <a:pPr marL="285750" indent="-285750">
              <a:buFont typeface="Wingdings" panose="05000000000000000000" pitchFamily="2" charset="2"/>
              <a:buChar char="ü"/>
            </a:pPr>
            <a:r>
              <a:rPr lang="fr-FR" sz="2000" b="1" dirty="0"/>
              <a:t>C’est un fluide énergétique inodore, invisible et inaudible.</a:t>
            </a:r>
          </a:p>
        </p:txBody>
      </p:sp>
      <p:sp>
        <p:nvSpPr>
          <p:cNvPr id="11" name="Rectangle 10"/>
          <p:cNvSpPr/>
          <p:nvPr/>
        </p:nvSpPr>
        <p:spPr>
          <a:xfrm>
            <a:off x="138290" y="2026529"/>
            <a:ext cx="12757440" cy="646331"/>
          </a:xfrm>
          <a:prstGeom prst="rect">
            <a:avLst/>
          </a:prstGeom>
        </p:spPr>
        <p:txBody>
          <a:bodyPr wrap="square">
            <a:spAutoFit/>
          </a:bodyPr>
          <a:lstStyle/>
          <a:p>
            <a:pPr marL="285750" indent="-285750">
              <a:buFont typeface="Wingdings" panose="05000000000000000000" pitchFamily="2" charset="2"/>
              <a:buChar char="ü"/>
            </a:pPr>
            <a:r>
              <a:rPr lang="fr-FR" b="1" i="0" dirty="0">
                <a:solidFill>
                  <a:srgbClr val="000000"/>
                </a:solidFill>
                <a:effectLst/>
              </a:rPr>
              <a:t>Pour qu'une électrisation ait lieu ,il faut </a:t>
            </a:r>
            <a:r>
              <a:rPr lang="fr-FR" b="1" dirty="0">
                <a:solidFill>
                  <a:srgbClr val="000000"/>
                </a:solidFill>
              </a:rPr>
              <a:t>u</a:t>
            </a:r>
            <a:r>
              <a:rPr lang="fr-FR" b="1" i="0" dirty="0">
                <a:solidFill>
                  <a:srgbClr val="000000"/>
                </a:solidFill>
                <a:effectLst/>
              </a:rPr>
              <a:t>ne entrée et une sortie du CE en deux endroits distincts de l'organisme par </a:t>
            </a:r>
          </a:p>
          <a:p>
            <a:r>
              <a:rPr lang="fr-FR" b="1" dirty="0">
                <a:solidFill>
                  <a:srgbClr val="000000"/>
                </a:solidFill>
              </a:rPr>
              <a:t>     </a:t>
            </a:r>
            <a:r>
              <a:rPr lang="fr-FR" b="1" i="0" dirty="0">
                <a:solidFill>
                  <a:srgbClr val="000000"/>
                </a:solidFill>
                <a:effectLst/>
              </a:rPr>
              <a:t>contact soit :</a:t>
            </a:r>
          </a:p>
        </p:txBody>
      </p:sp>
      <p:sp>
        <p:nvSpPr>
          <p:cNvPr id="12" name="Rectangle 11"/>
          <p:cNvSpPr/>
          <p:nvPr/>
        </p:nvSpPr>
        <p:spPr>
          <a:xfrm>
            <a:off x="138290" y="4432702"/>
            <a:ext cx="8310282" cy="369332"/>
          </a:xfrm>
          <a:prstGeom prst="rect">
            <a:avLst/>
          </a:prstGeom>
        </p:spPr>
        <p:txBody>
          <a:bodyPr wrap="square">
            <a:spAutoFit/>
          </a:bodyPr>
          <a:lstStyle/>
          <a:p>
            <a:pPr marL="285750" indent="-285750">
              <a:buFont typeface="Wingdings" panose="05000000000000000000" pitchFamily="2" charset="2"/>
              <a:buChar char="ü"/>
            </a:pPr>
            <a:r>
              <a:rPr lang="fr-FR" b="1" i="0" dirty="0">
                <a:solidFill>
                  <a:srgbClr val="000000"/>
                </a:solidFill>
                <a:effectLst/>
              </a:rPr>
              <a:t>Ces sites uniques ou multiples portent le nom de marques de Jellinek. </a:t>
            </a:r>
          </a:p>
        </p:txBody>
      </p:sp>
      <p:sp>
        <p:nvSpPr>
          <p:cNvPr id="13" name="Rectangle 12"/>
          <p:cNvSpPr/>
          <p:nvPr/>
        </p:nvSpPr>
        <p:spPr>
          <a:xfrm>
            <a:off x="941501" y="3183449"/>
            <a:ext cx="3553089" cy="369332"/>
          </a:xfrm>
          <a:prstGeom prst="rect">
            <a:avLst/>
          </a:prstGeom>
        </p:spPr>
        <p:txBody>
          <a:bodyPr wrap="none">
            <a:spAutoFit/>
          </a:bodyPr>
          <a:lstStyle/>
          <a:p>
            <a:pPr marL="285750" indent="-285750">
              <a:buFont typeface="Wingdings" panose="05000000000000000000" pitchFamily="2" charset="2"/>
              <a:buChar char="ü"/>
            </a:pPr>
            <a:r>
              <a:rPr lang="fr-FR" b="1" dirty="0">
                <a:solidFill>
                  <a:srgbClr val="000000"/>
                </a:solidFill>
              </a:rPr>
              <a:t>- D</a:t>
            </a:r>
            <a:r>
              <a:rPr lang="fr-FR" b="1" i="0" dirty="0">
                <a:solidFill>
                  <a:srgbClr val="000000"/>
                </a:solidFill>
                <a:effectLst/>
              </a:rPr>
              <a:t>irect avec la source d'énergie </a:t>
            </a:r>
            <a:endParaRPr lang="fr-FR" b="1" dirty="0">
              <a:solidFill>
                <a:srgbClr val="000000"/>
              </a:solidFill>
            </a:endParaRPr>
          </a:p>
        </p:txBody>
      </p:sp>
      <p:sp>
        <p:nvSpPr>
          <p:cNvPr id="14" name="Rectangle 13"/>
          <p:cNvSpPr/>
          <p:nvPr/>
        </p:nvSpPr>
        <p:spPr>
          <a:xfrm>
            <a:off x="941501" y="3705150"/>
            <a:ext cx="8982251" cy="369332"/>
          </a:xfrm>
          <a:prstGeom prst="rect">
            <a:avLst/>
          </a:prstGeom>
        </p:spPr>
        <p:txBody>
          <a:bodyPr wrap="square">
            <a:spAutoFit/>
          </a:bodyPr>
          <a:lstStyle/>
          <a:p>
            <a:pPr marL="285750" indent="-285750">
              <a:buFont typeface="Wingdings" panose="05000000000000000000" pitchFamily="2" charset="2"/>
              <a:buChar char="ü"/>
            </a:pPr>
            <a:r>
              <a:rPr lang="fr-FR" b="1" i="0" dirty="0">
                <a:solidFill>
                  <a:srgbClr val="000000"/>
                </a:solidFill>
                <a:effectLst/>
              </a:rPr>
              <a:t>- Indirect par l'intermédiaire d'une masse en l'absence d'équipement d'isolation.</a:t>
            </a:r>
          </a:p>
        </p:txBody>
      </p:sp>
    </p:spTree>
    <p:extLst>
      <p:ext uri="{BB962C8B-B14F-4D97-AF65-F5344CB8AC3E}">
        <p14:creationId xmlns:p14="http://schemas.microsoft.com/office/powerpoint/2010/main" val="1206405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118" y="2178617"/>
            <a:ext cx="11815764" cy="3170099"/>
          </a:xfrm>
          <a:prstGeom prst="rect">
            <a:avLst/>
          </a:prstGeom>
        </p:spPr>
        <p:txBody>
          <a:bodyPr wrap="square">
            <a:spAutoFit/>
          </a:bodyPr>
          <a:lstStyle/>
          <a:p>
            <a:pPr marL="342900" indent="-342900">
              <a:lnSpc>
                <a:spcPct val="200000"/>
              </a:lnSpc>
              <a:buFont typeface="Wingdings" panose="05000000000000000000" pitchFamily="2" charset="2"/>
              <a:buChar char="ü"/>
            </a:pPr>
            <a:r>
              <a:rPr lang="fr-FR" sz="2000" dirty="0">
                <a:solidFill>
                  <a:srgbClr val="333333"/>
                </a:solidFill>
              </a:rPr>
              <a:t>Majorité des cas, volontaire ( presque toujours suicidaire)</a:t>
            </a:r>
          </a:p>
          <a:p>
            <a:pPr marL="342900" indent="-342900">
              <a:lnSpc>
                <a:spcPct val="200000"/>
              </a:lnSpc>
              <a:buFont typeface="Wingdings" panose="05000000000000000000" pitchFamily="2" charset="2"/>
              <a:buChar char="ü"/>
            </a:pPr>
            <a:r>
              <a:rPr lang="fr-FR" sz="2000" dirty="0">
                <a:solidFill>
                  <a:srgbClr val="333333"/>
                </a:solidFill>
              </a:rPr>
              <a:t>Fréquence importante chez les hommes et zone rurale,</a:t>
            </a:r>
          </a:p>
          <a:p>
            <a:pPr marL="342900" indent="-342900">
              <a:lnSpc>
                <a:spcPct val="200000"/>
              </a:lnSpc>
              <a:buFont typeface="Wingdings" panose="05000000000000000000" pitchFamily="2" charset="2"/>
              <a:buChar char="ü"/>
            </a:pPr>
            <a:r>
              <a:rPr lang="fr-FR" sz="2000" dirty="0">
                <a:solidFill>
                  <a:srgbClr val="333333"/>
                </a:solidFill>
              </a:rPr>
              <a:t>Milieu pénitentiaire ou psychiatrique.</a:t>
            </a:r>
          </a:p>
          <a:p>
            <a:pPr marL="342900" indent="-342900">
              <a:lnSpc>
                <a:spcPct val="200000"/>
              </a:lnSpc>
              <a:buFont typeface="Wingdings" panose="05000000000000000000" pitchFamily="2" charset="2"/>
              <a:buChar char="ü"/>
            </a:pPr>
            <a:r>
              <a:rPr lang="fr-FR" sz="2000" dirty="0">
                <a:solidFill>
                  <a:srgbClr val="333333"/>
                </a:solidFill>
              </a:rPr>
              <a:t>Accidentelle : enfant</a:t>
            </a:r>
            <a:r>
              <a:rPr lang="fr-FR" sz="2000" b="1" dirty="0">
                <a:solidFill>
                  <a:srgbClr val="333333"/>
                </a:solidFill>
              </a:rPr>
              <a:t> +++ </a:t>
            </a:r>
            <a:r>
              <a:rPr lang="fr-FR" sz="2000" dirty="0">
                <a:solidFill>
                  <a:srgbClr val="333333"/>
                </a:solidFill>
              </a:rPr>
              <a:t>(cordon de rideau, écharpe et foulard)</a:t>
            </a:r>
          </a:p>
          <a:p>
            <a:pPr marL="342900" indent="-342900">
              <a:lnSpc>
                <a:spcPct val="200000"/>
              </a:lnSpc>
              <a:buFont typeface="Wingdings" panose="05000000000000000000" pitchFamily="2" charset="2"/>
              <a:buChar char="ü"/>
            </a:pPr>
            <a:r>
              <a:rPr lang="fr-FR" sz="2000" dirty="0">
                <a:solidFill>
                  <a:srgbClr val="333333"/>
                </a:solidFill>
              </a:rPr>
              <a:t>Si le décès n’est pas immédiat, le pronostic est fonction de l’importance de l’anoxie et de l’œdème cérébral</a:t>
            </a:r>
            <a:endParaRPr lang="fr-FR" sz="2000" b="0" i="0" dirty="0">
              <a:solidFill>
                <a:srgbClr val="333333"/>
              </a:solidFill>
              <a:effectLst/>
            </a:endParaRPr>
          </a:p>
        </p:txBody>
      </p:sp>
      <p:sp>
        <p:nvSpPr>
          <p:cNvPr id="3" name="Rectangle 2"/>
          <p:cNvSpPr/>
          <p:nvPr/>
        </p:nvSpPr>
        <p:spPr>
          <a:xfrm>
            <a:off x="561974" y="1593842"/>
            <a:ext cx="3109914" cy="584775"/>
          </a:xfrm>
          <a:prstGeom prst="rect">
            <a:avLst/>
          </a:prstGeom>
        </p:spPr>
        <p:txBody>
          <a:bodyPr wrap="square">
            <a:spAutoFit/>
          </a:bodyPr>
          <a:lstStyle/>
          <a:p>
            <a:r>
              <a:rPr lang="fr-FR" sz="3200" b="1" dirty="0">
                <a:solidFill>
                  <a:srgbClr val="0070C0"/>
                </a:solidFill>
              </a:rPr>
              <a:t>  I/ Généralités</a:t>
            </a:r>
          </a:p>
        </p:txBody>
      </p:sp>
      <p:sp>
        <p:nvSpPr>
          <p:cNvPr id="4" name="Rectangle 3"/>
          <p:cNvSpPr/>
          <p:nvPr/>
        </p:nvSpPr>
        <p:spPr>
          <a:xfrm>
            <a:off x="794895" y="574323"/>
            <a:ext cx="3805680" cy="584775"/>
          </a:xfrm>
          <a:prstGeom prst="rect">
            <a:avLst/>
          </a:prstGeom>
        </p:spPr>
        <p:txBody>
          <a:bodyPr wrap="square">
            <a:spAutoFit/>
          </a:bodyPr>
          <a:lstStyle/>
          <a:p>
            <a:r>
              <a:rPr lang="fr-FR" sz="3200" b="1" dirty="0">
                <a:solidFill>
                  <a:srgbClr val="C00000"/>
                </a:solidFill>
              </a:rPr>
              <a:t>A. La Pendaison  </a:t>
            </a:r>
            <a:r>
              <a:rPr lang="fr-FR" sz="3200" dirty="0">
                <a:solidFill>
                  <a:srgbClr val="C00000"/>
                </a:solidFill>
              </a:rPr>
              <a:t> </a:t>
            </a:r>
            <a:r>
              <a:rPr lang="fr-FR" sz="2800" dirty="0">
                <a:solidFill>
                  <a:srgbClr val="C00000"/>
                </a:solidFill>
              </a:rPr>
              <a:t>:</a:t>
            </a:r>
            <a:endParaRPr lang="fr-FR" sz="2800" dirty="0"/>
          </a:p>
        </p:txBody>
      </p:sp>
    </p:spTree>
    <p:extLst>
      <p:ext uri="{BB962C8B-B14F-4D97-AF65-F5344CB8AC3E}">
        <p14:creationId xmlns:p14="http://schemas.microsoft.com/office/powerpoint/2010/main" val="31274695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7947" y="858868"/>
            <a:ext cx="12094053" cy="707886"/>
          </a:xfrm>
          <a:prstGeom prst="rect">
            <a:avLst/>
          </a:prstGeom>
        </p:spPr>
        <p:txBody>
          <a:bodyPr wrap="square">
            <a:spAutoFit/>
          </a:bodyPr>
          <a:lstStyle/>
          <a:p>
            <a:pPr marL="342900" indent="-342900">
              <a:buFont typeface="Wingdings" panose="05000000000000000000" pitchFamily="2" charset="2"/>
              <a:buChar char="ü"/>
            </a:pPr>
            <a:r>
              <a:rPr lang="fr-FR" sz="2000" b="1" i="0" dirty="0">
                <a:solidFill>
                  <a:srgbClr val="000000"/>
                </a:solidFill>
                <a:effectLst/>
                <a:latin typeface="Calibri" panose="020F0502020204030204" pitchFamily="34" charset="0"/>
                <a:cs typeface="Calibri" panose="020F0502020204030204" pitchFamily="34" charset="0"/>
              </a:rPr>
              <a:t>Le courant va traverser l'ensemble des tissus se situant entre ces marques, et les lésions engendrées vont dépendre des caractéristiques de l'électricité définies par deux lois fondamentales: </a:t>
            </a:r>
            <a:endParaRPr lang="fr-FR" sz="2000" b="1" dirty="0">
              <a:latin typeface="Calibri" panose="020F0502020204030204" pitchFamily="34" charset="0"/>
              <a:cs typeface="Calibri" panose="020F0502020204030204" pitchFamily="34" charset="0"/>
            </a:endParaRPr>
          </a:p>
        </p:txBody>
      </p:sp>
      <p:sp>
        <p:nvSpPr>
          <p:cNvPr id="6" name="Rectangle 5"/>
          <p:cNvSpPr/>
          <p:nvPr/>
        </p:nvSpPr>
        <p:spPr>
          <a:xfrm>
            <a:off x="326549" y="2014971"/>
            <a:ext cx="13048793" cy="3477875"/>
          </a:xfrm>
          <a:prstGeom prst="rect">
            <a:avLst/>
          </a:prstGeom>
        </p:spPr>
        <p:txBody>
          <a:bodyPr wrap="square">
            <a:spAutoFit/>
          </a:bodyPr>
          <a:lstStyle/>
          <a:p>
            <a:r>
              <a:rPr lang="fr-FR" sz="2000" b="1" i="0" dirty="0">
                <a:solidFill>
                  <a:srgbClr val="000000"/>
                </a:solidFill>
                <a:effectLst/>
              </a:rPr>
              <a:t>- Loi de Joule: I = U / R</a:t>
            </a:r>
          </a:p>
          <a:p>
            <a:r>
              <a:rPr lang="fr-FR" sz="2000" b="1" i="0" dirty="0">
                <a:solidFill>
                  <a:srgbClr val="000000"/>
                </a:solidFill>
                <a:effectLst/>
              </a:rPr>
              <a:t>- Loi d'Ohm: Q = (0,24 + U</a:t>
            </a:r>
            <a:r>
              <a:rPr lang="fr-FR" sz="2000" b="1" i="0" baseline="30000" dirty="0">
                <a:solidFill>
                  <a:srgbClr val="000000"/>
                </a:solidFill>
                <a:effectLst/>
              </a:rPr>
              <a:t>2</a:t>
            </a:r>
            <a:r>
              <a:rPr lang="fr-FR" sz="2000" b="1" i="0" dirty="0">
                <a:solidFill>
                  <a:srgbClr val="000000"/>
                </a:solidFill>
                <a:effectLst/>
              </a:rPr>
              <a:t> / R) ] multiplié par t, où:</a:t>
            </a:r>
          </a:p>
          <a:p>
            <a:pPr lvl="1">
              <a:lnSpc>
                <a:spcPct val="150000"/>
              </a:lnSpc>
              <a:buFont typeface="Arial" panose="020B0604020202020204" pitchFamily="34" charset="0"/>
              <a:buChar char="•"/>
            </a:pPr>
            <a:r>
              <a:rPr lang="fr-FR" sz="2000" b="1" i="0" dirty="0">
                <a:solidFill>
                  <a:srgbClr val="000000"/>
                </a:solidFill>
                <a:effectLst/>
              </a:rPr>
              <a:t>I est l'intensité (ou courant) exprimée en ampères;</a:t>
            </a:r>
          </a:p>
          <a:p>
            <a:pPr lvl="1">
              <a:lnSpc>
                <a:spcPct val="150000"/>
              </a:lnSpc>
              <a:buFont typeface="Arial" panose="020B0604020202020204" pitchFamily="34" charset="0"/>
              <a:buChar char="•"/>
            </a:pPr>
            <a:r>
              <a:rPr lang="fr-FR" sz="2000" b="1" i="0" dirty="0">
                <a:solidFill>
                  <a:srgbClr val="000000"/>
                </a:solidFill>
                <a:effectLst/>
              </a:rPr>
              <a:t>U est la tension ou source d'énergie électrique (voltage) exprimée en volts;</a:t>
            </a:r>
          </a:p>
          <a:p>
            <a:pPr lvl="1">
              <a:lnSpc>
                <a:spcPct val="150000"/>
              </a:lnSpc>
              <a:buFont typeface="Arial" panose="020B0604020202020204" pitchFamily="34" charset="0"/>
              <a:buChar char="•"/>
            </a:pPr>
            <a:r>
              <a:rPr lang="fr-FR" sz="2000" b="1" i="0" dirty="0">
                <a:solidFill>
                  <a:srgbClr val="000000"/>
                </a:solidFill>
                <a:effectLst/>
              </a:rPr>
              <a:t>R est la résistance qui transmet mal le courant exprimée en ohms;</a:t>
            </a:r>
          </a:p>
          <a:p>
            <a:pPr lvl="1">
              <a:lnSpc>
                <a:spcPct val="150000"/>
              </a:lnSpc>
              <a:buFont typeface="Arial" panose="020B0604020202020204" pitchFamily="34" charset="0"/>
              <a:buChar char="•"/>
            </a:pPr>
            <a:r>
              <a:rPr lang="fr-FR" sz="2000" b="1" i="0" dirty="0">
                <a:solidFill>
                  <a:srgbClr val="000000"/>
                </a:solidFill>
                <a:effectLst/>
              </a:rPr>
              <a:t>Q est la quantité de chaleur produite sur l'ensemble du trajet parcouru par le passage du courant, </a:t>
            </a:r>
          </a:p>
          <a:p>
            <a:pPr lvl="1">
              <a:lnSpc>
                <a:spcPct val="150000"/>
              </a:lnSpc>
            </a:pPr>
            <a:r>
              <a:rPr lang="fr-FR" sz="2000" b="1" dirty="0">
                <a:solidFill>
                  <a:srgbClr val="000000"/>
                </a:solidFill>
              </a:rPr>
              <a:t>  </a:t>
            </a:r>
            <a:r>
              <a:rPr lang="fr-FR" sz="2000" b="1" i="0" dirty="0">
                <a:solidFill>
                  <a:srgbClr val="000000"/>
                </a:solidFill>
                <a:effectLst/>
              </a:rPr>
              <a:t>exprimée en joules</a:t>
            </a:r>
          </a:p>
          <a:p>
            <a:pPr lvl="1">
              <a:lnSpc>
                <a:spcPct val="150000"/>
              </a:lnSpc>
              <a:buFont typeface="Arial" panose="020B0604020202020204" pitchFamily="34" charset="0"/>
              <a:buChar char="•"/>
            </a:pPr>
            <a:r>
              <a:rPr lang="fr-FR" sz="2000" b="1" i="0" dirty="0">
                <a:solidFill>
                  <a:srgbClr val="000000"/>
                </a:solidFill>
                <a:effectLst/>
              </a:rPr>
              <a:t>T est le temps de contact exprimé en secondes</a:t>
            </a:r>
            <a:r>
              <a:rPr lang="fr-FR" sz="2000" b="0" i="0" dirty="0">
                <a:solidFill>
                  <a:srgbClr val="000000"/>
                </a:solidFill>
                <a:effectLst/>
              </a:rPr>
              <a:t>.</a:t>
            </a:r>
          </a:p>
        </p:txBody>
      </p:sp>
    </p:spTree>
    <p:extLst>
      <p:ext uri="{BB962C8B-B14F-4D97-AF65-F5344CB8AC3E}">
        <p14:creationId xmlns:p14="http://schemas.microsoft.com/office/powerpoint/2010/main" val="1798393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670" y="47759"/>
            <a:ext cx="4939109" cy="461665"/>
          </a:xfrm>
          <a:prstGeom prst="rect">
            <a:avLst/>
          </a:prstGeom>
        </p:spPr>
        <p:txBody>
          <a:bodyPr wrap="none">
            <a:spAutoFit/>
          </a:bodyPr>
          <a:lstStyle/>
          <a:p>
            <a:r>
              <a:rPr lang="fr-FR" sz="2400" b="1" i="0" dirty="0">
                <a:solidFill>
                  <a:srgbClr val="00B0F0"/>
                </a:solidFill>
                <a:effectLst/>
              </a:rPr>
              <a:t>2.1/ La tension du courant ou voltage</a:t>
            </a:r>
          </a:p>
        </p:txBody>
      </p:sp>
      <p:sp>
        <p:nvSpPr>
          <p:cNvPr id="4" name="Rectangle 3"/>
          <p:cNvSpPr/>
          <p:nvPr/>
        </p:nvSpPr>
        <p:spPr>
          <a:xfrm>
            <a:off x="654288" y="871622"/>
            <a:ext cx="10802471" cy="707886"/>
          </a:xfrm>
          <a:prstGeom prst="rect">
            <a:avLst/>
          </a:prstGeom>
        </p:spPr>
        <p:txBody>
          <a:bodyPr wrap="square">
            <a:spAutoFit/>
          </a:bodyPr>
          <a:lstStyle/>
          <a:p>
            <a:r>
              <a:rPr lang="fr-FR" sz="2000" b="0" i="0" dirty="0">
                <a:solidFill>
                  <a:srgbClr val="000000"/>
                </a:solidFill>
                <a:effectLst/>
              </a:rPr>
              <a:t> 1. </a:t>
            </a:r>
            <a:r>
              <a:rPr lang="fr-FR" sz="2000" b="1" i="0" dirty="0">
                <a:solidFill>
                  <a:srgbClr val="000000"/>
                </a:solidFill>
                <a:effectLst/>
              </a:rPr>
              <a:t>Les courants de très basse tension</a:t>
            </a:r>
            <a:r>
              <a:rPr lang="fr-FR" sz="2000" b="0" i="0" dirty="0">
                <a:solidFill>
                  <a:srgbClr val="000000"/>
                </a:solidFill>
                <a:effectLst/>
              </a:rPr>
              <a:t>, limités à 24 V alternatifs ou 40 V continus qui ne sont pas </a:t>
            </a:r>
          </a:p>
          <a:p>
            <a:r>
              <a:rPr lang="fr-FR" sz="2000" dirty="0">
                <a:solidFill>
                  <a:srgbClr val="000000"/>
                </a:solidFill>
              </a:rPr>
              <a:t>    </a:t>
            </a:r>
            <a:r>
              <a:rPr lang="fr-FR" sz="2000" b="0" i="0" dirty="0">
                <a:solidFill>
                  <a:srgbClr val="000000"/>
                </a:solidFill>
                <a:effectLst/>
              </a:rPr>
              <a:t>dangereux (tous les autres exposent à des AE);</a:t>
            </a:r>
          </a:p>
        </p:txBody>
      </p:sp>
      <p:sp>
        <p:nvSpPr>
          <p:cNvPr id="5" name="Rectangle 4"/>
          <p:cNvSpPr/>
          <p:nvPr/>
        </p:nvSpPr>
        <p:spPr>
          <a:xfrm>
            <a:off x="654288" y="1732380"/>
            <a:ext cx="11621264" cy="1891287"/>
          </a:xfrm>
          <a:prstGeom prst="rect">
            <a:avLst/>
          </a:prstGeom>
        </p:spPr>
        <p:txBody>
          <a:bodyPr wrap="square">
            <a:spAutoFit/>
          </a:bodyPr>
          <a:lstStyle/>
          <a:p>
            <a:pPr>
              <a:lnSpc>
                <a:spcPct val="150000"/>
              </a:lnSpc>
            </a:pPr>
            <a:r>
              <a:rPr lang="fr-FR" sz="2000" dirty="0">
                <a:solidFill>
                  <a:srgbClr val="000000"/>
                </a:solidFill>
              </a:rPr>
              <a:t>2. </a:t>
            </a:r>
            <a:r>
              <a:rPr lang="fr-FR" sz="2000" b="1" dirty="0">
                <a:solidFill>
                  <a:srgbClr val="000000"/>
                </a:solidFill>
              </a:rPr>
              <a:t>L</a:t>
            </a:r>
            <a:r>
              <a:rPr lang="fr-FR" sz="2000" b="1" i="0" dirty="0">
                <a:solidFill>
                  <a:srgbClr val="000000"/>
                </a:solidFill>
                <a:effectLst/>
              </a:rPr>
              <a:t>e courant de basse tension </a:t>
            </a:r>
            <a:r>
              <a:rPr lang="fr-FR" sz="2000" b="0" i="0" dirty="0">
                <a:solidFill>
                  <a:srgbClr val="000000"/>
                </a:solidFill>
                <a:effectLst/>
              </a:rPr>
              <a:t>(BT)( &lt; 1000 V) ou courant domestique, délivré en 220 V monophasé ou </a:t>
            </a:r>
          </a:p>
          <a:p>
            <a:pPr>
              <a:lnSpc>
                <a:spcPct val="150000"/>
              </a:lnSpc>
            </a:pPr>
            <a:r>
              <a:rPr lang="fr-FR" sz="2000" dirty="0">
                <a:solidFill>
                  <a:srgbClr val="000000"/>
                </a:solidFill>
              </a:rPr>
              <a:t>    </a:t>
            </a:r>
            <a:r>
              <a:rPr lang="fr-FR" sz="2000" b="0" i="0" dirty="0">
                <a:solidFill>
                  <a:srgbClr val="000000"/>
                </a:solidFill>
                <a:effectLst/>
              </a:rPr>
              <a:t>380 V triphasé, qui comporte un risque cardiovasculaire plus marqué en cas de type alternatif;</a:t>
            </a:r>
            <a:r>
              <a:rPr lang="fr-FR" sz="2000" dirty="0"/>
              <a:t>    </a:t>
            </a:r>
          </a:p>
          <a:p>
            <a:pPr>
              <a:lnSpc>
                <a:spcPct val="150000"/>
              </a:lnSpc>
            </a:pPr>
            <a:r>
              <a:rPr lang="fr-FR" sz="2000" dirty="0"/>
              <a:t>     comportent un risque cardiovasculaire immédiat important mais provoquent des brûlures tissulaires </a:t>
            </a:r>
          </a:p>
          <a:p>
            <a:pPr>
              <a:lnSpc>
                <a:spcPct val="150000"/>
              </a:lnSpc>
            </a:pPr>
            <a:r>
              <a:rPr lang="fr-FR" sz="2000" dirty="0"/>
              <a:t>      modérées</a:t>
            </a:r>
            <a:endParaRPr lang="fr-FR" sz="2000" b="0" i="0" dirty="0">
              <a:solidFill>
                <a:srgbClr val="000000"/>
              </a:solidFill>
              <a:effectLst/>
            </a:endParaRPr>
          </a:p>
        </p:txBody>
      </p:sp>
      <p:sp>
        <p:nvSpPr>
          <p:cNvPr id="6" name="Rectangle 5"/>
          <p:cNvSpPr/>
          <p:nvPr/>
        </p:nvSpPr>
        <p:spPr>
          <a:xfrm>
            <a:off x="654288" y="3548220"/>
            <a:ext cx="10990025" cy="553998"/>
          </a:xfrm>
          <a:prstGeom prst="rect">
            <a:avLst/>
          </a:prstGeom>
        </p:spPr>
        <p:txBody>
          <a:bodyPr wrap="square">
            <a:spAutoFit/>
          </a:bodyPr>
          <a:lstStyle/>
          <a:p>
            <a:pPr>
              <a:lnSpc>
                <a:spcPct val="150000"/>
              </a:lnSpc>
            </a:pPr>
            <a:r>
              <a:rPr lang="fr-FR" sz="2000" dirty="0">
                <a:solidFill>
                  <a:srgbClr val="000000"/>
                </a:solidFill>
              </a:rPr>
              <a:t>3. </a:t>
            </a:r>
            <a:r>
              <a:rPr lang="fr-FR" sz="2000" b="1" dirty="0">
                <a:solidFill>
                  <a:srgbClr val="000000"/>
                </a:solidFill>
              </a:rPr>
              <a:t>L</a:t>
            </a:r>
            <a:r>
              <a:rPr lang="fr-FR" sz="2000" b="1" i="0" dirty="0">
                <a:solidFill>
                  <a:srgbClr val="000000"/>
                </a:solidFill>
                <a:effectLst/>
              </a:rPr>
              <a:t>e courant de haute tension </a:t>
            </a:r>
            <a:r>
              <a:rPr lang="fr-FR" sz="2000" b="0" i="0" dirty="0">
                <a:solidFill>
                  <a:srgbClr val="000000"/>
                </a:solidFill>
                <a:effectLst/>
              </a:rPr>
              <a:t>(HT &gt; 1000 V), responsable de brûlures tissulaire profonde et étendues </a:t>
            </a:r>
            <a:endParaRPr lang="fr-FR" sz="2000" dirty="0"/>
          </a:p>
        </p:txBody>
      </p:sp>
      <p:sp>
        <p:nvSpPr>
          <p:cNvPr id="7" name="Rectangle 6"/>
          <p:cNvSpPr/>
          <p:nvPr/>
        </p:nvSpPr>
        <p:spPr>
          <a:xfrm>
            <a:off x="1119188" y="2493358"/>
            <a:ext cx="6096000" cy="369332"/>
          </a:xfrm>
          <a:prstGeom prst="rect">
            <a:avLst/>
          </a:prstGeom>
        </p:spPr>
        <p:txBody>
          <a:bodyPr>
            <a:spAutoFit/>
          </a:bodyPr>
          <a:lstStyle/>
          <a:p>
            <a:r>
              <a:rPr lang="fr-FR" dirty="0"/>
              <a:t> </a:t>
            </a:r>
          </a:p>
        </p:txBody>
      </p:sp>
      <p:sp>
        <p:nvSpPr>
          <p:cNvPr id="9" name="Rectangle 8"/>
          <p:cNvSpPr/>
          <p:nvPr/>
        </p:nvSpPr>
        <p:spPr>
          <a:xfrm>
            <a:off x="468549" y="4437764"/>
            <a:ext cx="11723451" cy="1015663"/>
          </a:xfrm>
          <a:prstGeom prst="rect">
            <a:avLst/>
          </a:prstGeom>
          <a:noFill/>
        </p:spPr>
        <p:txBody>
          <a:bodyPr wrap="square">
            <a:spAutoFit/>
          </a:bodyPr>
          <a:lstStyle/>
          <a:p>
            <a:pPr>
              <a:lnSpc>
                <a:spcPct val="150000"/>
              </a:lnSpc>
            </a:pPr>
            <a:r>
              <a:rPr lang="fr-FR" sz="2000" b="1" dirty="0">
                <a:solidFill>
                  <a:srgbClr val="FF0000"/>
                </a:solidFill>
              </a:rPr>
              <a:t> Ces dernières peuvent engager le pronostic vital par l'apparition d'un syndrome des   </a:t>
            </a:r>
          </a:p>
          <a:p>
            <a:pPr>
              <a:lnSpc>
                <a:spcPct val="150000"/>
              </a:lnSpc>
            </a:pPr>
            <a:r>
              <a:rPr lang="fr-FR" sz="2000" b="1" dirty="0">
                <a:solidFill>
                  <a:srgbClr val="FF0000"/>
                </a:solidFill>
              </a:rPr>
              <a:t>                     loges puis d'une rabdomyolyse responsable d'une insuffisance rénale aiguë</a:t>
            </a:r>
          </a:p>
        </p:txBody>
      </p:sp>
    </p:spTree>
    <p:extLst>
      <p:ext uri="{BB962C8B-B14F-4D97-AF65-F5344CB8AC3E}">
        <p14:creationId xmlns:p14="http://schemas.microsoft.com/office/powerpoint/2010/main" val="327847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142" y="94835"/>
            <a:ext cx="1836528" cy="461665"/>
          </a:xfrm>
          <a:prstGeom prst="rect">
            <a:avLst/>
          </a:prstGeom>
        </p:spPr>
        <p:txBody>
          <a:bodyPr wrap="none">
            <a:spAutoFit/>
          </a:bodyPr>
          <a:lstStyle/>
          <a:p>
            <a:r>
              <a:rPr lang="fr-FR" sz="2400" b="1" i="0" dirty="0">
                <a:solidFill>
                  <a:srgbClr val="00B0F0"/>
                </a:solidFill>
                <a:effectLst/>
                <a:latin typeface="Times New Roman" panose="02020603050405020304" pitchFamily="18" charset="0"/>
                <a:cs typeface="Times New Roman" panose="02020603050405020304" pitchFamily="18" charset="0"/>
              </a:rPr>
              <a:t>2.2/Intensité</a:t>
            </a:r>
          </a:p>
        </p:txBody>
      </p:sp>
      <p:sp>
        <p:nvSpPr>
          <p:cNvPr id="3" name="Rectangle 2"/>
          <p:cNvSpPr/>
          <p:nvPr/>
        </p:nvSpPr>
        <p:spPr>
          <a:xfrm>
            <a:off x="204142" y="906503"/>
            <a:ext cx="11198964" cy="1938992"/>
          </a:xfrm>
          <a:prstGeom prst="rect">
            <a:avLst/>
          </a:prstGeom>
        </p:spPr>
        <p:txBody>
          <a:bodyPr wrap="square">
            <a:spAutoFit/>
          </a:bodyPr>
          <a:lstStyle/>
          <a:p>
            <a:pPr marL="342900" indent="-342900">
              <a:buFont typeface="Wingdings" panose="05000000000000000000" pitchFamily="2" charset="2"/>
              <a:buChar char="ü"/>
            </a:pPr>
            <a:r>
              <a:rPr lang="fr-FR" sz="2000" b="0" i="0" dirty="0">
                <a:solidFill>
                  <a:srgbClr val="000000"/>
                </a:solidFill>
                <a:effectLst/>
                <a:latin typeface="Times New Roman" panose="02020603050405020304" pitchFamily="18" charset="0"/>
                <a:cs typeface="Times New Roman" panose="02020603050405020304" pitchFamily="18" charset="0"/>
              </a:rPr>
              <a:t>Elle joue un rôle important dans la gravité des électrisations par</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 ses effets excito-moteurs . </a:t>
            </a:r>
          </a:p>
          <a:p>
            <a:pPr marL="342900" indent="-342900">
              <a:buFont typeface="Wingdings" panose="05000000000000000000" pitchFamily="2" charset="2"/>
              <a:buChar char="ü"/>
            </a:pPr>
            <a:r>
              <a:rPr lang="fr-FR" sz="2000" b="0" i="0" dirty="0">
                <a:solidFill>
                  <a:srgbClr val="000000"/>
                </a:solidFill>
                <a:effectLst/>
                <a:latin typeface="Times New Roman" panose="02020603050405020304" pitchFamily="18" charset="0"/>
                <a:cs typeface="Times New Roman" panose="02020603050405020304" pitchFamily="18" charset="0"/>
              </a:rPr>
              <a:t>L'intensité varie en fonction de la tension du courant et de</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 la résistance.  Plus la résistance est grande plus l'intensité et </a:t>
            </a:r>
          </a:p>
          <a:p>
            <a:r>
              <a:rPr lang="fr-FR" sz="2000" dirty="0">
                <a:solidFill>
                  <a:srgbClr val="000000"/>
                </a:solidFill>
                <a:latin typeface="Times New Roman" panose="02020603050405020304" pitchFamily="18" charset="0"/>
                <a:cs typeface="Times New Roman" panose="02020603050405020304" pitchFamily="18" charset="0"/>
              </a:rPr>
              <a:t>      </a:t>
            </a:r>
            <a:r>
              <a:rPr lang="fr-FR" sz="2000" b="0" i="0" dirty="0">
                <a:solidFill>
                  <a:srgbClr val="000000"/>
                </a:solidFill>
                <a:effectLst/>
                <a:latin typeface="Times New Roman" panose="02020603050405020304" pitchFamily="18" charset="0"/>
                <a:cs typeface="Times New Roman" panose="02020603050405020304" pitchFamily="18" charset="0"/>
              </a:rPr>
              <a:t>ses effets seront importants pour une tension donnée. </a:t>
            </a:r>
          </a:p>
          <a:p>
            <a:pPr marL="342900" indent="-342900">
              <a:buFont typeface="Wingdings" panose="05000000000000000000" pitchFamily="2" charset="2"/>
              <a:buChar char="ü"/>
            </a:pPr>
            <a:r>
              <a:rPr lang="fr-FR" sz="2000" b="0" i="0" dirty="0">
                <a:solidFill>
                  <a:srgbClr val="000000"/>
                </a:solidFill>
                <a:effectLst/>
                <a:latin typeface="Times New Roman" panose="02020603050405020304" pitchFamily="18" charset="0"/>
                <a:cs typeface="Times New Roman" panose="02020603050405020304" pitchFamily="18" charset="0"/>
              </a:rPr>
              <a:t>Les conséquences des effets physiologiques sont classées en zones</a:t>
            </a:r>
            <a:endParaRPr lang="fr-FR"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858398" y="2845495"/>
            <a:ext cx="5381037" cy="1938992"/>
          </a:xfrm>
          <a:prstGeom prst="rect">
            <a:avLst/>
          </a:prstGeom>
        </p:spPr>
        <p:txBody>
          <a:bodyPr wrap="square">
            <a:spAutoFit/>
          </a:bodyPr>
          <a:lstStyle/>
          <a:p>
            <a:pPr>
              <a:lnSpc>
                <a:spcPct val="150000"/>
              </a:lnSpc>
              <a:buFont typeface="Arial" panose="020B0604020202020204" pitchFamily="34" charset="0"/>
              <a:buChar char="•"/>
            </a:pPr>
            <a:r>
              <a:rPr lang="fr-FR" sz="2000" b="1" i="0" dirty="0">
                <a:solidFill>
                  <a:srgbClr val="000000"/>
                </a:solidFill>
                <a:effectLst/>
                <a:latin typeface="Times New Roman" panose="02020603050405020304" pitchFamily="18" charset="0"/>
                <a:cs typeface="Times New Roman" panose="02020603050405020304" pitchFamily="18" charset="0"/>
              </a:rPr>
              <a:t> zone 1 (0.1 à 0.5 mA): pas de danger;</a:t>
            </a:r>
          </a:p>
          <a:p>
            <a:pPr>
              <a:lnSpc>
                <a:spcPct val="150000"/>
              </a:lnSpc>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 </a:t>
            </a:r>
            <a:r>
              <a:rPr lang="fr-FR" sz="2000" b="1" i="0" dirty="0">
                <a:solidFill>
                  <a:srgbClr val="000000"/>
                </a:solidFill>
                <a:effectLst/>
                <a:latin typeface="Times New Roman" panose="02020603050405020304" pitchFamily="18" charset="0"/>
                <a:cs typeface="Times New Roman" panose="02020603050405020304" pitchFamily="18" charset="0"/>
              </a:rPr>
              <a:t>zone 2 (0.5 à 10 mA): perception sans danger;</a:t>
            </a:r>
          </a:p>
          <a:p>
            <a:pPr>
              <a:lnSpc>
                <a:spcPct val="150000"/>
              </a:lnSpc>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 </a:t>
            </a:r>
            <a:r>
              <a:rPr lang="fr-FR" sz="2000" b="1" i="0" dirty="0">
                <a:solidFill>
                  <a:srgbClr val="000000"/>
                </a:solidFill>
                <a:effectLst/>
                <a:latin typeface="Times New Roman" panose="02020603050405020304" pitchFamily="18" charset="0"/>
                <a:cs typeface="Times New Roman" panose="02020603050405020304" pitchFamily="18" charset="0"/>
              </a:rPr>
              <a:t>zone 3 (10 à 50 mA): danger asphyxique;</a:t>
            </a:r>
          </a:p>
          <a:p>
            <a:pPr>
              <a:lnSpc>
                <a:spcPct val="150000"/>
              </a:lnSpc>
              <a:buFont typeface="Arial" panose="020B0604020202020204" pitchFamily="34" charset="0"/>
              <a:buChar char="•"/>
            </a:pPr>
            <a:r>
              <a:rPr lang="fr-FR" sz="2000" b="1" dirty="0">
                <a:solidFill>
                  <a:srgbClr val="000000"/>
                </a:solidFill>
                <a:latin typeface="Times New Roman" panose="02020603050405020304" pitchFamily="18" charset="0"/>
                <a:cs typeface="Times New Roman" panose="02020603050405020304" pitchFamily="18" charset="0"/>
              </a:rPr>
              <a:t> </a:t>
            </a:r>
            <a:r>
              <a:rPr lang="fr-FR" sz="2000" b="1" i="0" dirty="0">
                <a:solidFill>
                  <a:srgbClr val="000000"/>
                </a:solidFill>
                <a:effectLst/>
                <a:latin typeface="Times New Roman" panose="02020603050405020304" pitchFamily="18" charset="0"/>
                <a:cs typeface="Times New Roman" panose="02020603050405020304" pitchFamily="18" charset="0"/>
              </a:rPr>
              <a:t>zone 4: danger de mort subite.</a:t>
            </a:r>
          </a:p>
        </p:txBody>
      </p:sp>
      <p:sp>
        <p:nvSpPr>
          <p:cNvPr id="9" name="Rectangle 8" hidden="1"/>
          <p:cNvSpPr/>
          <p:nvPr/>
        </p:nvSpPr>
        <p:spPr>
          <a:xfrm>
            <a:off x="6112249" y="5449652"/>
            <a:ext cx="237566" cy="369332"/>
          </a:xfrm>
          <a:prstGeom prst="rect">
            <a:avLst/>
          </a:prstGeom>
        </p:spPr>
        <p:txBody>
          <a:bodyPr wrap="none">
            <a:spAutoFit/>
          </a:bodyPr>
          <a:lstStyle/>
          <a:p>
            <a:r>
              <a:rPr lang="fr-FR" dirty="0"/>
              <a:t> </a:t>
            </a:r>
          </a:p>
        </p:txBody>
      </p:sp>
      <p:sp>
        <p:nvSpPr>
          <p:cNvPr id="10" name="Rectangle 9"/>
          <p:cNvSpPr/>
          <p:nvPr/>
        </p:nvSpPr>
        <p:spPr>
          <a:xfrm>
            <a:off x="5502692" y="4716984"/>
            <a:ext cx="237566" cy="369332"/>
          </a:xfrm>
          <a:prstGeom prst="rect">
            <a:avLst/>
          </a:prstGeom>
        </p:spPr>
        <p:txBody>
          <a:bodyPr wrap="none">
            <a:spAutoFit/>
          </a:bodyPr>
          <a:lstStyle/>
          <a:p>
            <a:r>
              <a:rPr lang="fr-FR" dirty="0"/>
              <a:t> </a:t>
            </a:r>
          </a:p>
        </p:txBody>
      </p:sp>
      <p:sp>
        <p:nvSpPr>
          <p:cNvPr id="12" name="ZoneTexte 11">
            <a:extLst>
              <a:ext uri="{FF2B5EF4-FFF2-40B4-BE49-F238E27FC236}">
                <a16:creationId xmlns:a16="http://schemas.microsoft.com/office/drawing/2014/main" id="{103346CA-B8CE-731C-2805-50F2CD8372DC}"/>
              </a:ext>
            </a:extLst>
          </p:cNvPr>
          <p:cNvSpPr txBox="1"/>
          <p:nvPr/>
        </p:nvSpPr>
        <p:spPr>
          <a:xfrm>
            <a:off x="7127350" y="2889164"/>
            <a:ext cx="4407958" cy="2246769"/>
          </a:xfrm>
          <a:prstGeom prst="rect">
            <a:avLst/>
          </a:prstGeom>
          <a:noFill/>
          <a:ln w="19050">
            <a:solidFill>
              <a:schemeClr val="tx1"/>
            </a:solidFill>
          </a:ln>
        </p:spPr>
        <p:txBody>
          <a:bodyPr wrap="square">
            <a:spAutoFit/>
          </a:bodyPr>
          <a:lstStyle/>
          <a:p>
            <a:r>
              <a:rPr lang="fr-FR" sz="2000" b="1" dirty="0">
                <a:latin typeface="Times New Roman" panose="02020603050405020304" pitchFamily="18" charset="0"/>
                <a:cs typeface="Times New Roman" panose="02020603050405020304" pitchFamily="18" charset="0"/>
              </a:rPr>
              <a:t>Intensité du courant :</a:t>
            </a:r>
          </a:p>
          <a:p>
            <a:r>
              <a:rPr lang="fr-FR" sz="2000" dirty="0"/>
              <a:t> 5 mA  Douleur </a:t>
            </a:r>
          </a:p>
          <a:p>
            <a:r>
              <a:rPr lang="fr-FR" sz="2000" dirty="0"/>
              <a:t>10 mA Contraction musculaire </a:t>
            </a:r>
          </a:p>
          <a:p>
            <a:r>
              <a:rPr lang="fr-FR" sz="2000" dirty="0"/>
              <a:t>30 mA Tétanisation du diaphragme </a:t>
            </a:r>
          </a:p>
          <a:p>
            <a:r>
              <a:rPr lang="fr-FR" sz="2000" dirty="0"/>
              <a:t>             Fibrillation ventriculaire </a:t>
            </a:r>
          </a:p>
          <a:p>
            <a:r>
              <a:rPr lang="fr-FR" sz="2000" dirty="0"/>
              <a:t>             Sidération des centres bulbaires </a:t>
            </a:r>
          </a:p>
          <a:p>
            <a:r>
              <a:rPr lang="fr-FR" sz="2000" dirty="0"/>
              <a:t>              Laryngospasme </a:t>
            </a:r>
            <a:endParaRPr lang="fr-DZ" sz="2000" dirty="0"/>
          </a:p>
        </p:txBody>
      </p:sp>
      <p:sp>
        <p:nvSpPr>
          <p:cNvPr id="14" name="ZoneTexte 13">
            <a:extLst>
              <a:ext uri="{FF2B5EF4-FFF2-40B4-BE49-F238E27FC236}">
                <a16:creationId xmlns:a16="http://schemas.microsoft.com/office/drawing/2014/main" id="{46ACCB34-5697-143A-EE3E-2E73137B2EE4}"/>
              </a:ext>
            </a:extLst>
          </p:cNvPr>
          <p:cNvSpPr txBox="1"/>
          <p:nvPr/>
        </p:nvSpPr>
        <p:spPr>
          <a:xfrm>
            <a:off x="4697003" y="5689887"/>
            <a:ext cx="3301225" cy="523220"/>
          </a:xfrm>
          <a:prstGeom prst="rect">
            <a:avLst/>
          </a:prstGeom>
          <a:noFill/>
        </p:spPr>
        <p:txBody>
          <a:bodyPr wrap="square">
            <a:spAutoFit/>
          </a:bodyPr>
          <a:lstStyle/>
          <a:p>
            <a:r>
              <a:rPr lang="fr-FR" sz="2800" dirty="0">
                <a:latin typeface="Times New Roman" panose="02020603050405020304" pitchFamily="18" charset="0"/>
                <a:cs typeface="Times New Roman" panose="02020603050405020304" pitchFamily="18" charset="0"/>
              </a:rPr>
              <a:t> </a:t>
            </a:r>
            <a:r>
              <a:rPr lang="fr-FR" sz="2800" b="1" dirty="0">
                <a:latin typeface="Times New Roman" panose="02020603050405020304" pitchFamily="18" charset="0"/>
                <a:cs typeface="Times New Roman" panose="02020603050405020304" pitchFamily="18" charset="0"/>
              </a:rPr>
              <a:t>"L'intensité tue"</a:t>
            </a:r>
            <a:endParaRPr lang="fr-DZ"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245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0E473FA-CE4E-B1DC-6752-63A305521DEF}"/>
              </a:ext>
            </a:extLst>
          </p:cNvPr>
          <p:cNvSpPr txBox="1"/>
          <p:nvPr/>
        </p:nvSpPr>
        <p:spPr>
          <a:xfrm>
            <a:off x="517922" y="538371"/>
            <a:ext cx="10354865" cy="1569660"/>
          </a:xfrm>
          <a:prstGeom prst="rect">
            <a:avLst/>
          </a:prstGeom>
          <a:noFill/>
        </p:spPr>
        <p:txBody>
          <a:bodyPr wrap="square">
            <a:spAutoFit/>
          </a:bodyPr>
          <a:lstStyle/>
          <a:p>
            <a:r>
              <a:rPr lang="fr-FR" sz="2400" b="1" dirty="0">
                <a:solidFill>
                  <a:srgbClr val="00B0F0"/>
                </a:solidFill>
              </a:rPr>
              <a:t>2</a:t>
            </a:r>
            <a:r>
              <a:rPr lang="fr-FR" sz="2400" b="1" i="0" dirty="0">
                <a:solidFill>
                  <a:srgbClr val="00B0F0"/>
                </a:solidFill>
                <a:effectLst/>
              </a:rPr>
              <a:t>.3/ La résistance du corps</a:t>
            </a:r>
            <a:r>
              <a:rPr lang="fr-FR" sz="2400" b="1" dirty="0">
                <a:solidFill>
                  <a:srgbClr val="00B0F0"/>
                </a:solidFill>
              </a:rPr>
              <a:t>/ T</a:t>
            </a:r>
            <a:r>
              <a:rPr lang="fr-FR" sz="2400" b="1" dirty="0">
                <a:solidFill>
                  <a:srgbClr val="00B0F0"/>
                </a:solidFill>
                <a:latin typeface="Times New Roman" panose="02020603050405020304" pitchFamily="18" charset="0"/>
                <a:cs typeface="Times New Roman" panose="02020603050405020304" pitchFamily="18" charset="0"/>
              </a:rPr>
              <a:t>ension  du courant</a:t>
            </a:r>
            <a:endParaRPr lang="fr-FR" sz="2400" b="1" i="0" dirty="0">
              <a:solidFill>
                <a:srgbClr val="00B0F0"/>
              </a:solidFill>
              <a:effectLst/>
              <a:latin typeface="Times New Roman" panose="02020603050405020304" pitchFamily="18" charset="0"/>
              <a:cs typeface="Times New Roman" panose="02020603050405020304" pitchFamily="18" charset="0"/>
            </a:endParaRPr>
          </a:p>
          <a:p>
            <a:r>
              <a:rPr lang="fr-FR" b="0" i="0" dirty="0">
                <a:solidFill>
                  <a:srgbClr val="000000"/>
                </a:solidFill>
                <a:effectLst/>
                <a:latin typeface="Times New Roman" panose="02020603050405020304" pitchFamily="18" charset="0"/>
              </a:rPr>
              <a:t>  A partir de l'épaisseur et du degré d'humidité des différents tissus susceptibles d'être rencontrés lors du    </a:t>
            </a:r>
          </a:p>
          <a:p>
            <a:r>
              <a:rPr lang="fr-FR" dirty="0">
                <a:solidFill>
                  <a:srgbClr val="000000"/>
                </a:solidFill>
                <a:latin typeface="Times New Roman" panose="02020603050405020304" pitchFamily="18" charset="0"/>
              </a:rPr>
              <a:t>  </a:t>
            </a:r>
            <a:r>
              <a:rPr lang="fr-FR" b="0" i="0" dirty="0">
                <a:solidFill>
                  <a:srgbClr val="000000"/>
                </a:solidFill>
                <a:effectLst/>
                <a:latin typeface="Times New Roman" panose="02020603050405020304" pitchFamily="18" charset="0"/>
              </a:rPr>
              <a:t>passage du courant,  la  résistance tissulaire sera plus ou moins grande.</a:t>
            </a:r>
          </a:p>
          <a:p>
            <a:r>
              <a:rPr lang="fr-FR" b="0" i="0" dirty="0">
                <a:solidFill>
                  <a:srgbClr val="000000"/>
                </a:solidFill>
                <a:effectLst/>
                <a:latin typeface="Times New Roman" panose="02020603050405020304" pitchFamily="18" charset="0"/>
              </a:rPr>
              <a:t> Le passage du courant est facilité par la grandeur de la surface et le temps de contact. </a:t>
            </a:r>
          </a:p>
          <a:p>
            <a:r>
              <a:rPr lang="fr-FR" dirty="0">
                <a:solidFill>
                  <a:srgbClr val="000000"/>
                </a:solidFill>
                <a:latin typeface="Times New Roman" panose="02020603050405020304" pitchFamily="18" charset="0"/>
              </a:rPr>
              <a:t> </a:t>
            </a:r>
            <a:r>
              <a:rPr lang="fr-FR" b="0" i="0" dirty="0">
                <a:solidFill>
                  <a:srgbClr val="000000"/>
                </a:solidFill>
                <a:effectLst/>
                <a:latin typeface="Times New Roman" panose="02020603050405020304" pitchFamily="18" charset="0"/>
              </a:rPr>
              <a:t>Par ordre décroissant les tissus sont classés :</a:t>
            </a:r>
          </a:p>
        </p:txBody>
      </p:sp>
      <p:pic>
        <p:nvPicPr>
          <p:cNvPr id="7" name="Image 6">
            <a:extLst>
              <a:ext uri="{FF2B5EF4-FFF2-40B4-BE49-F238E27FC236}">
                <a16:creationId xmlns:a16="http://schemas.microsoft.com/office/drawing/2014/main" id="{108F15E3-3011-01F0-A2D9-F51915A3DF0D}"/>
              </a:ext>
            </a:extLst>
          </p:cNvPr>
          <p:cNvPicPr>
            <a:picLocks noChangeAspect="1"/>
          </p:cNvPicPr>
          <p:nvPr/>
        </p:nvPicPr>
        <p:blipFill>
          <a:blip r:embed="rId2"/>
          <a:stretch>
            <a:fillRect/>
          </a:stretch>
        </p:blipFill>
        <p:spPr>
          <a:xfrm>
            <a:off x="6670266" y="2000806"/>
            <a:ext cx="3391496" cy="3918205"/>
          </a:xfrm>
          <a:prstGeom prst="rect">
            <a:avLst/>
          </a:prstGeom>
        </p:spPr>
      </p:pic>
      <p:sp>
        <p:nvSpPr>
          <p:cNvPr id="8" name="Rectangle 7">
            <a:extLst>
              <a:ext uri="{FF2B5EF4-FFF2-40B4-BE49-F238E27FC236}">
                <a16:creationId xmlns:a16="http://schemas.microsoft.com/office/drawing/2014/main" id="{E067D4B8-9189-E88E-4408-E4AB9008FB5F}"/>
              </a:ext>
            </a:extLst>
          </p:cNvPr>
          <p:cNvSpPr/>
          <p:nvPr/>
        </p:nvSpPr>
        <p:spPr>
          <a:xfrm>
            <a:off x="517922" y="2826613"/>
            <a:ext cx="5520860" cy="1015663"/>
          </a:xfrm>
          <a:prstGeom prst="rect">
            <a:avLst/>
          </a:prstGeom>
          <a:solidFill>
            <a:srgbClr val="FFC000"/>
          </a:solidFill>
          <a:ln>
            <a:solidFill>
              <a:schemeClr val="accent2">
                <a:lumMod val="20000"/>
                <a:lumOff val="80000"/>
              </a:schemeClr>
            </a:solidFill>
          </a:ln>
        </p:spPr>
        <p:txBody>
          <a:bodyPr wrap="square">
            <a:spAutoFit/>
          </a:bodyPr>
          <a:lstStyle/>
          <a:p>
            <a:r>
              <a:rPr lang="fr-FR" sz="2000" b="1" dirty="0"/>
              <a:t>Ceci explique que le trajet préférentiel du courant</a:t>
            </a:r>
          </a:p>
          <a:p>
            <a:r>
              <a:rPr lang="fr-FR" sz="2000" b="1" dirty="0"/>
              <a:t>      à l'intérieur de l'organisme suit </a:t>
            </a:r>
          </a:p>
          <a:p>
            <a:r>
              <a:rPr lang="fr-FR" sz="2000" b="1" dirty="0"/>
              <a:t>             les axes vasculo-nerveux</a:t>
            </a:r>
          </a:p>
        </p:txBody>
      </p:sp>
      <p:sp>
        <p:nvSpPr>
          <p:cNvPr id="4" name="ZoneTexte 3">
            <a:extLst>
              <a:ext uri="{FF2B5EF4-FFF2-40B4-BE49-F238E27FC236}">
                <a16:creationId xmlns:a16="http://schemas.microsoft.com/office/drawing/2014/main" id="{CC46F4C6-9FBC-FDD3-0561-E9248D3370CC}"/>
              </a:ext>
            </a:extLst>
          </p:cNvPr>
          <p:cNvSpPr txBox="1"/>
          <p:nvPr/>
        </p:nvSpPr>
        <p:spPr>
          <a:xfrm>
            <a:off x="951380" y="4749970"/>
            <a:ext cx="6098240" cy="1323439"/>
          </a:xfrm>
          <a:prstGeom prst="rect">
            <a:avLst/>
          </a:prstGeom>
          <a:noFill/>
        </p:spPr>
        <p:txBody>
          <a:bodyPr wrap="square">
            <a:spAutoFit/>
          </a:bodyPr>
          <a:lstStyle/>
          <a:p>
            <a:pPr marL="342900" indent="-34290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 Trajet sur axes vasculo-nerveux Brûlures tissulaires </a:t>
            </a:r>
          </a:p>
          <a:p>
            <a:pPr marL="342900" indent="-34290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 Syndrome des loges </a:t>
            </a:r>
          </a:p>
          <a:p>
            <a:pPr marL="342900" indent="-34290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 Rhabdomyolyse                 </a:t>
            </a:r>
          </a:p>
          <a:p>
            <a:pPr marL="342900" indent="-342900">
              <a:buFont typeface="Wingdings" panose="05000000000000000000" pitchFamily="2" charset="2"/>
              <a:buChar char="§"/>
            </a:pPr>
            <a:r>
              <a:rPr lang="fr-FR" sz="2000" dirty="0">
                <a:latin typeface="Times New Roman" panose="02020603050405020304" pitchFamily="18" charset="0"/>
                <a:cs typeface="Times New Roman" panose="02020603050405020304" pitchFamily="18" charset="0"/>
              </a:rPr>
              <a:t> Insuffisance rénale</a:t>
            </a:r>
            <a:endParaRPr lang="fr-DZ" sz="2000" dirty="0">
              <a:latin typeface="Times New Roman" panose="02020603050405020304" pitchFamily="18" charset="0"/>
              <a:cs typeface="Times New Roman" panose="02020603050405020304" pitchFamily="18" charset="0"/>
            </a:endParaRPr>
          </a:p>
        </p:txBody>
      </p:sp>
      <p:sp>
        <p:nvSpPr>
          <p:cNvPr id="5" name="Ellipse 4">
            <a:extLst>
              <a:ext uri="{FF2B5EF4-FFF2-40B4-BE49-F238E27FC236}">
                <a16:creationId xmlns:a16="http://schemas.microsoft.com/office/drawing/2014/main" id="{ACEED3FD-AD29-7FDD-42C9-3C076588BF8C}"/>
              </a:ext>
            </a:extLst>
          </p:cNvPr>
          <p:cNvSpPr/>
          <p:nvPr/>
        </p:nvSpPr>
        <p:spPr>
          <a:xfrm>
            <a:off x="4754324" y="5210978"/>
            <a:ext cx="3200401" cy="86243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fr-FR" sz="2000" dirty="0"/>
              <a:t>"</a:t>
            </a:r>
            <a:r>
              <a:rPr lang="fr-FR" sz="2000" b="1" dirty="0">
                <a:latin typeface="Times New Roman" panose="02020603050405020304" pitchFamily="18" charset="0"/>
                <a:cs typeface="Times New Roman" panose="02020603050405020304" pitchFamily="18" charset="0"/>
              </a:rPr>
              <a:t>Les volts brûlent</a:t>
            </a:r>
            <a:r>
              <a:rPr lang="fr-FR" sz="2000" dirty="0"/>
              <a:t>"</a:t>
            </a:r>
            <a:endParaRPr lang="fr-DZ" dirty="0"/>
          </a:p>
        </p:txBody>
      </p:sp>
    </p:spTree>
    <p:extLst>
      <p:ext uri="{BB962C8B-B14F-4D97-AF65-F5344CB8AC3E}">
        <p14:creationId xmlns:p14="http://schemas.microsoft.com/office/powerpoint/2010/main" val="45474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090" y="809260"/>
            <a:ext cx="11340354" cy="1384995"/>
          </a:xfrm>
          <a:prstGeom prst="rect">
            <a:avLst/>
          </a:prstGeom>
        </p:spPr>
        <p:txBody>
          <a:bodyPr wrap="square">
            <a:spAutoFit/>
          </a:bodyPr>
          <a:lstStyle/>
          <a:p>
            <a:r>
              <a:rPr lang="fr-FR" sz="2400" b="1" i="0" dirty="0">
                <a:solidFill>
                  <a:srgbClr val="00B0F0"/>
                </a:solidFill>
                <a:effectLst/>
              </a:rPr>
              <a:t>   4.1/ Accidents domestiques</a:t>
            </a:r>
          </a:p>
          <a:p>
            <a:pPr marL="342900" indent="-342900">
              <a:lnSpc>
                <a:spcPct val="150000"/>
              </a:lnSpc>
              <a:buFont typeface="Wingdings" panose="05000000000000000000" pitchFamily="2" charset="2"/>
              <a:buChar char="ü"/>
            </a:pPr>
            <a:r>
              <a:rPr lang="fr-FR" sz="2000" b="1" i="0" dirty="0">
                <a:solidFill>
                  <a:srgbClr val="000000"/>
                </a:solidFill>
                <a:effectLst/>
              </a:rPr>
              <a:t>Les prises électriques attirent les enfants</a:t>
            </a:r>
            <a:r>
              <a:rPr lang="fr-FR" sz="2000" b="0" i="0" dirty="0">
                <a:solidFill>
                  <a:srgbClr val="000000"/>
                </a:solidFill>
                <a:effectLst/>
              </a:rPr>
              <a:t>, car elles représentent "deux petits yeux" comme un être vivant. (jeux, morsure d'une prise).</a:t>
            </a:r>
          </a:p>
        </p:txBody>
      </p:sp>
      <p:sp>
        <p:nvSpPr>
          <p:cNvPr id="3" name="Rectangle 2"/>
          <p:cNvSpPr/>
          <p:nvPr/>
        </p:nvSpPr>
        <p:spPr>
          <a:xfrm>
            <a:off x="248619" y="168498"/>
            <a:ext cx="4478983" cy="523220"/>
          </a:xfrm>
          <a:prstGeom prst="rect">
            <a:avLst/>
          </a:prstGeom>
        </p:spPr>
        <p:txBody>
          <a:bodyPr wrap="none">
            <a:spAutoFit/>
          </a:bodyPr>
          <a:lstStyle/>
          <a:p>
            <a:r>
              <a:rPr lang="fr-FR" sz="2800" b="1" i="0" dirty="0">
                <a:solidFill>
                  <a:srgbClr val="0070C0"/>
                </a:solidFill>
                <a:effectLst/>
              </a:rPr>
              <a:t>4/Circonstances de survenue</a:t>
            </a:r>
          </a:p>
        </p:txBody>
      </p:sp>
      <p:sp>
        <p:nvSpPr>
          <p:cNvPr id="4" name="Rectangle 3"/>
          <p:cNvSpPr/>
          <p:nvPr/>
        </p:nvSpPr>
        <p:spPr>
          <a:xfrm>
            <a:off x="117090" y="2194255"/>
            <a:ext cx="11739563" cy="1015663"/>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1" i="0" dirty="0">
                <a:solidFill>
                  <a:srgbClr val="000000"/>
                </a:solidFill>
                <a:effectLst/>
              </a:rPr>
              <a:t> </a:t>
            </a:r>
            <a:r>
              <a:rPr lang="fr-FR" sz="2000" dirty="0">
                <a:solidFill>
                  <a:srgbClr val="000000"/>
                </a:solidFill>
              </a:rPr>
              <a:t>N</a:t>
            </a:r>
            <a:r>
              <a:rPr lang="fr-FR" sz="2000" b="0" i="0" dirty="0">
                <a:solidFill>
                  <a:srgbClr val="000000"/>
                </a:solidFill>
                <a:effectLst/>
              </a:rPr>
              <a:t>ettoyage au robinet d'un robot sous tension, Usage d'appareil électrique pendant le bain, Changer une</a:t>
            </a:r>
            <a:r>
              <a:rPr lang="fr-FR" sz="2000" dirty="0">
                <a:solidFill>
                  <a:srgbClr val="000000"/>
                </a:solidFill>
              </a:rPr>
              <a:t> </a:t>
            </a:r>
            <a:r>
              <a:rPr lang="fr-FR" sz="2000" b="0" i="0" dirty="0">
                <a:solidFill>
                  <a:srgbClr val="000000"/>
                </a:solidFill>
                <a:effectLst/>
              </a:rPr>
              <a:t>lampe en omettant de se sécher les main </a:t>
            </a:r>
            <a:r>
              <a:rPr lang="fr-FR" sz="2000" b="0" i="0" dirty="0">
                <a:solidFill>
                  <a:srgbClr val="000000"/>
                </a:solidFill>
                <a:effectLst/>
                <a:sym typeface="Wingdings" panose="05000000000000000000" pitchFamily="2" charset="2"/>
              </a:rPr>
              <a:t>  Adultes</a:t>
            </a:r>
            <a:endParaRPr lang="fr-FR" sz="2000" b="0" i="0" dirty="0">
              <a:solidFill>
                <a:srgbClr val="000000"/>
              </a:solidFill>
              <a:effectLst/>
            </a:endParaRPr>
          </a:p>
        </p:txBody>
      </p:sp>
      <p:sp>
        <p:nvSpPr>
          <p:cNvPr id="5" name="Rectangle 4"/>
          <p:cNvSpPr/>
          <p:nvPr/>
        </p:nvSpPr>
        <p:spPr>
          <a:xfrm>
            <a:off x="737361" y="3172826"/>
            <a:ext cx="3130024" cy="461665"/>
          </a:xfrm>
          <a:prstGeom prst="rect">
            <a:avLst/>
          </a:prstGeom>
        </p:spPr>
        <p:txBody>
          <a:bodyPr wrap="none">
            <a:spAutoFit/>
          </a:bodyPr>
          <a:lstStyle/>
          <a:p>
            <a:r>
              <a:rPr lang="fr-FR" sz="2400" b="1" dirty="0">
                <a:solidFill>
                  <a:srgbClr val="00B0F0"/>
                </a:solidFill>
              </a:rPr>
              <a:t>4.2/</a:t>
            </a:r>
            <a:r>
              <a:rPr lang="fr-FR" sz="2400" b="1" i="0" dirty="0">
                <a:solidFill>
                  <a:srgbClr val="00B0F0"/>
                </a:solidFill>
                <a:effectLst/>
              </a:rPr>
              <a:t>Accidents de loisirs</a:t>
            </a:r>
          </a:p>
        </p:txBody>
      </p:sp>
      <p:sp>
        <p:nvSpPr>
          <p:cNvPr id="6" name="Rectangle 5"/>
          <p:cNvSpPr/>
          <p:nvPr/>
        </p:nvSpPr>
        <p:spPr>
          <a:xfrm>
            <a:off x="248619" y="3585363"/>
            <a:ext cx="11476506" cy="1477328"/>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1" i="0" dirty="0">
                <a:solidFill>
                  <a:srgbClr val="000000"/>
                </a:solidFill>
                <a:effectLst/>
              </a:rPr>
              <a:t>Ils se produisent par contact avec les lignes BT ou HT</a:t>
            </a:r>
            <a:r>
              <a:rPr lang="fr-FR" sz="2000" b="0" i="0" dirty="0">
                <a:solidFill>
                  <a:srgbClr val="000000"/>
                </a:solidFill>
                <a:effectLst/>
              </a:rPr>
              <a:t>: mâts de bateaux, canne à pêche de fortune (métallique ou en fibre de carbone), antennes, échelles, jeux de cerf-volant. Au cours de baignades, des AE le plus souvent bénins sont dus à certains poissons (raies).</a:t>
            </a:r>
            <a:endParaRPr lang="fr-FR" sz="2000" dirty="0"/>
          </a:p>
        </p:txBody>
      </p:sp>
      <p:sp>
        <p:nvSpPr>
          <p:cNvPr id="7" name="Rectangle 6"/>
          <p:cNvSpPr/>
          <p:nvPr/>
        </p:nvSpPr>
        <p:spPr>
          <a:xfrm>
            <a:off x="737361" y="5071613"/>
            <a:ext cx="3852401" cy="461665"/>
          </a:xfrm>
          <a:prstGeom prst="rect">
            <a:avLst/>
          </a:prstGeom>
        </p:spPr>
        <p:txBody>
          <a:bodyPr wrap="none">
            <a:spAutoFit/>
          </a:bodyPr>
          <a:lstStyle/>
          <a:p>
            <a:r>
              <a:rPr lang="fr-FR" sz="2400" b="1" dirty="0">
                <a:solidFill>
                  <a:srgbClr val="00B0F0"/>
                </a:solidFill>
              </a:rPr>
              <a:t>5.2/</a:t>
            </a:r>
            <a:r>
              <a:rPr lang="fr-FR" sz="2400" b="1" i="0" dirty="0">
                <a:solidFill>
                  <a:srgbClr val="00B0F0"/>
                </a:solidFill>
                <a:effectLst/>
              </a:rPr>
              <a:t>Accidents professionnels</a:t>
            </a:r>
          </a:p>
        </p:txBody>
      </p:sp>
      <p:sp>
        <p:nvSpPr>
          <p:cNvPr id="8" name="Rectangle 7"/>
          <p:cNvSpPr/>
          <p:nvPr/>
        </p:nvSpPr>
        <p:spPr>
          <a:xfrm>
            <a:off x="248619" y="5699795"/>
            <a:ext cx="11752730" cy="400110"/>
          </a:xfrm>
          <a:prstGeom prst="rect">
            <a:avLst/>
          </a:prstGeom>
        </p:spPr>
        <p:txBody>
          <a:bodyPr wrap="square">
            <a:spAutoFit/>
          </a:bodyPr>
          <a:lstStyle/>
          <a:p>
            <a:pPr marL="285750" indent="-285750">
              <a:buFont typeface="Wingdings" panose="05000000000000000000" pitchFamily="2" charset="2"/>
              <a:buChar char="ü"/>
            </a:pPr>
            <a:r>
              <a:rPr lang="fr-FR" sz="2000" b="1" dirty="0">
                <a:solidFill>
                  <a:srgbClr val="000000"/>
                </a:solidFill>
              </a:rPr>
              <a:t>E</a:t>
            </a:r>
            <a:r>
              <a:rPr lang="fr-FR" sz="2000" b="1" i="0" dirty="0">
                <a:solidFill>
                  <a:srgbClr val="000000"/>
                </a:solidFill>
                <a:effectLst/>
              </a:rPr>
              <a:t>lectrisation par BT ou HT</a:t>
            </a:r>
            <a:r>
              <a:rPr lang="fr-FR" sz="2000" i="0" dirty="0">
                <a:solidFill>
                  <a:srgbClr val="000000"/>
                </a:solidFill>
                <a:effectLst/>
              </a:rPr>
              <a:t>. Plus rarement il s'agit d'une défaillance technique du matériel</a:t>
            </a:r>
            <a:r>
              <a:rPr lang="fr-FR" sz="2000" i="0" dirty="0">
                <a:solidFill>
                  <a:srgbClr val="000000"/>
                </a:solidFill>
                <a:effectLst/>
                <a:sym typeface="Wingdings" panose="05000000000000000000" pitchFamily="2" charset="2"/>
              </a:rPr>
              <a:t> milieu de travail</a:t>
            </a:r>
            <a:endParaRPr lang="fr-FR" sz="2000" dirty="0"/>
          </a:p>
        </p:txBody>
      </p:sp>
    </p:spTree>
    <p:extLst>
      <p:ext uri="{BB962C8B-B14F-4D97-AF65-F5344CB8AC3E}">
        <p14:creationId xmlns:p14="http://schemas.microsoft.com/office/powerpoint/2010/main" val="3084913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720" y="215385"/>
            <a:ext cx="4237507" cy="523220"/>
          </a:xfrm>
          <a:prstGeom prst="rect">
            <a:avLst/>
          </a:prstGeom>
        </p:spPr>
        <p:txBody>
          <a:bodyPr wrap="none">
            <a:spAutoFit/>
          </a:bodyPr>
          <a:lstStyle/>
          <a:p>
            <a:r>
              <a:rPr lang="fr-FR" sz="2800" b="1" i="0" dirty="0">
                <a:solidFill>
                  <a:srgbClr val="0070C0"/>
                </a:solidFill>
                <a:effectLst/>
                <a:cs typeface="Times New Roman" panose="02020603050405020304" pitchFamily="18" charset="0"/>
              </a:rPr>
              <a:t>5/ Manifestations cliniques</a:t>
            </a:r>
          </a:p>
        </p:txBody>
      </p:sp>
      <p:sp>
        <p:nvSpPr>
          <p:cNvPr id="3" name="Rectangle 2"/>
          <p:cNvSpPr/>
          <p:nvPr/>
        </p:nvSpPr>
        <p:spPr>
          <a:xfrm>
            <a:off x="760699" y="785858"/>
            <a:ext cx="3693960" cy="461665"/>
          </a:xfrm>
          <a:prstGeom prst="rect">
            <a:avLst/>
          </a:prstGeom>
        </p:spPr>
        <p:txBody>
          <a:bodyPr wrap="none">
            <a:spAutoFit/>
          </a:bodyPr>
          <a:lstStyle/>
          <a:p>
            <a:r>
              <a:rPr lang="fr-FR" sz="2400" b="1" i="0" dirty="0">
                <a:solidFill>
                  <a:srgbClr val="C00000"/>
                </a:solidFill>
                <a:effectLst/>
              </a:rPr>
              <a:t>5.1/Etat de mort apparente</a:t>
            </a:r>
          </a:p>
        </p:txBody>
      </p:sp>
      <p:sp>
        <p:nvSpPr>
          <p:cNvPr id="4" name="Rectangle 3"/>
          <p:cNvSpPr/>
          <p:nvPr/>
        </p:nvSpPr>
        <p:spPr>
          <a:xfrm>
            <a:off x="248720" y="1247523"/>
            <a:ext cx="11596688" cy="1938992"/>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0" i="0" dirty="0">
                <a:solidFill>
                  <a:srgbClr val="000000"/>
                </a:solidFill>
                <a:effectLst/>
                <a:latin typeface="Times New Roman" panose="02020603050405020304" pitchFamily="18" charset="0"/>
                <a:cs typeface="Times New Roman" panose="02020603050405020304" pitchFamily="18" charset="0"/>
              </a:rPr>
              <a:t>La complication ultime et immédiate est l'arrêt cardiaque. </a:t>
            </a:r>
          </a:p>
          <a:p>
            <a:pPr marL="342900" indent="-342900">
              <a:lnSpc>
                <a:spcPct val="150000"/>
              </a:lnSpc>
              <a:buFont typeface="Wingdings" panose="05000000000000000000" pitchFamily="2" charset="2"/>
              <a:buChar char="ü"/>
            </a:pPr>
            <a:r>
              <a:rPr lang="fr-FR" sz="2000" b="0" i="0" dirty="0">
                <a:solidFill>
                  <a:srgbClr val="000000"/>
                </a:solidFill>
                <a:effectLst/>
                <a:latin typeface="Times New Roman" panose="02020603050405020304" pitchFamily="18" charset="0"/>
                <a:cs typeface="Times New Roman" panose="02020603050405020304" pitchFamily="18" charset="0"/>
              </a:rPr>
              <a:t>Plus de 95% des décès dans les suites d'un AE sont dues à une arythmie par dépolarisation massive.</a:t>
            </a:r>
          </a:p>
          <a:p>
            <a:pPr marL="342900" indent="-342900">
              <a:lnSpc>
                <a:spcPct val="150000"/>
              </a:lnSpc>
              <a:buFont typeface="Wingdings" panose="05000000000000000000" pitchFamily="2" charset="2"/>
              <a:buChar char="ü"/>
            </a:pPr>
            <a:r>
              <a:rPr lang="fr-FR" sz="2000" b="1" i="0" dirty="0">
                <a:solidFill>
                  <a:srgbClr val="000000"/>
                </a:solidFill>
                <a:effectLst/>
                <a:latin typeface="Times New Roman" panose="02020603050405020304" pitchFamily="18" charset="0"/>
                <a:cs typeface="Times New Roman" panose="02020603050405020304" pitchFamily="18" charset="0"/>
              </a:rPr>
              <a:t>L'atteinte cardiaque directe </a:t>
            </a:r>
            <a:r>
              <a:rPr lang="fr-FR" sz="2000" b="0" i="0" dirty="0">
                <a:solidFill>
                  <a:srgbClr val="000000"/>
                </a:solidFill>
                <a:effectLst/>
                <a:latin typeface="Times New Roman" panose="02020603050405020304" pitchFamily="18" charset="0"/>
                <a:cs typeface="Times New Roman" panose="02020603050405020304" pitchFamily="18" charset="0"/>
              </a:rPr>
              <a:t>se traduit par </a:t>
            </a:r>
            <a:r>
              <a:rPr lang="fr-FR" sz="2000" b="1" i="0" dirty="0">
                <a:solidFill>
                  <a:srgbClr val="000000"/>
                </a:solidFill>
                <a:effectLst/>
                <a:latin typeface="Times New Roman" panose="02020603050405020304" pitchFamily="18" charset="0"/>
                <a:cs typeface="Times New Roman" panose="02020603050405020304" pitchFamily="18" charset="0"/>
              </a:rPr>
              <a:t>une asystolie </a:t>
            </a:r>
            <a:r>
              <a:rPr lang="fr-FR" sz="2000" b="0" i="0" dirty="0">
                <a:solidFill>
                  <a:srgbClr val="000000"/>
                </a:solidFill>
                <a:effectLst/>
                <a:latin typeface="Times New Roman" panose="02020603050405020304" pitchFamily="18" charset="0"/>
                <a:cs typeface="Times New Roman" panose="02020603050405020304" pitchFamily="18" charset="0"/>
              </a:rPr>
              <a:t>ou </a:t>
            </a:r>
            <a:r>
              <a:rPr lang="fr-FR" sz="2000" b="1" i="0" dirty="0">
                <a:solidFill>
                  <a:srgbClr val="000000"/>
                </a:solidFill>
                <a:effectLst/>
                <a:latin typeface="Times New Roman" panose="02020603050405020304" pitchFamily="18" charset="0"/>
                <a:cs typeface="Times New Roman" panose="02020603050405020304" pitchFamily="18" charset="0"/>
              </a:rPr>
              <a:t>une FV</a:t>
            </a:r>
            <a:r>
              <a:rPr lang="fr-FR" sz="2000" b="0" i="0" dirty="0">
                <a:solidFill>
                  <a:srgbClr val="000000"/>
                </a:solidFill>
                <a:effectLst/>
                <a:latin typeface="Times New Roman" panose="02020603050405020304" pitchFamily="18" charset="0"/>
                <a:cs typeface="Times New Roman" panose="02020603050405020304" pitchFamily="18" charset="0"/>
              </a:rPr>
              <a:t>, </a:t>
            </a:r>
            <a:r>
              <a:rPr lang="fr-FR" sz="2000" b="1" i="0" dirty="0">
                <a:solidFill>
                  <a:srgbClr val="000000"/>
                </a:solidFill>
                <a:effectLst/>
                <a:latin typeface="Times New Roman" panose="02020603050405020304" pitchFamily="18" charset="0"/>
                <a:cs typeface="Times New Roman" panose="02020603050405020304" pitchFamily="18" charset="0"/>
              </a:rPr>
              <a:t>le plus souvent lors d'un foudroiement ou par FV avec du CE domestique</a:t>
            </a:r>
          </a:p>
        </p:txBody>
      </p:sp>
      <p:sp>
        <p:nvSpPr>
          <p:cNvPr id="6" name="Rectangle 5"/>
          <p:cNvSpPr/>
          <p:nvPr/>
        </p:nvSpPr>
        <p:spPr>
          <a:xfrm>
            <a:off x="321220" y="3352486"/>
            <a:ext cx="10337010" cy="1015663"/>
          </a:xfrm>
          <a:prstGeom prst="rect">
            <a:avLst/>
          </a:prstGeom>
        </p:spPr>
        <p:txBody>
          <a:bodyPr wrap="square">
            <a:spAutoFit/>
          </a:bodyPr>
          <a:lstStyle/>
          <a:p>
            <a:r>
              <a:rPr lang="fr-FR" sz="2000" dirty="0">
                <a:solidFill>
                  <a:srgbClr val="000000"/>
                </a:solidFill>
                <a:latin typeface="Times New Roman" panose="02020603050405020304" pitchFamily="18" charset="0"/>
                <a:cs typeface="Times New Roman" panose="02020603050405020304" pitchFamily="18" charset="0"/>
              </a:rPr>
              <a:t>- Par </a:t>
            </a:r>
            <a:r>
              <a:rPr lang="fr-FR" sz="2000" b="0" i="0" dirty="0">
                <a:solidFill>
                  <a:srgbClr val="000000"/>
                </a:solidFill>
                <a:effectLst/>
                <a:latin typeface="Times New Roman" panose="02020603050405020304" pitchFamily="18" charset="0"/>
                <a:cs typeface="Times New Roman" panose="02020603050405020304" pitchFamily="18" charset="0"/>
              </a:rPr>
              <a:t>atteinte myocardique indirecte :</a:t>
            </a:r>
          </a:p>
          <a:p>
            <a:pPr lvl="1"/>
            <a:r>
              <a:rPr lang="fr-FR" sz="2000" dirty="0">
                <a:solidFill>
                  <a:srgbClr val="000000"/>
                </a:solidFill>
                <a:latin typeface="Times New Roman" panose="02020603050405020304" pitchFamily="18" charset="0"/>
                <a:cs typeface="Times New Roman" panose="02020603050405020304" pitchFamily="18" charset="0"/>
              </a:rPr>
              <a:t>     -  U</a:t>
            </a:r>
            <a:r>
              <a:rPr lang="fr-FR" sz="2000" b="0" i="0" dirty="0">
                <a:solidFill>
                  <a:srgbClr val="000000"/>
                </a:solidFill>
                <a:effectLst/>
                <a:latin typeface="Times New Roman" panose="02020603050405020304" pitchFamily="18" charset="0"/>
                <a:cs typeface="Times New Roman" panose="02020603050405020304" pitchFamily="18" charset="0"/>
              </a:rPr>
              <a:t>ne anoxie suite à une tétanisation des muscles respiratoires ou à </a:t>
            </a:r>
          </a:p>
          <a:p>
            <a:pPr lvl="1"/>
            <a:r>
              <a:rPr lang="fr-FR" sz="2000" dirty="0">
                <a:solidFill>
                  <a:srgbClr val="000000"/>
                </a:solidFill>
                <a:latin typeface="Times New Roman" panose="02020603050405020304" pitchFamily="18" charset="0"/>
                <a:cs typeface="Times New Roman" panose="02020603050405020304" pitchFamily="18" charset="0"/>
              </a:rPr>
              <a:t>     -  U</a:t>
            </a:r>
            <a:r>
              <a:rPr lang="fr-FR" sz="2000" b="0" i="0" dirty="0">
                <a:solidFill>
                  <a:srgbClr val="000000"/>
                </a:solidFill>
                <a:effectLst/>
                <a:latin typeface="Times New Roman" panose="02020603050405020304" pitchFamily="18" charset="0"/>
                <a:cs typeface="Times New Roman" panose="02020603050405020304" pitchFamily="18" charset="0"/>
              </a:rPr>
              <a:t>n Laryngospasme ou par sidération des centres respiratoires bulbaires (fulguration</a:t>
            </a:r>
            <a:r>
              <a:rPr lang="fr-FR" sz="2000" b="0" i="0" dirty="0">
                <a:solidFill>
                  <a:srgbClr val="000000"/>
                </a:solidFill>
                <a:effectLst/>
              </a:rPr>
              <a:t>)</a:t>
            </a:r>
            <a:endParaRPr lang="fr-FR" sz="2000" dirty="0"/>
          </a:p>
        </p:txBody>
      </p:sp>
    </p:spTree>
    <p:extLst>
      <p:ext uri="{BB962C8B-B14F-4D97-AF65-F5344CB8AC3E}">
        <p14:creationId xmlns:p14="http://schemas.microsoft.com/office/powerpoint/2010/main" val="1839532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975" y="739203"/>
            <a:ext cx="10725151" cy="1631216"/>
          </a:xfrm>
          <a:prstGeom prst="rect">
            <a:avLst/>
          </a:prstGeom>
        </p:spPr>
        <p:txBody>
          <a:bodyPr wrap="square">
            <a:spAutoFit/>
          </a:bodyPr>
          <a:lstStyle/>
          <a:p>
            <a:pPr lvl="1"/>
            <a:r>
              <a:rPr lang="fr-FR" sz="2000" dirty="0">
                <a:latin typeface="Times New Roman" panose="02020603050405020304" pitchFamily="18" charset="0"/>
                <a:cs typeface="Times New Roman" panose="02020603050405020304" pitchFamily="18" charset="0"/>
              </a:rPr>
              <a:t>- Flash, </a:t>
            </a:r>
          </a:p>
          <a:p>
            <a:pPr lvl="1"/>
            <a:r>
              <a:rPr lang="fr-FR" sz="2000" dirty="0">
                <a:latin typeface="Times New Roman" panose="02020603050405020304" pitchFamily="18" charset="0"/>
                <a:cs typeface="Times New Roman" panose="02020603050405020304" pitchFamily="18" charset="0"/>
              </a:rPr>
              <a:t>- Arc, </a:t>
            </a:r>
          </a:p>
          <a:p>
            <a:pPr lvl="1"/>
            <a:r>
              <a:rPr lang="fr-FR" sz="2000" dirty="0">
                <a:latin typeface="Times New Roman" panose="02020603050405020304" pitchFamily="18" charset="0"/>
                <a:cs typeface="Times New Roman" panose="02020603050405020304" pitchFamily="18" charset="0"/>
              </a:rPr>
              <a:t>- Ignition des vêtements, </a:t>
            </a:r>
          </a:p>
          <a:p>
            <a:pPr lvl="1"/>
            <a:r>
              <a:rPr lang="fr-FR" sz="2000" dirty="0">
                <a:latin typeface="Times New Roman" panose="02020603050405020304" pitchFamily="18" charset="0"/>
                <a:cs typeface="Times New Roman" panose="02020603050405020304" pitchFamily="18" charset="0"/>
              </a:rPr>
              <a:t>- Fonte ou projection de métaux, </a:t>
            </a:r>
          </a:p>
          <a:p>
            <a:pPr lvl="1"/>
            <a:r>
              <a:rPr lang="fr-FR" sz="2000" dirty="0">
                <a:latin typeface="Times New Roman" panose="02020603050405020304" pitchFamily="18" charset="0"/>
                <a:cs typeface="Times New Roman" panose="02020603050405020304" pitchFamily="18" charset="0"/>
              </a:rPr>
              <a:t>-  Inhalation de gaz chauds ou mixtes</a:t>
            </a:r>
          </a:p>
        </p:txBody>
      </p:sp>
      <p:sp>
        <p:nvSpPr>
          <p:cNvPr id="3" name="Rectangle 2"/>
          <p:cNvSpPr/>
          <p:nvPr/>
        </p:nvSpPr>
        <p:spPr>
          <a:xfrm>
            <a:off x="233363" y="2651849"/>
            <a:ext cx="11639550" cy="1323439"/>
          </a:xfrm>
          <a:prstGeom prst="rect">
            <a:avLst/>
          </a:prstGeom>
        </p:spPr>
        <p:txBody>
          <a:bodyPr wrap="square">
            <a:spAutoFit/>
          </a:bodyPr>
          <a:lstStyle/>
          <a:p>
            <a:pPr marL="285750" indent="-2857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Les brûlures électrothermiques  par bas voltage sont visibles au niveau des points d’entrée et de sortie du courant </a:t>
            </a:r>
          </a:p>
          <a:p>
            <a:r>
              <a:rPr lang="fr-FR" sz="2000" dirty="0">
                <a:latin typeface="Times New Roman" panose="02020603050405020304" pitchFamily="18" charset="0"/>
                <a:cs typeface="Times New Roman" panose="02020603050405020304" pitchFamily="18" charset="0"/>
                <a:sym typeface="Wingdings" panose="05000000000000000000" pitchFamily="2" charset="2"/>
              </a:rPr>
              <a:t>     </a:t>
            </a:r>
            <a:r>
              <a:rPr lang="fr-FR" sz="2000" dirty="0">
                <a:latin typeface="Times New Roman" panose="02020603050405020304" pitchFamily="18" charset="0"/>
                <a:cs typeface="Times New Roman" panose="02020603050405020304" pitchFamily="18" charset="0"/>
              </a:rPr>
              <a:t>zone de nécrose blanchâtre ou marbrée, légèrement déprimée, cartonnée et insensible  sous une </a:t>
            </a:r>
          </a:p>
          <a:p>
            <a:r>
              <a:rPr lang="fr-FR" sz="2000" dirty="0">
                <a:latin typeface="Times New Roman" panose="02020603050405020304" pitchFamily="18" charset="0"/>
                <a:cs typeface="Times New Roman" panose="02020603050405020304" pitchFamily="18" charset="0"/>
              </a:rPr>
              <a:t>         pellicule d’épiderme noirci avec une zone inflammatoire en périphérie (</a:t>
            </a:r>
            <a:r>
              <a:rPr lang="fr-FR" sz="2000" b="1" dirty="0">
                <a:latin typeface="Times New Roman" panose="02020603050405020304" pitchFamily="18" charset="0"/>
                <a:cs typeface="Times New Roman" panose="02020603050405020304" pitchFamily="18" charset="0"/>
              </a:rPr>
              <a:t>marques électriques de Jellinek</a:t>
            </a:r>
            <a:r>
              <a:rPr lang="fr-FR" sz="2000" dirty="0">
                <a:latin typeface="Times New Roman" panose="02020603050405020304" pitchFamily="18" charset="0"/>
                <a:cs typeface="Times New Roman" panose="02020603050405020304" pitchFamily="18" charset="0"/>
              </a:rPr>
              <a:t>).  </a:t>
            </a:r>
          </a:p>
        </p:txBody>
      </p:sp>
      <p:sp>
        <p:nvSpPr>
          <p:cNvPr id="4" name="Rectangle 3"/>
          <p:cNvSpPr/>
          <p:nvPr/>
        </p:nvSpPr>
        <p:spPr>
          <a:xfrm>
            <a:off x="233363" y="4078247"/>
            <a:ext cx="11382376" cy="707886"/>
          </a:xfrm>
          <a:prstGeom prst="rect">
            <a:avLst/>
          </a:prstGeom>
        </p:spPr>
        <p:txBody>
          <a:bodyPr wrap="square">
            <a:spAutoFit/>
          </a:bodyPr>
          <a:lstStyle/>
          <a:p>
            <a:pPr marL="285750" indent="-2857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Associées à un syndrome de loge dans près de la moitié des cas, surtout les membres supérieurs et à l’origine d’amputations majeures . </a:t>
            </a:r>
          </a:p>
        </p:txBody>
      </p:sp>
      <p:sp>
        <p:nvSpPr>
          <p:cNvPr id="5" name="Rectangle 4"/>
          <p:cNvSpPr/>
          <p:nvPr/>
        </p:nvSpPr>
        <p:spPr>
          <a:xfrm>
            <a:off x="261936" y="4889092"/>
            <a:ext cx="10925176" cy="1631216"/>
          </a:xfrm>
          <a:prstGeom prst="rect">
            <a:avLst/>
          </a:prstGeom>
        </p:spPr>
        <p:txBody>
          <a:bodyPr wrap="square">
            <a:spAutoFit/>
          </a:bodyPr>
          <a:lstStyle/>
          <a:p>
            <a:pPr marL="285750" indent="-2857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Les brûlures par flash sont des lésions thermiques pures, volontiers étendues, en règle du deuxième degré profond et du troisième, avec atteinte ophtalmologique fréquente, souvent aggravées par une ignition des vêtements.</a:t>
            </a:r>
          </a:p>
          <a:p>
            <a:pPr marL="285750" indent="-285750">
              <a:buFont typeface="Wingdings" panose="05000000000000000000" pitchFamily="2" charset="2"/>
              <a:buChar char="ü"/>
            </a:pPr>
            <a:endParaRPr lang="fr-FR"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fr-FR" sz="2000" dirty="0">
                <a:latin typeface="Times New Roman" panose="02020603050405020304" pitchFamily="18" charset="0"/>
                <a:cs typeface="Times New Roman" panose="02020603050405020304" pitchFamily="18" charset="0"/>
              </a:rPr>
              <a:t> Celles par arc, sont les plus fréquentes</a:t>
            </a:r>
          </a:p>
        </p:txBody>
      </p:sp>
      <p:sp>
        <p:nvSpPr>
          <p:cNvPr id="6" name="Rectangle 5"/>
          <p:cNvSpPr/>
          <p:nvPr/>
        </p:nvSpPr>
        <p:spPr>
          <a:xfrm>
            <a:off x="0" y="57663"/>
            <a:ext cx="6675610" cy="400110"/>
          </a:xfrm>
          <a:prstGeom prst="rect">
            <a:avLst/>
          </a:prstGeom>
        </p:spPr>
        <p:txBody>
          <a:bodyPr wrap="none">
            <a:spAutoFit/>
          </a:bodyPr>
          <a:lstStyle/>
          <a:p>
            <a:pPr marL="342900" indent="-342900">
              <a:buFont typeface="Wingdings" panose="05000000000000000000" pitchFamily="2" charset="2"/>
              <a:buChar char="ü"/>
            </a:pPr>
            <a:r>
              <a:rPr lang="fr-FR" sz="2000" b="1" dirty="0">
                <a:solidFill>
                  <a:srgbClr val="00B0F0"/>
                </a:solidFill>
              </a:rPr>
              <a:t>Les brûlures sont liées à l’effet thermique du courant, par</a:t>
            </a:r>
            <a:r>
              <a:rPr lang="fr-FR" b="1" dirty="0"/>
              <a:t>:</a:t>
            </a:r>
          </a:p>
        </p:txBody>
      </p:sp>
    </p:spTree>
    <p:extLst>
      <p:ext uri="{BB962C8B-B14F-4D97-AF65-F5344CB8AC3E}">
        <p14:creationId xmlns:p14="http://schemas.microsoft.com/office/powerpoint/2010/main" val="2046390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9815" y="3205654"/>
            <a:ext cx="10663024" cy="1631216"/>
          </a:xfrm>
          <a:prstGeom prst="rect">
            <a:avLst/>
          </a:prstGeom>
        </p:spPr>
        <p:txBody>
          <a:bodyPr wrap="square">
            <a:spAutoFit/>
          </a:bodyPr>
          <a:lstStyle/>
          <a:p>
            <a:pPr marL="342900" indent="-342900">
              <a:buFont typeface="Wingdings" panose="05000000000000000000" pitchFamily="2" charset="2"/>
              <a:buChar char="ü"/>
            </a:pPr>
            <a:r>
              <a:rPr lang="fr-FR" sz="2000" b="1" dirty="0"/>
              <a:t>Infarctus du myocarde : il est dû soit :  </a:t>
            </a:r>
          </a:p>
          <a:p>
            <a:r>
              <a:rPr lang="fr-FR" sz="2000" b="1" dirty="0"/>
              <a:t>          </a:t>
            </a:r>
            <a:r>
              <a:rPr lang="fr-FR" sz="2000" b="1" dirty="0">
                <a:sym typeface="Wingdings" panose="05000000000000000000" pitchFamily="2" charset="2"/>
              </a:rPr>
              <a:t> </a:t>
            </a:r>
            <a:r>
              <a:rPr lang="fr-FR" sz="2000" dirty="0">
                <a:sym typeface="Wingdings" panose="05000000000000000000" pitchFamily="2" charset="2"/>
              </a:rPr>
              <a:t>A</a:t>
            </a:r>
            <a:r>
              <a:rPr lang="fr-FR" sz="2000" dirty="0"/>
              <a:t> l’action directe du CE sur les myocytes (effet joule)     </a:t>
            </a:r>
          </a:p>
          <a:p>
            <a:r>
              <a:rPr lang="fr-FR" sz="2000" b="1" dirty="0"/>
              <a:t>          </a:t>
            </a:r>
            <a:r>
              <a:rPr lang="fr-FR" sz="2000" b="1" dirty="0">
                <a:sym typeface="Wingdings" panose="05000000000000000000" pitchFamily="2" charset="2"/>
              </a:rPr>
              <a:t> </a:t>
            </a:r>
            <a:r>
              <a:rPr lang="fr-FR" sz="2000" dirty="0">
                <a:sym typeface="Wingdings" panose="05000000000000000000" pitchFamily="2" charset="2"/>
              </a:rPr>
              <a:t>A des atteintes nécrotiques , thrombotiques  ou spastiques des artères coronaires </a:t>
            </a:r>
          </a:p>
          <a:p>
            <a:r>
              <a:rPr lang="fr-FR" sz="2000" dirty="0">
                <a:sym typeface="Wingdings" panose="05000000000000000000" pitchFamily="2" charset="2"/>
              </a:rPr>
              <a:t>           </a:t>
            </a:r>
            <a:r>
              <a:rPr lang="fr-FR" sz="2000" dirty="0"/>
              <a:t>Sans troubles de perfusion </a:t>
            </a:r>
          </a:p>
          <a:p>
            <a:r>
              <a:rPr lang="fr-FR" sz="2000" dirty="0"/>
              <a:t>          </a:t>
            </a:r>
          </a:p>
        </p:txBody>
      </p:sp>
      <p:sp>
        <p:nvSpPr>
          <p:cNvPr id="9" name="Rectangle 8"/>
          <p:cNvSpPr/>
          <p:nvPr/>
        </p:nvSpPr>
        <p:spPr>
          <a:xfrm>
            <a:off x="149803" y="5651063"/>
            <a:ext cx="3814341" cy="400110"/>
          </a:xfrm>
          <a:prstGeom prst="rect">
            <a:avLst/>
          </a:prstGeom>
        </p:spPr>
        <p:txBody>
          <a:bodyPr wrap="square">
            <a:spAutoFit/>
          </a:bodyPr>
          <a:lstStyle/>
          <a:p>
            <a:pPr marL="342900" indent="-342900">
              <a:buFont typeface="Wingdings" panose="05000000000000000000" pitchFamily="2" charset="2"/>
              <a:buChar char="ü"/>
            </a:pPr>
            <a:r>
              <a:rPr lang="fr-FR" sz="2000" b="1" dirty="0"/>
              <a:t>Lésions vasculaires  </a:t>
            </a:r>
            <a:r>
              <a:rPr lang="fr-FR" sz="2000" b="1" dirty="0">
                <a:sym typeface="Wingdings" panose="05000000000000000000" pitchFamily="2" charset="2"/>
              </a:rPr>
              <a:t></a:t>
            </a:r>
            <a:endParaRPr lang="fr-FR" sz="2000" b="1" dirty="0"/>
          </a:p>
        </p:txBody>
      </p:sp>
      <p:sp>
        <p:nvSpPr>
          <p:cNvPr id="10" name="Rectangle 9"/>
          <p:cNvSpPr/>
          <p:nvPr/>
        </p:nvSpPr>
        <p:spPr>
          <a:xfrm>
            <a:off x="3369039" y="5378676"/>
            <a:ext cx="5246559" cy="1323439"/>
          </a:xfrm>
          <a:prstGeom prst="rect">
            <a:avLst/>
          </a:prstGeom>
          <a:ln>
            <a:solidFill>
              <a:schemeClr val="tx1"/>
            </a:solidFill>
          </a:ln>
        </p:spPr>
        <p:txBody>
          <a:bodyPr wrap="square">
            <a:spAutoFit/>
          </a:bodyPr>
          <a:lstStyle/>
          <a:p>
            <a:r>
              <a:rPr lang="fr-FR" sz="2000" b="1" dirty="0"/>
              <a:t>stade 0 </a:t>
            </a:r>
          </a:p>
          <a:p>
            <a:r>
              <a:rPr lang="fr-FR" sz="2000" b="1" dirty="0"/>
              <a:t>stade 1 : œdème</a:t>
            </a:r>
          </a:p>
          <a:p>
            <a:r>
              <a:rPr lang="fr-FR" sz="2000" b="1" dirty="0"/>
              <a:t>stade 2 : inflammation, thrombose </a:t>
            </a:r>
          </a:p>
          <a:p>
            <a:r>
              <a:rPr lang="fr-FR" sz="2000" b="1" dirty="0"/>
              <a:t>stade 3 : coagulation, nécrose </a:t>
            </a:r>
          </a:p>
        </p:txBody>
      </p:sp>
      <p:sp>
        <p:nvSpPr>
          <p:cNvPr id="13" name="Rectangle 12"/>
          <p:cNvSpPr/>
          <p:nvPr/>
        </p:nvSpPr>
        <p:spPr>
          <a:xfrm>
            <a:off x="149803" y="501133"/>
            <a:ext cx="530915" cy="369332"/>
          </a:xfrm>
          <a:prstGeom prst="rect">
            <a:avLst/>
          </a:prstGeom>
        </p:spPr>
        <p:txBody>
          <a:bodyPr wrap="none">
            <a:spAutoFit/>
          </a:bodyPr>
          <a:lstStyle/>
          <a:p>
            <a:pPr marL="342900" indent="-342900">
              <a:buFont typeface="Wingdings" panose="05000000000000000000" pitchFamily="2" charset="2"/>
              <a:buChar char="ü"/>
            </a:pPr>
            <a:endParaRPr lang="fr-FR" b="1" dirty="0"/>
          </a:p>
        </p:txBody>
      </p:sp>
      <p:sp>
        <p:nvSpPr>
          <p:cNvPr id="14" name="Rectangle 13"/>
          <p:cNvSpPr/>
          <p:nvPr/>
        </p:nvSpPr>
        <p:spPr>
          <a:xfrm>
            <a:off x="249816" y="254593"/>
            <a:ext cx="4885953" cy="461665"/>
          </a:xfrm>
          <a:prstGeom prst="rect">
            <a:avLst/>
          </a:prstGeom>
        </p:spPr>
        <p:txBody>
          <a:bodyPr wrap="none">
            <a:spAutoFit/>
          </a:bodyPr>
          <a:lstStyle/>
          <a:p>
            <a:r>
              <a:rPr lang="fr-FR" sz="2400" b="1" i="0" dirty="0">
                <a:solidFill>
                  <a:srgbClr val="C00000"/>
                </a:solidFill>
                <a:effectLst/>
              </a:rPr>
              <a:t>5.2/Manifestations cardiovasculaires</a:t>
            </a:r>
          </a:p>
        </p:txBody>
      </p:sp>
      <p:sp>
        <p:nvSpPr>
          <p:cNvPr id="15" name="Rectangle 14"/>
          <p:cNvSpPr/>
          <p:nvPr/>
        </p:nvSpPr>
        <p:spPr>
          <a:xfrm>
            <a:off x="249816" y="800009"/>
            <a:ext cx="8766221" cy="2246769"/>
          </a:xfrm>
          <a:prstGeom prst="rect">
            <a:avLst/>
          </a:prstGeom>
        </p:spPr>
        <p:txBody>
          <a:bodyPr wrap="square">
            <a:spAutoFit/>
          </a:bodyPr>
          <a:lstStyle/>
          <a:p>
            <a:pPr marL="342900" indent="-342900">
              <a:buFont typeface="Wingdings" panose="05000000000000000000" pitchFamily="2" charset="2"/>
              <a:buChar char="ü"/>
            </a:pPr>
            <a:r>
              <a:rPr lang="fr-FR" sz="2000" b="1" i="0" dirty="0">
                <a:solidFill>
                  <a:srgbClr val="000000"/>
                </a:solidFill>
                <a:effectLst/>
                <a:sym typeface="Wingdings" panose="05000000000000000000" pitchFamily="2" charset="2"/>
              </a:rPr>
              <a:t> </a:t>
            </a:r>
            <a:r>
              <a:rPr lang="fr-FR" sz="2000" b="1" i="0" dirty="0">
                <a:solidFill>
                  <a:srgbClr val="000000"/>
                </a:solidFill>
                <a:effectLst/>
              </a:rPr>
              <a:t>Les troubles du rythme</a:t>
            </a:r>
          </a:p>
          <a:p>
            <a:pPr>
              <a:lnSpc>
                <a:spcPct val="150000"/>
              </a:lnSpc>
            </a:pPr>
            <a:r>
              <a:rPr lang="fr-FR" sz="2000" b="0" i="0" dirty="0">
                <a:solidFill>
                  <a:srgbClr val="000000"/>
                </a:solidFill>
                <a:effectLst/>
                <a:sym typeface="Wingdings" panose="05000000000000000000" pitchFamily="2" charset="2"/>
              </a:rPr>
              <a:t></a:t>
            </a:r>
            <a:r>
              <a:rPr lang="fr-FR" sz="2000" b="0" i="0" dirty="0">
                <a:solidFill>
                  <a:srgbClr val="000000"/>
                </a:solidFill>
                <a:effectLst/>
              </a:rPr>
              <a:t>En plus de l'asystolie et de la FV, toutes les arythmies peuvent survenir: </a:t>
            </a:r>
          </a:p>
          <a:p>
            <a:pPr>
              <a:lnSpc>
                <a:spcPct val="150000"/>
              </a:lnSpc>
            </a:pPr>
            <a:r>
              <a:rPr lang="fr-FR" sz="2000" dirty="0">
                <a:solidFill>
                  <a:srgbClr val="000000"/>
                </a:solidFill>
              </a:rPr>
              <a:t>         - </a:t>
            </a:r>
            <a:r>
              <a:rPr lang="fr-FR" sz="2000" b="1" dirty="0">
                <a:solidFill>
                  <a:srgbClr val="000000"/>
                </a:solidFill>
              </a:rPr>
              <a:t>TSV</a:t>
            </a:r>
            <a:r>
              <a:rPr lang="fr-FR" sz="2000" b="1" i="0" dirty="0">
                <a:solidFill>
                  <a:srgbClr val="000000"/>
                </a:solidFill>
                <a:effectLst/>
              </a:rPr>
              <a:t>,  ESV et auriculaires, </a:t>
            </a:r>
          </a:p>
          <a:p>
            <a:pPr>
              <a:lnSpc>
                <a:spcPct val="150000"/>
              </a:lnSpc>
            </a:pPr>
            <a:r>
              <a:rPr lang="fr-FR" sz="2000" b="1" dirty="0">
                <a:solidFill>
                  <a:srgbClr val="000000"/>
                </a:solidFill>
              </a:rPr>
              <a:t>         - ACFA</a:t>
            </a:r>
            <a:r>
              <a:rPr lang="fr-FR" sz="2000" b="1" i="0" dirty="0">
                <a:solidFill>
                  <a:srgbClr val="000000"/>
                </a:solidFill>
                <a:effectLst/>
              </a:rPr>
              <a:t>, les bradycardies. </a:t>
            </a:r>
          </a:p>
          <a:p>
            <a:pPr>
              <a:lnSpc>
                <a:spcPct val="150000"/>
              </a:lnSpc>
            </a:pPr>
            <a:r>
              <a:rPr lang="fr-FR" sz="2000" b="1" dirty="0">
                <a:solidFill>
                  <a:srgbClr val="000000"/>
                </a:solidFill>
              </a:rPr>
              <a:t>         - </a:t>
            </a:r>
            <a:r>
              <a:rPr lang="fr-FR" sz="2000" b="1" i="0" dirty="0">
                <a:solidFill>
                  <a:srgbClr val="000000"/>
                </a:solidFill>
                <a:effectLst/>
              </a:rPr>
              <a:t>Un espace QT allongé </a:t>
            </a:r>
            <a:r>
              <a:rPr lang="fr-FR" sz="2000" b="0" i="0" dirty="0">
                <a:solidFill>
                  <a:srgbClr val="000000"/>
                </a:solidFill>
                <a:effectLst/>
              </a:rPr>
              <a:t>peut se compliquer d'une torsade de pointe.</a:t>
            </a:r>
          </a:p>
        </p:txBody>
      </p:sp>
      <p:sp>
        <p:nvSpPr>
          <p:cNvPr id="17" name="Rectangle 16"/>
          <p:cNvSpPr/>
          <p:nvPr/>
        </p:nvSpPr>
        <p:spPr>
          <a:xfrm>
            <a:off x="110993" y="4593770"/>
            <a:ext cx="5445337" cy="400110"/>
          </a:xfrm>
          <a:prstGeom prst="rect">
            <a:avLst/>
          </a:prstGeom>
        </p:spPr>
        <p:txBody>
          <a:bodyPr wrap="none">
            <a:spAutoFit/>
          </a:bodyPr>
          <a:lstStyle/>
          <a:p>
            <a:pPr marL="342900" indent="-342900">
              <a:buFont typeface="Wingdings" panose="05000000000000000000" pitchFamily="2" charset="2"/>
              <a:buChar char="ü"/>
            </a:pPr>
            <a:r>
              <a:rPr lang="fr-FR" sz="2000" b="1" dirty="0"/>
              <a:t>Troubles de conduction </a:t>
            </a:r>
            <a:r>
              <a:rPr lang="fr-FR" sz="2000" b="1" dirty="0">
                <a:sym typeface="Wingdings" panose="05000000000000000000" pitchFamily="2" charset="2"/>
              </a:rPr>
              <a:t> </a:t>
            </a:r>
            <a:r>
              <a:rPr lang="fr-FR" sz="2000" dirty="0"/>
              <a:t>blocs de branches  </a:t>
            </a:r>
            <a:r>
              <a:rPr lang="fr-FR" sz="2000" b="1" dirty="0"/>
              <a:t> </a:t>
            </a:r>
          </a:p>
        </p:txBody>
      </p:sp>
      <p:pic>
        <p:nvPicPr>
          <p:cNvPr id="3" name="Image 2">
            <a:extLst>
              <a:ext uri="{FF2B5EF4-FFF2-40B4-BE49-F238E27FC236}">
                <a16:creationId xmlns:a16="http://schemas.microsoft.com/office/drawing/2014/main" id="{975CD473-201F-7C07-64F3-11AACE92A266}"/>
              </a:ext>
            </a:extLst>
          </p:cNvPr>
          <p:cNvPicPr>
            <a:picLocks noChangeAspect="1"/>
          </p:cNvPicPr>
          <p:nvPr/>
        </p:nvPicPr>
        <p:blipFill>
          <a:blip r:embed="rId2"/>
          <a:stretch>
            <a:fillRect/>
          </a:stretch>
        </p:blipFill>
        <p:spPr>
          <a:xfrm>
            <a:off x="8198337" y="728553"/>
            <a:ext cx="3743847" cy="2791215"/>
          </a:xfrm>
          <a:prstGeom prst="rect">
            <a:avLst/>
          </a:prstGeom>
        </p:spPr>
      </p:pic>
    </p:spTree>
    <p:extLst>
      <p:ext uri="{BB962C8B-B14F-4D97-AF65-F5344CB8AC3E}">
        <p14:creationId xmlns:p14="http://schemas.microsoft.com/office/powerpoint/2010/main" val="909538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13880" y="718336"/>
            <a:ext cx="8596314" cy="400110"/>
          </a:xfrm>
          <a:prstGeom prst="rect">
            <a:avLst/>
          </a:prstGeom>
        </p:spPr>
        <p:txBody>
          <a:bodyPr wrap="square">
            <a:spAutoFit/>
          </a:bodyPr>
          <a:lstStyle/>
          <a:p>
            <a:pPr marL="342900" indent="-342900">
              <a:buFont typeface="Wingdings" panose="05000000000000000000" pitchFamily="2" charset="2"/>
              <a:buChar char="ü"/>
            </a:pPr>
            <a:r>
              <a:rPr lang="fr-FR" sz="2000" b="1" i="0" dirty="0">
                <a:solidFill>
                  <a:srgbClr val="000000"/>
                </a:solidFill>
                <a:effectLst/>
              </a:rPr>
              <a:t>L'arrêt respiratoire par tétanisation se produit pour des CE de 20 à 30 mA.</a:t>
            </a:r>
            <a:endParaRPr lang="fr-FR" sz="2000" b="1" dirty="0"/>
          </a:p>
        </p:txBody>
      </p:sp>
      <p:sp>
        <p:nvSpPr>
          <p:cNvPr id="13" name="Rectangle 12"/>
          <p:cNvSpPr/>
          <p:nvPr/>
        </p:nvSpPr>
        <p:spPr>
          <a:xfrm>
            <a:off x="303796" y="213455"/>
            <a:ext cx="4366324" cy="461665"/>
          </a:xfrm>
          <a:prstGeom prst="rect">
            <a:avLst/>
          </a:prstGeom>
        </p:spPr>
        <p:txBody>
          <a:bodyPr wrap="none">
            <a:spAutoFit/>
          </a:bodyPr>
          <a:lstStyle/>
          <a:p>
            <a:r>
              <a:rPr lang="fr-FR" sz="2400" b="1" dirty="0">
                <a:solidFill>
                  <a:srgbClr val="C00000"/>
                </a:solidFill>
              </a:rPr>
              <a:t>5.3/ Manifestations pulmonaires</a:t>
            </a:r>
          </a:p>
        </p:txBody>
      </p:sp>
      <p:sp>
        <p:nvSpPr>
          <p:cNvPr id="14" name="Rectangle 13"/>
          <p:cNvSpPr/>
          <p:nvPr/>
        </p:nvSpPr>
        <p:spPr>
          <a:xfrm>
            <a:off x="113879" y="918391"/>
            <a:ext cx="12078121" cy="2400657"/>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1" i="0" dirty="0">
                <a:solidFill>
                  <a:srgbClr val="000000"/>
                </a:solidFill>
                <a:effectLst/>
              </a:rPr>
              <a:t>Toutes les autres lésions pulmonaires sont secondaires au CE de HT: </a:t>
            </a:r>
          </a:p>
          <a:p>
            <a:pPr>
              <a:lnSpc>
                <a:spcPct val="150000"/>
              </a:lnSpc>
            </a:pPr>
            <a:r>
              <a:rPr lang="fr-FR" sz="2000" dirty="0">
                <a:solidFill>
                  <a:srgbClr val="000000"/>
                </a:solidFill>
              </a:rPr>
              <a:t>         - </a:t>
            </a:r>
            <a:r>
              <a:rPr lang="fr-FR" sz="2000" b="0" i="0" dirty="0">
                <a:solidFill>
                  <a:srgbClr val="000000"/>
                </a:solidFill>
                <a:effectLst/>
              </a:rPr>
              <a:t>Destruction de la paroi thoracique,</a:t>
            </a:r>
          </a:p>
          <a:p>
            <a:pPr>
              <a:lnSpc>
                <a:spcPct val="150000"/>
              </a:lnSpc>
            </a:pPr>
            <a:r>
              <a:rPr lang="fr-FR" sz="2000" dirty="0">
                <a:solidFill>
                  <a:srgbClr val="000000"/>
                </a:solidFill>
              </a:rPr>
              <a:t>        </a:t>
            </a:r>
            <a:r>
              <a:rPr lang="fr-FR" sz="2000" b="0" i="0" dirty="0">
                <a:solidFill>
                  <a:srgbClr val="000000"/>
                </a:solidFill>
                <a:effectLst/>
              </a:rPr>
              <a:t> - </a:t>
            </a:r>
            <a:r>
              <a:rPr lang="fr-FR" sz="2000" dirty="0">
                <a:solidFill>
                  <a:srgbClr val="000000"/>
                </a:solidFill>
              </a:rPr>
              <a:t>OAP </a:t>
            </a:r>
            <a:r>
              <a:rPr lang="fr-FR" sz="2000" b="0" i="0" dirty="0">
                <a:solidFill>
                  <a:srgbClr val="000000"/>
                </a:solidFill>
                <a:effectLst/>
              </a:rPr>
              <a:t>hémodynamique ou lésionnel </a:t>
            </a:r>
            <a:r>
              <a:rPr lang="fr-FR" sz="2000" b="0" i="0" dirty="0">
                <a:solidFill>
                  <a:srgbClr val="000000"/>
                </a:solidFill>
                <a:effectLst/>
                <a:sym typeface="Wingdings" panose="05000000000000000000" pitchFamily="2" charset="2"/>
              </a:rPr>
              <a:t> </a:t>
            </a:r>
            <a:r>
              <a:rPr lang="fr-FR" sz="2000" b="0" i="0" dirty="0">
                <a:solidFill>
                  <a:srgbClr val="000000"/>
                </a:solidFill>
                <a:effectLst/>
              </a:rPr>
              <a:t>SDRA, </a:t>
            </a:r>
          </a:p>
          <a:p>
            <a:pPr>
              <a:lnSpc>
                <a:spcPct val="150000"/>
              </a:lnSpc>
            </a:pPr>
            <a:r>
              <a:rPr lang="fr-FR" sz="2000" dirty="0">
                <a:solidFill>
                  <a:srgbClr val="000000"/>
                </a:solidFill>
              </a:rPr>
              <a:t>         - L</a:t>
            </a:r>
            <a:r>
              <a:rPr lang="fr-FR" sz="2000" b="0" i="0" dirty="0">
                <a:solidFill>
                  <a:srgbClr val="000000"/>
                </a:solidFill>
                <a:effectLst/>
              </a:rPr>
              <a:t>ésions pleurales avec hydrothorax, ruptures bronchiques et pneumothorax qui peut être suffoquant, </a:t>
            </a:r>
          </a:p>
          <a:p>
            <a:pPr>
              <a:lnSpc>
                <a:spcPct val="150000"/>
              </a:lnSpc>
            </a:pPr>
            <a:r>
              <a:rPr lang="fr-FR" sz="2000" dirty="0">
                <a:solidFill>
                  <a:srgbClr val="000000"/>
                </a:solidFill>
              </a:rPr>
              <a:t>          </a:t>
            </a:r>
            <a:r>
              <a:rPr lang="fr-FR" sz="2000" b="0" i="0" dirty="0">
                <a:solidFill>
                  <a:srgbClr val="000000"/>
                </a:solidFill>
                <a:effectLst/>
              </a:rPr>
              <a:t>atélectasies et infarcissement.</a:t>
            </a:r>
          </a:p>
        </p:txBody>
      </p:sp>
      <p:sp>
        <p:nvSpPr>
          <p:cNvPr id="15" name="Rectangle 14"/>
          <p:cNvSpPr/>
          <p:nvPr/>
        </p:nvSpPr>
        <p:spPr>
          <a:xfrm>
            <a:off x="113878" y="3319048"/>
            <a:ext cx="11187113" cy="707886"/>
          </a:xfrm>
          <a:prstGeom prst="rect">
            <a:avLst/>
          </a:prstGeom>
        </p:spPr>
        <p:txBody>
          <a:bodyPr wrap="square">
            <a:spAutoFit/>
          </a:bodyPr>
          <a:lstStyle/>
          <a:p>
            <a:pPr marL="342900" indent="-342900">
              <a:buFont typeface="Wingdings" panose="05000000000000000000" pitchFamily="2" charset="2"/>
              <a:buChar char="ü"/>
            </a:pPr>
            <a:r>
              <a:rPr lang="fr-FR" sz="2000" b="0" i="0" dirty="0">
                <a:solidFill>
                  <a:srgbClr val="000000"/>
                </a:solidFill>
                <a:effectLst/>
              </a:rPr>
              <a:t>   Les atteintes pulmonaires peuvent connaître une période de latence et se révéler tardivement </a:t>
            </a:r>
          </a:p>
          <a:p>
            <a:r>
              <a:rPr lang="fr-FR" sz="2000" dirty="0">
                <a:solidFill>
                  <a:srgbClr val="000000"/>
                </a:solidFill>
              </a:rPr>
              <a:t>        </a:t>
            </a:r>
            <a:r>
              <a:rPr lang="fr-FR" sz="2000" b="0" i="0" dirty="0">
                <a:solidFill>
                  <a:srgbClr val="000000"/>
                </a:solidFill>
                <a:effectLst/>
              </a:rPr>
              <a:t>jusqu'à deux semaines.</a:t>
            </a:r>
            <a:endParaRPr lang="fr-FR" sz="2000" dirty="0"/>
          </a:p>
        </p:txBody>
      </p:sp>
      <p:sp>
        <p:nvSpPr>
          <p:cNvPr id="16" name="Rectangle 15"/>
          <p:cNvSpPr/>
          <p:nvPr/>
        </p:nvSpPr>
        <p:spPr>
          <a:xfrm>
            <a:off x="303796" y="4288603"/>
            <a:ext cx="11153775" cy="1661993"/>
          </a:xfrm>
          <a:prstGeom prst="rect">
            <a:avLst/>
          </a:prstGeom>
        </p:spPr>
        <p:txBody>
          <a:bodyPr wrap="square">
            <a:spAutoFit/>
          </a:bodyPr>
          <a:lstStyle/>
          <a:p>
            <a:r>
              <a:rPr lang="fr-FR" sz="2400" b="1" dirty="0">
                <a:solidFill>
                  <a:srgbClr val="C00000"/>
                </a:solidFill>
              </a:rPr>
              <a:t>5.4/ Manifestations  rénales : </a:t>
            </a:r>
          </a:p>
          <a:p>
            <a:endParaRPr lang="fr-FR" dirty="0"/>
          </a:p>
          <a:p>
            <a:pPr marL="285750" indent="-285750">
              <a:buFont typeface="Wingdings" panose="05000000000000000000" pitchFamily="2" charset="2"/>
              <a:buChar char="ü"/>
            </a:pPr>
            <a:r>
              <a:rPr lang="fr-FR" sz="2000" dirty="0"/>
              <a:t>  Surviennent 3 à 15% des AE :</a:t>
            </a:r>
            <a:endParaRPr lang="fr-FR" dirty="0"/>
          </a:p>
          <a:p>
            <a:r>
              <a:rPr lang="fr-FR" dirty="0"/>
              <a:t>          </a:t>
            </a:r>
            <a:r>
              <a:rPr lang="fr-FR" sz="2000" dirty="0"/>
              <a:t>- Directe = nécrose parenchymateuse ± vasculaire </a:t>
            </a:r>
          </a:p>
          <a:p>
            <a:r>
              <a:rPr lang="fr-FR" sz="2000" dirty="0"/>
              <a:t>         - Indirecte : rabdomyolyse (IRA, acidose)</a:t>
            </a:r>
          </a:p>
        </p:txBody>
      </p:sp>
    </p:spTree>
    <p:extLst>
      <p:ext uri="{BB962C8B-B14F-4D97-AF65-F5344CB8AC3E}">
        <p14:creationId xmlns:p14="http://schemas.microsoft.com/office/powerpoint/2010/main" val="12617645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260300"/>
            <a:ext cx="6096000" cy="461665"/>
          </a:xfrm>
          <a:prstGeom prst="rect">
            <a:avLst/>
          </a:prstGeom>
        </p:spPr>
        <p:txBody>
          <a:bodyPr>
            <a:spAutoFit/>
          </a:bodyPr>
          <a:lstStyle/>
          <a:p>
            <a:r>
              <a:rPr lang="fr-FR" sz="2400" b="1" dirty="0">
                <a:solidFill>
                  <a:srgbClr val="C00000"/>
                </a:solidFill>
              </a:rPr>
              <a:t>5.5/</a:t>
            </a:r>
            <a:r>
              <a:rPr lang="fr-FR" sz="2400" b="1" i="0" dirty="0">
                <a:solidFill>
                  <a:srgbClr val="C00000"/>
                </a:solidFill>
                <a:effectLst/>
              </a:rPr>
              <a:t> Manifestations digestives</a:t>
            </a:r>
          </a:p>
        </p:txBody>
      </p:sp>
      <p:sp>
        <p:nvSpPr>
          <p:cNvPr id="4" name="Rectangle 3"/>
          <p:cNvSpPr/>
          <p:nvPr/>
        </p:nvSpPr>
        <p:spPr>
          <a:xfrm>
            <a:off x="304799" y="721965"/>
            <a:ext cx="11682413" cy="2246769"/>
          </a:xfrm>
          <a:prstGeom prst="rect">
            <a:avLst/>
          </a:prstGeom>
        </p:spPr>
        <p:txBody>
          <a:bodyPr wrap="square">
            <a:spAutoFit/>
          </a:bodyPr>
          <a:lstStyle/>
          <a:p>
            <a:pPr marL="342900" indent="-342900">
              <a:buFont typeface="Wingdings" panose="05000000000000000000" pitchFamily="2" charset="2"/>
              <a:buChar char="ü"/>
            </a:pPr>
            <a:r>
              <a:rPr lang="fr-FR" sz="2000" b="0" i="0" dirty="0">
                <a:solidFill>
                  <a:srgbClr val="000000"/>
                </a:solidFill>
                <a:effectLst/>
              </a:rPr>
              <a:t>L'iléus paralytique : symptôme habituel. Si persiste  au delà de 48 h </a:t>
            </a:r>
            <a:r>
              <a:rPr lang="fr-FR" sz="2000" b="0" i="0" dirty="0">
                <a:solidFill>
                  <a:srgbClr val="000000"/>
                </a:solidFill>
                <a:effectLst/>
                <a:sym typeface="Wingdings" panose="05000000000000000000" pitchFamily="2" charset="2"/>
              </a:rPr>
              <a:t></a:t>
            </a:r>
            <a:r>
              <a:rPr lang="fr-FR" sz="2000" b="0" i="0" dirty="0">
                <a:solidFill>
                  <a:srgbClr val="000000"/>
                </a:solidFill>
                <a:effectLst/>
              </a:rPr>
              <a:t> rechercher une cause profonde  </a:t>
            </a:r>
          </a:p>
          <a:p>
            <a:pPr>
              <a:lnSpc>
                <a:spcPct val="150000"/>
              </a:lnSpc>
            </a:pPr>
            <a:r>
              <a:rPr lang="fr-FR" sz="2000" dirty="0">
                <a:solidFill>
                  <a:srgbClr val="000000"/>
                </a:solidFill>
              </a:rPr>
              <a:t>              - U</a:t>
            </a:r>
            <a:r>
              <a:rPr lang="fr-FR" sz="2000" b="0" i="0" dirty="0">
                <a:solidFill>
                  <a:srgbClr val="000000"/>
                </a:solidFill>
                <a:effectLst/>
              </a:rPr>
              <a:t>lcérations gastroduodénales, </a:t>
            </a:r>
          </a:p>
          <a:p>
            <a:pPr>
              <a:lnSpc>
                <a:spcPct val="150000"/>
              </a:lnSpc>
            </a:pPr>
            <a:r>
              <a:rPr lang="fr-FR" sz="2000" dirty="0">
                <a:solidFill>
                  <a:srgbClr val="000000"/>
                </a:solidFill>
              </a:rPr>
              <a:t>             - P</a:t>
            </a:r>
            <a:r>
              <a:rPr lang="fr-FR" sz="2000" b="0" i="0" dirty="0">
                <a:solidFill>
                  <a:srgbClr val="000000"/>
                </a:solidFill>
                <a:effectLst/>
              </a:rPr>
              <a:t>erforations intestinales, fistulisations, </a:t>
            </a:r>
          </a:p>
          <a:p>
            <a:pPr>
              <a:lnSpc>
                <a:spcPct val="150000"/>
              </a:lnSpc>
            </a:pPr>
            <a:r>
              <a:rPr lang="fr-FR" sz="2000" dirty="0">
                <a:solidFill>
                  <a:srgbClr val="000000"/>
                </a:solidFill>
              </a:rPr>
              <a:t>             - N</a:t>
            </a:r>
            <a:r>
              <a:rPr lang="fr-FR" sz="2000" b="0" i="0" dirty="0">
                <a:solidFill>
                  <a:srgbClr val="000000"/>
                </a:solidFill>
                <a:effectLst/>
              </a:rPr>
              <a:t>écrose ou perforation de la vésicule biliaire,</a:t>
            </a:r>
            <a:r>
              <a:rPr lang="fr-FR" sz="2000" dirty="0">
                <a:solidFill>
                  <a:srgbClr val="000000"/>
                </a:solidFill>
              </a:rPr>
              <a:t> P</a:t>
            </a:r>
            <a:r>
              <a:rPr lang="fr-FR" sz="2000" b="0" i="0" dirty="0">
                <a:solidFill>
                  <a:srgbClr val="000000"/>
                </a:solidFill>
                <a:effectLst/>
              </a:rPr>
              <a:t>ancréatite aiguë et nécrose hépatique. </a:t>
            </a:r>
          </a:p>
          <a:p>
            <a:pPr marL="342900" indent="-342900">
              <a:lnSpc>
                <a:spcPct val="150000"/>
              </a:lnSpc>
              <a:buFont typeface="Wingdings" panose="05000000000000000000" pitchFamily="2" charset="2"/>
              <a:buChar char="ü"/>
            </a:pPr>
            <a:r>
              <a:rPr lang="fr-FR" sz="2000" b="0" i="0" dirty="0">
                <a:solidFill>
                  <a:srgbClr val="000000"/>
                </a:solidFill>
                <a:effectLst/>
              </a:rPr>
              <a:t>Les lésions peuvent également succéder à un traumatisme associé</a:t>
            </a:r>
          </a:p>
        </p:txBody>
      </p:sp>
      <p:sp>
        <p:nvSpPr>
          <p:cNvPr id="6" name="Rectangle 5"/>
          <p:cNvSpPr/>
          <p:nvPr/>
        </p:nvSpPr>
        <p:spPr>
          <a:xfrm>
            <a:off x="304799" y="2968734"/>
            <a:ext cx="4595232" cy="461665"/>
          </a:xfrm>
          <a:prstGeom prst="rect">
            <a:avLst/>
          </a:prstGeom>
        </p:spPr>
        <p:txBody>
          <a:bodyPr wrap="none">
            <a:spAutoFit/>
          </a:bodyPr>
          <a:lstStyle/>
          <a:p>
            <a:r>
              <a:rPr lang="fr-FR" sz="2400" b="1" i="0" dirty="0">
                <a:solidFill>
                  <a:srgbClr val="C00000"/>
                </a:solidFill>
                <a:effectLst/>
              </a:rPr>
              <a:t>5.6/ Manifestations neurologiques</a:t>
            </a:r>
          </a:p>
        </p:txBody>
      </p:sp>
      <p:sp>
        <p:nvSpPr>
          <p:cNvPr id="7" name="Rectangle 6"/>
          <p:cNvSpPr/>
          <p:nvPr/>
        </p:nvSpPr>
        <p:spPr>
          <a:xfrm>
            <a:off x="304799" y="3430399"/>
            <a:ext cx="11396663" cy="2400657"/>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0" i="0" dirty="0">
                <a:solidFill>
                  <a:srgbClr val="000000"/>
                </a:solidFill>
                <a:effectLst/>
              </a:rPr>
              <a:t>La perte de connaissance brève est le signe le plus fréquent.</a:t>
            </a:r>
          </a:p>
          <a:p>
            <a:pPr marL="342900" indent="-342900">
              <a:lnSpc>
                <a:spcPct val="150000"/>
              </a:lnSpc>
              <a:buFont typeface="Wingdings" panose="05000000000000000000" pitchFamily="2" charset="2"/>
              <a:buChar char="ü"/>
            </a:pPr>
            <a:r>
              <a:rPr lang="fr-FR" sz="2000" b="0" i="0" dirty="0">
                <a:solidFill>
                  <a:srgbClr val="000000"/>
                </a:solidFill>
                <a:effectLst/>
              </a:rPr>
              <a:t>Amnésie crises d'épilepsie. Toutes les fonctions cérébrales peuvent être touchées.</a:t>
            </a:r>
          </a:p>
          <a:p>
            <a:pPr marL="342900" indent="-342900">
              <a:lnSpc>
                <a:spcPct val="150000"/>
              </a:lnSpc>
              <a:buFont typeface="Wingdings" panose="05000000000000000000" pitchFamily="2" charset="2"/>
              <a:buChar char="ü"/>
            </a:pPr>
            <a:r>
              <a:rPr lang="fr-FR" sz="2000" b="0" i="0" dirty="0">
                <a:solidFill>
                  <a:srgbClr val="000000"/>
                </a:solidFill>
                <a:effectLst/>
              </a:rPr>
              <a:t>Un coma, profond peut être l'expression d'un passage du CE, par l'extrémité céphalique, d'une anoxie ou d'un traumatisme associé.</a:t>
            </a:r>
          </a:p>
          <a:p>
            <a:pPr marL="342900" indent="-342900">
              <a:lnSpc>
                <a:spcPct val="150000"/>
              </a:lnSpc>
              <a:buFont typeface="Wingdings" panose="05000000000000000000" pitchFamily="2" charset="2"/>
              <a:buChar char="ü"/>
            </a:pPr>
            <a:r>
              <a:rPr lang="fr-FR" sz="2000" b="0" i="0" dirty="0">
                <a:solidFill>
                  <a:srgbClr val="000000"/>
                </a:solidFill>
                <a:effectLst/>
              </a:rPr>
              <a:t>Une atteinte médullaire signifie un passage du CE ou un traumatisme associé (section</a:t>
            </a:r>
            <a:r>
              <a:rPr lang="fr-FR" b="0" i="0" dirty="0">
                <a:solidFill>
                  <a:srgbClr val="000000"/>
                </a:solidFill>
                <a:effectLst/>
                <a:latin typeface="Times New Roman" panose="02020603050405020304" pitchFamily="18" charset="0"/>
              </a:rPr>
              <a:t>).</a:t>
            </a:r>
          </a:p>
        </p:txBody>
      </p:sp>
    </p:spTree>
    <p:extLst>
      <p:ext uri="{BB962C8B-B14F-4D97-AF65-F5344CB8AC3E}">
        <p14:creationId xmlns:p14="http://schemas.microsoft.com/office/powerpoint/2010/main" val="77930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7318" y="1049234"/>
            <a:ext cx="11496677" cy="3081934"/>
          </a:xfrm>
          <a:prstGeom prst="rect">
            <a:avLst/>
          </a:prstGeom>
        </p:spPr>
        <p:txBody>
          <a:bodyPr wrap="square">
            <a:spAutoFit/>
          </a:bodyPr>
          <a:lstStyle/>
          <a:p>
            <a:pPr marL="342900" indent="-342900">
              <a:lnSpc>
                <a:spcPct val="200000"/>
              </a:lnSpc>
              <a:buFont typeface="Wingdings" panose="05000000000000000000" pitchFamily="2" charset="2"/>
              <a:buChar char="ü"/>
            </a:pPr>
            <a:r>
              <a:rPr lang="fr-FR" sz="2000" b="0" i="0" dirty="0">
                <a:solidFill>
                  <a:srgbClr val="000000"/>
                </a:solidFill>
                <a:effectLst/>
              </a:rPr>
              <a:t>La pendaison est un </a:t>
            </a:r>
            <a:r>
              <a:rPr lang="fr-FR" sz="2000" b="1" i="0" dirty="0">
                <a:solidFill>
                  <a:srgbClr val="000000"/>
                </a:solidFill>
                <a:effectLst/>
              </a:rPr>
              <a:t>acte de violence </a:t>
            </a:r>
            <a:r>
              <a:rPr lang="fr-FR" sz="2000" dirty="0">
                <a:solidFill>
                  <a:srgbClr val="000000"/>
                </a:solidFill>
              </a:rPr>
              <a:t>,</a:t>
            </a:r>
            <a:r>
              <a:rPr lang="fr-FR" sz="2000" b="0" i="0" dirty="0">
                <a:solidFill>
                  <a:srgbClr val="000000"/>
                </a:solidFill>
                <a:effectLst/>
              </a:rPr>
              <a:t> par lequel le corps est </a:t>
            </a:r>
            <a:r>
              <a:rPr lang="fr-FR" sz="2000" b="1" i="0" dirty="0">
                <a:solidFill>
                  <a:srgbClr val="000000"/>
                </a:solidFill>
                <a:effectLst/>
              </a:rPr>
              <a:t>suspendu passivement </a:t>
            </a:r>
            <a:r>
              <a:rPr lang="fr-FR" sz="2000" b="0" i="0" dirty="0">
                <a:solidFill>
                  <a:srgbClr val="000000"/>
                </a:solidFill>
                <a:effectLst/>
              </a:rPr>
              <a:t>par un </a:t>
            </a:r>
            <a:r>
              <a:rPr lang="fr-FR" sz="2000" b="1" i="0" dirty="0">
                <a:solidFill>
                  <a:srgbClr val="000000"/>
                </a:solidFill>
                <a:effectLst/>
              </a:rPr>
              <a:t>lien placé autour du cou </a:t>
            </a:r>
            <a:r>
              <a:rPr lang="fr-FR" sz="2000" b="0" i="0" dirty="0">
                <a:solidFill>
                  <a:srgbClr val="000000"/>
                </a:solidFill>
                <a:effectLst/>
              </a:rPr>
              <a:t>et</a:t>
            </a:r>
            <a:r>
              <a:rPr lang="fr-FR" sz="2000" dirty="0"/>
              <a:t> </a:t>
            </a:r>
            <a:r>
              <a:rPr lang="fr-FR" sz="2000" b="1" dirty="0"/>
              <a:t>attaché à un point fixe</a:t>
            </a:r>
            <a:r>
              <a:rPr lang="fr-FR" sz="2000" dirty="0"/>
              <a:t>. Le poids du corps va exercer une traction plus ou moins</a:t>
            </a:r>
            <a:r>
              <a:rPr lang="fr-FR" sz="2000" b="0" i="0" dirty="0">
                <a:solidFill>
                  <a:srgbClr val="000000"/>
                </a:solidFill>
                <a:effectLst/>
              </a:rPr>
              <a:t>,</a:t>
            </a:r>
            <a:r>
              <a:rPr lang="fr-FR" sz="2000" dirty="0"/>
              <a:t> violente sur le lien de haut en bas</a:t>
            </a:r>
            <a:r>
              <a:rPr lang="fr-FR" sz="2000" b="0" i="0" dirty="0">
                <a:solidFill>
                  <a:srgbClr val="000000"/>
                </a:solidFill>
                <a:effectLst/>
              </a:rPr>
              <a:t> . Elle entraîne brutalement: </a:t>
            </a:r>
          </a:p>
          <a:p>
            <a:pPr>
              <a:lnSpc>
                <a:spcPct val="200000"/>
              </a:lnSpc>
            </a:pPr>
            <a:r>
              <a:rPr lang="fr-FR" sz="2000" dirty="0">
                <a:solidFill>
                  <a:srgbClr val="000000"/>
                </a:solidFill>
              </a:rPr>
              <a:t>            </a:t>
            </a:r>
            <a:r>
              <a:rPr lang="fr-FR" sz="2000" b="0" i="0" dirty="0">
                <a:solidFill>
                  <a:srgbClr val="000000"/>
                </a:solidFill>
                <a:effectLst/>
              </a:rPr>
              <a:t> </a:t>
            </a:r>
            <a:r>
              <a:rPr lang="fr-FR" sz="2000" b="0" i="0" dirty="0">
                <a:solidFill>
                  <a:srgbClr val="000000"/>
                </a:solidFill>
                <a:effectLst/>
                <a:sym typeface="Wingdings" panose="05000000000000000000" pitchFamily="2" charset="2"/>
              </a:rPr>
              <a:t> </a:t>
            </a:r>
            <a:r>
              <a:rPr lang="fr-FR" sz="2000" b="0" i="0" dirty="0">
                <a:solidFill>
                  <a:srgbClr val="000000"/>
                </a:solidFill>
                <a:effectLst/>
              </a:rPr>
              <a:t>La perte de conscience, </a:t>
            </a:r>
          </a:p>
          <a:p>
            <a:pPr>
              <a:lnSpc>
                <a:spcPct val="200000"/>
              </a:lnSpc>
            </a:pPr>
            <a:r>
              <a:rPr lang="fr-FR" sz="2000" dirty="0">
                <a:solidFill>
                  <a:srgbClr val="000000"/>
                </a:solidFill>
              </a:rPr>
              <a:t>             </a:t>
            </a:r>
            <a:r>
              <a:rPr lang="fr-FR" sz="2000" dirty="0">
                <a:solidFill>
                  <a:srgbClr val="000000"/>
                </a:solidFill>
                <a:sym typeface="Wingdings" panose="05000000000000000000" pitchFamily="2" charset="2"/>
              </a:rPr>
              <a:t> </a:t>
            </a:r>
            <a:r>
              <a:rPr lang="fr-FR" sz="2000" dirty="0">
                <a:solidFill>
                  <a:srgbClr val="000000"/>
                </a:solidFill>
              </a:rPr>
              <a:t>L</a:t>
            </a:r>
            <a:r>
              <a:rPr lang="fr-FR" sz="2000" b="0" i="0" dirty="0">
                <a:solidFill>
                  <a:srgbClr val="000000"/>
                </a:solidFill>
                <a:effectLst/>
              </a:rPr>
              <a:t>’arrêt des fonctions vitales et la mort.</a:t>
            </a:r>
          </a:p>
        </p:txBody>
      </p:sp>
      <p:sp>
        <p:nvSpPr>
          <p:cNvPr id="4" name="Rectangle 3"/>
          <p:cNvSpPr/>
          <p:nvPr/>
        </p:nvSpPr>
        <p:spPr>
          <a:xfrm>
            <a:off x="287318" y="4454363"/>
            <a:ext cx="11572433" cy="1015663"/>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sz="2000" b="1" dirty="0"/>
              <a:t>Sous l’effet du poids du corps</a:t>
            </a:r>
            <a:r>
              <a:rPr lang="fr-FR" sz="2000" dirty="0"/>
              <a:t>, </a:t>
            </a:r>
            <a:r>
              <a:rPr lang="fr-FR" sz="2000" b="1" dirty="0"/>
              <a:t>des lésions vertébrales </a:t>
            </a:r>
            <a:r>
              <a:rPr lang="fr-FR" sz="2000" dirty="0"/>
              <a:t>avec atteinte de la </a:t>
            </a:r>
            <a:r>
              <a:rPr lang="fr-FR" sz="2000" b="1" dirty="0"/>
              <a:t>moelle épinière </a:t>
            </a:r>
            <a:r>
              <a:rPr lang="fr-FR" sz="2000" dirty="0"/>
              <a:t>sont fréquentes et sont associées à </a:t>
            </a:r>
            <a:r>
              <a:rPr lang="fr-FR" sz="2000" b="1" dirty="0"/>
              <a:t>la compression des voies aériennes supérieures et des vaisseaux du cou</a:t>
            </a:r>
          </a:p>
        </p:txBody>
      </p:sp>
      <p:sp>
        <p:nvSpPr>
          <p:cNvPr id="10" name="Rectangle 9"/>
          <p:cNvSpPr/>
          <p:nvPr/>
        </p:nvSpPr>
        <p:spPr>
          <a:xfrm>
            <a:off x="473055" y="302861"/>
            <a:ext cx="2462725" cy="584775"/>
          </a:xfrm>
          <a:prstGeom prst="rect">
            <a:avLst/>
          </a:prstGeom>
        </p:spPr>
        <p:txBody>
          <a:bodyPr wrap="none">
            <a:spAutoFit/>
          </a:bodyPr>
          <a:lstStyle/>
          <a:p>
            <a:r>
              <a:rPr lang="fr-FR" sz="3200" b="1" dirty="0">
                <a:solidFill>
                  <a:srgbClr val="0070C0"/>
                </a:solidFill>
              </a:rPr>
              <a:t>II/ Définition </a:t>
            </a:r>
            <a:endParaRPr lang="fr-FR" sz="2800" dirty="0"/>
          </a:p>
        </p:txBody>
      </p:sp>
    </p:spTree>
    <p:extLst>
      <p:ext uri="{BB962C8B-B14F-4D97-AF65-F5344CB8AC3E}">
        <p14:creationId xmlns:p14="http://schemas.microsoft.com/office/powerpoint/2010/main" val="1886272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4047" y="180915"/>
            <a:ext cx="5035225" cy="461665"/>
          </a:xfrm>
          <a:prstGeom prst="rect">
            <a:avLst/>
          </a:prstGeom>
        </p:spPr>
        <p:txBody>
          <a:bodyPr wrap="none">
            <a:spAutoFit/>
          </a:bodyPr>
          <a:lstStyle/>
          <a:p>
            <a:r>
              <a:rPr lang="fr-FR" sz="2400" b="1" i="0" dirty="0">
                <a:solidFill>
                  <a:srgbClr val="C00000"/>
                </a:solidFill>
                <a:effectLst/>
              </a:rPr>
              <a:t>5.7/ Manifestations traumatologiques</a:t>
            </a:r>
          </a:p>
        </p:txBody>
      </p:sp>
      <p:sp>
        <p:nvSpPr>
          <p:cNvPr id="6" name="Rectangle 5"/>
          <p:cNvSpPr/>
          <p:nvPr/>
        </p:nvSpPr>
        <p:spPr>
          <a:xfrm>
            <a:off x="244047" y="513993"/>
            <a:ext cx="12182476" cy="2092881"/>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sz="2000" dirty="0">
                <a:solidFill>
                  <a:srgbClr val="000000"/>
                </a:solidFill>
                <a:latin typeface="Times New Roman" panose="02020603050405020304" pitchFamily="18" charset="0"/>
              </a:rPr>
              <a:t>D</a:t>
            </a:r>
            <a:r>
              <a:rPr lang="fr-FR" sz="2000" b="0" i="0" dirty="0">
                <a:solidFill>
                  <a:srgbClr val="000000"/>
                </a:solidFill>
                <a:effectLst/>
                <a:latin typeface="Times New Roman" panose="02020603050405020304" pitchFamily="18" charset="0"/>
              </a:rPr>
              <a:t>estruction osseuse : secondaire à l'électrothermie ou à une dévascularisation périostée</a:t>
            </a:r>
          </a:p>
          <a:p>
            <a:pPr marL="285750" indent="-285750">
              <a:lnSpc>
                <a:spcPct val="150000"/>
              </a:lnSpc>
              <a:buFont typeface="Wingdings" panose="05000000000000000000" pitchFamily="2" charset="2"/>
              <a:buChar char="ü"/>
            </a:pPr>
            <a:r>
              <a:rPr lang="fr-FR" sz="2000" dirty="0"/>
              <a:t>En cas de blast, ces lésions osseuses se produisent même en l'absence de tétanisation ou de projection (arc en HT, fulguration).  </a:t>
            </a:r>
            <a:endParaRPr lang="fr-FR" sz="2000" i="0" dirty="0">
              <a:solidFill>
                <a:srgbClr val="000000"/>
              </a:solidFill>
              <a:effectLst/>
              <a:latin typeface="Times New Roman" panose="02020603050405020304" pitchFamily="18" charset="0"/>
            </a:endParaRPr>
          </a:p>
          <a:p>
            <a:pPr marL="285750" indent="-285750">
              <a:buFont typeface="Wingdings" panose="05000000000000000000" pitchFamily="2" charset="2"/>
              <a:buChar char="ü"/>
            </a:pPr>
            <a:r>
              <a:rPr lang="fr-FR" sz="2000" dirty="0"/>
              <a:t>Toute impotence fonctionnelle</a:t>
            </a:r>
            <a:r>
              <a:rPr lang="fr-FR" sz="2000" dirty="0">
                <a:sym typeface="Wingdings" panose="05000000000000000000" pitchFamily="2" charset="2"/>
              </a:rPr>
              <a:t></a:t>
            </a:r>
            <a:r>
              <a:rPr lang="fr-FR" sz="2000" dirty="0"/>
              <a:t> Recherche fractures ou luxations:</a:t>
            </a:r>
            <a:r>
              <a:rPr lang="fr-FR" sz="2000" baseline="30000" dirty="0"/>
              <a:t> </a:t>
            </a:r>
            <a:r>
              <a:rPr lang="fr-FR" sz="2000" dirty="0"/>
              <a:t>rachis, tête humérale, articulation du poignet, tête fémorale</a:t>
            </a:r>
            <a:r>
              <a:rPr lang="fr-FR" sz="2000" dirty="0">
                <a:sym typeface="Wingdings" panose="05000000000000000000" pitchFamily="2" charset="2"/>
              </a:rPr>
              <a:t></a:t>
            </a:r>
            <a:r>
              <a:rPr lang="fr-FR" sz="2000" dirty="0"/>
              <a:t> Ces lésions font suite à une tétanisation des muscles ou à une projection de la victime </a:t>
            </a:r>
            <a:r>
              <a:rPr lang="fr-FR" dirty="0"/>
              <a:t>après le CE</a:t>
            </a:r>
          </a:p>
        </p:txBody>
      </p:sp>
      <p:sp>
        <p:nvSpPr>
          <p:cNvPr id="7" name="Rectangle 6"/>
          <p:cNvSpPr/>
          <p:nvPr/>
        </p:nvSpPr>
        <p:spPr>
          <a:xfrm>
            <a:off x="579170" y="2967335"/>
            <a:ext cx="4364977" cy="461665"/>
          </a:xfrm>
          <a:prstGeom prst="rect">
            <a:avLst/>
          </a:prstGeom>
        </p:spPr>
        <p:txBody>
          <a:bodyPr wrap="none">
            <a:spAutoFit/>
          </a:bodyPr>
          <a:lstStyle/>
          <a:p>
            <a:r>
              <a:rPr lang="fr-FR" sz="2400" b="1" dirty="0">
                <a:solidFill>
                  <a:srgbClr val="C00000"/>
                </a:solidFill>
              </a:rPr>
              <a:t>5.8/</a:t>
            </a:r>
            <a:r>
              <a:rPr lang="fr-FR" sz="2400" b="1" i="0" dirty="0">
                <a:solidFill>
                  <a:srgbClr val="C00000"/>
                </a:solidFill>
                <a:effectLst/>
              </a:rPr>
              <a:t>- Manifestations sensorielles</a:t>
            </a:r>
          </a:p>
        </p:txBody>
      </p:sp>
      <p:sp>
        <p:nvSpPr>
          <p:cNvPr id="8" name="Rectangle 7"/>
          <p:cNvSpPr/>
          <p:nvPr/>
        </p:nvSpPr>
        <p:spPr>
          <a:xfrm>
            <a:off x="350565" y="3533855"/>
            <a:ext cx="11490869" cy="1891287"/>
          </a:xfrm>
          <a:prstGeom prst="rect">
            <a:avLst/>
          </a:prstGeom>
        </p:spPr>
        <p:txBody>
          <a:bodyPr wrap="square">
            <a:spAutoFit/>
          </a:bodyPr>
          <a:lstStyle/>
          <a:p>
            <a:pPr marL="285750" indent="-285750">
              <a:lnSpc>
                <a:spcPct val="150000"/>
              </a:lnSpc>
              <a:buFont typeface="Wingdings" panose="05000000000000000000" pitchFamily="2" charset="2"/>
              <a:buChar char="ü"/>
            </a:pPr>
            <a:r>
              <a:rPr lang="fr-FR" sz="2000" b="0" i="0" dirty="0">
                <a:solidFill>
                  <a:srgbClr val="000000"/>
                </a:solidFill>
                <a:effectLst/>
              </a:rPr>
              <a:t>L’atteinte oculaires est due  au passage du CE par l'extrémité céphalique ou au phénomène de flash:     </a:t>
            </a:r>
          </a:p>
          <a:p>
            <a:pPr>
              <a:lnSpc>
                <a:spcPct val="150000"/>
              </a:lnSpc>
            </a:pPr>
            <a:r>
              <a:rPr lang="fr-FR" sz="2000" dirty="0">
                <a:solidFill>
                  <a:srgbClr val="000000"/>
                </a:solidFill>
                <a:latin typeface="Times New Roman" panose="02020603050405020304" pitchFamily="18" charset="0"/>
              </a:rPr>
              <a:t>         </a:t>
            </a:r>
            <a:r>
              <a:rPr lang="fr-FR" sz="2000" dirty="0">
                <a:solidFill>
                  <a:srgbClr val="000000"/>
                </a:solidFill>
              </a:rPr>
              <a:t>- C</a:t>
            </a:r>
            <a:r>
              <a:rPr lang="fr-FR" sz="2000" b="0" i="0" dirty="0">
                <a:solidFill>
                  <a:srgbClr val="000000"/>
                </a:solidFill>
                <a:effectLst/>
              </a:rPr>
              <a:t>onjonctivite, cataracte parfois d'apparition tardive à plusieurs mois voire plusieurs années.      </a:t>
            </a:r>
          </a:p>
          <a:p>
            <a:pPr>
              <a:lnSpc>
                <a:spcPct val="150000"/>
              </a:lnSpc>
            </a:pPr>
            <a:r>
              <a:rPr lang="fr-FR" sz="2000" dirty="0">
                <a:solidFill>
                  <a:srgbClr val="000000"/>
                </a:solidFill>
              </a:rPr>
              <a:t>          - </a:t>
            </a:r>
            <a:r>
              <a:rPr lang="fr-FR" sz="2000" b="0" i="0" dirty="0">
                <a:solidFill>
                  <a:srgbClr val="000000"/>
                </a:solidFill>
                <a:effectLst/>
              </a:rPr>
              <a:t>Anomalies des pupilles (myosis, mydriase, </a:t>
            </a:r>
            <a:r>
              <a:rPr lang="fr-FR" sz="2000" b="0" i="0" dirty="0" err="1">
                <a:solidFill>
                  <a:srgbClr val="000000"/>
                </a:solidFill>
                <a:effectLst/>
              </a:rPr>
              <a:t>anisocorie</a:t>
            </a:r>
            <a:r>
              <a:rPr lang="fr-FR" sz="2000" b="0" i="0" dirty="0">
                <a:solidFill>
                  <a:srgbClr val="000000"/>
                </a:solidFill>
                <a:effectLst/>
              </a:rPr>
              <a:t>) les excluent de l'examen neurologique.</a:t>
            </a:r>
          </a:p>
          <a:p>
            <a:pPr marL="285750" indent="-285750">
              <a:lnSpc>
                <a:spcPct val="150000"/>
              </a:lnSpc>
              <a:buFont typeface="Wingdings" panose="05000000000000000000" pitchFamily="2" charset="2"/>
              <a:buChar char="ü"/>
            </a:pPr>
            <a:r>
              <a:rPr lang="fr-FR" sz="2000" dirty="0">
                <a:solidFill>
                  <a:srgbClr val="000000"/>
                </a:solidFill>
              </a:rPr>
              <a:t>H</a:t>
            </a:r>
            <a:r>
              <a:rPr lang="fr-FR" sz="2000" b="0" i="0" dirty="0">
                <a:solidFill>
                  <a:srgbClr val="000000"/>
                </a:solidFill>
                <a:effectLst/>
              </a:rPr>
              <a:t>ypoacousie, un syndrome vestibulaire et une perforation tympanique compliquent un effet de blast.</a:t>
            </a:r>
          </a:p>
        </p:txBody>
      </p:sp>
    </p:spTree>
    <p:extLst>
      <p:ext uri="{BB962C8B-B14F-4D97-AF65-F5344CB8AC3E}">
        <p14:creationId xmlns:p14="http://schemas.microsoft.com/office/powerpoint/2010/main" val="24322618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211872"/>
            <a:ext cx="5070940" cy="461665"/>
          </a:xfrm>
          <a:prstGeom prst="rect">
            <a:avLst/>
          </a:prstGeom>
        </p:spPr>
        <p:txBody>
          <a:bodyPr wrap="none">
            <a:spAutoFit/>
          </a:bodyPr>
          <a:lstStyle/>
          <a:p>
            <a:r>
              <a:rPr lang="fr-FR" sz="2400" b="1" dirty="0">
                <a:solidFill>
                  <a:srgbClr val="C00000"/>
                </a:solidFill>
              </a:rPr>
              <a:t>9.</a:t>
            </a:r>
            <a:r>
              <a:rPr lang="fr-FR" sz="2400" b="1" i="0" dirty="0">
                <a:solidFill>
                  <a:srgbClr val="C00000"/>
                </a:solidFill>
                <a:effectLst/>
              </a:rPr>
              <a:t>Cas particulier de la femme enceinte</a:t>
            </a:r>
          </a:p>
        </p:txBody>
      </p:sp>
      <p:sp>
        <p:nvSpPr>
          <p:cNvPr id="13" name="ZoneTexte 12"/>
          <p:cNvSpPr txBox="1"/>
          <p:nvPr/>
        </p:nvSpPr>
        <p:spPr>
          <a:xfrm>
            <a:off x="0" y="673537"/>
            <a:ext cx="11543232" cy="1477328"/>
          </a:xfrm>
          <a:prstGeom prst="rect">
            <a:avLst/>
          </a:prstGeom>
          <a:noFill/>
        </p:spPr>
        <p:txBody>
          <a:bodyPr wrap="square" rtlCol="0">
            <a:spAutoFit/>
          </a:bodyPr>
          <a:lstStyle/>
          <a:p>
            <a:pPr marL="342900" indent="-342900">
              <a:lnSpc>
                <a:spcPct val="150000"/>
              </a:lnSpc>
              <a:buFont typeface="Wingdings" panose="05000000000000000000" pitchFamily="2" charset="2"/>
              <a:buChar char="ü"/>
            </a:pPr>
            <a:r>
              <a:rPr lang="fr-FR" sz="2000" dirty="0"/>
              <a:t>Mort in utéro  même si évènement bénin</a:t>
            </a:r>
          </a:p>
          <a:p>
            <a:pPr marL="342900" indent="-342900">
              <a:lnSpc>
                <a:spcPct val="150000"/>
              </a:lnSpc>
              <a:buFont typeface="Wingdings" panose="05000000000000000000" pitchFamily="2" charset="2"/>
              <a:buChar char="ü"/>
            </a:pPr>
            <a:r>
              <a:rPr lang="fr-FR" sz="2000" dirty="0"/>
              <a:t>Les complications du CE à BT sont: un retard de croissance intra-utérin, </a:t>
            </a:r>
            <a:r>
              <a:rPr lang="fr-FR" sz="2000" dirty="0" err="1"/>
              <a:t>oligohydramnios</a:t>
            </a:r>
            <a:r>
              <a:rPr lang="fr-FR" sz="2000" dirty="0"/>
              <a:t> et décollement placentaire précédant la mort fœtal</a:t>
            </a:r>
          </a:p>
        </p:txBody>
      </p:sp>
    </p:spTree>
    <p:extLst>
      <p:ext uri="{BB962C8B-B14F-4D97-AF65-F5344CB8AC3E}">
        <p14:creationId xmlns:p14="http://schemas.microsoft.com/office/powerpoint/2010/main" val="2466756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9799" y="741074"/>
            <a:ext cx="5833264" cy="461665"/>
          </a:xfrm>
          <a:prstGeom prst="rect">
            <a:avLst/>
          </a:prstGeom>
        </p:spPr>
        <p:txBody>
          <a:bodyPr wrap="none">
            <a:spAutoFit/>
          </a:bodyPr>
          <a:lstStyle/>
          <a:p>
            <a:r>
              <a:rPr lang="fr-FR" sz="2400" b="1" dirty="0">
                <a:solidFill>
                  <a:srgbClr val="00B0F0"/>
                </a:solidFill>
              </a:rPr>
              <a:t>5-1/ Régulation d’un accident d’électrisation</a:t>
            </a:r>
          </a:p>
        </p:txBody>
      </p:sp>
      <p:sp>
        <p:nvSpPr>
          <p:cNvPr id="3" name="Rectangle 2"/>
          <p:cNvSpPr/>
          <p:nvPr/>
        </p:nvSpPr>
        <p:spPr>
          <a:xfrm>
            <a:off x="120132" y="217854"/>
            <a:ext cx="6273384" cy="523220"/>
          </a:xfrm>
          <a:prstGeom prst="rect">
            <a:avLst/>
          </a:prstGeom>
        </p:spPr>
        <p:txBody>
          <a:bodyPr wrap="none">
            <a:spAutoFit/>
          </a:bodyPr>
          <a:lstStyle/>
          <a:p>
            <a:r>
              <a:rPr lang="fr-FR" sz="2800" b="1" i="0" dirty="0">
                <a:solidFill>
                  <a:srgbClr val="0070C0"/>
                </a:solidFill>
                <a:effectLst/>
              </a:rPr>
              <a:t>5/ </a:t>
            </a:r>
            <a:r>
              <a:rPr lang="fr-FR" sz="2800" b="1" dirty="0">
                <a:solidFill>
                  <a:srgbClr val="0070C0"/>
                </a:solidFill>
              </a:rPr>
              <a:t>Aspects thérapeutiques et orientation</a:t>
            </a:r>
            <a:endParaRPr lang="fr-FR" sz="2800" b="1" i="0" dirty="0">
              <a:solidFill>
                <a:srgbClr val="0070C0"/>
              </a:solidFill>
              <a:effectLst/>
            </a:endParaRPr>
          </a:p>
        </p:txBody>
      </p:sp>
      <p:sp>
        <p:nvSpPr>
          <p:cNvPr id="4" name="Rectangle 3"/>
          <p:cNvSpPr/>
          <p:nvPr/>
        </p:nvSpPr>
        <p:spPr>
          <a:xfrm>
            <a:off x="582599" y="1264294"/>
            <a:ext cx="11447476" cy="3785652"/>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t>Tout électrisé en arrêt cardiorespiratoire, avec : </a:t>
            </a:r>
          </a:p>
          <a:p>
            <a:pPr>
              <a:lnSpc>
                <a:spcPct val="150000"/>
              </a:lnSpc>
            </a:pPr>
            <a:r>
              <a:rPr lang="fr-FR" sz="2000" dirty="0"/>
              <a:t>           - Troubles de la conscience, </a:t>
            </a:r>
          </a:p>
          <a:p>
            <a:pPr>
              <a:lnSpc>
                <a:spcPct val="150000"/>
              </a:lnSpc>
            </a:pPr>
            <a:r>
              <a:rPr lang="fr-FR" sz="2000" dirty="0"/>
              <a:t>           - Difficultés respiratoires, </a:t>
            </a:r>
          </a:p>
          <a:p>
            <a:pPr>
              <a:lnSpc>
                <a:spcPct val="150000"/>
              </a:lnSpc>
            </a:pPr>
            <a:r>
              <a:rPr lang="fr-FR" sz="2000" dirty="0"/>
              <a:t>           - Traumatisé à la suite d’une projection, </a:t>
            </a:r>
          </a:p>
          <a:p>
            <a:pPr>
              <a:lnSpc>
                <a:spcPct val="150000"/>
              </a:lnSpc>
            </a:pPr>
            <a:r>
              <a:rPr lang="fr-FR" sz="2000" dirty="0"/>
              <a:t>           -  Présentant des brûlures étendues, </a:t>
            </a:r>
          </a:p>
          <a:p>
            <a:pPr>
              <a:lnSpc>
                <a:spcPct val="150000"/>
              </a:lnSpc>
            </a:pPr>
            <a:r>
              <a:rPr lang="fr-FR" sz="2000" dirty="0"/>
              <a:t>            - Dans un contexte d’intoxication, incendie, explosion </a:t>
            </a:r>
          </a:p>
          <a:p>
            <a:pPr>
              <a:lnSpc>
                <a:spcPct val="150000"/>
              </a:lnSpc>
            </a:pPr>
            <a:r>
              <a:rPr lang="fr-FR" sz="2000" dirty="0"/>
              <a:t>       et lors de courant HT devra justifier de l’envoi simultané d’un moyen de prompt secours muni d’un </a:t>
            </a:r>
          </a:p>
          <a:p>
            <a:pPr>
              <a:lnSpc>
                <a:spcPct val="150000"/>
              </a:lnSpc>
            </a:pPr>
            <a:r>
              <a:rPr lang="fr-FR" sz="2000" dirty="0"/>
              <a:t>      défibrillateur semi- automatique (DSA) et d’une équipe médicalisée.</a:t>
            </a:r>
          </a:p>
        </p:txBody>
      </p:sp>
    </p:spTree>
    <p:extLst>
      <p:ext uri="{BB962C8B-B14F-4D97-AF65-F5344CB8AC3E}">
        <p14:creationId xmlns:p14="http://schemas.microsoft.com/office/powerpoint/2010/main" val="35111580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371475" y="325310"/>
            <a:ext cx="8129588" cy="461665"/>
          </a:xfrm>
          <a:prstGeom prst="rect">
            <a:avLst/>
          </a:prstGeom>
        </p:spPr>
        <p:txBody>
          <a:bodyPr wrap="square">
            <a:spAutoFit/>
          </a:bodyPr>
          <a:lstStyle/>
          <a:p>
            <a:r>
              <a:rPr lang="fr-FR" sz="2400" b="1" dirty="0">
                <a:solidFill>
                  <a:srgbClr val="00B0F0"/>
                </a:solidFill>
              </a:rPr>
              <a:t>5.2. Prise en charge sur le terrain : éviter le sur-accident</a:t>
            </a:r>
          </a:p>
        </p:txBody>
      </p:sp>
      <p:sp>
        <p:nvSpPr>
          <p:cNvPr id="7" name="Rectangle 6"/>
          <p:cNvSpPr/>
          <p:nvPr/>
        </p:nvSpPr>
        <p:spPr>
          <a:xfrm>
            <a:off x="0" y="1054863"/>
            <a:ext cx="12253912" cy="2554545"/>
          </a:xfrm>
          <a:prstGeom prst="rect">
            <a:avLst/>
          </a:prstGeom>
        </p:spPr>
        <p:txBody>
          <a:bodyPr wrap="square">
            <a:spAutoFit/>
          </a:bodyPr>
          <a:lstStyle/>
          <a:p>
            <a:pPr marL="342900" indent="-342900">
              <a:buFont typeface="Wingdings" panose="05000000000000000000" pitchFamily="2" charset="2"/>
              <a:buChar char="ü"/>
            </a:pPr>
            <a:r>
              <a:rPr lang="fr-FR" sz="2000" b="1" i="0" dirty="0">
                <a:solidFill>
                  <a:srgbClr val="000000"/>
                </a:solidFill>
                <a:effectLst/>
              </a:rPr>
              <a:t>Sur les lieux de l'accident:  </a:t>
            </a:r>
            <a:r>
              <a:rPr lang="fr-FR" sz="2000" b="0" i="0" dirty="0">
                <a:solidFill>
                  <a:srgbClr val="000000"/>
                </a:solidFill>
                <a:effectLst/>
              </a:rPr>
              <a:t>Certaines règles de prudence sont impératives:</a:t>
            </a:r>
          </a:p>
          <a:p>
            <a:pPr>
              <a:lnSpc>
                <a:spcPct val="150000"/>
              </a:lnSpc>
            </a:pPr>
            <a:r>
              <a:rPr lang="fr-FR" sz="2000" dirty="0">
                <a:solidFill>
                  <a:srgbClr val="000000"/>
                </a:solidFill>
              </a:rPr>
              <a:t>     • </a:t>
            </a:r>
            <a:r>
              <a:rPr lang="fr-FR" sz="2000" b="1" dirty="0">
                <a:solidFill>
                  <a:srgbClr val="C00000"/>
                </a:solidFill>
              </a:rPr>
              <a:t>A</a:t>
            </a:r>
            <a:r>
              <a:rPr lang="fr-FR" sz="2000" b="1" i="0" dirty="0">
                <a:solidFill>
                  <a:srgbClr val="C00000"/>
                </a:solidFill>
                <a:effectLst/>
              </a:rPr>
              <a:t>près avoir donné l'alerte</a:t>
            </a:r>
            <a:r>
              <a:rPr lang="fr-FR" sz="2000" b="0" i="0" dirty="0">
                <a:solidFill>
                  <a:srgbClr val="000000"/>
                </a:solidFill>
                <a:effectLst/>
              </a:rPr>
              <a:t>, il ne faut toucher la victime qu'après la mise hors tension de la source d'électricité</a:t>
            </a:r>
          </a:p>
          <a:p>
            <a:pPr>
              <a:lnSpc>
                <a:spcPct val="150000"/>
              </a:lnSpc>
            </a:pPr>
            <a:r>
              <a:rPr lang="fr-FR" sz="2000" dirty="0"/>
              <a:t>      • La coupure du CE de HT relève de spécialistes (monteurs, pompiers)</a:t>
            </a:r>
          </a:p>
          <a:p>
            <a:pPr>
              <a:lnSpc>
                <a:spcPct val="150000"/>
              </a:lnSpc>
            </a:pPr>
            <a:r>
              <a:rPr lang="fr-FR" sz="2000" b="0" i="0" dirty="0">
                <a:solidFill>
                  <a:srgbClr val="000000"/>
                </a:solidFill>
                <a:effectLst/>
              </a:rPr>
              <a:t>      • Dégager la victime en </a:t>
            </a:r>
            <a:r>
              <a:rPr lang="fr-FR" sz="2000" b="1" i="0" dirty="0">
                <a:solidFill>
                  <a:srgbClr val="C00000"/>
                </a:solidFill>
                <a:effectLst/>
              </a:rPr>
              <a:t>évitant le risque de suraccident </a:t>
            </a:r>
            <a:r>
              <a:rPr lang="fr-FR" sz="2000" b="1" dirty="0">
                <a:solidFill>
                  <a:srgbClr val="C00000"/>
                </a:solidFill>
              </a:rPr>
              <a:t> </a:t>
            </a:r>
          </a:p>
          <a:p>
            <a:pPr>
              <a:lnSpc>
                <a:spcPct val="150000"/>
              </a:lnSpc>
            </a:pPr>
            <a:r>
              <a:rPr lang="fr-FR" sz="2000" b="1" dirty="0">
                <a:solidFill>
                  <a:srgbClr val="C00000"/>
                </a:solidFill>
              </a:rPr>
              <a:t>  </a:t>
            </a:r>
          </a:p>
          <a:p>
            <a:r>
              <a:rPr lang="fr-FR" sz="2000" dirty="0">
                <a:solidFill>
                  <a:srgbClr val="000000"/>
                </a:solidFill>
              </a:rPr>
              <a:t> </a:t>
            </a:r>
            <a:r>
              <a:rPr lang="fr-FR" sz="2000" b="1" dirty="0">
                <a:solidFill>
                  <a:srgbClr val="000000"/>
                </a:solidFill>
              </a:rPr>
              <a:t>- U</a:t>
            </a:r>
            <a:r>
              <a:rPr lang="fr-FR" sz="2000" b="1" i="0" dirty="0">
                <a:solidFill>
                  <a:srgbClr val="000000"/>
                </a:solidFill>
                <a:effectLst/>
              </a:rPr>
              <a:t>ne personne inconsciente victime d'un AE est toujours un traumatisé potentiel en particulier du rachis cervical</a:t>
            </a:r>
            <a:r>
              <a:rPr lang="fr-FR" sz="2000" b="0" i="0" dirty="0">
                <a:solidFill>
                  <a:srgbClr val="000000"/>
                </a:solidFill>
                <a:effectLst/>
                <a:latin typeface="Times New Roman" panose="02020603050405020304" pitchFamily="18" charset="0"/>
              </a:rPr>
              <a:t>.</a:t>
            </a:r>
          </a:p>
        </p:txBody>
      </p:sp>
      <p:sp>
        <p:nvSpPr>
          <p:cNvPr id="9" name="Rectangle 8"/>
          <p:cNvSpPr/>
          <p:nvPr/>
        </p:nvSpPr>
        <p:spPr>
          <a:xfrm>
            <a:off x="190499" y="3877295"/>
            <a:ext cx="11872913" cy="1938992"/>
          </a:xfrm>
          <a:prstGeom prst="rect">
            <a:avLst/>
          </a:prstGeom>
        </p:spPr>
        <p:txBody>
          <a:bodyPr wrap="square">
            <a:spAutoFit/>
          </a:bodyPr>
          <a:lstStyle/>
          <a:p>
            <a:pPr marL="342900" indent="-342900">
              <a:buFont typeface="Wingdings" panose="05000000000000000000" pitchFamily="2" charset="2"/>
              <a:buChar char="ü"/>
            </a:pPr>
            <a:r>
              <a:rPr lang="fr-FR" sz="2000" b="0" i="0" dirty="0">
                <a:solidFill>
                  <a:srgbClr val="000000"/>
                </a:solidFill>
                <a:effectLst/>
              </a:rPr>
              <a:t>Après un AE, on assiste à différentes situations:</a:t>
            </a:r>
          </a:p>
          <a:p>
            <a:r>
              <a:rPr lang="fr-FR" sz="2000" b="0" i="0" dirty="0">
                <a:solidFill>
                  <a:srgbClr val="000000"/>
                </a:solidFill>
                <a:effectLst/>
              </a:rPr>
              <a:t>    </a:t>
            </a:r>
          </a:p>
          <a:p>
            <a:r>
              <a:rPr lang="fr-FR" sz="2000" dirty="0">
                <a:solidFill>
                  <a:srgbClr val="000000"/>
                </a:solidFill>
              </a:rPr>
              <a:t>          - </a:t>
            </a:r>
            <a:r>
              <a:rPr lang="fr-FR" sz="2000" b="0" i="0" dirty="0">
                <a:solidFill>
                  <a:srgbClr val="000000"/>
                </a:solidFill>
                <a:effectLst/>
              </a:rPr>
              <a:t>La victime est consciente ou a présenté une perte conscience brève et transitoire </a:t>
            </a:r>
            <a:r>
              <a:rPr lang="fr-FR" sz="2000" b="0" i="0" dirty="0">
                <a:solidFill>
                  <a:srgbClr val="000000"/>
                </a:solidFill>
                <a:effectLst/>
                <a:sym typeface="Wingdings" panose="05000000000000000000" pitchFamily="2" charset="2"/>
              </a:rPr>
              <a:t> </a:t>
            </a:r>
            <a:r>
              <a:rPr lang="fr-FR" sz="2000" dirty="0">
                <a:solidFill>
                  <a:srgbClr val="000000"/>
                </a:solidFill>
              </a:rPr>
              <a:t>P</a:t>
            </a:r>
            <a:r>
              <a:rPr lang="fr-FR" sz="2000" b="0" i="0" dirty="0">
                <a:solidFill>
                  <a:srgbClr val="000000"/>
                </a:solidFill>
                <a:effectLst/>
              </a:rPr>
              <a:t>osition de confort </a:t>
            </a:r>
          </a:p>
          <a:p>
            <a:r>
              <a:rPr lang="fr-FR" sz="2000" dirty="0">
                <a:solidFill>
                  <a:srgbClr val="000000"/>
                </a:solidFill>
              </a:rPr>
              <a:t>            </a:t>
            </a:r>
            <a:r>
              <a:rPr lang="fr-FR" sz="2000" b="0" i="0" dirty="0">
                <a:solidFill>
                  <a:srgbClr val="000000"/>
                </a:solidFill>
                <a:effectLst/>
              </a:rPr>
              <a:t>en attente </a:t>
            </a:r>
            <a:r>
              <a:rPr lang="fr-FR" sz="2000" dirty="0">
                <a:solidFill>
                  <a:srgbClr val="000000"/>
                </a:solidFill>
              </a:rPr>
              <a:t>de </a:t>
            </a:r>
            <a:r>
              <a:rPr lang="fr-FR" sz="2000" b="0" i="0" dirty="0">
                <a:solidFill>
                  <a:srgbClr val="000000"/>
                </a:solidFill>
                <a:effectLst/>
              </a:rPr>
              <a:t>l'arrivée des secours</a:t>
            </a:r>
          </a:p>
          <a:p>
            <a:pPr lvl="1"/>
            <a:endParaRPr lang="fr-FR" sz="2000" b="0" i="0" dirty="0">
              <a:solidFill>
                <a:srgbClr val="000000"/>
              </a:solidFill>
              <a:effectLst/>
            </a:endParaRPr>
          </a:p>
          <a:p>
            <a:r>
              <a:rPr lang="fr-FR" sz="2000" dirty="0">
                <a:solidFill>
                  <a:srgbClr val="000000"/>
                </a:solidFill>
              </a:rPr>
              <a:t>           - E</a:t>
            </a:r>
            <a:r>
              <a:rPr lang="fr-FR" sz="2000" b="0" i="0" dirty="0">
                <a:solidFill>
                  <a:srgbClr val="000000"/>
                </a:solidFill>
                <a:effectLst/>
              </a:rPr>
              <a:t>lle est inconsciente mais respire </a:t>
            </a:r>
            <a:r>
              <a:rPr lang="fr-FR" sz="2000" b="0" i="0" dirty="0">
                <a:solidFill>
                  <a:srgbClr val="000000"/>
                </a:solidFill>
                <a:effectLst/>
                <a:sym typeface="Wingdings" panose="05000000000000000000" pitchFamily="2" charset="2"/>
              </a:rPr>
              <a:t></a:t>
            </a:r>
            <a:r>
              <a:rPr lang="fr-FR" sz="2000" dirty="0">
                <a:solidFill>
                  <a:srgbClr val="000000"/>
                </a:solidFill>
                <a:sym typeface="Wingdings" panose="05000000000000000000" pitchFamily="2" charset="2"/>
              </a:rPr>
              <a:t> </a:t>
            </a:r>
            <a:r>
              <a:rPr lang="fr-FR" sz="2000" b="0" i="0" dirty="0">
                <a:solidFill>
                  <a:srgbClr val="000000"/>
                </a:solidFill>
                <a:effectLst/>
              </a:rPr>
              <a:t>La position latérale de sécurité avec respect de l’axe du rachis</a:t>
            </a:r>
          </a:p>
        </p:txBody>
      </p:sp>
    </p:spTree>
    <p:extLst>
      <p:ext uri="{BB962C8B-B14F-4D97-AF65-F5344CB8AC3E}">
        <p14:creationId xmlns:p14="http://schemas.microsoft.com/office/powerpoint/2010/main" val="31800276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3" y="318102"/>
            <a:ext cx="11495606" cy="400110"/>
          </a:xfrm>
          <a:prstGeom prst="rect">
            <a:avLst/>
          </a:prstGeom>
        </p:spPr>
        <p:txBody>
          <a:bodyPr wrap="square">
            <a:spAutoFit/>
          </a:bodyPr>
          <a:lstStyle/>
          <a:p>
            <a:r>
              <a:rPr lang="fr-FR" sz="2000" b="1" dirty="0">
                <a:solidFill>
                  <a:srgbClr val="C00000"/>
                </a:solidFill>
              </a:rPr>
              <a:t>1/ Etat de mort apparente = victime inconsciente et ne respire pas </a:t>
            </a:r>
            <a:r>
              <a:rPr lang="fr-FR" sz="2000" b="1" dirty="0">
                <a:solidFill>
                  <a:srgbClr val="C00000"/>
                </a:solidFill>
                <a:sym typeface="Wingdings" panose="05000000000000000000" pitchFamily="2" charset="2"/>
              </a:rPr>
              <a:t></a:t>
            </a:r>
            <a:r>
              <a:rPr lang="fr-FR" sz="2000" b="1" dirty="0">
                <a:solidFill>
                  <a:srgbClr val="C00000"/>
                </a:solidFill>
              </a:rPr>
              <a:t>A</a:t>
            </a:r>
            <a:r>
              <a:rPr lang="fr-FR" sz="2000" b="1" i="0" dirty="0">
                <a:solidFill>
                  <a:srgbClr val="C00000"/>
                </a:solidFill>
                <a:effectLst/>
              </a:rPr>
              <a:t>rrêt cardiaque </a:t>
            </a:r>
            <a:r>
              <a:rPr lang="fr-FR" sz="2000" b="1" i="0" dirty="0">
                <a:solidFill>
                  <a:srgbClr val="000000"/>
                </a:solidFill>
                <a:effectLst/>
              </a:rPr>
              <a:t>: </a:t>
            </a:r>
            <a:r>
              <a:rPr lang="fr-FR" sz="2000" b="0" i="0" dirty="0">
                <a:solidFill>
                  <a:srgbClr val="000000"/>
                </a:solidFill>
                <a:effectLst/>
              </a:rPr>
              <a:t> </a:t>
            </a:r>
          </a:p>
        </p:txBody>
      </p:sp>
      <p:sp>
        <p:nvSpPr>
          <p:cNvPr id="3" name="Rectangle 2"/>
          <p:cNvSpPr/>
          <p:nvPr/>
        </p:nvSpPr>
        <p:spPr>
          <a:xfrm>
            <a:off x="857250" y="882208"/>
            <a:ext cx="10095432" cy="1015663"/>
          </a:xfrm>
          <a:prstGeom prst="rect">
            <a:avLst/>
          </a:prstGeom>
        </p:spPr>
        <p:txBody>
          <a:bodyPr wrap="square">
            <a:spAutoFit/>
          </a:bodyPr>
          <a:lstStyle/>
          <a:p>
            <a:pPr marL="342900" indent="-342900">
              <a:buFont typeface="Wingdings" panose="05000000000000000000" pitchFamily="2" charset="2"/>
              <a:buChar char="ü"/>
            </a:pPr>
            <a:r>
              <a:rPr lang="fr-FR" sz="2000" b="1" dirty="0"/>
              <a:t>Débuter la réanimation cardiopulmonaire (RCP) de base immédiatement</a:t>
            </a:r>
          </a:p>
          <a:p>
            <a:pPr marL="342900" indent="-342900">
              <a:buFont typeface="Wingdings" panose="05000000000000000000" pitchFamily="2" charset="2"/>
              <a:buChar char="ü"/>
            </a:pPr>
            <a:r>
              <a:rPr lang="fr-FR" sz="2000" b="1" dirty="0"/>
              <a:t>Dés l’arrivée des secours , on complète la RCP par le choc électrique externe ( CEE ), mise en place d’un collier cervical </a:t>
            </a:r>
          </a:p>
        </p:txBody>
      </p:sp>
      <p:sp>
        <p:nvSpPr>
          <p:cNvPr id="4" name="Flèche courbée vers la droite 3"/>
          <p:cNvSpPr/>
          <p:nvPr/>
        </p:nvSpPr>
        <p:spPr>
          <a:xfrm>
            <a:off x="242886" y="912132"/>
            <a:ext cx="614364" cy="790046"/>
          </a:xfrm>
          <a:prstGeom prst="curved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5" name="Rectangle 4"/>
          <p:cNvSpPr/>
          <p:nvPr/>
        </p:nvSpPr>
        <p:spPr>
          <a:xfrm>
            <a:off x="857250" y="1927795"/>
            <a:ext cx="11333683" cy="707886"/>
          </a:xfrm>
          <a:prstGeom prst="rect">
            <a:avLst/>
          </a:prstGeom>
        </p:spPr>
        <p:txBody>
          <a:bodyPr wrap="square">
            <a:spAutoFit/>
          </a:bodyPr>
          <a:lstStyle/>
          <a:p>
            <a:pPr marL="285750" indent="-285750">
              <a:buFont typeface="Wingdings" panose="05000000000000000000" pitchFamily="2" charset="2"/>
              <a:buChar char="ü"/>
            </a:pPr>
            <a:r>
              <a:rPr lang="fr-FR" sz="2000" dirty="0">
                <a:solidFill>
                  <a:srgbClr val="000000"/>
                </a:solidFill>
              </a:rPr>
              <a:t>L</a:t>
            </a:r>
            <a:r>
              <a:rPr lang="fr-FR" sz="2000" b="0" i="0" dirty="0">
                <a:solidFill>
                  <a:srgbClr val="000000"/>
                </a:solidFill>
                <a:effectLst/>
              </a:rPr>
              <a:t>e profil des victimes jeunes, à cœur sain, impose une réanimation prolongée, même si elle n'intervient pas précocement. </a:t>
            </a:r>
          </a:p>
        </p:txBody>
      </p:sp>
      <p:sp>
        <p:nvSpPr>
          <p:cNvPr id="8" name="ZoneTexte 7"/>
          <p:cNvSpPr txBox="1"/>
          <p:nvPr/>
        </p:nvSpPr>
        <p:spPr>
          <a:xfrm>
            <a:off x="9315450" y="305985"/>
            <a:ext cx="1014412" cy="461665"/>
          </a:xfrm>
          <a:prstGeom prst="rect">
            <a:avLst/>
          </a:prstGeom>
          <a:noFill/>
        </p:spPr>
        <p:txBody>
          <a:bodyPr wrap="square" rtlCol="0">
            <a:spAutoFit/>
          </a:bodyPr>
          <a:lstStyle/>
          <a:p>
            <a:r>
              <a:rPr lang="fr-FR" sz="2400" b="1" dirty="0">
                <a:solidFill>
                  <a:srgbClr val="C00000"/>
                </a:solidFill>
              </a:rPr>
              <a:t>CAT : </a:t>
            </a:r>
          </a:p>
        </p:txBody>
      </p:sp>
      <p:sp>
        <p:nvSpPr>
          <p:cNvPr id="13" name="Rectangle 12"/>
          <p:cNvSpPr/>
          <p:nvPr/>
        </p:nvSpPr>
        <p:spPr>
          <a:xfrm>
            <a:off x="740567" y="2829601"/>
            <a:ext cx="11322845" cy="1015663"/>
          </a:xfrm>
          <a:prstGeom prst="rect">
            <a:avLst/>
          </a:prstGeom>
        </p:spPr>
        <p:txBody>
          <a:bodyPr wrap="square">
            <a:spAutoFit/>
          </a:bodyPr>
          <a:lstStyle/>
          <a:p>
            <a:pPr marL="342900" indent="-342900">
              <a:buFont typeface="Wingdings" panose="05000000000000000000" pitchFamily="2" charset="2"/>
              <a:buChar char="ü"/>
            </a:pPr>
            <a:r>
              <a:rPr lang="fr-FR" sz="2000" dirty="0"/>
              <a:t>Si d’emblée, ou après réanimation cardio-pulmonaire efficace, la victime est comateuse ou souffre d’une détresse respiratoire aiguë, l’intubation orotrachéale et la mise sous ventilation artificielle sont indiquées</a:t>
            </a:r>
          </a:p>
        </p:txBody>
      </p:sp>
      <p:sp>
        <p:nvSpPr>
          <p:cNvPr id="14" name="Rectangle 13"/>
          <p:cNvSpPr/>
          <p:nvPr/>
        </p:nvSpPr>
        <p:spPr>
          <a:xfrm>
            <a:off x="740567" y="4039184"/>
            <a:ext cx="11132346" cy="1015663"/>
          </a:xfrm>
          <a:prstGeom prst="rect">
            <a:avLst/>
          </a:prstGeom>
        </p:spPr>
        <p:txBody>
          <a:bodyPr wrap="square">
            <a:spAutoFit/>
          </a:bodyPr>
          <a:lstStyle/>
          <a:p>
            <a:pPr marL="342900" indent="-342900">
              <a:buFont typeface="Wingdings" panose="05000000000000000000" pitchFamily="2" charset="2"/>
              <a:buChar char="ü"/>
            </a:pPr>
            <a:r>
              <a:rPr lang="fr-FR" sz="2000" dirty="0"/>
              <a:t>La notion de perte de connaissance initiale, la constatation d’une symptomatologie neurologique ou d’une anomalie  à l’ECG justifient un transport médicalisé et une hospitalisation dans une unité de surveillance continue. </a:t>
            </a:r>
          </a:p>
        </p:txBody>
      </p:sp>
    </p:spTree>
    <p:extLst>
      <p:ext uri="{BB962C8B-B14F-4D97-AF65-F5344CB8AC3E}">
        <p14:creationId xmlns:p14="http://schemas.microsoft.com/office/powerpoint/2010/main" val="11272337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599" y="290875"/>
            <a:ext cx="11653838" cy="6815712"/>
          </a:xfrm>
          <a:prstGeom prst="rect">
            <a:avLst/>
          </a:prstGeom>
        </p:spPr>
        <p:txBody>
          <a:bodyPr wrap="square">
            <a:spAutoFit/>
          </a:bodyPr>
          <a:lstStyle/>
          <a:p>
            <a:r>
              <a:rPr lang="fr-FR" sz="2000" b="1" i="0" dirty="0">
                <a:solidFill>
                  <a:srgbClr val="C00000"/>
                </a:solidFill>
                <a:effectLst/>
              </a:rPr>
              <a:t>2/ Le patient brûlé</a:t>
            </a:r>
            <a:endParaRPr lang="fr-FR" sz="2000" b="1" dirty="0">
              <a:solidFill>
                <a:srgbClr val="C00000"/>
              </a:solidFill>
            </a:endParaRPr>
          </a:p>
          <a:p>
            <a:pPr marL="342900" indent="-342900">
              <a:lnSpc>
                <a:spcPct val="150000"/>
              </a:lnSpc>
              <a:buFont typeface="Wingdings" panose="05000000000000000000" pitchFamily="2" charset="2"/>
              <a:buChar char="ü"/>
            </a:pPr>
            <a:r>
              <a:rPr lang="fr-FR" sz="2000" b="0" i="0" dirty="0">
                <a:solidFill>
                  <a:srgbClr val="000000"/>
                </a:solidFill>
                <a:effectLst/>
              </a:rPr>
              <a:t>Les vêtements ne doivent pas être arrachés mais découpés et enlevés tout en laissant en place les parties collantes.</a:t>
            </a:r>
          </a:p>
          <a:p>
            <a:pPr marL="342900" indent="-342900">
              <a:lnSpc>
                <a:spcPct val="150000"/>
              </a:lnSpc>
              <a:buFont typeface="Wingdings" panose="05000000000000000000" pitchFamily="2" charset="2"/>
              <a:buChar char="ü"/>
            </a:pPr>
            <a:r>
              <a:rPr lang="fr-FR" sz="2000" b="0" i="0" dirty="0">
                <a:solidFill>
                  <a:srgbClr val="000000"/>
                </a:solidFill>
                <a:effectLst/>
              </a:rPr>
              <a:t>L'étendue des lésions sera évaluée par la règle des 9 de Wallace. </a:t>
            </a:r>
          </a:p>
          <a:p>
            <a:pPr marL="342900" indent="-342900">
              <a:lnSpc>
                <a:spcPct val="150000"/>
              </a:lnSpc>
              <a:buFont typeface="Wingdings" panose="05000000000000000000" pitchFamily="2" charset="2"/>
              <a:buChar char="ü"/>
            </a:pPr>
            <a:endParaRPr lang="fr-FR" sz="2000" dirty="0">
              <a:solidFill>
                <a:srgbClr val="000000"/>
              </a:solidFill>
            </a:endParaRPr>
          </a:p>
          <a:p>
            <a:pPr>
              <a:lnSpc>
                <a:spcPct val="150000"/>
              </a:lnSpc>
            </a:pPr>
            <a:endParaRPr lang="fr-FR" sz="2000" dirty="0">
              <a:solidFill>
                <a:srgbClr val="000000"/>
              </a:solidFill>
            </a:endParaRPr>
          </a:p>
          <a:p>
            <a:pPr>
              <a:lnSpc>
                <a:spcPct val="150000"/>
              </a:lnSpc>
            </a:pPr>
            <a:endParaRPr lang="fr-FR" sz="2000" b="0" i="0" dirty="0">
              <a:solidFill>
                <a:srgbClr val="000000"/>
              </a:solidFill>
              <a:effectLst/>
            </a:endParaRPr>
          </a:p>
          <a:p>
            <a:pPr>
              <a:lnSpc>
                <a:spcPct val="150000"/>
              </a:lnSpc>
            </a:pPr>
            <a:endParaRPr lang="fr-FR" sz="2000" b="0" i="0" dirty="0">
              <a:solidFill>
                <a:srgbClr val="000000"/>
              </a:solidFill>
              <a:effectLst/>
            </a:endParaRPr>
          </a:p>
          <a:p>
            <a:pPr>
              <a:lnSpc>
                <a:spcPct val="150000"/>
              </a:lnSpc>
            </a:pPr>
            <a:endParaRPr lang="fr-FR" sz="2000" dirty="0">
              <a:solidFill>
                <a:srgbClr val="000000"/>
              </a:solidFill>
            </a:endParaRPr>
          </a:p>
          <a:p>
            <a:pPr>
              <a:lnSpc>
                <a:spcPct val="150000"/>
              </a:lnSpc>
            </a:pPr>
            <a:endParaRPr lang="fr-FR" sz="2000" b="0" i="0" dirty="0">
              <a:solidFill>
                <a:srgbClr val="000000"/>
              </a:solidFill>
              <a:effectLst/>
            </a:endParaRPr>
          </a:p>
          <a:p>
            <a:pPr>
              <a:lnSpc>
                <a:spcPct val="150000"/>
              </a:lnSpc>
            </a:pPr>
            <a:endParaRPr lang="fr-FR" sz="2000" dirty="0">
              <a:solidFill>
                <a:srgbClr val="000000"/>
              </a:solidFill>
            </a:endParaRPr>
          </a:p>
          <a:p>
            <a:pPr>
              <a:lnSpc>
                <a:spcPct val="150000"/>
              </a:lnSpc>
            </a:pPr>
            <a:endParaRPr lang="fr-FR" sz="2000" b="0" i="0" dirty="0">
              <a:solidFill>
                <a:srgbClr val="000000"/>
              </a:solidFill>
              <a:effectLst/>
            </a:endParaRPr>
          </a:p>
          <a:p>
            <a:pPr marL="342900" indent="-342900">
              <a:lnSpc>
                <a:spcPct val="150000"/>
              </a:lnSpc>
              <a:buFont typeface="Wingdings" panose="05000000000000000000" pitchFamily="2" charset="2"/>
              <a:buChar char="ü"/>
            </a:pPr>
            <a:r>
              <a:rPr lang="fr-FR" sz="2000" b="0" i="0" dirty="0">
                <a:solidFill>
                  <a:srgbClr val="000000"/>
                </a:solidFill>
                <a:effectLst/>
              </a:rPr>
              <a:t>La victime sera recouverte d'une couverture protectrice</a:t>
            </a:r>
            <a:r>
              <a:rPr lang="fr-FR" sz="2000" dirty="0"/>
              <a:t> de survie pour prévenir l’hypothermie. </a:t>
            </a:r>
            <a:endParaRPr lang="fr-FR" sz="2000" b="0" i="0" dirty="0">
              <a:solidFill>
                <a:srgbClr val="000000"/>
              </a:solidFill>
              <a:effectLst/>
            </a:endParaRPr>
          </a:p>
          <a:p>
            <a:pPr marL="342900" indent="-342900">
              <a:lnSpc>
                <a:spcPct val="150000"/>
              </a:lnSpc>
              <a:buFont typeface="Wingdings" panose="05000000000000000000" pitchFamily="2" charset="2"/>
              <a:buChar char="ü"/>
            </a:pPr>
            <a:r>
              <a:rPr lang="fr-FR" sz="2000" b="1" dirty="0"/>
              <a:t>Oxygénothérapie 4- 8 l/ mn </a:t>
            </a:r>
            <a:endParaRPr lang="fr-FR" sz="2000" b="0" i="0" dirty="0">
              <a:solidFill>
                <a:srgbClr val="000000"/>
              </a:solidFill>
              <a:effectLst/>
              <a:sym typeface="Wingdings" panose="05000000000000000000" pitchFamily="2" charset="2"/>
            </a:endParaRPr>
          </a:p>
          <a:p>
            <a:pPr>
              <a:lnSpc>
                <a:spcPct val="150000"/>
              </a:lnSpc>
            </a:pPr>
            <a:r>
              <a:rPr lang="fr-FR" sz="2000" dirty="0">
                <a:solidFill>
                  <a:srgbClr val="000000"/>
                </a:solidFill>
              </a:rPr>
              <a:t>                                                                                                                                                                                                                                                                                  </a:t>
            </a:r>
            <a:endParaRPr lang="fr-FR" sz="2000" b="0" i="0" dirty="0">
              <a:solidFill>
                <a:srgbClr val="000000"/>
              </a:solidFill>
              <a:effectLst/>
            </a:endParaRPr>
          </a:p>
        </p:txBody>
      </p:sp>
      <p:pic>
        <p:nvPicPr>
          <p:cNvPr id="5" name="Image 4">
            <a:extLst>
              <a:ext uri="{FF2B5EF4-FFF2-40B4-BE49-F238E27FC236}">
                <a16:creationId xmlns:a16="http://schemas.microsoft.com/office/drawing/2014/main" id="{93F532C5-EC48-A8F1-82CD-10923152D853}"/>
              </a:ext>
            </a:extLst>
          </p:cNvPr>
          <p:cNvPicPr>
            <a:picLocks noChangeAspect="1"/>
          </p:cNvPicPr>
          <p:nvPr/>
        </p:nvPicPr>
        <p:blipFill>
          <a:blip r:embed="rId2"/>
          <a:stretch>
            <a:fillRect/>
          </a:stretch>
        </p:blipFill>
        <p:spPr>
          <a:xfrm>
            <a:off x="7239847" y="1683912"/>
            <a:ext cx="3924848" cy="4029637"/>
          </a:xfrm>
          <a:prstGeom prst="rect">
            <a:avLst/>
          </a:prstGeom>
        </p:spPr>
      </p:pic>
    </p:spTree>
    <p:extLst>
      <p:ext uri="{BB962C8B-B14F-4D97-AF65-F5344CB8AC3E}">
        <p14:creationId xmlns:p14="http://schemas.microsoft.com/office/powerpoint/2010/main" val="1884113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8F8E721-71CE-AD51-3F5B-636359C9C8FE}"/>
              </a:ext>
            </a:extLst>
          </p:cNvPr>
          <p:cNvSpPr txBox="1"/>
          <p:nvPr/>
        </p:nvSpPr>
        <p:spPr>
          <a:xfrm>
            <a:off x="537882" y="1326822"/>
            <a:ext cx="10260106" cy="2957861"/>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fr-FR" sz="1800" b="1" dirty="0"/>
              <a:t>Abord veineux périphérique</a:t>
            </a:r>
            <a:r>
              <a:rPr lang="fr-FR" sz="1800" dirty="0"/>
              <a:t>: </a:t>
            </a:r>
          </a:p>
          <a:p>
            <a:pPr>
              <a:lnSpc>
                <a:spcPct val="150000"/>
              </a:lnSpc>
            </a:pPr>
            <a:r>
              <a:rPr lang="fr-FR" sz="1800" dirty="0"/>
              <a:t>        - Placé si possible en zone saine. </a:t>
            </a:r>
          </a:p>
          <a:p>
            <a:pPr>
              <a:lnSpc>
                <a:spcPct val="150000"/>
              </a:lnSpc>
            </a:pPr>
            <a:r>
              <a:rPr lang="fr-FR" sz="1800" dirty="0"/>
              <a:t>        - Si la superficie brûlée &gt; 20 % de la surface corporelle </a:t>
            </a:r>
            <a:r>
              <a:rPr lang="fr-FR" sz="1800" dirty="0">
                <a:sym typeface="Wingdings" panose="05000000000000000000" pitchFamily="2" charset="2"/>
              </a:rPr>
              <a:t> </a:t>
            </a:r>
            <a:r>
              <a:rPr lang="fr-FR" sz="1800" dirty="0"/>
              <a:t>02 voies sont recommandées </a:t>
            </a:r>
            <a:r>
              <a:rPr lang="fr-FR" sz="1800" dirty="0">
                <a:sym typeface="Wingdings" panose="05000000000000000000" pitchFamily="2" charset="2"/>
              </a:rPr>
              <a:t> </a:t>
            </a:r>
            <a:r>
              <a:rPr lang="fr-FR" sz="1800" dirty="0"/>
              <a:t>Si échec  </a:t>
            </a:r>
            <a:r>
              <a:rPr lang="fr-FR" sz="1800" dirty="0">
                <a:sym typeface="Wingdings" panose="05000000000000000000" pitchFamily="2" charset="2"/>
              </a:rPr>
              <a:t></a:t>
            </a:r>
            <a:r>
              <a:rPr lang="fr-FR" sz="1800" dirty="0"/>
              <a:t>  </a:t>
            </a:r>
          </a:p>
          <a:p>
            <a:pPr>
              <a:lnSpc>
                <a:spcPct val="150000"/>
              </a:lnSpc>
            </a:pPr>
            <a:r>
              <a:rPr lang="fr-FR" sz="1800" dirty="0"/>
              <a:t>           voie centrale, souvent fémorale</a:t>
            </a:r>
            <a:endParaRPr lang="fr-FR" sz="1800" dirty="0">
              <a:solidFill>
                <a:srgbClr val="000000"/>
              </a:solidFill>
              <a:sym typeface="Wingdings" panose="05000000000000000000" pitchFamily="2" charset="2"/>
            </a:endParaRPr>
          </a:p>
          <a:p>
            <a:pPr marL="342900" indent="-342900">
              <a:lnSpc>
                <a:spcPct val="150000"/>
              </a:lnSpc>
              <a:buFont typeface="Wingdings" panose="05000000000000000000" pitchFamily="2" charset="2"/>
              <a:buChar char="ü"/>
            </a:pPr>
            <a:r>
              <a:rPr lang="fr-FR" sz="1800" b="1" dirty="0"/>
              <a:t>Le remplissage vasculaire initial des brûlés </a:t>
            </a:r>
            <a:r>
              <a:rPr lang="fr-FR" sz="1800" dirty="0"/>
              <a:t>(formule de Baxter) : un apport de 4 ml/kg /% de surface corporelle brûlée durant les 24 premières heures, dont la moitié est perfusée au cours des 6 premières heures, sous forme de cristalloïdes type Ringer Lactate.</a:t>
            </a:r>
            <a:endParaRPr lang="fr-FR" sz="1800" dirty="0">
              <a:solidFill>
                <a:srgbClr val="000000"/>
              </a:solidFill>
              <a:sym typeface="Wingdings" panose="05000000000000000000" pitchFamily="2" charset="2"/>
            </a:endParaRPr>
          </a:p>
        </p:txBody>
      </p:sp>
    </p:spTree>
    <p:extLst>
      <p:ext uri="{BB962C8B-B14F-4D97-AF65-F5344CB8AC3E}">
        <p14:creationId xmlns:p14="http://schemas.microsoft.com/office/powerpoint/2010/main" val="369886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7650" y="266998"/>
            <a:ext cx="11653838" cy="707886"/>
          </a:xfrm>
          <a:prstGeom prst="rect">
            <a:avLst/>
          </a:prstGeom>
        </p:spPr>
        <p:txBody>
          <a:bodyPr wrap="square">
            <a:spAutoFit/>
          </a:bodyPr>
          <a:lstStyle/>
          <a:p>
            <a:pPr marL="342900" indent="-342900">
              <a:buFont typeface="Wingdings" panose="05000000000000000000" pitchFamily="2" charset="2"/>
              <a:buChar char="ü"/>
            </a:pPr>
            <a:r>
              <a:rPr lang="fr-FR" sz="2000" dirty="0"/>
              <a:t>L’intubation trachéale et la ventilation mécanique ne sont justifiées que devant une détresse respiratoire ou des troubles de conscience. </a:t>
            </a:r>
          </a:p>
        </p:txBody>
      </p:sp>
      <p:sp>
        <p:nvSpPr>
          <p:cNvPr id="4" name="Rectangle 3"/>
          <p:cNvSpPr/>
          <p:nvPr/>
        </p:nvSpPr>
        <p:spPr>
          <a:xfrm>
            <a:off x="280986" y="1233309"/>
            <a:ext cx="11682413" cy="2246769"/>
          </a:xfrm>
          <a:prstGeom prst="rect">
            <a:avLst/>
          </a:prstGeom>
        </p:spPr>
        <p:txBody>
          <a:bodyPr wrap="square">
            <a:spAutoFit/>
          </a:bodyPr>
          <a:lstStyle/>
          <a:p>
            <a:pPr marL="342900" indent="-342900">
              <a:buFont typeface="Wingdings" panose="05000000000000000000" pitchFamily="2" charset="2"/>
              <a:buChar char="ü"/>
            </a:pPr>
            <a:r>
              <a:rPr lang="fr-FR" sz="2000" dirty="0"/>
              <a:t>Les brûlures électriques profondes par courant de haut voltage posent le problème de l’association de lésions viscérales et tissulaires profondes. </a:t>
            </a:r>
          </a:p>
          <a:p>
            <a:pPr marL="342900" indent="-342900">
              <a:buFont typeface="Wingdings" panose="05000000000000000000" pitchFamily="2" charset="2"/>
              <a:buChar char="ü"/>
            </a:pPr>
            <a:endParaRPr lang="fr-FR" sz="2000" dirty="0"/>
          </a:p>
          <a:p>
            <a:pPr marL="342900" indent="-342900">
              <a:buFont typeface="Wingdings" panose="05000000000000000000" pitchFamily="2" charset="2"/>
              <a:buChar char="ü"/>
            </a:pPr>
            <a:r>
              <a:rPr lang="fr-FR" sz="2000" dirty="0"/>
              <a:t>Les apports calculés au regard des seules zones apparentes de brûlures sont sous-estimés. Il est essentiel  de: </a:t>
            </a:r>
          </a:p>
          <a:p>
            <a:r>
              <a:rPr lang="fr-FR" sz="2000" dirty="0"/>
              <a:t>            -  Les majorer de 50 % ou de les évaluer sur la base de 9 à 12 ml/kg/% de surface corporelle brûlée le </a:t>
            </a:r>
          </a:p>
          <a:p>
            <a:r>
              <a:rPr lang="fr-FR" sz="2000" dirty="0"/>
              <a:t>               premier jour</a:t>
            </a:r>
          </a:p>
        </p:txBody>
      </p:sp>
      <p:sp>
        <p:nvSpPr>
          <p:cNvPr id="6" name="Rectangle 5"/>
          <p:cNvSpPr/>
          <p:nvPr/>
        </p:nvSpPr>
        <p:spPr>
          <a:xfrm>
            <a:off x="280986" y="4326463"/>
            <a:ext cx="9725025" cy="553998"/>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0" i="0" dirty="0">
                <a:solidFill>
                  <a:srgbClr val="000000"/>
                </a:solidFill>
                <a:effectLst/>
              </a:rPr>
              <a:t>Les traumatismes nécessitent une immobilisation des membres concernés</a:t>
            </a:r>
          </a:p>
        </p:txBody>
      </p:sp>
      <p:sp>
        <p:nvSpPr>
          <p:cNvPr id="5" name="Rectangle 4"/>
          <p:cNvSpPr/>
          <p:nvPr/>
        </p:nvSpPr>
        <p:spPr>
          <a:xfrm>
            <a:off x="285747" y="3618577"/>
            <a:ext cx="11253789" cy="707886"/>
          </a:xfrm>
          <a:prstGeom prst="rect">
            <a:avLst/>
          </a:prstGeom>
        </p:spPr>
        <p:txBody>
          <a:bodyPr wrap="square">
            <a:spAutoFit/>
          </a:bodyPr>
          <a:lstStyle/>
          <a:p>
            <a:pPr marL="285750" indent="-285750">
              <a:buFont typeface="Wingdings" panose="05000000000000000000" pitchFamily="2" charset="2"/>
              <a:buChar char="ü"/>
            </a:pPr>
            <a:r>
              <a:rPr lang="fr-FR" sz="2000" b="1" dirty="0"/>
              <a:t>Analgésie de référence </a:t>
            </a:r>
            <a:r>
              <a:rPr lang="fr-FR" sz="2000" dirty="0"/>
              <a:t>:  </a:t>
            </a:r>
            <a:r>
              <a:rPr lang="fr-FR" sz="2000" b="1" dirty="0"/>
              <a:t>la morphine par titration de bolus de 50 μg/kg sous couvert d’une évaluation continue de la tolérance et de l’efficacité</a:t>
            </a:r>
          </a:p>
        </p:txBody>
      </p:sp>
    </p:spTree>
    <p:extLst>
      <p:ext uri="{BB962C8B-B14F-4D97-AF65-F5344CB8AC3E}">
        <p14:creationId xmlns:p14="http://schemas.microsoft.com/office/powerpoint/2010/main" val="1340268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794" y="243959"/>
            <a:ext cx="5679440" cy="523220"/>
          </a:xfrm>
          <a:prstGeom prst="rect">
            <a:avLst/>
          </a:prstGeom>
        </p:spPr>
        <p:txBody>
          <a:bodyPr wrap="none">
            <a:spAutoFit/>
          </a:bodyPr>
          <a:lstStyle/>
          <a:p>
            <a:r>
              <a:rPr lang="fr-FR" sz="2800" b="1" i="0" dirty="0">
                <a:solidFill>
                  <a:srgbClr val="0070C0"/>
                </a:solidFill>
                <a:effectLst/>
              </a:rPr>
              <a:t>En milieu hospitalier - bilan lésionnel</a:t>
            </a:r>
          </a:p>
        </p:txBody>
      </p:sp>
      <p:sp>
        <p:nvSpPr>
          <p:cNvPr id="4" name="Rectangle 3"/>
          <p:cNvSpPr/>
          <p:nvPr/>
        </p:nvSpPr>
        <p:spPr>
          <a:xfrm>
            <a:off x="259795" y="1131838"/>
            <a:ext cx="11932206" cy="1938992"/>
          </a:xfrm>
          <a:prstGeom prst="rect">
            <a:avLst/>
          </a:prstGeom>
        </p:spPr>
        <p:txBody>
          <a:bodyPr wrap="square">
            <a:spAutoFit/>
          </a:bodyPr>
          <a:lstStyle/>
          <a:p>
            <a:pPr marL="342900" indent="-342900">
              <a:lnSpc>
                <a:spcPct val="150000"/>
              </a:lnSpc>
              <a:buFont typeface="Wingdings" panose="05000000000000000000" pitchFamily="2" charset="2"/>
              <a:buChar char="Ø"/>
            </a:pPr>
            <a:r>
              <a:rPr lang="fr-FR" sz="2000" dirty="0">
                <a:solidFill>
                  <a:srgbClr val="000000"/>
                </a:solidFill>
              </a:rPr>
              <a:t>U</a:t>
            </a:r>
            <a:r>
              <a:rPr lang="fr-FR" sz="2000" b="0" i="0" dirty="0">
                <a:solidFill>
                  <a:srgbClr val="000000"/>
                </a:solidFill>
                <a:effectLst/>
              </a:rPr>
              <a:t>ne évaluation neurologique clinique qui peut orienter vers une TDM cérébrale et/ou  IRM cérébrale</a:t>
            </a:r>
          </a:p>
          <a:p>
            <a:pPr marL="342900" indent="-342900">
              <a:lnSpc>
                <a:spcPct val="150000"/>
              </a:lnSpc>
              <a:buFont typeface="Wingdings" panose="05000000000000000000" pitchFamily="2" charset="2"/>
              <a:buChar char="Ø"/>
            </a:pPr>
            <a:r>
              <a:rPr lang="fr-FR" sz="2000" dirty="0">
                <a:solidFill>
                  <a:srgbClr val="000000"/>
                </a:solidFill>
              </a:rPr>
              <a:t>U</a:t>
            </a:r>
            <a:r>
              <a:rPr lang="fr-FR" sz="2000" b="0" i="0" dirty="0">
                <a:solidFill>
                  <a:srgbClr val="000000"/>
                </a:solidFill>
                <a:effectLst/>
              </a:rPr>
              <a:t>ne évaluation respiratoire (cliché thoracique, gaz du sang). </a:t>
            </a:r>
            <a:r>
              <a:rPr lang="fr-FR" sz="2000" dirty="0">
                <a:solidFill>
                  <a:srgbClr val="000000"/>
                </a:solidFill>
              </a:rPr>
              <a:t>Si </a:t>
            </a:r>
            <a:r>
              <a:rPr lang="fr-FR" sz="2000" b="0" i="0" dirty="0">
                <a:solidFill>
                  <a:srgbClr val="000000"/>
                </a:solidFill>
                <a:effectLst/>
              </a:rPr>
              <a:t>suspicion d'une probable lésion des voies aériennes </a:t>
            </a:r>
            <a:r>
              <a:rPr lang="fr-FR" sz="2000" b="0" i="0" dirty="0">
                <a:solidFill>
                  <a:srgbClr val="000000"/>
                </a:solidFill>
                <a:effectLst/>
                <a:sym typeface="Wingdings" panose="05000000000000000000" pitchFamily="2" charset="2"/>
              </a:rPr>
              <a:t> Indication d’</a:t>
            </a:r>
            <a:r>
              <a:rPr lang="fr-FR" sz="2000" b="0" i="0" dirty="0">
                <a:solidFill>
                  <a:srgbClr val="000000"/>
                </a:solidFill>
                <a:effectLst/>
              </a:rPr>
              <a:t>une fibroscopie;</a:t>
            </a:r>
          </a:p>
          <a:p>
            <a:pPr marL="342900" indent="-342900">
              <a:lnSpc>
                <a:spcPct val="150000"/>
              </a:lnSpc>
              <a:buFont typeface="Wingdings" panose="05000000000000000000" pitchFamily="2" charset="2"/>
              <a:buChar char="Ø"/>
            </a:pPr>
            <a:r>
              <a:rPr lang="fr-FR" sz="2000" dirty="0">
                <a:solidFill>
                  <a:srgbClr val="000000"/>
                </a:solidFill>
              </a:rPr>
              <a:t>U</a:t>
            </a:r>
            <a:r>
              <a:rPr lang="fr-FR" sz="2000" b="0" i="0" dirty="0">
                <a:solidFill>
                  <a:srgbClr val="000000"/>
                </a:solidFill>
                <a:effectLst/>
              </a:rPr>
              <a:t>ne évaluation cardiaque: ECG, dosage enzymatique (lactate déshydrogénase, CPK MB, troponine).</a:t>
            </a:r>
          </a:p>
        </p:txBody>
      </p:sp>
      <p:sp>
        <p:nvSpPr>
          <p:cNvPr id="6" name="Rectangle 5"/>
          <p:cNvSpPr/>
          <p:nvPr/>
        </p:nvSpPr>
        <p:spPr>
          <a:xfrm>
            <a:off x="259794" y="3070830"/>
            <a:ext cx="11195328" cy="1477328"/>
          </a:xfrm>
          <a:prstGeom prst="rect">
            <a:avLst/>
          </a:prstGeom>
        </p:spPr>
        <p:txBody>
          <a:bodyPr wrap="square">
            <a:spAutoFit/>
          </a:bodyPr>
          <a:lstStyle/>
          <a:p>
            <a:pPr marL="342900" indent="-342900">
              <a:lnSpc>
                <a:spcPct val="150000"/>
              </a:lnSpc>
              <a:buFont typeface="Wingdings" panose="05000000000000000000" pitchFamily="2" charset="2"/>
              <a:buChar char="Ø"/>
            </a:pPr>
            <a:r>
              <a:rPr lang="fr-FR" sz="2000" dirty="0">
                <a:solidFill>
                  <a:srgbClr val="000000"/>
                </a:solidFill>
              </a:rPr>
              <a:t>E</a:t>
            </a:r>
            <a:r>
              <a:rPr lang="fr-FR" sz="2000" b="0" i="0" dirty="0">
                <a:solidFill>
                  <a:srgbClr val="000000"/>
                </a:solidFill>
                <a:effectLst/>
              </a:rPr>
              <a:t>valuation des brûlures: mécanisme, siège, étendue, degré de profondeur, déterminer le trajet du CE entre les marques de Jellinek (l'aire cardiaque, l'extrémité céphalique). </a:t>
            </a:r>
          </a:p>
          <a:p>
            <a:pPr marL="342900" indent="-342900">
              <a:lnSpc>
                <a:spcPct val="150000"/>
              </a:lnSpc>
              <a:buFont typeface="Wingdings" panose="05000000000000000000" pitchFamily="2" charset="2"/>
              <a:buChar char="Ø"/>
            </a:pPr>
            <a:r>
              <a:rPr lang="fr-FR" sz="2000" i="0" dirty="0">
                <a:effectLst/>
              </a:rPr>
              <a:t>Bilan radiologique à la recherche de traumatismes associés</a:t>
            </a:r>
          </a:p>
        </p:txBody>
      </p:sp>
    </p:spTree>
    <p:extLst>
      <p:ext uri="{BB962C8B-B14F-4D97-AF65-F5344CB8AC3E}">
        <p14:creationId xmlns:p14="http://schemas.microsoft.com/office/powerpoint/2010/main" val="1245070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793" y="417285"/>
            <a:ext cx="11598831" cy="3170099"/>
          </a:xfrm>
          <a:prstGeom prst="rect">
            <a:avLst/>
          </a:prstGeom>
        </p:spPr>
        <p:txBody>
          <a:bodyPr wrap="square">
            <a:spAutoFit/>
          </a:bodyPr>
          <a:lstStyle/>
          <a:p>
            <a:pPr marL="342900" indent="-342900">
              <a:buFont typeface="Wingdings" panose="05000000000000000000" pitchFamily="2" charset="2"/>
              <a:buChar char="ü"/>
            </a:pPr>
            <a:r>
              <a:rPr lang="fr-FR" sz="2000" dirty="0"/>
              <a:t>Le remplissage vasculaire immédiat, poursuivi durant le transport et l’admission préservent le pronostic vital et la fonction rénale à court terme. </a:t>
            </a:r>
          </a:p>
          <a:p>
            <a:endParaRPr lang="fr-FR" sz="2000" dirty="0"/>
          </a:p>
          <a:p>
            <a:pPr marL="342900" indent="-342900">
              <a:buFont typeface="Wingdings" panose="05000000000000000000" pitchFamily="2" charset="2"/>
              <a:buChar char="ü"/>
            </a:pPr>
            <a:r>
              <a:rPr lang="fr-FR" sz="2000" dirty="0"/>
              <a:t>La surveillance clinique guide les débits des perfusions et les injections itératives d’analgésiques. </a:t>
            </a:r>
          </a:p>
          <a:p>
            <a:pPr marL="342900" indent="-342900">
              <a:buFont typeface="Wingdings" panose="05000000000000000000" pitchFamily="2" charset="2"/>
              <a:buChar char="ü"/>
            </a:pPr>
            <a:endParaRPr lang="fr-FR" sz="2000" dirty="0"/>
          </a:p>
          <a:p>
            <a:pPr marL="342900" indent="-342900">
              <a:buFont typeface="Wingdings" panose="05000000000000000000" pitchFamily="2" charset="2"/>
              <a:buChar char="ü"/>
            </a:pPr>
            <a:r>
              <a:rPr lang="fr-FR" sz="2000" b="1" dirty="0"/>
              <a:t>Objectifs  thérapeutiques classiques: PAM  &gt; 65 mm Hg </a:t>
            </a:r>
            <a:r>
              <a:rPr lang="fr-FR" sz="2000" dirty="0"/>
              <a:t>et un niveau d’analgésie avec </a:t>
            </a:r>
            <a:r>
              <a:rPr lang="fr-FR" sz="2000" b="1" dirty="0"/>
              <a:t>EVA de 0 à 5 </a:t>
            </a:r>
          </a:p>
          <a:p>
            <a:pPr marL="342900" indent="-342900">
              <a:buFont typeface="Wingdings" panose="05000000000000000000" pitchFamily="2" charset="2"/>
              <a:buChar char="ü"/>
            </a:pPr>
            <a:endParaRPr lang="fr-FR" sz="2000" dirty="0"/>
          </a:p>
          <a:p>
            <a:pPr marL="342900" indent="-342900">
              <a:buFont typeface="Wingdings" panose="05000000000000000000" pitchFamily="2" charset="2"/>
              <a:buChar char="ü"/>
            </a:pPr>
            <a:r>
              <a:rPr lang="fr-FR" sz="2000" dirty="0"/>
              <a:t>Estimation de l’hypovolémie relative :prévention de l’IRA / le maintien de l’équilibre hémodynamique par des apports hydroélectrolytiques adéquat </a:t>
            </a:r>
            <a:r>
              <a:rPr lang="fr-FR" sz="2000" dirty="0">
                <a:sym typeface="Wingdings" panose="05000000000000000000" pitchFamily="2" charset="2"/>
              </a:rPr>
              <a:t> </a:t>
            </a:r>
            <a:r>
              <a:rPr lang="fr-FR" sz="2000" b="1" dirty="0">
                <a:sym typeface="Wingdings" panose="05000000000000000000" pitchFamily="2" charset="2"/>
              </a:rPr>
              <a:t>Objectifs</a:t>
            </a:r>
            <a:r>
              <a:rPr lang="fr-FR" sz="2000" dirty="0">
                <a:sym typeface="Wingdings" panose="05000000000000000000" pitchFamily="2" charset="2"/>
              </a:rPr>
              <a:t> </a:t>
            </a:r>
            <a:r>
              <a:rPr lang="fr-FR" sz="2000" dirty="0"/>
              <a:t> </a:t>
            </a:r>
            <a:r>
              <a:rPr lang="fr-FR" sz="2000" b="1" dirty="0"/>
              <a:t>Diurèse de l’ordre de 1 à 2 ml/kg/h et un pH urinaire &gt; 7.  </a:t>
            </a:r>
          </a:p>
        </p:txBody>
      </p:sp>
      <p:sp>
        <p:nvSpPr>
          <p:cNvPr id="7" name="Rectangle 6"/>
          <p:cNvSpPr/>
          <p:nvPr/>
        </p:nvSpPr>
        <p:spPr>
          <a:xfrm>
            <a:off x="259793" y="3895160"/>
            <a:ext cx="7180299" cy="400110"/>
          </a:xfrm>
          <a:prstGeom prst="rect">
            <a:avLst/>
          </a:prstGeom>
        </p:spPr>
        <p:txBody>
          <a:bodyPr wrap="none">
            <a:spAutoFit/>
          </a:bodyPr>
          <a:lstStyle/>
          <a:p>
            <a:pPr marL="342900" indent="-342900">
              <a:buFont typeface="Wingdings" panose="05000000000000000000" pitchFamily="2" charset="2"/>
              <a:buChar char="ü"/>
            </a:pPr>
            <a:r>
              <a:rPr lang="fr-FR" sz="2000" dirty="0"/>
              <a:t>Si défaillance rénale aiguë </a:t>
            </a:r>
            <a:r>
              <a:rPr lang="fr-FR" sz="2000" dirty="0">
                <a:sym typeface="Wingdings" panose="05000000000000000000" pitchFamily="2" charset="2"/>
              </a:rPr>
              <a:t> </a:t>
            </a:r>
            <a:r>
              <a:rPr lang="fr-FR" sz="2000" dirty="0"/>
              <a:t>Recours à l’épuration extrarénale </a:t>
            </a:r>
          </a:p>
        </p:txBody>
      </p:sp>
      <p:sp>
        <p:nvSpPr>
          <p:cNvPr id="8" name="Rectangle 7"/>
          <p:cNvSpPr/>
          <p:nvPr/>
        </p:nvSpPr>
        <p:spPr>
          <a:xfrm>
            <a:off x="259793" y="4438145"/>
            <a:ext cx="9999506" cy="1631216"/>
          </a:xfrm>
          <a:prstGeom prst="rect">
            <a:avLst/>
          </a:prstGeom>
        </p:spPr>
        <p:txBody>
          <a:bodyPr wrap="square">
            <a:spAutoFit/>
          </a:bodyPr>
          <a:lstStyle/>
          <a:p>
            <a:pPr marL="342900" indent="-342900">
              <a:buFont typeface="Wingdings" panose="05000000000000000000" pitchFamily="2" charset="2"/>
              <a:buChar char="ü"/>
            </a:pPr>
            <a:r>
              <a:rPr lang="fr-FR" sz="2000" dirty="0"/>
              <a:t>La prévention des thromboses vasculaires repose sur l’anticoagulation précoce.</a:t>
            </a:r>
          </a:p>
          <a:p>
            <a:r>
              <a:rPr lang="fr-FR" sz="2000" dirty="0"/>
              <a:t> </a:t>
            </a:r>
          </a:p>
          <a:p>
            <a:pPr marL="342900" indent="-342900">
              <a:buFont typeface="Wingdings" panose="05000000000000000000" pitchFamily="2" charset="2"/>
              <a:buChar char="ü"/>
            </a:pPr>
            <a:r>
              <a:rPr lang="fr-FR" sz="2000" dirty="0"/>
              <a:t>Si insuffisance rénale </a:t>
            </a:r>
            <a:r>
              <a:rPr lang="fr-FR" sz="2000" dirty="0">
                <a:sym typeface="Wingdings" panose="05000000000000000000" pitchFamily="2" charset="2"/>
              </a:rPr>
              <a:t> </a:t>
            </a:r>
            <a:r>
              <a:rPr lang="fr-FR" sz="2000" dirty="0"/>
              <a:t>recours à l’héparine calcique </a:t>
            </a:r>
          </a:p>
          <a:p>
            <a:pPr marL="342900" indent="-342900">
              <a:buFont typeface="Wingdings" panose="05000000000000000000" pitchFamily="2" charset="2"/>
              <a:buChar char="ü"/>
            </a:pPr>
            <a:endParaRPr lang="fr-FR" sz="2000" dirty="0"/>
          </a:p>
          <a:p>
            <a:pPr marL="342900" indent="-342900">
              <a:buFont typeface="Wingdings" panose="05000000000000000000" pitchFamily="2" charset="2"/>
              <a:buChar char="ü"/>
            </a:pPr>
            <a:r>
              <a:rPr lang="fr-FR" sz="2000" dirty="0"/>
              <a:t>Examen ophtalmologique  immédiat </a:t>
            </a:r>
            <a:r>
              <a:rPr lang="fr-FR" sz="2000" dirty="0">
                <a:latin typeface="Times New Roman" panose="02020603050405020304" pitchFamily="18" charset="0"/>
                <a:cs typeface="Times New Roman" panose="02020603050405020304" pitchFamily="18" charset="0"/>
              </a:rPr>
              <a:t>± </a:t>
            </a:r>
            <a:r>
              <a:rPr lang="fr-FR" sz="2000" dirty="0"/>
              <a:t> corticoïdes locaux </a:t>
            </a:r>
          </a:p>
        </p:txBody>
      </p:sp>
    </p:spTree>
    <p:extLst>
      <p:ext uri="{BB962C8B-B14F-4D97-AF65-F5344CB8AC3E}">
        <p14:creationId xmlns:p14="http://schemas.microsoft.com/office/powerpoint/2010/main" val="1433122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0525" y="95443"/>
            <a:ext cx="7981949" cy="584775"/>
          </a:xfrm>
          <a:prstGeom prst="rect">
            <a:avLst/>
          </a:prstGeom>
        </p:spPr>
        <p:txBody>
          <a:bodyPr wrap="square">
            <a:spAutoFit/>
          </a:bodyPr>
          <a:lstStyle/>
          <a:p>
            <a:r>
              <a:rPr lang="fr-FR" sz="3200" b="1" dirty="0">
                <a:solidFill>
                  <a:srgbClr val="0070C0"/>
                </a:solidFill>
              </a:rPr>
              <a:t>III/Caractéristiques de la pendaison</a:t>
            </a:r>
          </a:p>
        </p:txBody>
      </p:sp>
      <p:sp>
        <p:nvSpPr>
          <p:cNvPr id="4" name="Rectangle 3"/>
          <p:cNvSpPr/>
          <p:nvPr/>
        </p:nvSpPr>
        <p:spPr>
          <a:xfrm>
            <a:off x="1340659" y="845164"/>
            <a:ext cx="2749342" cy="461665"/>
          </a:xfrm>
          <a:prstGeom prst="rect">
            <a:avLst/>
          </a:prstGeom>
        </p:spPr>
        <p:txBody>
          <a:bodyPr wrap="none">
            <a:spAutoFit/>
          </a:bodyPr>
          <a:lstStyle/>
          <a:p>
            <a:r>
              <a:rPr lang="fr-FR" sz="2400" b="1" dirty="0">
                <a:solidFill>
                  <a:srgbClr val="FF0000"/>
                </a:solidFill>
              </a:rPr>
              <a:t>1. Position du nœud</a:t>
            </a:r>
            <a:endParaRPr lang="fr-FR" sz="2400" dirty="0">
              <a:solidFill>
                <a:srgbClr val="FF0000"/>
              </a:solidFill>
            </a:endParaRPr>
          </a:p>
        </p:txBody>
      </p:sp>
      <p:sp>
        <p:nvSpPr>
          <p:cNvPr id="5" name="Rectangle 4"/>
          <p:cNvSpPr/>
          <p:nvPr/>
        </p:nvSpPr>
        <p:spPr>
          <a:xfrm>
            <a:off x="290510" y="1286854"/>
            <a:ext cx="10406062" cy="553998"/>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1" dirty="0"/>
              <a:t>Un élément  déterminant dans le mécanisme : c’est la position du nœud ;  il peut être:</a:t>
            </a:r>
          </a:p>
        </p:txBody>
      </p:sp>
      <p:sp>
        <p:nvSpPr>
          <p:cNvPr id="6" name="Rectangle 5"/>
          <p:cNvSpPr/>
          <p:nvPr/>
        </p:nvSpPr>
        <p:spPr>
          <a:xfrm>
            <a:off x="356951" y="1840852"/>
            <a:ext cx="9582153" cy="3477875"/>
          </a:xfrm>
          <a:prstGeom prst="rect">
            <a:avLst/>
          </a:prstGeom>
          <a:ln>
            <a:noFill/>
          </a:ln>
        </p:spPr>
        <p:txBody>
          <a:bodyPr wrap="square">
            <a:spAutoFit/>
          </a:bodyPr>
          <a:lstStyle/>
          <a:p>
            <a:pPr>
              <a:lnSpc>
                <a:spcPct val="150000"/>
              </a:lnSpc>
            </a:pPr>
            <a:endParaRPr lang="fr-FR" sz="2000" dirty="0"/>
          </a:p>
          <a:p>
            <a:r>
              <a:rPr lang="fr-FR" sz="2000" dirty="0"/>
              <a:t>• Antérieur, </a:t>
            </a:r>
          </a:p>
          <a:p>
            <a:endParaRPr lang="fr-FR" sz="2000" dirty="0"/>
          </a:p>
          <a:p>
            <a:r>
              <a:rPr lang="fr-FR" sz="2000" dirty="0"/>
              <a:t>• Latéral ou</a:t>
            </a:r>
            <a:endParaRPr lang="fr-FR" sz="2000" b="1" dirty="0"/>
          </a:p>
          <a:p>
            <a:endParaRPr lang="fr-FR" sz="2000" b="1" dirty="0"/>
          </a:p>
          <a:p>
            <a:r>
              <a:rPr lang="fr-FR" sz="2000" b="1" dirty="0"/>
              <a:t>• </a:t>
            </a:r>
            <a:r>
              <a:rPr lang="fr-FR" sz="2000" dirty="0"/>
              <a:t>Postérieur </a:t>
            </a:r>
          </a:p>
          <a:p>
            <a:pPr>
              <a:lnSpc>
                <a:spcPct val="150000"/>
              </a:lnSpc>
            </a:pPr>
            <a:r>
              <a:rPr lang="fr-FR" sz="2000" dirty="0"/>
              <a:t>                                            </a:t>
            </a:r>
            <a:r>
              <a:rPr lang="fr-FR" sz="2000" dirty="0">
                <a:sym typeface="Wingdings" panose="05000000000000000000" pitchFamily="2" charset="2"/>
              </a:rPr>
              <a:t> </a:t>
            </a:r>
            <a:r>
              <a:rPr lang="fr-FR" sz="2000" dirty="0"/>
              <a:t>En arrière : </a:t>
            </a:r>
            <a:r>
              <a:rPr lang="fr-FR" sz="2000" b="1" dirty="0">
                <a:sym typeface="Wingdings" panose="05000000000000000000" pitchFamily="2" charset="2"/>
              </a:rPr>
              <a:t>Compression trachéale </a:t>
            </a:r>
            <a:r>
              <a:rPr lang="fr-FR" sz="2000" b="1" dirty="0"/>
              <a:t> </a:t>
            </a:r>
          </a:p>
          <a:p>
            <a:pPr>
              <a:lnSpc>
                <a:spcPct val="150000"/>
              </a:lnSpc>
            </a:pPr>
            <a:r>
              <a:rPr lang="fr-FR" sz="2000" dirty="0"/>
              <a:t>                                            </a:t>
            </a:r>
            <a:r>
              <a:rPr lang="fr-FR" sz="2000" dirty="0">
                <a:sym typeface="Wingdings" panose="05000000000000000000" pitchFamily="2" charset="2"/>
              </a:rPr>
              <a:t>  </a:t>
            </a:r>
            <a:r>
              <a:rPr lang="fr-FR" sz="2000" dirty="0"/>
              <a:t>Sur le coté: </a:t>
            </a:r>
            <a:r>
              <a:rPr lang="fr-FR" sz="2000" b="1" dirty="0"/>
              <a:t>compressions carotidiennes du côté opposé</a:t>
            </a:r>
          </a:p>
          <a:p>
            <a:pPr>
              <a:lnSpc>
                <a:spcPct val="150000"/>
              </a:lnSpc>
            </a:pPr>
            <a:r>
              <a:rPr lang="fr-FR" sz="2000" dirty="0">
                <a:sym typeface="Wingdings" panose="05000000000000000000" pitchFamily="2" charset="2"/>
              </a:rPr>
              <a:t>                                             </a:t>
            </a:r>
            <a:r>
              <a:rPr lang="fr-FR" sz="2000" dirty="0"/>
              <a:t> Avant : </a:t>
            </a:r>
            <a:r>
              <a:rPr lang="fr-FR" sz="2000" b="1" dirty="0"/>
              <a:t>lésions  rachidiennes</a:t>
            </a:r>
          </a:p>
        </p:txBody>
      </p:sp>
      <p:sp>
        <p:nvSpPr>
          <p:cNvPr id="7" name="Rectangle 6"/>
          <p:cNvSpPr/>
          <p:nvPr/>
        </p:nvSpPr>
        <p:spPr>
          <a:xfrm>
            <a:off x="2384257" y="2587359"/>
            <a:ext cx="5527539" cy="506292"/>
          </a:xfrm>
          <a:prstGeom prst="rect">
            <a:avLst/>
          </a:prstGeom>
        </p:spPr>
        <p:txBody>
          <a:bodyPr wrap="none">
            <a:spAutoFit/>
          </a:bodyPr>
          <a:lstStyle/>
          <a:p>
            <a:pPr>
              <a:lnSpc>
                <a:spcPct val="150000"/>
              </a:lnSpc>
            </a:pPr>
            <a:r>
              <a:rPr lang="fr-FR" sz="2000" b="1" dirty="0"/>
              <a:t>Déterminer l’intensité de la compression des axes</a:t>
            </a:r>
            <a:r>
              <a:rPr lang="fr-FR" dirty="0"/>
              <a:t>:</a:t>
            </a:r>
          </a:p>
        </p:txBody>
      </p:sp>
      <p:sp>
        <p:nvSpPr>
          <p:cNvPr id="8" name="Accolade fermante 7"/>
          <p:cNvSpPr/>
          <p:nvPr/>
        </p:nvSpPr>
        <p:spPr>
          <a:xfrm>
            <a:off x="1906647" y="2083454"/>
            <a:ext cx="428626" cy="16666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1" name="Flèche droite 10"/>
          <p:cNvSpPr/>
          <p:nvPr/>
        </p:nvSpPr>
        <p:spPr>
          <a:xfrm rot="5400000">
            <a:off x="4651210" y="3398525"/>
            <a:ext cx="815957" cy="177675"/>
          </a:xfrm>
          <a:prstGeom prst="rightArrow">
            <a:avLst/>
          </a:prstGeom>
          <a:solidFill>
            <a:srgbClr val="EFB69F"/>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2796008" y="5571146"/>
            <a:ext cx="7343774" cy="461665"/>
          </a:xfrm>
          <a:prstGeom prst="rect">
            <a:avLst/>
          </a:prstGeom>
        </p:spPr>
        <p:txBody>
          <a:bodyPr wrap="square">
            <a:spAutoFit/>
          </a:bodyPr>
          <a:lstStyle/>
          <a:p>
            <a:r>
              <a:rPr lang="fr-FR" sz="2400" b="1" dirty="0">
                <a:solidFill>
                  <a:srgbClr val="00B0F0"/>
                </a:solidFill>
              </a:rPr>
              <a:t>   Ne jamais dénouer le nœud ! (médicolégal)</a:t>
            </a:r>
            <a:endParaRPr lang="fr-FR" sz="2400" dirty="0">
              <a:solidFill>
                <a:srgbClr val="00B0F0"/>
              </a:solidFill>
            </a:endParaRPr>
          </a:p>
        </p:txBody>
      </p:sp>
      <p:pic>
        <p:nvPicPr>
          <p:cNvPr id="2" name="Image 1">
            <a:extLst>
              <a:ext uri="{FF2B5EF4-FFF2-40B4-BE49-F238E27FC236}">
                <a16:creationId xmlns:a16="http://schemas.microsoft.com/office/drawing/2014/main" id="{FE9D07D8-296B-C990-ACBD-04DC3A5C8470}"/>
              </a:ext>
            </a:extLst>
          </p:cNvPr>
          <p:cNvPicPr>
            <a:picLocks noChangeAspect="1"/>
          </p:cNvPicPr>
          <p:nvPr/>
        </p:nvPicPr>
        <p:blipFill>
          <a:blip r:embed="rId2"/>
          <a:stretch>
            <a:fillRect/>
          </a:stretch>
        </p:blipFill>
        <p:spPr>
          <a:xfrm>
            <a:off x="8606043" y="2282542"/>
            <a:ext cx="3159982" cy="2060858"/>
          </a:xfrm>
          <a:prstGeom prst="rect">
            <a:avLst/>
          </a:prstGeom>
        </p:spPr>
      </p:pic>
    </p:spTree>
    <p:extLst>
      <p:ext uri="{BB962C8B-B14F-4D97-AF65-F5344CB8AC3E}">
        <p14:creationId xmlns:p14="http://schemas.microsoft.com/office/powerpoint/2010/main" val="40387974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788" y="171361"/>
            <a:ext cx="11696700" cy="1631216"/>
          </a:xfrm>
          <a:prstGeom prst="rect">
            <a:avLst/>
          </a:prstGeom>
        </p:spPr>
        <p:txBody>
          <a:bodyPr wrap="square">
            <a:spAutoFit/>
          </a:bodyPr>
          <a:lstStyle/>
          <a:p>
            <a:pPr marL="342900" indent="-342900">
              <a:buFont typeface="Wingdings" panose="05000000000000000000" pitchFamily="2" charset="2"/>
              <a:buChar char="ü"/>
            </a:pPr>
            <a:r>
              <a:rPr lang="fr-FR" sz="2000" dirty="0"/>
              <a:t>Sur le plan chirurgical, Si ischémie,  au niveau des membres des gestes de : </a:t>
            </a:r>
          </a:p>
          <a:p>
            <a:endParaRPr lang="fr-FR" sz="2000" dirty="0"/>
          </a:p>
          <a:p>
            <a:r>
              <a:rPr lang="fr-FR" sz="2000" dirty="0"/>
              <a:t>        - Décompression, </a:t>
            </a:r>
          </a:p>
          <a:p>
            <a:r>
              <a:rPr lang="fr-FR" sz="2000" dirty="0"/>
              <a:t>        - Aponévrotomie  </a:t>
            </a:r>
          </a:p>
          <a:p>
            <a:r>
              <a:rPr lang="fr-FR" sz="2000" dirty="0"/>
              <a:t>        - Fasciotomie</a:t>
            </a:r>
          </a:p>
        </p:txBody>
      </p:sp>
      <p:sp>
        <p:nvSpPr>
          <p:cNvPr id="3" name="Rectangle 2"/>
          <p:cNvSpPr/>
          <p:nvPr/>
        </p:nvSpPr>
        <p:spPr>
          <a:xfrm>
            <a:off x="3152774" y="1105398"/>
            <a:ext cx="4505325" cy="400110"/>
          </a:xfrm>
          <a:prstGeom prst="rect">
            <a:avLst/>
          </a:prstGeom>
        </p:spPr>
        <p:txBody>
          <a:bodyPr wrap="square">
            <a:spAutoFit/>
          </a:bodyPr>
          <a:lstStyle/>
          <a:p>
            <a:r>
              <a:rPr lang="fr-FR" sz="2000" dirty="0"/>
              <a:t>réalisés dans un délai de six heures </a:t>
            </a:r>
          </a:p>
        </p:txBody>
      </p:sp>
      <p:sp>
        <p:nvSpPr>
          <p:cNvPr id="5" name="Accolade fermante 4"/>
          <p:cNvSpPr/>
          <p:nvPr/>
        </p:nvSpPr>
        <p:spPr>
          <a:xfrm>
            <a:off x="2771775" y="833080"/>
            <a:ext cx="200025" cy="944746"/>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2400" b="1" dirty="0"/>
          </a:p>
        </p:txBody>
      </p:sp>
      <p:sp>
        <p:nvSpPr>
          <p:cNvPr id="6" name="Rectangle 5"/>
          <p:cNvSpPr/>
          <p:nvPr/>
        </p:nvSpPr>
        <p:spPr>
          <a:xfrm>
            <a:off x="204788" y="2111698"/>
            <a:ext cx="10653712" cy="707886"/>
          </a:xfrm>
          <a:prstGeom prst="rect">
            <a:avLst/>
          </a:prstGeom>
        </p:spPr>
        <p:txBody>
          <a:bodyPr wrap="square">
            <a:spAutoFit/>
          </a:bodyPr>
          <a:lstStyle/>
          <a:p>
            <a:pPr marL="342900" indent="-342900">
              <a:buFont typeface="Wingdings" panose="05000000000000000000" pitchFamily="2" charset="2"/>
              <a:buChar char="ü"/>
            </a:pPr>
            <a:r>
              <a:rPr lang="fr-FR" sz="2000" b="0" i="0" dirty="0">
                <a:solidFill>
                  <a:srgbClr val="000000"/>
                </a:solidFill>
                <a:effectLst/>
              </a:rPr>
              <a:t>Les arythmies rapides menaçantes:  </a:t>
            </a:r>
            <a:r>
              <a:rPr lang="fr-FR" sz="2000" dirty="0">
                <a:solidFill>
                  <a:srgbClr val="000000"/>
                </a:solidFill>
              </a:rPr>
              <a:t>Xylocaïne</a:t>
            </a:r>
            <a:r>
              <a:rPr lang="fr-FR" sz="2000" b="0" i="0" dirty="0">
                <a:solidFill>
                  <a:srgbClr val="000000"/>
                </a:solidFill>
                <a:effectLst/>
              </a:rPr>
              <a:t>, bolus de 1,5 mg/kg, puis 0,5 à 1 mg/kg/h</a:t>
            </a:r>
          </a:p>
          <a:p>
            <a:pPr marL="342900" indent="-342900">
              <a:buFont typeface="Wingdings" panose="05000000000000000000" pitchFamily="2" charset="2"/>
              <a:buChar char="ü"/>
            </a:pPr>
            <a:r>
              <a:rPr lang="fr-FR" sz="2000" dirty="0">
                <a:solidFill>
                  <a:srgbClr val="000000"/>
                </a:solidFill>
              </a:rPr>
              <a:t>L</a:t>
            </a:r>
            <a:r>
              <a:rPr lang="fr-FR" sz="2000" b="0" i="0" dirty="0">
                <a:solidFill>
                  <a:srgbClr val="000000"/>
                </a:solidFill>
                <a:effectLst/>
              </a:rPr>
              <a:t>es bradycardies: atropine, 0.25 à 1 mg </a:t>
            </a:r>
            <a:endParaRPr lang="fr-FR" sz="2000" dirty="0"/>
          </a:p>
        </p:txBody>
      </p:sp>
      <p:sp>
        <p:nvSpPr>
          <p:cNvPr id="4" name="ZoneTexte 3">
            <a:extLst>
              <a:ext uri="{FF2B5EF4-FFF2-40B4-BE49-F238E27FC236}">
                <a16:creationId xmlns:a16="http://schemas.microsoft.com/office/drawing/2014/main" id="{F712DEBD-D450-D351-0D9F-EB7A65F6A5C5}"/>
              </a:ext>
            </a:extLst>
          </p:cNvPr>
          <p:cNvSpPr txBox="1"/>
          <p:nvPr/>
        </p:nvSpPr>
        <p:spPr>
          <a:xfrm>
            <a:off x="1151404" y="3281083"/>
            <a:ext cx="4686300" cy="523220"/>
          </a:xfrm>
          <a:prstGeom prst="rect">
            <a:avLst/>
          </a:prstGeom>
          <a:noFill/>
        </p:spPr>
        <p:txBody>
          <a:bodyPr wrap="square" rtlCol="0">
            <a:spAutoFit/>
          </a:bodyPr>
          <a:lstStyle/>
          <a:p>
            <a:r>
              <a:rPr lang="fr-FR" sz="2800" b="1" dirty="0">
                <a:solidFill>
                  <a:srgbClr val="0070C0"/>
                </a:solidFill>
              </a:rPr>
              <a:t>Conclusion</a:t>
            </a:r>
            <a:r>
              <a:rPr lang="fr-FR" dirty="0"/>
              <a:t> </a:t>
            </a:r>
          </a:p>
        </p:txBody>
      </p:sp>
      <p:sp>
        <p:nvSpPr>
          <p:cNvPr id="7" name="Rectangle 6">
            <a:extLst>
              <a:ext uri="{FF2B5EF4-FFF2-40B4-BE49-F238E27FC236}">
                <a16:creationId xmlns:a16="http://schemas.microsoft.com/office/drawing/2014/main" id="{4BA9E18E-B8CE-645F-5CA3-B6EB0C1E8DA8}"/>
              </a:ext>
            </a:extLst>
          </p:cNvPr>
          <p:cNvSpPr/>
          <p:nvPr/>
        </p:nvSpPr>
        <p:spPr>
          <a:xfrm>
            <a:off x="832316" y="3911859"/>
            <a:ext cx="10010775" cy="707886"/>
          </a:xfrm>
          <a:prstGeom prst="rect">
            <a:avLst/>
          </a:prstGeom>
        </p:spPr>
        <p:txBody>
          <a:bodyPr wrap="square">
            <a:spAutoFit/>
          </a:bodyPr>
          <a:lstStyle/>
          <a:p>
            <a:r>
              <a:rPr lang="fr-FR" sz="2000" b="1" dirty="0"/>
              <a:t>La rapidité et la qualité de la prise en charge des accidentés d’électrisation améliore leur pronostic.</a:t>
            </a:r>
          </a:p>
        </p:txBody>
      </p:sp>
    </p:spTree>
    <p:extLst>
      <p:ext uri="{BB962C8B-B14F-4D97-AF65-F5344CB8AC3E}">
        <p14:creationId xmlns:p14="http://schemas.microsoft.com/office/powerpoint/2010/main" val="421393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8A449FD8-6684-680E-476E-E6FC7DD96BA7}"/>
              </a:ext>
            </a:extLst>
          </p:cNvPr>
          <p:cNvSpPr txBox="1"/>
          <p:nvPr/>
        </p:nvSpPr>
        <p:spPr>
          <a:xfrm>
            <a:off x="514350" y="694136"/>
            <a:ext cx="11224931" cy="5951053"/>
          </a:xfrm>
          <a:prstGeom prst="rect">
            <a:avLst/>
          </a:prstGeom>
          <a:noFill/>
        </p:spPr>
        <p:txBody>
          <a:bodyPr wrap="square">
            <a:spAutoFit/>
          </a:bodyPr>
          <a:lstStyle/>
          <a:p>
            <a:pPr>
              <a:lnSpc>
                <a:spcPct val="107000"/>
              </a:lnSpc>
              <a:spcAft>
                <a:spcPts val="800"/>
              </a:spcAft>
            </a:pPr>
            <a:r>
              <a:rPr lang="fr-FR"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2400" b="1"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C</a:t>
            </a:r>
            <a:r>
              <a:rPr lang="fr-FR" sz="2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Noyade</a:t>
            </a:r>
            <a:endParaRPr lang="fr-DZ" sz="1600" dirty="0">
              <a:solidFill>
                <a:srgbClr val="FF000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07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I/ Définition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noyade est définie comme « un processus entraînant une atteinte respiratoire primaire par immersion ou submersion dans un milieu liquide ». </a:t>
            </a:r>
            <a:endParaRPr lang="fr-DZ" sz="1600"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C’est un accident grave et fréquent :</a:t>
            </a:r>
            <a:endParaRPr lang="fr-DZ" sz="16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La noyade est la troisième cause de décès par traumatisme non intentionnel</a:t>
            </a:r>
            <a:endParaRPr lang="fr-FR" sz="1600" dirty="0">
              <a:latin typeface="Times New Roman" panose="02020603050405020304" pitchFamily="18" charset="0"/>
              <a:ea typeface="SimSun" panose="02010600030101010101" pitchFamily="2" charset="-122"/>
              <a:cs typeface="Times New Roman" panose="02020603050405020304" pitchFamily="18" charset="0"/>
            </a:endParaRPr>
          </a:p>
          <a:p>
            <a:pPr lvl="0">
              <a:lnSpc>
                <a:spcPct val="115000"/>
              </a:lnSpc>
            </a:pPr>
            <a:r>
              <a:rPr lang="fr-FR"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fr-DZ" sz="1600" dirty="0">
                <a:effectLst/>
                <a:latin typeface="Times New Roman" panose="02020603050405020304" pitchFamily="18" charset="0"/>
                <a:ea typeface="SimSun" panose="02010600030101010101" pitchFamily="2" charset="-122"/>
                <a:cs typeface="Times New Roman" panose="02020603050405020304" pitchFamily="18" charset="0"/>
              </a:rPr>
              <a:t>-</a:t>
            </a:r>
            <a:r>
              <a:rPr lang="fr-FR" sz="1600" dirty="0">
                <a:effectLst/>
                <a:latin typeface="Times New Roman" panose="02020603050405020304" pitchFamily="18" charset="0"/>
                <a:ea typeface="SimSun" panose="02010600030101010101" pitchFamily="2" charset="-122"/>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Soit 7% de l’ensemble des décès liés à des traumatismes. </a:t>
            </a:r>
            <a:endParaRPr lang="fr-DZ" sz="1600" dirty="0">
              <a:effectLst/>
              <a:latin typeface="Times New Roman" panose="02020603050405020304" pitchFamily="18" charset="0"/>
              <a:ea typeface="SimSun" panose="02010600030101010101" pitchFamily="2" charset="-122"/>
              <a:cs typeface="Times New Roman" panose="02020603050405020304" pitchFamily="18" charset="0"/>
            </a:endParaRPr>
          </a:p>
          <a:p>
            <a:pPr lvl="0">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Les hommes sont 2 fois plus exposés aux noyades que les femmes.</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II/ Circonstances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Plusieurs circonstances sont retrouvées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Incapacité de maintenir les voies aériennes hors de l’eau</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Personne qui ne sait pas nager, ou s’épuise par la fatigue ou à cause des crampes musculaires favorisées par le froid.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Accidents par inondations, naufrages maritimes, chutes dans l’eau accidentelles ou dans un but suicidaire.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Affections médicales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 syncope, accident vasculaire cérébral, convulsions </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lvl="0">
              <a:lnSpc>
                <a:spcPct val="115000"/>
              </a:lnSpc>
              <a:spcAft>
                <a:spcPts val="1000"/>
              </a:spcAft>
            </a:pPr>
            <a:endParaRPr lang="fr-DZ"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28147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8150BA3-976B-56D1-694A-E1639843A8F9}"/>
              </a:ext>
            </a:extLst>
          </p:cNvPr>
          <p:cNvSpPr txBox="1"/>
          <p:nvPr/>
        </p:nvSpPr>
        <p:spPr>
          <a:xfrm>
            <a:off x="346471" y="830764"/>
            <a:ext cx="10540603" cy="4422557"/>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Les lésions traumatiques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essentiellement celles du crâne et du rachis cervical, doivent être   toujours suspectées chez les plongeurs.</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L’alcool et la consommation de drogues</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sont des facteurs aggravants.</a:t>
            </a:r>
            <a:endParaRPr lang="fr-FR"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III/ Physiopathologie</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b="1"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A/Conséquences pulmonaires </a:t>
            </a:r>
            <a:endParaRPr lang="fr-DZ" sz="1800" dirty="0">
              <a:solidFill>
                <a:schemeClr val="accent6">
                  <a:lumMod val="50000"/>
                </a:schemeClr>
              </a:solidFill>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mécanisme essentiel retenu est qu’il existe une asphyxie aigue suite à l’immersion dans l’eau.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Il en découle 02 conséquences. </a:t>
            </a:r>
            <a:r>
              <a:rPr lang="fr-FR" sz="18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Il s’agit soit d’une :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Clr>
                <a:srgbClr val="FF0000"/>
              </a:buClr>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Apnée reflexe (spasme laryngé)</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Clr>
                <a:srgbClr val="FF0000"/>
              </a:buClr>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Inhalation d’eau survenant après la phase d’apnée par relâchement des réflexes suite au coma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contact du liquide avec les alvéoles altère le surfactant, engendre des atélectasies et un œdème lésionnel des poumons (pneumopathie d’inhalation). Le laryngospasme limite souvent le volume de liquide aspiré.</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8907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0E1B300-216E-C52C-157D-A3FA076F1191}"/>
              </a:ext>
            </a:extLst>
          </p:cNvPr>
          <p:cNvSpPr txBox="1"/>
          <p:nvPr/>
        </p:nvSpPr>
        <p:spPr>
          <a:xfrm>
            <a:off x="489347" y="853018"/>
            <a:ext cx="11154966" cy="1232902"/>
          </a:xfrm>
          <a:prstGeom prst="rect">
            <a:avLst/>
          </a:prstGeom>
          <a:noFill/>
        </p:spPr>
        <p:txBody>
          <a:bodyPr wrap="square">
            <a:spAutoFit/>
          </a:bodyPr>
          <a:lstStyle/>
          <a:p>
            <a:pPr>
              <a:lnSpc>
                <a:spcPct val="115000"/>
              </a:lnSpc>
              <a:spcAft>
                <a:spcPts val="800"/>
              </a:spcAft>
            </a:pPr>
            <a:r>
              <a:rPr lang="fr-FR"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B/Les conséquences métaboliques et hydroélectrolytiques</a:t>
            </a:r>
            <a:r>
              <a:rPr lang="fr-FR" b="1" dirty="0">
                <a:solidFill>
                  <a:schemeClr val="accent6">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endParaRPr lang="fr-DZ" dirty="0">
              <a:solidFill>
                <a:schemeClr val="accent6">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15000"/>
              </a:lnSpc>
              <a:spcAft>
                <a:spcPts val="800"/>
              </a:spcAft>
            </a:pPr>
            <a:r>
              <a:rPr lang="fr-FR" sz="18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 noyade en eau de mer ou eau douce sont comparables sauf :</a:t>
            </a:r>
          </a:p>
          <a:p>
            <a:pPr>
              <a:lnSpc>
                <a:spcPct val="115000"/>
              </a:lnSpc>
              <a:spcAft>
                <a:spcPts val="800"/>
              </a:spcAft>
            </a:pPr>
            <a:r>
              <a:rPr lang="fr-FR" b="1" dirty="0">
                <a:latin typeface="Times New Roman" panose="02020603050405020304" pitchFamily="18" charset="0"/>
                <a:ea typeface="Calibri" panose="020F0502020204030204" pitchFamily="34" charset="0"/>
                <a:cs typeface="Times New Roman" panose="02020603050405020304" pitchFamily="18" charset="0"/>
              </a:rPr>
              <a:t>       </a:t>
            </a:r>
            <a:r>
              <a:rPr lang="fr-FR" b="1" dirty="0">
                <a:latin typeface="Sitka Subheading Semibold" pitchFamily="2"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En cas d’inhalation, la pneumopathie est aggravée par la présence de chlore (piscine) ou des algues (eau de mer). </a:t>
            </a:r>
            <a:endParaRPr lang="fr-DZ" sz="18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5" name="ZoneTexte 4">
            <a:extLst>
              <a:ext uri="{FF2B5EF4-FFF2-40B4-BE49-F238E27FC236}">
                <a16:creationId xmlns:a16="http://schemas.microsoft.com/office/drawing/2014/main" id="{F9C878AB-9C59-891C-4C06-F877F345B471}"/>
              </a:ext>
            </a:extLst>
          </p:cNvPr>
          <p:cNvSpPr txBox="1"/>
          <p:nvPr/>
        </p:nvSpPr>
        <p:spPr>
          <a:xfrm>
            <a:off x="389334" y="2401554"/>
            <a:ext cx="6093618" cy="1654107"/>
          </a:xfrm>
          <a:prstGeom prst="rect">
            <a:avLst/>
          </a:prstGeom>
          <a:noFill/>
        </p:spPr>
        <p:txBody>
          <a:bodyPr wrap="square">
            <a:spAutoFit/>
          </a:bodyPr>
          <a:lstStyle/>
          <a:p>
            <a:pPr lvl="0">
              <a:lnSpc>
                <a:spcPct val="115000"/>
              </a:lnSpc>
              <a:spcAft>
                <a:spcPts val="800"/>
              </a:spcAft>
            </a:pPr>
            <a:r>
              <a:rPr lang="fr-FR"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C/Conséquences cardiovasculaires</a:t>
            </a:r>
            <a:endParaRPr lang="fr-DZ" dirty="0">
              <a:solidFill>
                <a:schemeClr val="accent6">
                  <a:lumMod val="75000"/>
                </a:schemeClr>
              </a:solidFill>
              <a:effectLst/>
              <a:latin typeface="Times New Roman" panose="02020603050405020304" pitchFamily="18" charset="0"/>
              <a:ea typeface="SimSun" panose="02010600030101010101" pitchFamily="2" charset="-122"/>
              <a:cs typeface="Times New Roman" panose="02020603050405020304" pitchFamily="18" charset="0"/>
            </a:endParaRPr>
          </a:p>
          <a:p>
            <a:pPr lvl="0">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Sitka Subheading Semibold" pitchFamily="2"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Hypoxémie et un arrêt cardio-pulmonaire par asystolie.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spcAft>
                <a:spcPts val="800"/>
              </a:spcAft>
            </a:pPr>
            <a:r>
              <a:rPr lang="fr-FR" sz="1800" dirty="0">
                <a:effectLst/>
                <a:latin typeface="Sitka Subheading Semibold" pitchFamily="2"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fibrillation ventriculaire (FV) est rare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spcAft>
                <a:spcPts val="800"/>
              </a:spcAft>
            </a:pPr>
            <a:r>
              <a:rPr lang="fr-FR" sz="1800" dirty="0">
                <a:effectLst/>
                <a:latin typeface="Sitka Subheading Semibold" pitchFamily="2"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On peut observer des troubles du rythme cardiaque.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7" name="ZoneTexte 6">
            <a:extLst>
              <a:ext uri="{FF2B5EF4-FFF2-40B4-BE49-F238E27FC236}">
                <a16:creationId xmlns:a16="http://schemas.microsoft.com/office/drawing/2014/main" id="{7C527963-4001-B55C-FA6F-2B537DE454FD}"/>
              </a:ext>
            </a:extLst>
          </p:cNvPr>
          <p:cNvSpPr txBox="1"/>
          <p:nvPr/>
        </p:nvSpPr>
        <p:spPr>
          <a:xfrm>
            <a:off x="489347" y="4371295"/>
            <a:ext cx="6093618" cy="390684"/>
          </a:xfrm>
          <a:prstGeom prst="rect">
            <a:avLst/>
          </a:prstGeom>
          <a:noFill/>
        </p:spPr>
        <p:txBody>
          <a:bodyPr wrap="square">
            <a:spAutoFit/>
          </a:bodyPr>
          <a:lstStyle/>
          <a:p>
            <a:pPr>
              <a:lnSpc>
                <a:spcPct val="115000"/>
              </a:lnSpc>
              <a:spcAft>
                <a:spcPts val="800"/>
              </a:spcAft>
            </a:pPr>
            <a:r>
              <a:rPr lang="fr-FR" sz="1800" b="1"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D/Conséquences de l’atteinte cérébrales et hypothermie    </a:t>
            </a:r>
            <a:endParaRPr lang="fr-DZ" sz="1600" dirty="0">
              <a:solidFill>
                <a:schemeClr val="accent6">
                  <a:lumMod val="75000"/>
                </a:schemeClr>
              </a:solidFill>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9" name="ZoneTexte 8">
            <a:extLst>
              <a:ext uri="{FF2B5EF4-FFF2-40B4-BE49-F238E27FC236}">
                <a16:creationId xmlns:a16="http://schemas.microsoft.com/office/drawing/2014/main" id="{9448FEBD-6DB6-ECA9-C917-F28924A7FE2D}"/>
              </a:ext>
            </a:extLst>
          </p:cNvPr>
          <p:cNvSpPr txBox="1"/>
          <p:nvPr/>
        </p:nvSpPr>
        <p:spPr>
          <a:xfrm>
            <a:off x="717947" y="4825933"/>
            <a:ext cx="6758618" cy="811761"/>
          </a:xfrm>
          <a:prstGeom prst="rect">
            <a:avLst/>
          </a:prstGeom>
          <a:noFill/>
        </p:spPr>
        <p:txBody>
          <a:bodyPr wrap="square">
            <a:spAutoFit/>
          </a:bodyPr>
          <a:lstStyle/>
          <a:p>
            <a:pPr lvl="0">
              <a:lnSpc>
                <a:spcPct val="115000"/>
              </a:lnSpc>
              <a:spcAft>
                <a:spcPts val="800"/>
              </a:spcAft>
            </a:pPr>
            <a:r>
              <a:rPr lang="fr-FR" sz="1800" dirty="0">
                <a:effectLst/>
                <a:latin typeface="Sitka Subheading Semibold" pitchFamily="2"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Anoxie cérébrale, liée à l’asphyxie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spcAft>
                <a:spcPts val="800"/>
              </a:spcAft>
            </a:pPr>
            <a:r>
              <a:rPr lang="fr-FR" sz="1800" dirty="0">
                <a:effectLst/>
                <a:latin typeface="Sitka Subheading Semibold" pitchFamily="2"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Éventuel arrêt cardiocirculatoire           Ischémie cérébrale et décès.</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
        <p:nvSpPr>
          <p:cNvPr id="10" name="Accolade ouvrante 9">
            <a:extLst>
              <a:ext uri="{FF2B5EF4-FFF2-40B4-BE49-F238E27FC236}">
                <a16:creationId xmlns:a16="http://schemas.microsoft.com/office/drawing/2014/main" id="{5CD44028-9B0A-5EC1-E169-01CE9BD32F21}"/>
              </a:ext>
            </a:extLst>
          </p:cNvPr>
          <p:cNvSpPr/>
          <p:nvPr/>
        </p:nvSpPr>
        <p:spPr>
          <a:xfrm rot="10800000">
            <a:off x="4177348" y="4957492"/>
            <a:ext cx="94615" cy="811761"/>
          </a:xfrm>
          <a:prstGeom prst="leftBrace">
            <a:avLst/>
          </a:prstGeom>
          <a:noFill/>
          <a:ln w="635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fr-DZ"/>
          </a:p>
        </p:txBody>
      </p:sp>
    </p:spTree>
    <p:extLst>
      <p:ext uri="{BB962C8B-B14F-4D97-AF65-F5344CB8AC3E}">
        <p14:creationId xmlns:p14="http://schemas.microsoft.com/office/powerpoint/2010/main" val="3942674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C6EDDA82-543C-F71E-0A0E-508027A91F69}"/>
              </a:ext>
            </a:extLst>
          </p:cNvPr>
          <p:cNvSpPr txBox="1"/>
          <p:nvPr/>
        </p:nvSpPr>
        <p:spPr>
          <a:xfrm>
            <a:off x="828675" y="1117181"/>
            <a:ext cx="9672638" cy="3349443"/>
          </a:xfrm>
          <a:prstGeom prst="rect">
            <a:avLst/>
          </a:prstGeom>
          <a:noFill/>
        </p:spPr>
        <p:txBody>
          <a:bodyPr wrap="square">
            <a:spAutoFit/>
          </a:bodyPr>
          <a:lstStyle/>
          <a:p>
            <a:pPr>
              <a:lnSpc>
                <a:spcPct val="115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 Traitement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traitement de la noyade est symptomatique,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Reposant essentiellement sur la correction de l’hypoxie tissulaire et de ses conséquences neurologiques.</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Cette prise en charge doit démarrer le plus tôt possible (sur le lieu de l’accident.)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conséquences d’une réanimation initiale mal conduite ne peuvent être inversées ultérieurement même par une thérapeutique optimale en milieu de réanimation.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sauvetage doit être rapide puisque l’asphyxie engendrerait un arrêt cardiaque dans 3 à 4 minutes et les lésions cérébrales seront irréversibles à la suite d’un arrêt circulatoire non réanimé.</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99862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C26AAC0-7C05-015A-596F-F23B701DAC89}"/>
              </a:ext>
            </a:extLst>
          </p:cNvPr>
          <p:cNvSpPr txBox="1"/>
          <p:nvPr/>
        </p:nvSpPr>
        <p:spPr>
          <a:xfrm>
            <a:off x="299232" y="251645"/>
            <a:ext cx="11559778" cy="837473"/>
          </a:xfrm>
          <a:prstGeom prst="rect">
            <a:avLst/>
          </a:prstGeom>
          <a:noFill/>
        </p:spPr>
        <p:txBody>
          <a:bodyPr wrap="square">
            <a:spAutoFit/>
          </a:bodyPr>
          <a:lstStyle/>
          <a:p>
            <a:pPr lvl="0">
              <a:lnSpc>
                <a:spcPct val="115000"/>
              </a:lnSpc>
              <a:spcAft>
                <a:spcPts val="1000"/>
              </a:spcAft>
            </a:pPr>
            <a:r>
              <a:rPr lang="fr-FR" sz="1800" dirty="0">
                <a:effectLst/>
                <a:latin typeface="Sitka Subheading Semibold" pitchFamily="2"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L’hypothermie est constante lors de la noyade. Elle joue un rôle protecteur du cerveau contre les effets délétères de     </a:t>
            </a:r>
          </a:p>
          <a:p>
            <a:pPr lvl="0">
              <a:lnSpc>
                <a:spcPct val="115000"/>
              </a:lnSpc>
              <a:spcAft>
                <a:spcPts val="1000"/>
              </a:spcAft>
            </a:pP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l’anoxie</a:t>
            </a:r>
            <a:r>
              <a:rPr lang="fr-FR" dirty="0">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highlight>
                  <a:srgbClr val="FF4343"/>
                </a:highlight>
                <a:latin typeface="Times New Roman" panose="02020603050405020304" pitchFamily="18" charset="0"/>
                <a:ea typeface="Calibri" panose="020F0502020204030204" pitchFamily="34" charset="0"/>
                <a:cs typeface="Times New Roman" panose="02020603050405020304" pitchFamily="18" charset="0"/>
              </a:rPr>
              <a:t>L’aspiration du liquide gastrique et la manœuvre de Heimlich ne sont plus recommandées </a:t>
            </a:r>
            <a:endParaRPr lang="fr-DZ" sz="1600" dirty="0">
              <a:effectLst/>
              <a:highlight>
                <a:srgbClr val="FF4343"/>
              </a:highlight>
              <a:latin typeface="Calibri" panose="020F0502020204030204" pitchFamily="34" charset="0"/>
              <a:ea typeface="SimSun" panose="02010600030101010101" pitchFamily="2" charset="-122"/>
              <a:cs typeface="Times New Roman" panose="02020603050405020304" pitchFamily="18" charset="0"/>
            </a:endParaRPr>
          </a:p>
        </p:txBody>
      </p:sp>
      <p:sp>
        <p:nvSpPr>
          <p:cNvPr id="5" name="ZoneTexte 4">
            <a:extLst>
              <a:ext uri="{FF2B5EF4-FFF2-40B4-BE49-F238E27FC236}">
                <a16:creationId xmlns:a16="http://schemas.microsoft.com/office/drawing/2014/main" id="{F3B32ED4-FCD8-68CE-C6E0-983F1E7A3B68}"/>
              </a:ext>
            </a:extLst>
          </p:cNvPr>
          <p:cNvSpPr txBox="1"/>
          <p:nvPr/>
        </p:nvSpPr>
        <p:spPr>
          <a:xfrm>
            <a:off x="454609" y="1204901"/>
            <a:ext cx="11404401" cy="1133965"/>
          </a:xfrm>
          <a:prstGeom prst="rect">
            <a:avLst/>
          </a:prstGeom>
          <a:noFill/>
        </p:spPr>
        <p:txBody>
          <a:bodyPr wrap="square">
            <a:spAutoFit/>
          </a:bodyPr>
          <a:lstStyle/>
          <a:p>
            <a:pPr algn="just">
              <a:lnSpc>
                <a:spcPct val="115000"/>
              </a:lnSpc>
              <a:spcAft>
                <a:spcPts val="10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IV/ Classification :</a:t>
            </a:r>
            <a:r>
              <a:rPr lang="fr-FR" sz="1600" b="1" dirty="0">
                <a:solidFill>
                  <a:srgbClr val="FF0000"/>
                </a:solidFill>
                <a:latin typeface="Calibri" panose="020F0502020204030204" pitchFamily="34" charset="0"/>
                <a:ea typeface="SimSun" panose="02010600030101010101" pitchFamily="2" charset="-122"/>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Plusieurs classifications existent. La plus classique, et celle adoptée par </a:t>
            </a:r>
            <a:r>
              <a:rPr lang="fr-FR" sz="1800" b="1" dirty="0">
                <a:solidFill>
                  <a:srgbClr val="111111"/>
                </a:solidFill>
                <a:effectLst/>
                <a:latin typeface="Times New Roman" panose="02020603050405020304" pitchFamily="18" charset="0"/>
                <a:ea typeface="SimSun" panose="02010600030101010101" pitchFamily="2" charset="-122"/>
                <a:cs typeface="Times New Roman" panose="02020603050405020304" pitchFamily="18" charset="0"/>
              </a:rPr>
              <a:t>l’Institut national de Veille Sanitaire </a:t>
            </a:r>
            <a:r>
              <a:rPr lang="fr-FR" sz="2400" dirty="0">
                <a:solidFill>
                  <a:srgbClr val="111111"/>
                </a:solidFill>
                <a:effectLst/>
                <a:latin typeface="Times New Roman" panose="02020603050405020304" pitchFamily="18" charset="0"/>
                <a:ea typeface="SimSun" panose="02010600030101010101" pitchFamily="2" charset="-122"/>
                <a:cs typeface="Times New Roman" panose="02020603050405020304" pitchFamily="18" charset="0"/>
              </a:rPr>
              <a:t>(I</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InVS°. </a:t>
            </a:r>
            <a:r>
              <a:rPr lang="fr-FR"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Elle comprend 04 stades selon le degré d’importance de l’inhalation pulmonaire en eau.</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600" b="1" dirty="0">
                <a:effectLst/>
                <a:latin typeface="Times New Roman" panose="02020603050405020304" pitchFamily="18" charset="0"/>
                <a:ea typeface="Calibri" panose="020F0502020204030204" pitchFamily="34" charset="0"/>
                <a:cs typeface="Times New Roman" panose="02020603050405020304" pitchFamily="18" charset="0"/>
              </a:rPr>
              <a:t>(Tableau1)</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pic>
        <p:nvPicPr>
          <p:cNvPr id="7" name="Image 6">
            <a:extLst>
              <a:ext uri="{FF2B5EF4-FFF2-40B4-BE49-F238E27FC236}">
                <a16:creationId xmlns:a16="http://schemas.microsoft.com/office/drawing/2014/main" id="{1E33AED1-AC71-AAD0-4845-3F26895FABCC}"/>
              </a:ext>
            </a:extLst>
          </p:cNvPr>
          <p:cNvPicPr>
            <a:picLocks noChangeAspect="1"/>
          </p:cNvPicPr>
          <p:nvPr/>
        </p:nvPicPr>
        <p:blipFill>
          <a:blip r:embed="rId2"/>
          <a:stretch>
            <a:fillRect/>
          </a:stretch>
        </p:blipFill>
        <p:spPr>
          <a:xfrm>
            <a:off x="2285579" y="2024541"/>
            <a:ext cx="6786984" cy="4371250"/>
          </a:xfrm>
          <a:prstGeom prst="rect">
            <a:avLst/>
          </a:prstGeom>
        </p:spPr>
      </p:pic>
    </p:spTree>
    <p:extLst>
      <p:ext uri="{BB962C8B-B14F-4D97-AF65-F5344CB8AC3E}">
        <p14:creationId xmlns:p14="http://schemas.microsoft.com/office/powerpoint/2010/main" val="4193810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E9B57E-1BFA-6CA0-7F23-C93BC1987950}"/>
              </a:ext>
            </a:extLst>
          </p:cNvPr>
          <p:cNvSpPr txBox="1"/>
          <p:nvPr/>
        </p:nvSpPr>
        <p:spPr>
          <a:xfrm>
            <a:off x="742949" y="482168"/>
            <a:ext cx="10558463" cy="5055551"/>
          </a:xfrm>
          <a:prstGeom prst="rect">
            <a:avLst/>
          </a:prstGeom>
          <a:noFill/>
        </p:spPr>
        <p:txBody>
          <a:bodyPr wrap="square">
            <a:spAutoFit/>
          </a:bodyPr>
          <a:lstStyle/>
          <a:p>
            <a:pPr>
              <a:lnSpc>
                <a:spcPct val="115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Prise en charge pré-hospitalière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Principes :</a:t>
            </a:r>
            <a:r>
              <a:rPr lang="fr-FR"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Lutter contre l’hypoxie, restaurer une stabilité cardiovasculaire et rapidement transport de la victime vers un service spécialisé </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Extraire la victime de l’eau le plus rapidement possible en position horizontale, en décubitus dorsal, en respectant </a:t>
            </a:r>
            <a:r>
              <a:rPr lang="fr-FR" b="1" dirty="0">
                <a:effectLst/>
                <a:latin typeface="Times New Roman" panose="02020603050405020304" pitchFamily="18" charset="0"/>
                <a:ea typeface="Calibri" panose="020F0502020204030204" pitchFamily="34" charset="0"/>
                <a:cs typeface="Times New Roman" panose="02020603050405020304" pitchFamily="18" charset="0"/>
              </a:rPr>
              <a:t>l’axe tête cou tronc</a:t>
            </a:r>
            <a:r>
              <a:rPr lang="fr-FR" dirty="0">
                <a:effectLst/>
                <a:latin typeface="Times New Roman" panose="02020603050405020304" pitchFamily="18" charset="0"/>
                <a:ea typeface="Calibri" panose="020F0502020204030204" pitchFamily="34" charset="0"/>
                <a:cs typeface="Times New Roman" panose="02020603050405020304" pitchFamily="18" charset="0"/>
              </a:rPr>
              <a:t> et en stabilisant la tête jusqu’à élimination d’une lésion cervicale)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b="1" dirty="0">
                <a:solidFill>
                  <a:srgbClr val="FF4343"/>
                </a:solidFill>
                <a:effectLst/>
                <a:latin typeface="Times New Roman" panose="02020603050405020304" pitchFamily="18" charset="0"/>
                <a:ea typeface="Calibri" panose="020F0502020204030204" pitchFamily="34" charset="0"/>
                <a:cs typeface="Times New Roman" panose="02020603050405020304" pitchFamily="18" charset="0"/>
              </a:rPr>
              <a:t>Réaliser un bilan vital </a:t>
            </a:r>
            <a:r>
              <a:rPr lang="fr-FR" dirty="0">
                <a:effectLst/>
                <a:latin typeface="Times New Roman" panose="02020603050405020304" pitchFamily="18" charset="0"/>
                <a:ea typeface="Calibri" panose="020F0502020204030204" pitchFamily="34" charset="0"/>
                <a:cs typeface="Times New Roman" panose="02020603050405020304" pitchFamily="18" charset="0"/>
              </a:rPr>
              <a:t>: neurologique : victime consciente/inconsciente.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Respiratoire : voir si respiration spontanée, inefficace ou absente.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L’assistance ventilatoire est la première manœuvre de réanimation à effectuer.</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Les manœuvres de réanimation respiratoire et cardiaque doivent être débutées le plus tôt possible sur un plan dur.</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Circulatoire : rechercher des signes d’une activité circulatoire. (pouls difficilement</a:t>
            </a:r>
            <a:r>
              <a:rPr lang="fr-FR" dirty="0">
                <a:latin typeface="Times New Roman" panose="02020603050405020304" pitchFamily="18" charset="0"/>
                <a:ea typeface="SimSun" panose="02010600030101010101" pitchFamily="2" charset="-122"/>
                <a:cs typeface="Times New Roman" panose="02020603050405020304" pitchFamily="18" charset="0"/>
              </a:rPr>
              <a:t> </a:t>
            </a:r>
            <a:r>
              <a:rPr lang="fr-FR" dirty="0">
                <a:effectLst/>
                <a:latin typeface="Times New Roman" panose="02020603050405020304" pitchFamily="18" charset="0"/>
                <a:ea typeface="Calibri" panose="020F0502020204030204" pitchFamily="34" charset="0"/>
                <a:cs typeface="Times New Roman" panose="02020603050405020304" pitchFamily="18" charset="0"/>
              </a:rPr>
              <a:t>perçus chez un noyé du à l’hypothermie)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Dès que possible : monitorage avec électrocardioscope, oxymétrie de pouls et pression</a:t>
            </a:r>
            <a:r>
              <a:rPr lang="fr-FR" dirty="0">
                <a:latin typeface="Times New Roman" panose="02020603050405020304" pitchFamily="18" charset="0"/>
                <a:ea typeface="SimSun" panose="02010600030101010101" pitchFamily="2" charset="-122"/>
                <a:cs typeface="Times New Roman" panose="02020603050405020304" pitchFamily="18" charset="0"/>
              </a:rPr>
              <a:t> </a:t>
            </a:r>
            <a:r>
              <a:rPr lang="fr-FR" dirty="0">
                <a:effectLst/>
                <a:latin typeface="Times New Roman" panose="02020603050405020304" pitchFamily="18" charset="0"/>
                <a:ea typeface="Calibri" panose="020F0502020204030204" pitchFamily="34" charset="0"/>
                <a:cs typeface="Times New Roman" panose="02020603050405020304" pitchFamily="18" charset="0"/>
              </a:rPr>
              <a:t>artérielle non invasive, glycémie capillaire et prise de température</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187978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7B2BC2-A3DD-0C0B-4099-C3DAEFFDC348}"/>
              </a:ext>
            </a:extLst>
          </p:cNvPr>
          <p:cNvSpPr txBox="1"/>
          <p:nvPr/>
        </p:nvSpPr>
        <p:spPr>
          <a:xfrm>
            <a:off x="1171574" y="1423360"/>
            <a:ext cx="10158413" cy="3854004"/>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Devant une victime consciente et qui respire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Sitka Subheading Semibold" pitchFamily="2" charset="0"/>
                <a:ea typeface="Calibri" panose="020F0502020204030204" pitchFamily="34" charset="0"/>
                <a:cs typeface="Times New Roman" panose="02020603050405020304" pitchFamily="18" charset="0"/>
              </a:rPr>
              <a:t>•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mettre en position latérale de sécurité (PLS) car les vomissements sont fréquents</a:t>
            </a:r>
          </a:p>
          <a:p>
            <a:pPr lvl="0">
              <a:lnSpc>
                <a:spcPct val="115000"/>
              </a:lnSpc>
            </a:pPr>
            <a:r>
              <a:rPr lang="fr-FR" dirty="0">
                <a:latin typeface="Times New Roman" panose="02020603050405020304" pitchFamily="18" charset="0"/>
                <a:ea typeface="Calibri" panose="020F0502020204030204" pitchFamily="34" charset="0"/>
                <a:cs typeface="Times New Roman" panose="02020603050405020304" pitchFamily="18" charset="0"/>
              </a:rPr>
              <a:t>               •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Couvrir, pour réchauffer, alerter le SAMU.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effectLst/>
                <a:latin typeface="Sitka Subheading Semibold" pitchFamily="2" charset="0"/>
                <a:ea typeface="Calibri" panose="020F0502020204030204" pitchFamily="34" charset="0"/>
                <a:cs typeface="Times New Roman" panose="02020603050405020304" pitchFamily="18" charset="0"/>
              </a:rPr>
              <a: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Surveillance de l’état clinique de la victime qui peut s’aggraver</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Devant une victime qui ne respire plus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600" dirty="0">
                <a:effectLst/>
                <a:latin typeface="Calibri" panose="020F0502020204030204" pitchFamily="34" charset="0"/>
                <a:ea typeface="SimSun" panose="02010600030101010101" pitchFamily="2" charset="-122"/>
                <a:cs typeface="Times New Roman" panose="02020603050405020304" pitchFamily="18" charset="0"/>
              </a:rPr>
              <a:t>               </a:t>
            </a:r>
            <a:r>
              <a:rPr lang="fr-DZ" sz="1600" dirty="0">
                <a:effectLst/>
                <a:latin typeface="Calibri" panose="020F0502020204030204" pitchFamily="34" charset="0"/>
                <a:ea typeface="SimSun" panose="02010600030101010101" pitchFamily="2" charset="-122"/>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Commencer par 5 ventilations puis la compression thoracique au rythme 30/2.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Sitka Subheading Semibold" pitchFamily="2"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Donner l’oxygène par un insufflateur manuel type BAVU dès que possible.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effectLst/>
                <a:latin typeface="Sitka Subheading Semibold" pitchFamily="2" charset="0"/>
                <a:ea typeface="Calibri" panose="020F0502020204030204" pitchFamily="34" charset="0"/>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Continuer la réanimation sur place jusqu’à l’arrivée d’une équipe médicale.</a:t>
            </a:r>
            <a:endParaRPr lang="fr-FR" sz="1600" dirty="0">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pPr>
            <a:r>
              <a:rPr lang="fr-FR" sz="1600" dirty="0">
                <a:effectLst/>
                <a:latin typeface="Calibri" panose="020F0502020204030204" pitchFamily="34" charset="0"/>
                <a:ea typeface="SimSun" panose="02010600030101010101" pitchFamily="2" charset="-122"/>
                <a:cs typeface="Times New Roman" panose="02020603050405020304" pitchFamily="18" charset="0"/>
              </a:rPr>
              <a:t>                </a:t>
            </a:r>
            <a:r>
              <a:rPr lang="fr-DZ" sz="1600" dirty="0">
                <a:effectLst/>
                <a:latin typeface="Calibri" panose="020F0502020204030204" pitchFamily="34" charset="0"/>
                <a:ea typeface="SimSun" panose="02010600030101010101" pitchFamily="2" charset="-122"/>
                <a:cs typeface="Times New Roman" panose="02020603050405020304" pitchFamily="18" charset="0"/>
              </a:rPr>
              <a:t>•</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Avant d’appliquer les électrodes il faut d’abord assécher le thorax de la victime car l’eau est </a:t>
            </a:r>
          </a:p>
          <a:p>
            <a:pPr lvl="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conductrice de courant.</a:t>
            </a:r>
          </a:p>
          <a:p>
            <a:pPr lvl="0">
              <a:lnSpc>
                <a:spcPct val="115000"/>
              </a:lnSpc>
            </a:pPr>
            <a:endParaRPr lang="fr-DZ" sz="1600" dirty="0">
              <a:effectLst/>
              <a:highlight>
                <a:srgbClr val="FF4343"/>
              </a:highligh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highlight>
                  <a:srgbClr val="FF4343"/>
                </a:highlight>
                <a:latin typeface="Times New Roman" panose="02020603050405020304" pitchFamily="18" charset="0"/>
                <a:ea typeface="Calibri" panose="020F0502020204030204" pitchFamily="34" charset="0"/>
                <a:cs typeface="Times New Roman" panose="02020603050405020304" pitchFamily="18" charset="0"/>
              </a:rPr>
              <a:t>    </a:t>
            </a:r>
            <a:r>
              <a:rPr lang="fr-FR" sz="1600" dirty="0">
                <a:effectLst/>
                <a:highlight>
                  <a:srgbClr val="FF4343"/>
                </a:highlight>
                <a:latin typeface="Times New Roman" panose="02020603050405020304" pitchFamily="18" charset="0"/>
                <a:ea typeface="Calibri" panose="020F0502020204030204" pitchFamily="34" charset="0"/>
                <a:cs typeface="Times New Roman" panose="02020603050405020304" pitchFamily="18" charset="0"/>
              </a:rPr>
              <a:t>Tous les patients même asymptomatiques sont hospitalisés et gardés plusieurs heures en Observation. </a:t>
            </a:r>
            <a:endParaRPr lang="fr-DZ" sz="1400" dirty="0">
              <a:effectLst/>
              <a:highlight>
                <a:srgbClr val="FF4343"/>
              </a:highligh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14483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A537C51-3B4E-8A51-F3E6-08FDC984966E}"/>
              </a:ext>
            </a:extLst>
          </p:cNvPr>
          <p:cNvSpPr txBox="1"/>
          <p:nvPr/>
        </p:nvSpPr>
        <p:spPr>
          <a:xfrm>
            <a:off x="803672" y="1004660"/>
            <a:ext cx="10740627" cy="2239909"/>
          </a:xfrm>
          <a:prstGeom prst="rect">
            <a:avLst/>
          </a:prstGeom>
          <a:noFill/>
        </p:spPr>
        <p:txBody>
          <a:bodyPr wrap="square">
            <a:spAutoFit/>
          </a:bodyPr>
          <a:lstStyle/>
          <a:p>
            <a:pPr>
              <a:lnSpc>
                <a:spcPct val="115000"/>
              </a:lnSpc>
              <a:spcAft>
                <a:spcPts val="1000"/>
              </a:spcAft>
            </a:pPr>
            <a:r>
              <a:rPr lang="fr-FR" sz="18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C/La prise en charge en fonction des stades :</a:t>
            </a:r>
            <a:endParaRPr lang="fr-DZ" sz="1600" dirty="0">
              <a:solidFill>
                <a:srgbClr val="00B050"/>
              </a:solidFill>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Stade 1 (aquastress)</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Administration d’oxygène par masque à haute concentration à 5 litres/minute,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L’objectif est une saturation en oxygène &gt; 94%.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Surveillance clinique et biologique au moins 8 heures.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22038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6591DC-600D-63E7-DA81-2646EE905A1F}"/>
              </a:ext>
            </a:extLst>
          </p:cNvPr>
          <p:cNvSpPr txBox="1"/>
          <p:nvPr/>
        </p:nvSpPr>
        <p:spPr>
          <a:xfrm>
            <a:off x="773365" y="-21294123"/>
            <a:ext cx="11040666" cy="27949446"/>
          </a:xfrm>
          <a:prstGeom prst="rect">
            <a:avLst/>
          </a:prstGeom>
          <a:noFill/>
        </p:spPr>
        <p:txBody>
          <a:bodyPr wrap="square">
            <a:spAutoFit/>
          </a:bodyPr>
          <a:lstStyle/>
          <a:p>
            <a:pPr>
              <a:lnSpc>
                <a:spcPct val="115000"/>
              </a:lnSpc>
              <a:spcAft>
                <a:spcPts val="8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V/ Traitement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traitement de la noyade est symptomatique,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Reposant essentiellement sur la correction de l’hypoxie tissulaire et de ses conséquences neurologiques.</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Cette prise en charge doit démarrer le plus tôt possible (sur le lieu de l’accident.)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conséquences d’une réanimation initiale mal conduite ne peuvent être inversées ultérieurement même par une thérapeutique optimale en milieu de réanimation.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sauvetage doit être rapide puisque l’asphyxie engendrerait un arrêt cardiaque dans 3 à 4 minutes et les lésions cérébrales seront irréversibles à la suite d’un arrêt circulatoire non réanimé.</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8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800"/>
              </a:spcAft>
            </a:pP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Prise en charge pré-hospitalière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Principes :</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Lutter contre l’hypoxie, restaurer une stabilité cardiovasculaire et rapidement transport de la victime vers un service spécialisé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Extraire la victime de l’eau le plus rapidement possible en position horizontale, en décubitus dorsal, en respectant </a:t>
            </a: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l’axe tête cou tronc</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et en stabilisant la tête jusqu’à élimination d’une lésion cervicale)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Réaliser un bilan vital : neurologique : victime consciente/inconsciente.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Respiratoire : voir si respiration spontanée, inefficace ou absente.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L’assistance ventilatoire est la première manœuvre de réanimation à effectuer.</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manœuvres de réanimation respiratoire et cardiaque doivent être débutées le plus tôt possible sur un plan dur.</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Circulatoire : rechercher des signes d’une activité circulatoire. (pouls difficilement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perçus chez un noyé du à l’hypothermie)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Dès que possible : monitorage avec électrocardioscope, oxymétrie de pouls et pression</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artérielle non invasive, glycémie capillaire et prise de température.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Devant une victime consciente et qui respire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mettre en position latérale de sécurité (PLS) car les vomissements sont fréquents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Couvrir pour réchauffer, alerter le SAMU.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Surveillance de l’état clinique de la victime qui peut s’aggraver</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Devant une victime qui ne respire plus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Commencer par 5 ventilations puis la compression thoracique au rythme 30/2.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Donner l’oxygène par un insufflateur manuel type BAVU dès que possible.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Continuer la réanimation sur place jusqu’à l’arrivée d’une équipe médicale.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Avant d’appliquer les électrodes il faut d’abord assécher le thorax de la victime car l’eau est conductrice de courant.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B/ Prise en charge hospitalière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prise en charge médicale va dépendre du stade de la noyade.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Une évaluation des paramètres vitaux est préalable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Un bilan biologique, électrocardiographique, gazométrique et radiologique sera effectué dès l’arrivée à l’hôpital.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La radiographie thoracique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Peut être normale ou montre des signes de pneumopathie d’inhalation, d’atélectasie ou  d’œdème pulmonaire.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Vérifier toujours l’absence de traumatismes associé une intoxication alcoolique ou une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drogue illicite.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symptômes respiratoires pouvant apparaître secondairement ;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Tous les patients même asymptomatiques sont hospitalisés et gardés plusieurs heures en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rPr>
              <a:t>Observation.</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C/La prise en charge en fonction des stades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Stade 1 (aquastress)</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Administration d’oxygène par masque à haute concentration à 5 litres/minute,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L’objectif est une saturation en oxygène &gt; 94%.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Surveillance clinique et biologique au moins 8 heures.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Pour les autres stades :</a:t>
            </a:r>
            <a:r>
              <a:rPr lang="fr-FR"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gestes de réanimation dépendent des anomalies constatées.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Hospitalisation en soins intensifs.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indent="-228600">
              <a:lnSpc>
                <a:spcPct val="115000"/>
              </a:lnSpc>
            </a:pPr>
            <a:r>
              <a:rPr lang="fr-FR" sz="1800" b="1" dirty="0">
                <a:effectLst/>
                <a:latin typeface="Times New Roman" panose="02020603050405020304" pitchFamily="18" charset="0"/>
                <a:ea typeface="Calibri" panose="020F0502020204030204" pitchFamily="34" charset="0"/>
                <a:cs typeface="Times New Roman" panose="02020603050405020304" pitchFamily="18" charset="0"/>
              </a:rPr>
              <a:t>L’oxygénothérapie est le traitement primordial </a:t>
            </a: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Par masque à haute concentration d’abord et par ventilation non invasive VNI si hypoxémie persistante et en absence de contre-indications (troubles de la conscience, agitation, traumatisme facial,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surveillance de la saturation pulsée en oxygène (SpO2) est non fiable en cas</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457200">
              <a:lnSpc>
                <a:spcPct val="115000"/>
              </a:lnSpc>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d’hypothermie, une anémie.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L’intubation est de recours en cas d’hypoxémie sévère, troubles de la conscience ou état de choc.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Après l’intubation on peut faire des aspirations bronchiques et gastriques.</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 correction des troubles électrolytiques est en fonction du bilan biologique.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 remplissage est rarement nécessaire et au besoin le NaCl 0,9% par voie veineuse</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L’antibiothérapie systématique est déconseillée sauf en cas de signes cliniques ou radiologiques d’infection constatés.</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000"/>
              </a:spcAft>
              <a:buFont typeface="Wingdings" panose="05000000000000000000" pitchFamily="2" charset="2"/>
              <a:buChar char=""/>
            </a:pPr>
            <a:r>
              <a:rPr lang="fr-FR" sz="1800" dirty="0">
                <a:effectLst/>
                <a:latin typeface="Times New Roman" panose="02020603050405020304" pitchFamily="18" charset="0"/>
                <a:ea typeface="Calibri" panose="020F0502020204030204" pitchFamily="34" charset="0"/>
                <a:cs typeface="Times New Roman" panose="02020603050405020304" pitchFamily="18" charset="0"/>
              </a:rPr>
              <a:t>Les diurétiques et les corticoïdes n’ont pas de place dans le traitement des noyades.</a:t>
            </a:r>
          </a:p>
          <a:p>
            <a:pPr lvl="0">
              <a:lnSpc>
                <a:spcPct val="115000"/>
              </a:lnSpc>
              <a:spcAft>
                <a:spcPts val="1000"/>
              </a:spcAft>
            </a:pPr>
            <a:endParaRPr lang="fr-FR" sz="1600" dirty="0">
              <a:effectLst/>
              <a:latin typeface="Calibri" panose="020F0502020204030204" pitchFamily="34" charset="0"/>
              <a:ea typeface="SimSun" panose="02010600030101010101" pitchFamily="2" charset="-122"/>
              <a:cs typeface="Times New Roman" panose="02020603050405020304" pitchFamily="18" charset="0"/>
            </a:endParaRPr>
          </a:p>
          <a:p>
            <a:pPr lvl="0">
              <a:lnSpc>
                <a:spcPct val="115000"/>
              </a:lnSpc>
              <a:spcAft>
                <a:spcPts val="1000"/>
              </a:spcAft>
            </a:pPr>
            <a:endParaRPr lang="fr-FR" sz="1600" dirty="0">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9652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3192573"/>
            <a:ext cx="10903324" cy="967957"/>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solidFill>
                  <a:srgbClr val="444444"/>
                </a:solidFill>
              </a:rPr>
              <a:t>Latéral 25% : pendu bleu </a:t>
            </a:r>
          </a:p>
          <a:p>
            <a:pPr>
              <a:lnSpc>
                <a:spcPct val="150000"/>
              </a:lnSpc>
            </a:pPr>
            <a:r>
              <a:rPr lang="fr-FR" sz="2000" dirty="0">
                <a:solidFill>
                  <a:srgbClr val="444444"/>
                </a:solidFill>
              </a:rPr>
              <a:t>     gêne au retour veineux avec préservation transitoire de la circulation artérielle du </a:t>
            </a:r>
            <a:r>
              <a:rPr lang="fr-FR" dirty="0">
                <a:solidFill>
                  <a:srgbClr val="444444"/>
                </a:solidFill>
                <a:latin typeface="Open Sans"/>
              </a:rPr>
              <a:t>côté du nœud</a:t>
            </a:r>
            <a:endParaRPr lang="fr-FR" dirty="0"/>
          </a:p>
        </p:txBody>
      </p:sp>
      <p:sp>
        <p:nvSpPr>
          <p:cNvPr id="4" name="Rectangle 3"/>
          <p:cNvSpPr/>
          <p:nvPr/>
        </p:nvSpPr>
        <p:spPr>
          <a:xfrm>
            <a:off x="338417" y="1221566"/>
            <a:ext cx="11172266" cy="967957"/>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dirty="0">
                <a:solidFill>
                  <a:srgbClr val="444444"/>
                </a:solidFill>
              </a:rPr>
              <a:t>Antérieur ou postérieur 75% : pendu blanc, compression symétrique, contre le plan vertébral</a:t>
            </a:r>
          </a:p>
          <a:p>
            <a:pPr>
              <a:lnSpc>
                <a:spcPct val="150000"/>
              </a:lnSpc>
            </a:pPr>
            <a:r>
              <a:rPr lang="fr-FR" sz="2000" dirty="0">
                <a:solidFill>
                  <a:srgbClr val="444444"/>
                </a:solidFill>
              </a:rPr>
              <a:t>       gravité +++</a:t>
            </a:r>
            <a:endParaRPr lang="fr-FR" sz="2000" dirty="0"/>
          </a:p>
        </p:txBody>
      </p:sp>
    </p:spTree>
    <p:extLst>
      <p:ext uri="{BB962C8B-B14F-4D97-AF65-F5344CB8AC3E}">
        <p14:creationId xmlns:p14="http://schemas.microsoft.com/office/powerpoint/2010/main" val="41088384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8B8EF72-9FBE-3E6D-B630-DD469FBFFB90}"/>
              </a:ext>
            </a:extLst>
          </p:cNvPr>
          <p:cNvSpPr txBox="1"/>
          <p:nvPr/>
        </p:nvSpPr>
        <p:spPr>
          <a:xfrm>
            <a:off x="507206" y="845464"/>
            <a:ext cx="11177587" cy="4301690"/>
          </a:xfrm>
          <a:prstGeom prst="rect">
            <a:avLst/>
          </a:prstGeom>
          <a:noFill/>
        </p:spPr>
        <p:txBody>
          <a:bodyPr wrap="square">
            <a:spAutoFit/>
          </a:bodyPr>
          <a:lstStyle/>
          <a:p>
            <a:pPr>
              <a:lnSpc>
                <a:spcPct val="115000"/>
              </a:lnSpc>
              <a:spcAft>
                <a:spcPts val="1200"/>
              </a:spcAft>
            </a:pPr>
            <a:r>
              <a:rPr lang="fr-FR" sz="1800" b="1" spc="1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VI/ Prévention de la noyade </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a:p>
            <a:pPr marL="342900" lvl="0" indent="-342900">
              <a:lnSpc>
                <a:spcPct val="115000"/>
              </a:lnSpc>
              <a:spcAft>
                <a:spcPts val="1200"/>
              </a:spcAft>
              <a:buFont typeface="Wingdings" panose="05000000000000000000" pitchFamily="2" charset="2"/>
              <a:buChar char=""/>
            </a:pPr>
            <a:r>
              <a:rPr lang="fr-FR" spc="10" dirty="0">
                <a:effectLst/>
                <a:latin typeface="Times New Roman" panose="02020603050405020304" pitchFamily="18" charset="0"/>
                <a:ea typeface="Times New Roman" panose="02020603050405020304" pitchFamily="18" charset="0"/>
                <a:cs typeface="Times New Roman" panose="02020603050405020304" pitchFamily="18" charset="0"/>
              </a:rPr>
              <a:t>Pas de consommation d’alcool ni drogues ou médicaments avant et pendant la natation, et surveillance continue d’enfants autour d’un plan d’eau.</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spcAft>
                <a:spcPts val="1200"/>
              </a:spcAft>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Les mesures de prévention essentielles : </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spcAft>
                <a:spcPts val="1200"/>
              </a:spcAft>
              <a:buFont typeface="Courier New" panose="02070309020205020404" pitchFamily="49" charset="0"/>
              <a:buChar char="o"/>
            </a:pPr>
            <a:r>
              <a:rPr lang="fr-FR" dirty="0">
                <a:effectLst/>
                <a:latin typeface="Times New Roman" panose="02020603050405020304" pitchFamily="18" charset="0"/>
                <a:ea typeface="Calibri" panose="020F0502020204030204" pitchFamily="34" charset="0"/>
                <a:cs typeface="Times New Roman" panose="02020603050405020304" pitchFamily="18" charset="0"/>
              </a:rPr>
              <a:t>Entrainés au secourisme, matériel adéquat. Ils sont le plus souvent des jeunes volontaires organisés sous forme d’associations ou sous tutelle de la protection civile ou de la mairie.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spcAft>
                <a:spcPts val="1200"/>
              </a:spcAft>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Mettre des gilets de sauvetage ou des combinaisons. </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lvl="0" indent="-342900">
              <a:lnSpc>
                <a:spcPct val="115000"/>
              </a:lnSpc>
              <a:spcAft>
                <a:spcPts val="1200"/>
              </a:spcAft>
              <a:buFont typeface="Wingdings" panose="05000000000000000000" pitchFamily="2" charset="2"/>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Surveillance continue par des caméras, recrutement des maitres-nageurs secouristes, interdire l’accès aux enfants non accompagnés, mettre à coté une perche ou une bouée visible.</a:t>
            </a:r>
            <a:endParaRPr lang="fr-DZ" dirty="0">
              <a:effectLst/>
              <a:latin typeface="Times New Roman" panose="02020603050405020304" pitchFamily="18" charset="0"/>
              <a:ea typeface="SimSun" panose="02010600030101010101" pitchFamily="2" charset="-122"/>
              <a:cs typeface="Times New Roman" panose="02020603050405020304" pitchFamily="18" charset="0"/>
            </a:endParaRPr>
          </a:p>
          <a:p>
            <a:pPr lvl="0">
              <a:lnSpc>
                <a:spcPct val="115000"/>
              </a:lnSpc>
              <a:spcAft>
                <a:spcPts val="1000"/>
              </a:spcAft>
              <a:tabLst>
                <a:tab pos="2665095" algn="l"/>
              </a:tabLst>
            </a:pPr>
            <a:r>
              <a:rPr lang="fr-FR"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fr-DZ" sz="1600" dirty="0">
              <a:effectLst/>
              <a:latin typeface="Calibri" panose="020F050202020403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80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304" y="401122"/>
            <a:ext cx="2810256" cy="461665"/>
          </a:xfrm>
          <a:prstGeom prst="rect">
            <a:avLst/>
          </a:prstGeom>
        </p:spPr>
        <p:txBody>
          <a:bodyPr wrap="none">
            <a:spAutoFit/>
          </a:bodyPr>
          <a:lstStyle/>
          <a:p>
            <a:r>
              <a:rPr lang="fr-FR" sz="2400" b="1" dirty="0">
                <a:solidFill>
                  <a:srgbClr val="C00000"/>
                </a:solidFill>
                <a:latin typeface="Calibri" panose="020F0502020204030204" pitchFamily="34" charset="0"/>
                <a:cs typeface="Calibri" panose="020F0502020204030204" pitchFamily="34" charset="0"/>
              </a:rPr>
              <a:t>2. Position du pendu</a:t>
            </a:r>
            <a:endParaRPr lang="fr-FR" sz="2400" b="1" dirty="0">
              <a:solidFill>
                <a:srgbClr val="C00000"/>
              </a:solidFill>
              <a:effectLst/>
              <a:latin typeface="Calibri" panose="020F0502020204030204" pitchFamily="34" charset="0"/>
              <a:cs typeface="Calibri" panose="020F0502020204030204" pitchFamily="34" charset="0"/>
            </a:endParaRPr>
          </a:p>
        </p:txBody>
      </p:sp>
      <p:sp>
        <p:nvSpPr>
          <p:cNvPr id="3" name="Rectangle 2"/>
          <p:cNvSpPr/>
          <p:nvPr/>
        </p:nvSpPr>
        <p:spPr>
          <a:xfrm>
            <a:off x="547687" y="1035451"/>
            <a:ext cx="9410700" cy="1477328"/>
          </a:xfrm>
          <a:prstGeom prst="rect">
            <a:avLst/>
          </a:prstGeom>
        </p:spPr>
        <p:txBody>
          <a:bodyPr wrap="square">
            <a:spAutoFit/>
          </a:bodyPr>
          <a:lstStyle/>
          <a:p>
            <a:pPr marL="342900" indent="-342900">
              <a:lnSpc>
                <a:spcPct val="150000"/>
              </a:lnSpc>
              <a:buFont typeface="Wingdings" panose="05000000000000000000" pitchFamily="2" charset="2"/>
              <a:buChar char="ü"/>
            </a:pPr>
            <a:r>
              <a:rPr lang="fr-FR" sz="2000" b="1" dirty="0"/>
              <a:t>On distingue deux types de pendaison : </a:t>
            </a:r>
          </a:p>
          <a:p>
            <a:pPr>
              <a:lnSpc>
                <a:spcPct val="150000"/>
              </a:lnSpc>
            </a:pPr>
            <a:r>
              <a:rPr lang="fr-FR" sz="2000" dirty="0"/>
              <a:t>        -  Pendaison incomplète où les pieds touchent le sol ou un appui </a:t>
            </a:r>
          </a:p>
          <a:p>
            <a:pPr lvl="1">
              <a:lnSpc>
                <a:spcPct val="150000"/>
              </a:lnSpc>
            </a:pPr>
            <a:r>
              <a:rPr lang="fr-FR" sz="2000" dirty="0"/>
              <a:t>-  Pendaison complète où la suspension du corps est totale. </a:t>
            </a:r>
          </a:p>
        </p:txBody>
      </p:sp>
      <p:sp>
        <p:nvSpPr>
          <p:cNvPr id="7" name="Rectangle 6"/>
          <p:cNvSpPr/>
          <p:nvPr/>
        </p:nvSpPr>
        <p:spPr>
          <a:xfrm>
            <a:off x="397676" y="4528711"/>
            <a:ext cx="5762625" cy="923330"/>
          </a:xfrm>
          <a:prstGeom prst="rect">
            <a:avLst/>
          </a:prstGeom>
        </p:spPr>
        <p:txBody>
          <a:bodyPr wrap="square">
            <a:spAutoFit/>
          </a:bodyPr>
          <a:lstStyle/>
          <a:p>
            <a:r>
              <a:rPr lang="fr-FR" b="1" dirty="0">
                <a:solidFill>
                  <a:srgbClr val="00B0F0"/>
                </a:solidFill>
              </a:rPr>
              <a:t>Figure 2:</a:t>
            </a:r>
          </a:p>
          <a:p>
            <a:r>
              <a:rPr lang="fr-FR" b="1" dirty="0">
                <a:solidFill>
                  <a:srgbClr val="00B0F0"/>
                </a:solidFill>
              </a:rPr>
              <a:t> 1/ Pendaison complète les pieds ne touchent pas le sol</a:t>
            </a:r>
          </a:p>
          <a:p>
            <a:r>
              <a:rPr lang="fr-FR" b="1" dirty="0">
                <a:solidFill>
                  <a:srgbClr val="00B0F0"/>
                </a:solidFill>
              </a:rPr>
              <a:t>  2/ Pendaison incomplète les pieds touchent pas le sol              </a:t>
            </a:r>
          </a:p>
        </p:txBody>
      </p:sp>
      <p:pic>
        <p:nvPicPr>
          <p:cNvPr id="6" name="Image 5">
            <a:extLst>
              <a:ext uri="{FF2B5EF4-FFF2-40B4-BE49-F238E27FC236}">
                <a16:creationId xmlns:a16="http://schemas.microsoft.com/office/drawing/2014/main" id="{B94623CE-3D9F-64BC-25AE-F01D6452BDFF}"/>
              </a:ext>
            </a:extLst>
          </p:cNvPr>
          <p:cNvPicPr>
            <a:picLocks noChangeAspect="1"/>
          </p:cNvPicPr>
          <p:nvPr/>
        </p:nvPicPr>
        <p:blipFill>
          <a:blip r:embed="rId2"/>
          <a:stretch>
            <a:fillRect/>
          </a:stretch>
        </p:blipFill>
        <p:spPr>
          <a:xfrm>
            <a:off x="6505442" y="2782904"/>
            <a:ext cx="4963218" cy="3124636"/>
          </a:xfrm>
          <a:prstGeom prst="rect">
            <a:avLst/>
          </a:prstGeom>
        </p:spPr>
      </p:pic>
    </p:spTree>
    <p:extLst>
      <p:ext uri="{BB962C8B-B14F-4D97-AF65-F5344CB8AC3E}">
        <p14:creationId xmlns:p14="http://schemas.microsoft.com/office/powerpoint/2010/main" val="393959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675" y="115429"/>
            <a:ext cx="3625288" cy="584775"/>
          </a:xfrm>
          <a:prstGeom prst="rect">
            <a:avLst/>
          </a:prstGeom>
        </p:spPr>
        <p:txBody>
          <a:bodyPr wrap="none">
            <a:spAutoFit/>
          </a:bodyPr>
          <a:lstStyle/>
          <a:p>
            <a:r>
              <a:rPr lang="fr-FR" sz="3200" b="1" dirty="0">
                <a:solidFill>
                  <a:srgbClr val="0070C0"/>
                </a:solidFill>
              </a:rPr>
              <a:t>IV/Physiopathologie</a:t>
            </a:r>
          </a:p>
        </p:txBody>
      </p:sp>
      <p:sp>
        <p:nvSpPr>
          <p:cNvPr id="3" name="Rectangle 2"/>
          <p:cNvSpPr/>
          <p:nvPr/>
        </p:nvSpPr>
        <p:spPr>
          <a:xfrm>
            <a:off x="1395813" y="700204"/>
            <a:ext cx="2742289" cy="461665"/>
          </a:xfrm>
          <a:prstGeom prst="rect">
            <a:avLst/>
          </a:prstGeom>
        </p:spPr>
        <p:txBody>
          <a:bodyPr wrap="none">
            <a:spAutoFit/>
          </a:bodyPr>
          <a:lstStyle/>
          <a:p>
            <a:r>
              <a:rPr lang="fr-FR" sz="2400" b="1" dirty="0">
                <a:solidFill>
                  <a:srgbClr val="C00000"/>
                </a:solidFill>
              </a:rPr>
              <a:t>1/ Physiopathologie</a:t>
            </a:r>
          </a:p>
        </p:txBody>
      </p:sp>
      <p:sp>
        <p:nvSpPr>
          <p:cNvPr id="4" name="Rectangle 3"/>
          <p:cNvSpPr/>
          <p:nvPr/>
        </p:nvSpPr>
        <p:spPr>
          <a:xfrm>
            <a:off x="0" y="1284979"/>
            <a:ext cx="9701212" cy="2400657"/>
          </a:xfrm>
          <a:prstGeom prst="rect">
            <a:avLst/>
          </a:prstGeom>
        </p:spPr>
        <p:txBody>
          <a:bodyPr wrap="square">
            <a:spAutoFit/>
          </a:bodyPr>
          <a:lstStyle/>
          <a:p>
            <a:pPr marL="342900" indent="-342900">
              <a:lnSpc>
                <a:spcPct val="150000"/>
              </a:lnSpc>
              <a:buFont typeface="Wingdings" panose="05000000000000000000" pitchFamily="2" charset="2"/>
              <a:buChar char="§"/>
            </a:pPr>
            <a:r>
              <a:rPr lang="fr-FR" sz="2000" dirty="0">
                <a:solidFill>
                  <a:srgbClr val="333333"/>
                </a:solidFill>
              </a:rPr>
              <a:t>Le sujet est arrêté dans sa chute par la brièveté du lien.</a:t>
            </a:r>
          </a:p>
          <a:p>
            <a:pPr marL="342900" indent="-342900">
              <a:lnSpc>
                <a:spcPct val="150000"/>
              </a:lnSpc>
              <a:buFont typeface="Wingdings" panose="05000000000000000000" pitchFamily="2" charset="2"/>
              <a:buChar char="§"/>
            </a:pPr>
            <a:r>
              <a:rPr lang="fr-FR" sz="2000" dirty="0">
                <a:solidFill>
                  <a:srgbClr val="333333"/>
                </a:solidFill>
              </a:rPr>
              <a:t>Élongation brutale de la moelle épinière cervicale + lésions bulbaires + lésions osseuses rachidiennes d’autant plus graves que le nœud est antérieur et la hauteur de la chute est  importante.</a:t>
            </a:r>
          </a:p>
          <a:p>
            <a:pPr marL="342900" indent="-342900">
              <a:lnSpc>
                <a:spcPct val="150000"/>
              </a:lnSpc>
              <a:buFont typeface="Wingdings" panose="05000000000000000000" pitchFamily="2" charset="2"/>
              <a:buChar char="§"/>
            </a:pPr>
            <a:r>
              <a:rPr lang="fr-FR" sz="2000" dirty="0">
                <a:solidFill>
                  <a:srgbClr val="333333"/>
                </a:solidFill>
              </a:rPr>
              <a:t>La mort est généralement immédiate (pendaisons de justice).</a:t>
            </a:r>
          </a:p>
        </p:txBody>
      </p:sp>
      <p:sp>
        <p:nvSpPr>
          <p:cNvPr id="6" name="Rectangle 5"/>
          <p:cNvSpPr/>
          <p:nvPr/>
        </p:nvSpPr>
        <p:spPr>
          <a:xfrm>
            <a:off x="872963" y="4308326"/>
            <a:ext cx="6096000" cy="646331"/>
          </a:xfrm>
          <a:prstGeom prst="rect">
            <a:avLst/>
          </a:prstGeom>
        </p:spPr>
        <p:txBody>
          <a:bodyPr>
            <a:spAutoFit/>
          </a:bodyPr>
          <a:lstStyle/>
          <a:p>
            <a:r>
              <a:rPr lang="fr-FR" b="1" dirty="0">
                <a:solidFill>
                  <a:srgbClr val="00B0F0"/>
                </a:solidFill>
              </a:rPr>
              <a:t>Figure 3: Élongation de la moelle épinière par la traction brutale du cou</a:t>
            </a:r>
          </a:p>
        </p:txBody>
      </p:sp>
      <p:pic>
        <p:nvPicPr>
          <p:cNvPr id="8" name="Image 7">
            <a:extLst>
              <a:ext uri="{FF2B5EF4-FFF2-40B4-BE49-F238E27FC236}">
                <a16:creationId xmlns:a16="http://schemas.microsoft.com/office/drawing/2014/main" id="{2B7B3D2C-AB08-7806-280B-AFA59F981DED}"/>
              </a:ext>
            </a:extLst>
          </p:cNvPr>
          <p:cNvPicPr>
            <a:picLocks noChangeAspect="1"/>
          </p:cNvPicPr>
          <p:nvPr/>
        </p:nvPicPr>
        <p:blipFill>
          <a:blip r:embed="rId2"/>
          <a:stretch>
            <a:fillRect/>
          </a:stretch>
        </p:blipFill>
        <p:spPr>
          <a:xfrm>
            <a:off x="6781501" y="3429000"/>
            <a:ext cx="3948412" cy="3238377"/>
          </a:xfrm>
          <a:prstGeom prst="rect">
            <a:avLst/>
          </a:prstGeom>
        </p:spPr>
      </p:pic>
    </p:spTree>
    <p:extLst>
      <p:ext uri="{BB962C8B-B14F-4D97-AF65-F5344CB8AC3E}">
        <p14:creationId xmlns:p14="http://schemas.microsoft.com/office/powerpoint/2010/main" val="4266607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207" y="229671"/>
            <a:ext cx="2622064" cy="461665"/>
          </a:xfrm>
          <a:prstGeom prst="rect">
            <a:avLst/>
          </a:prstGeom>
        </p:spPr>
        <p:txBody>
          <a:bodyPr wrap="none">
            <a:spAutoFit/>
          </a:bodyPr>
          <a:lstStyle/>
          <a:p>
            <a:r>
              <a:rPr lang="fr-FR" sz="2400" b="1" dirty="0">
                <a:solidFill>
                  <a:srgbClr val="C00000"/>
                </a:solidFill>
              </a:rPr>
              <a:t>2.Physiopathologie</a:t>
            </a:r>
          </a:p>
        </p:txBody>
      </p:sp>
      <p:sp>
        <p:nvSpPr>
          <p:cNvPr id="3" name="Rectangle 2"/>
          <p:cNvSpPr/>
          <p:nvPr/>
        </p:nvSpPr>
        <p:spPr>
          <a:xfrm>
            <a:off x="300207" y="803227"/>
            <a:ext cx="11729869" cy="3170099"/>
          </a:xfrm>
          <a:prstGeom prst="rect">
            <a:avLst/>
          </a:prstGeom>
        </p:spPr>
        <p:txBody>
          <a:bodyPr wrap="square">
            <a:spAutoFit/>
          </a:bodyPr>
          <a:lstStyle/>
          <a:p>
            <a:pPr marL="342900" indent="-342900">
              <a:buFont typeface="Wingdings" panose="05000000000000000000" pitchFamily="2" charset="2"/>
              <a:buChar char="ü"/>
            </a:pPr>
            <a:r>
              <a:rPr lang="fr-FR" sz="2000" b="1" dirty="0"/>
              <a:t>Plusieurs mécanismes sont associés : </a:t>
            </a:r>
          </a:p>
          <a:p>
            <a:pPr lvl="1">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Écrasement des cartilages au niveau du larynx et de la trachée entraînant une suffocation mécanique   </a:t>
            </a:r>
          </a:p>
          <a:p>
            <a:pPr lvl="1">
              <a:lnSpc>
                <a:spcPct val="150000"/>
              </a:lnSpc>
            </a:pPr>
            <a:r>
              <a:rPr lang="fr-FR" sz="2000" dirty="0"/>
              <a:t>         précoce majorée par un œdème laryngé . </a:t>
            </a:r>
          </a:p>
          <a:p>
            <a:pPr lvl="1">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Compression d’un ou des deux axes carotidiens d’emblée complète ou progressive. </a:t>
            </a:r>
          </a:p>
          <a:p>
            <a:pPr lvl="1">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Stase sanguine par compression des veines jugulaires. </a:t>
            </a:r>
          </a:p>
          <a:p>
            <a:pPr lvl="1">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Lésions nerveuses, périphériques ou cérébrales avec inhibition des réflexes.</a:t>
            </a:r>
          </a:p>
          <a:p>
            <a:pPr lvl="1">
              <a:lnSpc>
                <a:spcPct val="150000"/>
              </a:lnSpc>
            </a:pPr>
            <a:r>
              <a:rPr lang="fr-FR" sz="2000" dirty="0"/>
              <a:t>     </a:t>
            </a:r>
            <a:r>
              <a:rPr lang="fr-FR" sz="2000" dirty="0">
                <a:latin typeface="Times New Roman" panose="02020603050405020304" pitchFamily="18" charset="0"/>
                <a:cs typeface="Times New Roman" panose="02020603050405020304" pitchFamily="18" charset="0"/>
              </a:rPr>
              <a:t>● </a:t>
            </a:r>
            <a:r>
              <a:rPr lang="fr-FR" sz="2000" dirty="0"/>
              <a:t>Lésions osseuses des vertèbres cervicales</a:t>
            </a:r>
          </a:p>
        </p:txBody>
      </p:sp>
      <p:sp>
        <p:nvSpPr>
          <p:cNvPr id="4" name="Rectangle 3"/>
          <p:cNvSpPr/>
          <p:nvPr/>
        </p:nvSpPr>
        <p:spPr>
          <a:xfrm>
            <a:off x="3048780" y="4244789"/>
            <a:ext cx="7267575" cy="2246769"/>
          </a:xfrm>
          <a:prstGeom prst="rect">
            <a:avLst/>
          </a:prstGeom>
        </p:spPr>
        <p:txBody>
          <a:bodyPr wrap="square">
            <a:spAutoFit/>
          </a:bodyPr>
          <a:lstStyle/>
          <a:p>
            <a:pPr marL="342900" indent="-342900">
              <a:buFont typeface="Wingdings" panose="05000000000000000000" pitchFamily="2" charset="2"/>
              <a:buChar char="ü"/>
            </a:pPr>
            <a:r>
              <a:rPr lang="fr-FR" sz="2000" b="1" dirty="0"/>
              <a:t>Tous ces mécanismes peuvent avoir pour conséquences :</a:t>
            </a:r>
          </a:p>
          <a:p>
            <a:pPr>
              <a:lnSpc>
                <a:spcPct val="150000"/>
              </a:lnSpc>
            </a:pPr>
            <a:r>
              <a:rPr lang="fr-FR" sz="2000" b="1" dirty="0"/>
              <a:t>  – Asphyxie. </a:t>
            </a:r>
          </a:p>
          <a:p>
            <a:pPr>
              <a:lnSpc>
                <a:spcPct val="150000"/>
              </a:lnSpc>
            </a:pPr>
            <a:r>
              <a:rPr lang="fr-FR" sz="2000" b="1" dirty="0"/>
              <a:t>  – Ischémie cérébrale. </a:t>
            </a:r>
          </a:p>
          <a:p>
            <a:pPr>
              <a:lnSpc>
                <a:spcPct val="150000"/>
              </a:lnSpc>
            </a:pPr>
            <a:r>
              <a:rPr lang="fr-FR" sz="2000" b="1" dirty="0"/>
              <a:t>  – Congestion veineuse. </a:t>
            </a:r>
          </a:p>
          <a:p>
            <a:pPr>
              <a:lnSpc>
                <a:spcPct val="150000"/>
              </a:lnSpc>
            </a:pPr>
            <a:r>
              <a:rPr lang="fr-FR" sz="2000" b="1" dirty="0"/>
              <a:t>  – Lésions médullaires.</a:t>
            </a:r>
          </a:p>
        </p:txBody>
      </p:sp>
      <p:sp>
        <p:nvSpPr>
          <p:cNvPr id="5" name="Flèche courbée vers la droite 4"/>
          <p:cNvSpPr/>
          <p:nvPr/>
        </p:nvSpPr>
        <p:spPr>
          <a:xfrm>
            <a:off x="1926766" y="3973326"/>
            <a:ext cx="887872" cy="1098737"/>
          </a:xfrm>
          <a:prstGeom prst="curvedRightArrow">
            <a:avLst/>
          </a:prstGeom>
          <a:solidFill>
            <a:srgbClr val="EFB69F"/>
          </a:solidFill>
          <a:ln>
            <a:solidFill>
              <a:srgbClr val="FF434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0281479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17378</TotalTime>
  <Words>6690</Words>
  <Application>Microsoft Office PowerPoint</Application>
  <PresentationFormat>Grand écran</PresentationFormat>
  <Paragraphs>664</Paragraphs>
  <Slides>60</Slides>
  <Notes>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60</vt:i4>
      </vt:variant>
    </vt:vector>
  </HeadingPairs>
  <TitlesOfParts>
    <vt:vector size="71" baseType="lpstr">
      <vt:lpstr>Arial</vt:lpstr>
      <vt:lpstr>Aspira</vt:lpstr>
      <vt:lpstr>Calibri</vt:lpstr>
      <vt:lpstr>Calibri Light</vt:lpstr>
      <vt:lpstr>Courier New</vt:lpstr>
      <vt:lpstr>Open Sans</vt:lpstr>
      <vt:lpstr>Sitka Subheading Semibold</vt:lpstr>
      <vt:lpstr>Symbol</vt:lpstr>
      <vt:lpstr>Times New Roman</vt:lpstr>
      <vt:lpstr>Wingdings</vt:lpstr>
      <vt:lpstr>Thème Office</vt:lpstr>
      <vt:lpstr>        Pendaison –  Strangulation – Electrisation - Noyade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lm</dc:creator>
  <cp:lastModifiedBy>dalila zeghdoud</cp:lastModifiedBy>
  <cp:revision>317</cp:revision>
  <dcterms:created xsi:type="dcterms:W3CDTF">2021-05-09T20:58:54Z</dcterms:created>
  <dcterms:modified xsi:type="dcterms:W3CDTF">2023-11-02T10:49:03Z</dcterms:modified>
</cp:coreProperties>
</file>