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340" r:id="rId6"/>
    <p:sldId id="261" r:id="rId7"/>
    <p:sldId id="353" r:id="rId8"/>
    <p:sldId id="352" r:id="rId9"/>
    <p:sldId id="359" r:id="rId10"/>
    <p:sldId id="342" r:id="rId11"/>
    <p:sldId id="344" r:id="rId12"/>
    <p:sldId id="314" r:id="rId13"/>
    <p:sldId id="316" r:id="rId14"/>
    <p:sldId id="318" r:id="rId15"/>
    <p:sldId id="320" r:id="rId16"/>
    <p:sldId id="322" r:id="rId17"/>
    <p:sldId id="324" r:id="rId18"/>
    <p:sldId id="326" r:id="rId19"/>
    <p:sldId id="328" r:id="rId20"/>
    <p:sldId id="330" r:id="rId21"/>
    <p:sldId id="332" r:id="rId22"/>
    <p:sldId id="334" r:id="rId23"/>
    <p:sldId id="336" r:id="rId24"/>
    <p:sldId id="338" r:id="rId25"/>
    <p:sldId id="265" r:id="rId26"/>
    <p:sldId id="266" r:id="rId27"/>
    <p:sldId id="267" r:id="rId28"/>
    <p:sldId id="268" r:id="rId29"/>
    <p:sldId id="270" r:id="rId30"/>
    <p:sldId id="271" r:id="rId31"/>
    <p:sldId id="272" r:id="rId32"/>
    <p:sldId id="273" r:id="rId33"/>
    <p:sldId id="274" r:id="rId34"/>
    <p:sldId id="275" r:id="rId35"/>
    <p:sldId id="276" r:id="rId36"/>
    <p:sldId id="277" r:id="rId37"/>
    <p:sldId id="278" r:id="rId38"/>
    <p:sldId id="279" r:id="rId39"/>
    <p:sldId id="294" r:id="rId40"/>
    <p:sldId id="296" r:id="rId41"/>
    <p:sldId id="298" r:id="rId42"/>
    <p:sldId id="300" r:id="rId43"/>
    <p:sldId id="302" r:id="rId44"/>
    <p:sldId id="304" r:id="rId45"/>
    <p:sldId id="306" r:id="rId46"/>
    <p:sldId id="308" r:id="rId47"/>
    <p:sldId id="310" r:id="rId48"/>
    <p:sldId id="281" r:id="rId49"/>
    <p:sldId id="283" r:id="rId50"/>
    <p:sldId id="284" r:id="rId51"/>
    <p:sldId id="285" r:id="rId52"/>
    <p:sldId id="286" r:id="rId53"/>
    <p:sldId id="288" r:id="rId54"/>
    <p:sldId id="289" r:id="rId55"/>
    <p:sldId id="290" r:id="rId56"/>
    <p:sldId id="291" r:id="rId57"/>
    <p:sldId id="292" r:id="rId58"/>
    <p:sldId id="312" r:id="rId59"/>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2" d="100"/>
          <a:sy n="62" d="100"/>
        </p:scale>
        <p:origin x="978"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fr-F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fr-FR"/>
          </a:p>
        </p:txBody>
      </p:sp>
      <p:sp>
        <p:nvSpPr>
          <p:cNvPr id="4" name="Date Placeholder 3"/>
          <p:cNvSpPr>
            <a:spLocks noGrp="1"/>
          </p:cNvSpPr>
          <p:nvPr>
            <p:ph type="dt" sz="half" idx="10"/>
          </p:nvPr>
        </p:nvSpPr>
        <p:spPr/>
        <p:txBody>
          <a:bodyPr/>
          <a:lstStyle/>
          <a:p>
            <a:fld id="{65FDBA50-DF31-45C7-A36E-8233338EBA0D}" type="datetimeFigureOut">
              <a:rPr lang="fr-FR" smtClean="0"/>
              <a:pPr/>
              <a:t>19/10/2023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0E5E3A7-FF26-4BE5-B917-72AF07C34AAF}" type="slidenum">
              <a:rPr lang="fr-FR" smtClean="0"/>
              <a:pPr/>
              <a:t>‹#›</a:t>
            </a:fld>
            <a:endParaRPr lang="fr-FR"/>
          </a:p>
        </p:txBody>
      </p:sp>
    </p:spTree>
    <p:extLst>
      <p:ext uri="{BB962C8B-B14F-4D97-AF65-F5344CB8AC3E}">
        <p14:creationId xmlns:p14="http://schemas.microsoft.com/office/powerpoint/2010/main" val="2626699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65FDBA50-DF31-45C7-A36E-8233338EBA0D}" type="datetimeFigureOut">
              <a:rPr lang="fr-FR" smtClean="0"/>
              <a:pPr/>
              <a:t>19/10/2023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0E5E3A7-FF26-4BE5-B917-72AF07C34AAF}" type="slidenum">
              <a:rPr lang="fr-FR" smtClean="0"/>
              <a:pPr/>
              <a:t>‹#›</a:t>
            </a:fld>
            <a:endParaRPr lang="fr-FR"/>
          </a:p>
        </p:txBody>
      </p:sp>
    </p:spTree>
    <p:extLst>
      <p:ext uri="{BB962C8B-B14F-4D97-AF65-F5344CB8AC3E}">
        <p14:creationId xmlns:p14="http://schemas.microsoft.com/office/powerpoint/2010/main" val="759049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fr-F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65FDBA50-DF31-45C7-A36E-8233338EBA0D}" type="datetimeFigureOut">
              <a:rPr lang="fr-FR" smtClean="0"/>
              <a:pPr/>
              <a:t>19/10/2023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0E5E3A7-FF26-4BE5-B917-72AF07C34AAF}" type="slidenum">
              <a:rPr lang="fr-FR" smtClean="0"/>
              <a:pPr/>
              <a:t>‹#›</a:t>
            </a:fld>
            <a:endParaRPr lang="fr-FR"/>
          </a:p>
        </p:txBody>
      </p:sp>
    </p:spTree>
    <p:extLst>
      <p:ext uri="{BB962C8B-B14F-4D97-AF65-F5344CB8AC3E}">
        <p14:creationId xmlns:p14="http://schemas.microsoft.com/office/powerpoint/2010/main" val="506908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10"/>
          </p:nvPr>
        </p:nvSpPr>
        <p:spPr/>
        <p:txBody>
          <a:bodyPr/>
          <a:lstStyle/>
          <a:p>
            <a:fld id="{65FDBA50-DF31-45C7-A36E-8233338EBA0D}" type="datetimeFigureOut">
              <a:rPr lang="fr-FR" smtClean="0"/>
              <a:pPr/>
              <a:t>19/10/2023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0E5E3A7-FF26-4BE5-B917-72AF07C34AAF}" type="slidenum">
              <a:rPr lang="fr-FR" smtClean="0"/>
              <a:pPr/>
              <a:t>‹#›</a:t>
            </a:fld>
            <a:endParaRPr lang="fr-FR"/>
          </a:p>
        </p:txBody>
      </p:sp>
    </p:spTree>
    <p:extLst>
      <p:ext uri="{BB962C8B-B14F-4D97-AF65-F5344CB8AC3E}">
        <p14:creationId xmlns:p14="http://schemas.microsoft.com/office/powerpoint/2010/main" val="219069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fr-F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5FDBA50-DF31-45C7-A36E-8233338EBA0D}" type="datetimeFigureOut">
              <a:rPr lang="fr-FR" smtClean="0"/>
              <a:pPr/>
              <a:t>19/10/2023</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C0E5E3A7-FF26-4BE5-B917-72AF07C34AAF}" type="slidenum">
              <a:rPr lang="fr-FR" smtClean="0"/>
              <a:pPr/>
              <a:t>‹#›</a:t>
            </a:fld>
            <a:endParaRPr lang="fr-FR"/>
          </a:p>
        </p:txBody>
      </p:sp>
    </p:spTree>
    <p:extLst>
      <p:ext uri="{BB962C8B-B14F-4D97-AF65-F5344CB8AC3E}">
        <p14:creationId xmlns:p14="http://schemas.microsoft.com/office/powerpoint/2010/main" val="2866804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Date Placeholder 4"/>
          <p:cNvSpPr>
            <a:spLocks noGrp="1"/>
          </p:cNvSpPr>
          <p:nvPr>
            <p:ph type="dt" sz="half" idx="10"/>
          </p:nvPr>
        </p:nvSpPr>
        <p:spPr/>
        <p:txBody>
          <a:bodyPr/>
          <a:lstStyle/>
          <a:p>
            <a:fld id="{65FDBA50-DF31-45C7-A36E-8233338EBA0D}" type="datetimeFigureOut">
              <a:rPr lang="fr-FR" smtClean="0"/>
              <a:pPr/>
              <a:t>19/10/2023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0E5E3A7-FF26-4BE5-B917-72AF07C34AAF}" type="slidenum">
              <a:rPr lang="fr-FR" smtClean="0"/>
              <a:pPr/>
              <a:t>‹#›</a:t>
            </a:fld>
            <a:endParaRPr lang="fr-FR"/>
          </a:p>
        </p:txBody>
      </p:sp>
    </p:spTree>
    <p:extLst>
      <p:ext uri="{BB962C8B-B14F-4D97-AF65-F5344CB8AC3E}">
        <p14:creationId xmlns:p14="http://schemas.microsoft.com/office/powerpoint/2010/main" val="32741080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fr-F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7" name="Date Placeholder 6"/>
          <p:cNvSpPr>
            <a:spLocks noGrp="1"/>
          </p:cNvSpPr>
          <p:nvPr>
            <p:ph type="dt" sz="half" idx="10"/>
          </p:nvPr>
        </p:nvSpPr>
        <p:spPr/>
        <p:txBody>
          <a:bodyPr/>
          <a:lstStyle/>
          <a:p>
            <a:fld id="{65FDBA50-DF31-45C7-A36E-8233338EBA0D}" type="datetimeFigureOut">
              <a:rPr lang="fr-FR" smtClean="0"/>
              <a:pPr/>
              <a:t>19/10/2023</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C0E5E3A7-FF26-4BE5-B917-72AF07C34AAF}" type="slidenum">
              <a:rPr lang="fr-FR" smtClean="0"/>
              <a:pPr/>
              <a:t>‹#›</a:t>
            </a:fld>
            <a:endParaRPr lang="fr-FR"/>
          </a:p>
        </p:txBody>
      </p:sp>
    </p:spTree>
    <p:extLst>
      <p:ext uri="{BB962C8B-B14F-4D97-AF65-F5344CB8AC3E}">
        <p14:creationId xmlns:p14="http://schemas.microsoft.com/office/powerpoint/2010/main" val="11272690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fr-FR"/>
          </a:p>
        </p:txBody>
      </p:sp>
      <p:sp>
        <p:nvSpPr>
          <p:cNvPr id="3" name="Date Placeholder 2"/>
          <p:cNvSpPr>
            <a:spLocks noGrp="1"/>
          </p:cNvSpPr>
          <p:nvPr>
            <p:ph type="dt" sz="half" idx="10"/>
          </p:nvPr>
        </p:nvSpPr>
        <p:spPr/>
        <p:txBody>
          <a:bodyPr/>
          <a:lstStyle/>
          <a:p>
            <a:fld id="{65FDBA50-DF31-45C7-A36E-8233338EBA0D}" type="datetimeFigureOut">
              <a:rPr lang="fr-FR" smtClean="0"/>
              <a:pPr/>
              <a:t>19/10/2023</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C0E5E3A7-FF26-4BE5-B917-72AF07C34AAF}" type="slidenum">
              <a:rPr lang="fr-FR" smtClean="0"/>
              <a:pPr/>
              <a:t>‹#›</a:t>
            </a:fld>
            <a:endParaRPr lang="fr-FR"/>
          </a:p>
        </p:txBody>
      </p:sp>
    </p:spTree>
    <p:extLst>
      <p:ext uri="{BB962C8B-B14F-4D97-AF65-F5344CB8AC3E}">
        <p14:creationId xmlns:p14="http://schemas.microsoft.com/office/powerpoint/2010/main" val="2647888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FDBA50-DF31-45C7-A36E-8233338EBA0D}" type="datetimeFigureOut">
              <a:rPr lang="fr-FR" smtClean="0"/>
              <a:pPr/>
              <a:t>19/10/2023</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C0E5E3A7-FF26-4BE5-B917-72AF07C34AAF}" type="slidenum">
              <a:rPr lang="fr-FR" smtClean="0"/>
              <a:pPr/>
              <a:t>‹#›</a:t>
            </a:fld>
            <a:endParaRPr lang="fr-FR"/>
          </a:p>
        </p:txBody>
      </p:sp>
    </p:spTree>
    <p:extLst>
      <p:ext uri="{BB962C8B-B14F-4D97-AF65-F5344CB8AC3E}">
        <p14:creationId xmlns:p14="http://schemas.microsoft.com/office/powerpoint/2010/main" val="1375621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FDBA50-DF31-45C7-A36E-8233338EBA0D}" type="datetimeFigureOut">
              <a:rPr lang="fr-FR" smtClean="0"/>
              <a:pPr/>
              <a:t>19/10/2023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0E5E3A7-FF26-4BE5-B917-72AF07C34AAF}" type="slidenum">
              <a:rPr lang="fr-FR" smtClean="0"/>
              <a:pPr/>
              <a:t>‹#›</a:t>
            </a:fld>
            <a:endParaRPr lang="fr-FR"/>
          </a:p>
        </p:txBody>
      </p:sp>
    </p:spTree>
    <p:extLst>
      <p:ext uri="{BB962C8B-B14F-4D97-AF65-F5344CB8AC3E}">
        <p14:creationId xmlns:p14="http://schemas.microsoft.com/office/powerpoint/2010/main" val="801079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fr-F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5FDBA50-DF31-45C7-A36E-8233338EBA0D}" type="datetimeFigureOut">
              <a:rPr lang="fr-FR" smtClean="0"/>
              <a:pPr/>
              <a:t>19/10/2023</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C0E5E3A7-FF26-4BE5-B917-72AF07C34AAF}" type="slidenum">
              <a:rPr lang="fr-FR" smtClean="0"/>
              <a:pPr/>
              <a:t>‹#›</a:t>
            </a:fld>
            <a:endParaRPr lang="fr-FR"/>
          </a:p>
        </p:txBody>
      </p:sp>
    </p:spTree>
    <p:extLst>
      <p:ext uri="{BB962C8B-B14F-4D97-AF65-F5344CB8AC3E}">
        <p14:creationId xmlns:p14="http://schemas.microsoft.com/office/powerpoint/2010/main" val="485718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fr-F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F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FDBA50-DF31-45C7-A36E-8233338EBA0D}" type="datetimeFigureOut">
              <a:rPr lang="fr-FR" smtClean="0"/>
              <a:pPr/>
              <a:t>19/10/2023</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E5E3A7-FF26-4BE5-B917-72AF07C34AAF}" type="slidenum">
              <a:rPr lang="fr-FR" smtClean="0"/>
              <a:pPr/>
              <a:t>‹#›</a:t>
            </a:fld>
            <a:endParaRPr lang="fr-FR"/>
          </a:p>
        </p:txBody>
      </p:sp>
    </p:spTree>
    <p:extLst>
      <p:ext uri="{BB962C8B-B14F-4D97-AF65-F5344CB8AC3E}">
        <p14:creationId xmlns:p14="http://schemas.microsoft.com/office/powerpoint/2010/main" val="3898615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3"/>
          <p:cNvSpPr>
            <a:spLocks noGrp="1"/>
          </p:cNvSpPr>
          <p:nvPr>
            <p:ph type="title"/>
          </p:nvPr>
        </p:nvSpPr>
        <p:spPr>
          <a:xfrm>
            <a:off x="1301858" y="3271194"/>
            <a:ext cx="9239843" cy="1905241"/>
          </a:xfrm>
        </p:spPr>
        <p:txBody>
          <a:bodyPr>
            <a:noAutofit/>
          </a:bodyPr>
          <a:lstStyle/>
          <a:p>
            <a:pPr algn="ctr" eaLnBrk="1" hangingPunct="1"/>
            <a:r>
              <a:rPr lang="fr-FR" altLang="fr-FR" sz="4000" b="1" dirty="0" smtClean="0">
                <a:solidFill>
                  <a:srgbClr val="CC0000"/>
                </a:solidFill>
                <a:latin typeface="Calibri" panose="020F0502020204030204" pitchFamily="34" charset="0"/>
              </a:rPr>
              <a:t>La </a:t>
            </a:r>
            <a:r>
              <a:rPr lang="fr-FR" altLang="fr-FR" sz="4000" b="1" dirty="0">
                <a:solidFill>
                  <a:srgbClr val="CC0000"/>
                </a:solidFill>
                <a:latin typeface="Calibri" panose="020F0502020204030204" pitchFamily="34" charset="0"/>
              </a:rPr>
              <a:t>médecine de catastrophe</a:t>
            </a:r>
            <a:endParaRPr lang="fr-FR" altLang="fr-FR" sz="4000" b="1" i="1" dirty="0">
              <a:solidFill>
                <a:srgbClr val="CC0000"/>
              </a:solidFill>
              <a:latin typeface="Calibri" panose="020F0502020204030204" pitchFamily="34" charset="0"/>
            </a:endParaRPr>
          </a:p>
        </p:txBody>
      </p:sp>
      <p:pic>
        <p:nvPicPr>
          <p:cNvPr id="3076" name="Picture 4" descr="C:\Users\hp\Desktop\COEUR ET BPCO\s5_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952" y="637288"/>
            <a:ext cx="2643511" cy="20129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Picture 2" descr="C:\Users\hp\Desktop\logo fa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39453" y="731168"/>
            <a:ext cx="2404496" cy="2121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Rectangle 7"/>
          <p:cNvSpPr>
            <a:spLocks noChangeArrowheads="1"/>
          </p:cNvSpPr>
          <p:nvPr/>
        </p:nvSpPr>
        <p:spPr bwMode="auto">
          <a:xfrm>
            <a:off x="3309938" y="1158082"/>
            <a:ext cx="588168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fr-FR" sz="1600" b="1" dirty="0">
                <a:solidFill>
                  <a:srgbClr val="000000"/>
                </a:solidFill>
              </a:rPr>
              <a:t>Université Alger 1- Faculté de Médecine- Cycle graduation</a:t>
            </a:r>
          </a:p>
          <a:p>
            <a:pPr algn="ctr" eaLnBrk="1" hangingPunct="1"/>
            <a:r>
              <a:rPr lang="fr-FR" altLang="fr-FR" sz="1600" b="1" dirty="0">
                <a:solidFill>
                  <a:srgbClr val="000000"/>
                </a:solidFill>
              </a:rPr>
              <a:t>Module  UMC- </a:t>
            </a:r>
            <a:r>
              <a:rPr lang="fr-FR" altLang="fr-FR" sz="1600" b="1" dirty="0" smtClean="0">
                <a:solidFill>
                  <a:srgbClr val="000000"/>
                </a:solidFill>
              </a:rPr>
              <a:t>- </a:t>
            </a:r>
            <a:r>
              <a:rPr lang="fr-FR" altLang="fr-FR" sz="1600" b="1" dirty="0">
                <a:solidFill>
                  <a:srgbClr val="000000"/>
                </a:solidFill>
              </a:rPr>
              <a:t>Année </a:t>
            </a:r>
            <a:r>
              <a:rPr lang="fr-FR" altLang="fr-FR" sz="1600" b="1" dirty="0" smtClean="0">
                <a:solidFill>
                  <a:srgbClr val="000000"/>
                </a:solidFill>
              </a:rPr>
              <a:t>2023 / 2024</a:t>
            </a:r>
            <a:r>
              <a:rPr lang="fr-FR" altLang="fr-FR" sz="2400" b="1" dirty="0">
                <a:solidFill>
                  <a:srgbClr val="000000"/>
                </a:solidFill>
              </a:rPr>
              <a:t>  </a:t>
            </a:r>
          </a:p>
        </p:txBody>
      </p:sp>
    </p:spTree>
    <p:extLst>
      <p:ext uri="{BB962C8B-B14F-4D97-AF65-F5344CB8AC3E}">
        <p14:creationId xmlns:p14="http://schemas.microsoft.com/office/powerpoint/2010/main" val="3419589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98726"/>
          </a:xfrm>
        </p:spPr>
        <p:txBody>
          <a:bodyPr>
            <a:normAutofit fontScale="90000"/>
          </a:bodyPr>
          <a:lstStyle/>
          <a:p>
            <a:r>
              <a:rPr lang="fr-FR" dirty="0" smtClean="0">
                <a:solidFill>
                  <a:srgbClr val="FF0000"/>
                </a:solidFill>
                <a:latin typeface="+mn-lt"/>
                <a:cs typeface="Arial" panose="020B0604020202020204" pitchFamily="34" charset="0"/>
              </a:rPr>
              <a:t>              L’aléa </a:t>
            </a:r>
            <a:r>
              <a:rPr lang="fr-FR" dirty="0">
                <a:solidFill>
                  <a:srgbClr val="FF0000"/>
                </a:solidFill>
                <a:latin typeface="+mn-lt"/>
                <a:cs typeface="Arial" panose="020B0604020202020204" pitchFamily="34" charset="0"/>
              </a:rPr>
              <a:t>catastrophique</a:t>
            </a:r>
            <a:r>
              <a:rPr lang="fr-FR" dirty="0">
                <a:solidFill>
                  <a:srgbClr val="FF0000"/>
                </a:solidFill>
                <a:latin typeface="+mn-lt"/>
              </a:rPr>
              <a:t/>
            </a:r>
            <a:br>
              <a:rPr lang="fr-FR" dirty="0">
                <a:solidFill>
                  <a:srgbClr val="FF0000"/>
                </a:solidFill>
                <a:latin typeface="+mn-lt"/>
              </a:rPr>
            </a:br>
            <a:endParaRPr lang="fr-FR" dirty="0">
              <a:solidFill>
                <a:srgbClr val="FF0000"/>
              </a:solidFill>
              <a:latin typeface="+mn-lt"/>
            </a:endParaRPr>
          </a:p>
        </p:txBody>
      </p:sp>
      <p:sp>
        <p:nvSpPr>
          <p:cNvPr id="3" name="Content Placeholder 2"/>
          <p:cNvSpPr>
            <a:spLocks noGrp="1"/>
          </p:cNvSpPr>
          <p:nvPr>
            <p:ph idx="1"/>
          </p:nvPr>
        </p:nvSpPr>
        <p:spPr>
          <a:xfrm>
            <a:off x="838200" y="1053886"/>
            <a:ext cx="10515600" cy="5589400"/>
          </a:xfrm>
        </p:spPr>
        <p:txBody>
          <a:bodyPr>
            <a:normAutofit lnSpcReduction="10000"/>
          </a:bodyPr>
          <a:lstStyle/>
          <a:p>
            <a:r>
              <a:rPr lang="fr-FR" dirty="0" smtClean="0"/>
              <a:t>Selon </a:t>
            </a:r>
            <a:r>
              <a:rPr lang="fr-FR" dirty="0"/>
              <a:t>le Fond monétaire international et la Banque mondiale, le coût économique des catastrophes de ces trente dernières années s’élèverait à 3 500 milliards de dollars, 160 milliards pour les catastrophes naturelles en 2012 </a:t>
            </a:r>
            <a:r>
              <a:rPr lang="fr-FR" dirty="0" smtClean="0"/>
              <a:t>. </a:t>
            </a:r>
            <a:r>
              <a:rPr lang="fr-FR" dirty="0"/>
              <a:t>C’est le coût humain, le plus souvent exprimé en nombre de victimes décédées qui motive les médecins.</a:t>
            </a:r>
          </a:p>
          <a:p>
            <a:r>
              <a:rPr lang="fr-FR" dirty="0">
                <a:solidFill>
                  <a:srgbClr val="FF0000"/>
                </a:solidFill>
              </a:rPr>
              <a:t>Le tsunami </a:t>
            </a:r>
            <a:r>
              <a:rPr lang="fr-FR" dirty="0"/>
              <a:t>qui est l’aléa responsable du plus grand nombre de victimes (280 000 morts) a un caractère exceptionnel. </a:t>
            </a:r>
          </a:p>
          <a:p>
            <a:r>
              <a:rPr lang="fr-FR" dirty="0" smtClean="0">
                <a:solidFill>
                  <a:srgbClr val="FF0000"/>
                </a:solidFill>
              </a:rPr>
              <a:t>Les </a:t>
            </a:r>
            <a:r>
              <a:rPr lang="fr-FR" dirty="0">
                <a:solidFill>
                  <a:srgbClr val="FF0000"/>
                </a:solidFill>
              </a:rPr>
              <a:t>séismes </a:t>
            </a:r>
            <a:r>
              <a:rPr lang="fr-FR" dirty="0"/>
              <a:t>destructeurs sont plus fréquents (500 en dix ans qui ont entraîné 500 000 victimes). </a:t>
            </a:r>
            <a:r>
              <a:rPr lang="fr-FR" dirty="0">
                <a:solidFill>
                  <a:srgbClr val="FF0000"/>
                </a:solidFill>
              </a:rPr>
              <a:t>Plus de cent épisodes de canicules </a:t>
            </a:r>
            <a:r>
              <a:rPr lang="fr-FR" dirty="0"/>
              <a:t>avec 120 000 victimes ont été déplorés pendant la même période. </a:t>
            </a:r>
          </a:p>
          <a:p>
            <a:r>
              <a:rPr lang="fr-FR" dirty="0" smtClean="0">
                <a:solidFill>
                  <a:srgbClr val="FF0000"/>
                </a:solidFill>
              </a:rPr>
              <a:t>450 </a:t>
            </a:r>
            <a:r>
              <a:rPr lang="fr-FR" dirty="0">
                <a:solidFill>
                  <a:srgbClr val="FF0000"/>
                </a:solidFill>
              </a:rPr>
              <a:t>cyclones </a:t>
            </a:r>
            <a:r>
              <a:rPr lang="fr-FR" dirty="0"/>
              <a:t>ont fait 250 000 victimes</a:t>
            </a:r>
            <a:r>
              <a:rPr lang="fr-FR" dirty="0">
                <a:solidFill>
                  <a:srgbClr val="FF0000"/>
                </a:solidFill>
              </a:rPr>
              <a:t>. Les inondations </a:t>
            </a:r>
            <a:r>
              <a:rPr lang="fr-FR" dirty="0"/>
              <a:t>sont de fréquence élevée (2 000) et ont provoqué 50 000 victimes, </a:t>
            </a:r>
            <a:r>
              <a:rPr lang="fr-FR" dirty="0" smtClean="0"/>
              <a:t>l</a:t>
            </a:r>
          </a:p>
          <a:p>
            <a:r>
              <a:rPr lang="fr-FR" dirty="0" smtClean="0">
                <a:solidFill>
                  <a:srgbClr val="FF0000"/>
                </a:solidFill>
              </a:rPr>
              <a:t>es </a:t>
            </a:r>
            <a:r>
              <a:rPr lang="fr-FR" dirty="0">
                <a:solidFill>
                  <a:srgbClr val="FF0000"/>
                </a:solidFill>
              </a:rPr>
              <a:t>mouvements de terrain </a:t>
            </a:r>
            <a:r>
              <a:rPr lang="fr-FR" dirty="0"/>
              <a:t>(600) ont fait 2 000 victimes</a:t>
            </a:r>
            <a:r>
              <a:rPr lang="fr-FR" dirty="0" smtClean="0"/>
              <a:t>.</a:t>
            </a:r>
            <a:endParaRPr lang="fr-FR" dirty="0"/>
          </a:p>
        </p:txBody>
      </p:sp>
    </p:spTree>
    <p:extLst>
      <p:ext uri="{BB962C8B-B14F-4D97-AF65-F5344CB8AC3E}">
        <p14:creationId xmlns:p14="http://schemas.microsoft.com/office/powerpoint/2010/main" val="6679807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0488" y="334128"/>
            <a:ext cx="10515600" cy="1325563"/>
          </a:xfrm>
        </p:spPr>
        <p:txBody>
          <a:bodyPr/>
          <a:lstStyle/>
          <a:p>
            <a:r>
              <a:rPr lang="fr-FR" dirty="0" smtClean="0">
                <a:solidFill>
                  <a:srgbClr val="FF0000"/>
                </a:solidFill>
                <a:latin typeface="+mn-lt"/>
                <a:cs typeface="Arial" panose="020B0604020202020204" pitchFamily="34" charset="0"/>
              </a:rPr>
              <a:t>           L’aléa </a:t>
            </a:r>
            <a:r>
              <a:rPr lang="fr-FR" dirty="0">
                <a:solidFill>
                  <a:srgbClr val="FF0000"/>
                </a:solidFill>
                <a:latin typeface="+mn-lt"/>
                <a:cs typeface="Arial" panose="020B0604020202020204" pitchFamily="34" charset="0"/>
              </a:rPr>
              <a:t>catastrophique</a:t>
            </a:r>
            <a:endParaRPr lang="fr-FR" dirty="0">
              <a:solidFill>
                <a:srgbClr val="FF0000"/>
              </a:solidFill>
              <a:latin typeface="+mn-lt"/>
            </a:endParaRPr>
          </a:p>
        </p:txBody>
      </p:sp>
      <p:sp>
        <p:nvSpPr>
          <p:cNvPr id="3" name="Content Placeholder 2"/>
          <p:cNvSpPr>
            <a:spLocks noGrp="1"/>
          </p:cNvSpPr>
          <p:nvPr>
            <p:ph idx="1"/>
          </p:nvPr>
        </p:nvSpPr>
        <p:spPr>
          <a:xfrm>
            <a:off x="698715" y="2151089"/>
            <a:ext cx="10515600" cy="4351338"/>
          </a:xfrm>
        </p:spPr>
        <p:txBody>
          <a:bodyPr/>
          <a:lstStyle/>
          <a:p>
            <a:r>
              <a:rPr lang="fr-FR" dirty="0">
                <a:solidFill>
                  <a:srgbClr val="FF0000"/>
                </a:solidFill>
              </a:rPr>
              <a:t>Les vagues de froid</a:t>
            </a:r>
            <a:r>
              <a:rPr lang="fr-FR" dirty="0"/>
              <a:t>, </a:t>
            </a:r>
            <a:r>
              <a:rPr lang="fr-FR" dirty="0">
                <a:solidFill>
                  <a:srgbClr val="FF0000"/>
                </a:solidFill>
              </a:rPr>
              <a:t>les tempêtes </a:t>
            </a:r>
            <a:r>
              <a:rPr lang="fr-FR" dirty="0"/>
              <a:t>comme les </a:t>
            </a:r>
            <a:r>
              <a:rPr lang="fr-FR" dirty="0">
                <a:solidFill>
                  <a:srgbClr val="FF0000"/>
                </a:solidFill>
              </a:rPr>
              <a:t>éruptions volcaniques </a:t>
            </a:r>
            <a:r>
              <a:rPr lang="fr-FR" dirty="0"/>
              <a:t>font peu de victimes. S’ajoutent à ces bilans les </a:t>
            </a:r>
            <a:r>
              <a:rPr lang="fr-FR" dirty="0">
                <a:solidFill>
                  <a:srgbClr val="FF0000"/>
                </a:solidFill>
              </a:rPr>
              <a:t>épandages de gaz toxiques comme à Bhopa</a:t>
            </a:r>
            <a:r>
              <a:rPr lang="fr-FR" dirty="0"/>
              <a:t>l (8 000 morts immédiates et 25 000 retardées), </a:t>
            </a:r>
            <a:r>
              <a:rPr lang="fr-FR" dirty="0">
                <a:solidFill>
                  <a:srgbClr val="FF0000"/>
                </a:solidFill>
              </a:rPr>
              <a:t>les explosions de réacteurs nucléaires ou d’hydrocarbures liquides ou gazeux, d’engrais</a:t>
            </a:r>
            <a:r>
              <a:rPr lang="fr-FR" dirty="0"/>
              <a:t> (l’explosion de l’usine AZF à Toulouse a provoqué trente morts et 2 500 blessés) ou </a:t>
            </a:r>
            <a:r>
              <a:rPr lang="fr-FR" dirty="0">
                <a:solidFill>
                  <a:srgbClr val="FF0000"/>
                </a:solidFill>
              </a:rPr>
              <a:t>de munitions </a:t>
            </a:r>
            <a:r>
              <a:rPr lang="fr-FR" dirty="0"/>
              <a:t>(Brazzaville 283 morts et 2 300 blessés), les </a:t>
            </a:r>
            <a:r>
              <a:rPr lang="fr-FR" dirty="0">
                <a:solidFill>
                  <a:srgbClr val="FF0000"/>
                </a:solidFill>
              </a:rPr>
              <a:t>chutes d’avion</a:t>
            </a:r>
            <a:r>
              <a:rPr lang="fr-FR" dirty="0"/>
              <a:t>, les </a:t>
            </a:r>
            <a:r>
              <a:rPr lang="fr-FR" dirty="0">
                <a:solidFill>
                  <a:srgbClr val="FF0000"/>
                </a:solidFill>
              </a:rPr>
              <a:t>accidents de train ou de cars</a:t>
            </a:r>
            <a:r>
              <a:rPr lang="fr-FR" dirty="0"/>
              <a:t>, </a:t>
            </a:r>
            <a:r>
              <a:rPr lang="fr-FR" dirty="0">
                <a:solidFill>
                  <a:srgbClr val="FF0000"/>
                </a:solidFill>
              </a:rPr>
              <a:t>les incendies </a:t>
            </a:r>
            <a:r>
              <a:rPr lang="fr-FR" dirty="0"/>
              <a:t>et d’autres </a:t>
            </a:r>
            <a:r>
              <a:rPr lang="fr-FR" dirty="0">
                <a:solidFill>
                  <a:srgbClr val="FF0000"/>
                </a:solidFill>
              </a:rPr>
              <a:t>urgences collectives.</a:t>
            </a:r>
          </a:p>
          <a:p>
            <a:endParaRPr lang="fr-FR" dirty="0"/>
          </a:p>
          <a:p>
            <a:endParaRPr lang="fr-FR" dirty="0"/>
          </a:p>
        </p:txBody>
      </p:sp>
    </p:spTree>
    <p:extLst>
      <p:ext uri="{BB962C8B-B14F-4D97-AF65-F5344CB8AC3E}">
        <p14:creationId xmlns:p14="http://schemas.microsoft.com/office/powerpoint/2010/main" val="28946549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pic>
        <p:nvPicPr>
          <p:cNvPr id="1026" name="Picture 2" descr="Bombardeos sobre Gaza elevan a 45 los muertos | VOCES | PERU21"/>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57826" y="604434"/>
            <a:ext cx="8076347" cy="5572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882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pic>
        <p:nvPicPr>
          <p:cNvPr id="2050" name="Picture 2" descr="78 Dead In Spanish Train Crash: Train Derails and Catches Fire In One ..."/>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rot="16200000">
            <a:off x="3434781" y="-965384"/>
            <a:ext cx="5322438" cy="86480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8517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pic>
        <p:nvPicPr>
          <p:cNvPr id="3074" name="Picture 2" descr="Spain attacks: Imam had links to 2004 Madrid bomber | World News | Sky News"/>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088659" y="1690688"/>
            <a:ext cx="77357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89320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pic>
        <p:nvPicPr>
          <p:cNvPr id="4098" name="Picture 2" descr="العراق يعلن تضامنه مع اليونان جراء حادث اصطدام القطارين"/>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5391" y="1825625"/>
            <a:ext cx="7741218"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58852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pic>
        <p:nvPicPr>
          <p:cNvPr id="5122" name="Picture 2" descr="Image result for quelles sont les catastrohes naturelles en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72339" y="365126"/>
            <a:ext cx="8989017" cy="59736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56456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pic>
        <p:nvPicPr>
          <p:cNvPr id="6146" name="Picture 2" descr="Image result for quelles sont les catastrohes naturelles en imag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1" y="1069383"/>
            <a:ext cx="9576660" cy="54554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85425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pic>
        <p:nvPicPr>
          <p:cNvPr id="7170" name="Picture 2" descr="Les incendies en Australie: une catastrophe naturelle dévastatrice ..."/>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495946" y="1825625"/>
            <a:ext cx="9329979"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412308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pic>
        <p:nvPicPr>
          <p:cNvPr id="8194" name="Picture 2" descr="10 novembre 2001 : Il y a 19 ans, Bab El Oued était inondé - Algerie360"/>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72611" y="1825625"/>
            <a:ext cx="7246777"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9918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50929"/>
            <a:ext cx="10515600" cy="1039759"/>
          </a:xfrm>
        </p:spPr>
        <p:txBody>
          <a:bodyPr>
            <a:normAutofit fontScale="90000"/>
          </a:bodyPr>
          <a:lstStyle/>
          <a:p>
            <a:r>
              <a:rPr lang="fr-FR" sz="4000" b="1" dirty="0" smtClean="0">
                <a:solidFill>
                  <a:srgbClr val="FF0000"/>
                </a:solidFill>
              </a:rPr>
              <a:t>              OBJECTIFS DE L’ENSEIGNEMENT </a:t>
            </a:r>
            <a:r>
              <a:rPr lang="fr-FR" dirty="0" smtClean="0"/>
              <a:t/>
            </a:r>
            <a:br>
              <a:rPr lang="fr-FR" dirty="0" smtClean="0"/>
            </a:br>
            <a:endParaRPr lang="fr-FR" dirty="0"/>
          </a:p>
        </p:txBody>
      </p:sp>
      <p:sp>
        <p:nvSpPr>
          <p:cNvPr id="3" name="Content Placeholder 2"/>
          <p:cNvSpPr>
            <a:spLocks noGrp="1"/>
          </p:cNvSpPr>
          <p:nvPr>
            <p:ph idx="1"/>
          </p:nvPr>
        </p:nvSpPr>
        <p:spPr>
          <a:xfrm>
            <a:off x="650929" y="1690688"/>
            <a:ext cx="10594383" cy="4351338"/>
          </a:xfrm>
        </p:spPr>
        <p:txBody>
          <a:bodyPr>
            <a:normAutofit/>
          </a:bodyPr>
          <a:lstStyle/>
          <a:p>
            <a:pPr marL="514350" indent="-514350">
              <a:buAutoNum type="arabicPeriod"/>
            </a:pPr>
            <a:r>
              <a:rPr lang="fr-FR" sz="3200" dirty="0" smtClean="0"/>
              <a:t>Préparer des médecins à intervenir sur les lieux de sinistres ou de catastrophes naturelles, </a:t>
            </a:r>
          </a:p>
          <a:p>
            <a:pPr marL="0" indent="0">
              <a:buNone/>
            </a:pPr>
            <a:endParaRPr lang="fr-FR" sz="3200" dirty="0" smtClean="0"/>
          </a:p>
          <a:p>
            <a:pPr marL="0" indent="0">
              <a:buNone/>
            </a:pPr>
            <a:r>
              <a:rPr lang="fr-FR" sz="3200" dirty="0" smtClean="0"/>
              <a:t>2. Acquérir une </a:t>
            </a:r>
            <a:r>
              <a:rPr lang="fr-FR" sz="3200" dirty="0" smtClean="0">
                <a:solidFill>
                  <a:srgbClr val="FF0000"/>
                </a:solidFill>
              </a:rPr>
              <a:t>véritable CULTURE de la catastrophe </a:t>
            </a:r>
            <a:r>
              <a:rPr lang="fr-FR" sz="3200" dirty="0" smtClean="0"/>
              <a:t>et du     risque collectif qui reste différente de celle de la mise en œuvre de soins d'urgence individuel.</a:t>
            </a:r>
            <a:endParaRPr lang="fr-FR" sz="3200" dirty="0"/>
          </a:p>
        </p:txBody>
      </p:sp>
    </p:spTree>
    <p:extLst>
      <p:ext uri="{BB962C8B-B14F-4D97-AF65-F5344CB8AC3E}">
        <p14:creationId xmlns:p14="http://schemas.microsoft.com/office/powerpoint/2010/main" val="362375386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pic>
        <p:nvPicPr>
          <p:cNvPr id="9218" name="Picture 2" descr="tremblement de terrainBoumerdes Alger Tizi - YouTub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95227" y="1690688"/>
            <a:ext cx="6726265" cy="4694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99057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pic>
        <p:nvPicPr>
          <p:cNvPr id="10242" name="Picture 2" descr="Algeria train collision injures at least 78 - CNN"/>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8144" y="1825625"/>
            <a:ext cx="773571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77085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pic>
        <p:nvPicPr>
          <p:cNvPr id="11266" name="Picture 2" descr="One dead, 65 hurt as train derails in Algeria - Newspaper - DAWN.COM"/>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438400" y="1943894"/>
            <a:ext cx="7315200"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40859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la pandémie émergente</a:t>
            </a:r>
            <a:endParaRPr lang="fr-FR" dirty="0"/>
          </a:p>
        </p:txBody>
      </p:sp>
      <p:pic>
        <p:nvPicPr>
          <p:cNvPr id="12290" name="Picture 2" descr="JI protester killed in new Bangladesh war crimes clashe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18834" y="1825625"/>
            <a:ext cx="8942522"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73403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fr-FR"/>
          </a:p>
        </p:txBody>
      </p:sp>
      <p:pic>
        <p:nvPicPr>
          <p:cNvPr id="13314" name="Picture 2" descr="Image result for Canicule en France Août 200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60895" y="728420"/>
            <a:ext cx="9531458" cy="5424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03496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                  </a:t>
            </a:r>
            <a:r>
              <a:rPr lang="fr-FR" dirty="0" smtClean="0"/>
              <a:t>        </a:t>
            </a:r>
            <a:r>
              <a:rPr lang="fr-FR" b="1" dirty="0" smtClean="0">
                <a:solidFill>
                  <a:srgbClr val="FF0000"/>
                </a:solidFill>
              </a:rPr>
              <a:t>Définition</a:t>
            </a:r>
            <a:endParaRPr lang="fr-FR" b="1" dirty="0">
              <a:solidFill>
                <a:srgbClr val="FF0000"/>
              </a:solidFill>
            </a:endParaRPr>
          </a:p>
        </p:txBody>
      </p:sp>
      <p:sp>
        <p:nvSpPr>
          <p:cNvPr id="3" name="Content Placeholder 2"/>
          <p:cNvSpPr>
            <a:spLocks noGrp="1"/>
          </p:cNvSpPr>
          <p:nvPr>
            <p:ph idx="1"/>
          </p:nvPr>
        </p:nvSpPr>
        <p:spPr/>
        <p:txBody>
          <a:bodyPr>
            <a:normAutofit/>
          </a:bodyPr>
          <a:lstStyle/>
          <a:p>
            <a:r>
              <a:rPr lang="fr-FR" sz="3200" dirty="0" smtClean="0"/>
              <a:t>C’est une médecine de masse (grand nombre de victimes), une médecine globale (prise en charge de tous les aspects sanitaires), d’urgence et de terrain avec ses impératifs extra médicaux et ses aspects circonstanciels et logistiques. </a:t>
            </a:r>
            <a:endParaRPr lang="fr-FR" sz="3200" dirty="0" smtClean="0"/>
          </a:p>
          <a:p>
            <a:endParaRPr lang="en-US" sz="3200" dirty="0"/>
          </a:p>
          <a:p>
            <a:r>
              <a:rPr lang="fr-FR" sz="3200">
                <a:solidFill>
                  <a:srgbClr val="FF0000"/>
                </a:solidFill>
                <a:latin typeface="Arial" pitchFamily="34" charset="0"/>
                <a:cs typeface="Arial" pitchFamily="34" charset="0"/>
              </a:rPr>
              <a:t>Cela permet de traiter le plus grand nombre de victimes directes ou indirectes, le mieux possible, le plus vite possible en hiérarchisant et priorisant les prises en charge</a:t>
            </a:r>
          </a:p>
          <a:p>
            <a:endParaRPr lang="fr-FR" sz="3200" dirty="0" smtClean="0"/>
          </a:p>
        </p:txBody>
      </p:sp>
    </p:spTree>
    <p:extLst>
      <p:ext uri="{BB962C8B-B14F-4D97-AF65-F5344CB8AC3E}">
        <p14:creationId xmlns:p14="http://schemas.microsoft.com/office/powerpoint/2010/main" val="14577420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                  </a:t>
            </a:r>
            <a:r>
              <a:rPr lang="fr-FR" b="1" dirty="0" smtClean="0">
                <a:solidFill>
                  <a:srgbClr val="FF0000"/>
                </a:solidFill>
              </a:rPr>
              <a:t>Définition</a:t>
            </a:r>
            <a:endParaRPr lang="fr-FR" b="1" dirty="0">
              <a:solidFill>
                <a:srgbClr val="FF0000"/>
              </a:solidFill>
            </a:endParaRPr>
          </a:p>
        </p:txBody>
      </p:sp>
      <p:sp>
        <p:nvSpPr>
          <p:cNvPr id="3" name="Content Placeholder 2"/>
          <p:cNvSpPr>
            <a:spLocks noGrp="1"/>
          </p:cNvSpPr>
          <p:nvPr>
            <p:ph idx="1"/>
          </p:nvPr>
        </p:nvSpPr>
        <p:spPr>
          <a:xfrm>
            <a:off x="838200" y="1468582"/>
            <a:ext cx="10515600" cy="4708381"/>
          </a:xfrm>
        </p:spPr>
        <p:txBody>
          <a:bodyPr/>
          <a:lstStyle/>
          <a:p>
            <a:pPr marL="0" indent="0">
              <a:buNone/>
            </a:pPr>
            <a:r>
              <a:rPr lang="fr-FR" dirty="0" smtClean="0"/>
              <a:t>–</a:t>
            </a:r>
          </a:p>
          <a:p>
            <a:pPr marL="0" indent="0">
              <a:buNone/>
            </a:pPr>
            <a:endParaRPr lang="fr-FR" dirty="0">
              <a:solidFill>
                <a:srgbClr val="FF0000"/>
              </a:solidFill>
              <a:latin typeface="Arial" pitchFamily="34" charset="0"/>
              <a:cs typeface="Arial" pitchFamily="34" charset="0"/>
            </a:endParaRPr>
          </a:p>
          <a:p>
            <a:pPr marL="0" indent="0">
              <a:buNone/>
            </a:pPr>
            <a:endParaRPr lang="fr-FR" dirty="0" smtClean="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425166789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74739"/>
          </a:xfrm>
        </p:spPr>
        <p:txBody>
          <a:bodyPr/>
          <a:lstStyle/>
          <a:p>
            <a:r>
              <a:rPr lang="fr-FR" dirty="0" smtClean="0"/>
              <a:t>               </a:t>
            </a:r>
            <a:r>
              <a:rPr lang="fr-FR" b="1" dirty="0" smtClean="0">
                <a:solidFill>
                  <a:srgbClr val="FF0000"/>
                </a:solidFill>
              </a:rPr>
              <a:t>Classification des catastrophes</a:t>
            </a:r>
            <a:endParaRPr lang="fr-FR" b="1" dirty="0">
              <a:solidFill>
                <a:srgbClr val="FF0000"/>
              </a:solidFill>
            </a:endParaRPr>
          </a:p>
        </p:txBody>
      </p:sp>
      <p:sp>
        <p:nvSpPr>
          <p:cNvPr id="3" name="Content Placeholder 2"/>
          <p:cNvSpPr>
            <a:spLocks noGrp="1"/>
          </p:cNvSpPr>
          <p:nvPr>
            <p:ph idx="1"/>
          </p:nvPr>
        </p:nvSpPr>
        <p:spPr>
          <a:xfrm>
            <a:off x="838199" y="1363852"/>
            <a:ext cx="10816525" cy="5269424"/>
          </a:xfrm>
        </p:spPr>
        <p:txBody>
          <a:bodyPr>
            <a:normAutofit/>
          </a:bodyPr>
          <a:lstStyle/>
          <a:p>
            <a:pPr marL="514350" indent="-514350">
              <a:buAutoNum type="arabicPeriod"/>
            </a:pPr>
            <a:r>
              <a:rPr lang="fr-FR" dirty="0" smtClean="0">
                <a:solidFill>
                  <a:srgbClr val="FF0000"/>
                </a:solidFill>
              </a:rPr>
              <a:t>Classification des catastrophes selon leurs origines </a:t>
            </a:r>
            <a:r>
              <a:rPr lang="fr-FR" dirty="0">
                <a:solidFill>
                  <a:srgbClr val="FF0000"/>
                </a:solidFill>
              </a:rPr>
              <a:t>:</a:t>
            </a:r>
            <a:r>
              <a:rPr lang="fr-FR" dirty="0" smtClean="0"/>
              <a:t>L’étude de l’origine de la catastrophe a déterminé trois grandes familles : </a:t>
            </a:r>
          </a:p>
          <a:p>
            <a:pPr marL="0" indent="0">
              <a:buNone/>
            </a:pPr>
            <a:r>
              <a:rPr lang="fr-FR" dirty="0" smtClean="0"/>
              <a:t> </a:t>
            </a:r>
            <a:r>
              <a:rPr lang="fr-FR" b="1" dirty="0" smtClean="0">
                <a:solidFill>
                  <a:schemeClr val="accent1"/>
                </a:solidFill>
              </a:rPr>
              <a:t>Les catastrophes naturelles </a:t>
            </a:r>
            <a:r>
              <a:rPr lang="fr-FR" dirty="0" smtClean="0"/>
              <a:t>regroupant l’aléa météorologique (cyclones, inondations, coulées de boue, vagues de froid et de chaleur) et géologique (séismes, tsunami, éruptions volcaniques, glissement de terrains...) ; </a:t>
            </a:r>
            <a:endParaRPr lang="fr-FR" dirty="0"/>
          </a:p>
          <a:p>
            <a:pPr marL="0" indent="0">
              <a:buNone/>
            </a:pPr>
            <a:r>
              <a:rPr lang="fr-FR" b="1" dirty="0" smtClean="0">
                <a:solidFill>
                  <a:schemeClr val="accent1"/>
                </a:solidFill>
              </a:rPr>
              <a:t>Les catastrophes technologiques </a:t>
            </a:r>
            <a:r>
              <a:rPr lang="fr-FR" dirty="0" smtClean="0"/>
              <a:t>: incendies (immeubles d’habitations ou recevant du public), transports sous toutes leurs formes, accidents industriels mécaniques, chimiques, radiologiques ou biologiques ; </a:t>
            </a:r>
          </a:p>
          <a:p>
            <a:pPr marL="0" indent="0">
              <a:buNone/>
            </a:pPr>
            <a:r>
              <a:rPr lang="fr-FR" dirty="0"/>
              <a:t> </a:t>
            </a:r>
            <a:r>
              <a:rPr lang="fr-FR" dirty="0" smtClean="0"/>
              <a:t> </a:t>
            </a:r>
            <a:r>
              <a:rPr lang="fr-FR" b="1" dirty="0" smtClean="0">
                <a:solidFill>
                  <a:schemeClr val="accent1"/>
                </a:solidFill>
              </a:rPr>
              <a:t>Les catastrophes dites sociales </a:t>
            </a:r>
            <a:r>
              <a:rPr lang="fr-FR" dirty="0" smtClean="0"/>
              <a:t>ou « sociétales » réunissent les fusillades, les attentats, les prises d’otage. </a:t>
            </a:r>
            <a:endParaRPr lang="fr-FR" dirty="0"/>
          </a:p>
        </p:txBody>
      </p:sp>
    </p:spTree>
    <p:extLst>
      <p:ext uri="{BB962C8B-B14F-4D97-AF65-F5344CB8AC3E}">
        <p14:creationId xmlns:p14="http://schemas.microsoft.com/office/powerpoint/2010/main" val="269901575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69207"/>
          </a:xfrm>
        </p:spPr>
        <p:txBody>
          <a:bodyPr>
            <a:normAutofit/>
          </a:bodyPr>
          <a:lstStyle/>
          <a:p>
            <a:r>
              <a:rPr lang="fr-FR" sz="4000" b="1" dirty="0" smtClean="0">
                <a:solidFill>
                  <a:srgbClr val="FF0000"/>
                </a:solidFill>
              </a:rPr>
              <a:t>            Classification des catastrophes</a:t>
            </a:r>
            <a:endParaRPr lang="fr-FR" sz="4000" b="1" dirty="0">
              <a:solidFill>
                <a:srgbClr val="FF0000"/>
              </a:solidFill>
            </a:endParaRPr>
          </a:p>
        </p:txBody>
      </p:sp>
      <p:sp>
        <p:nvSpPr>
          <p:cNvPr id="3" name="Content Placeholder 2"/>
          <p:cNvSpPr>
            <a:spLocks noGrp="1"/>
          </p:cNvSpPr>
          <p:nvPr>
            <p:ph idx="1"/>
          </p:nvPr>
        </p:nvSpPr>
        <p:spPr>
          <a:xfrm>
            <a:off x="838200" y="1332854"/>
            <a:ext cx="10515600" cy="4844109"/>
          </a:xfrm>
        </p:spPr>
        <p:txBody>
          <a:bodyPr>
            <a:normAutofit fontScale="92500" lnSpcReduction="10000"/>
          </a:bodyPr>
          <a:lstStyle/>
          <a:p>
            <a:pPr marL="0" indent="0">
              <a:buNone/>
            </a:pPr>
            <a:r>
              <a:rPr lang="fr-FR" b="1" dirty="0" smtClean="0">
                <a:solidFill>
                  <a:schemeClr val="accent1"/>
                </a:solidFill>
              </a:rPr>
              <a:t>2. Les risques émergents :</a:t>
            </a:r>
            <a:r>
              <a:rPr lang="fr-FR" dirty="0" smtClean="0"/>
              <a:t>Le début du XXIe siècle a été marqué par l’émergence de risques nouveaux : </a:t>
            </a:r>
            <a:endParaRPr lang="fr-FR" dirty="0"/>
          </a:p>
          <a:p>
            <a:pPr>
              <a:buFont typeface="Wingdings" panose="05000000000000000000" pitchFamily="2" charset="2"/>
              <a:buChar char="ü"/>
            </a:pPr>
            <a:r>
              <a:rPr lang="fr-FR" dirty="0" smtClean="0"/>
              <a:t> La survenue d’épidémies : la grippe H5N1, le SARS (</a:t>
            </a:r>
            <a:r>
              <a:rPr lang="fr-FR" dirty="0" err="1" smtClean="0"/>
              <a:t>Severe</a:t>
            </a:r>
            <a:r>
              <a:rPr lang="fr-FR" dirty="0" smtClean="0"/>
              <a:t> Acute </a:t>
            </a:r>
            <a:r>
              <a:rPr lang="fr-FR" dirty="0" err="1" smtClean="0"/>
              <a:t>Respiratory</a:t>
            </a:r>
            <a:r>
              <a:rPr lang="fr-FR" dirty="0" smtClean="0"/>
              <a:t> </a:t>
            </a:r>
            <a:r>
              <a:rPr lang="fr-FR" dirty="0" err="1" smtClean="0"/>
              <a:t>Syndrom</a:t>
            </a:r>
            <a:r>
              <a:rPr lang="fr-FR" dirty="0" smtClean="0"/>
              <a:t>), le </a:t>
            </a:r>
            <a:r>
              <a:rPr lang="fr-FR" dirty="0" err="1" smtClean="0"/>
              <a:t>Chikungunya</a:t>
            </a:r>
            <a:r>
              <a:rPr lang="fr-FR" dirty="0" smtClean="0"/>
              <a:t>, la Dengue, l’épidémie Ébola, </a:t>
            </a:r>
            <a:r>
              <a:rPr lang="fr-FR" dirty="0" err="1" smtClean="0"/>
              <a:t>covid</a:t>
            </a:r>
            <a:r>
              <a:rPr lang="fr-FR" dirty="0" smtClean="0"/>
              <a:t> 19 et aujourd’hui la maladie due au virus </a:t>
            </a:r>
            <a:r>
              <a:rPr lang="fr-FR" dirty="0" err="1" smtClean="0"/>
              <a:t>Zika</a:t>
            </a:r>
            <a:endParaRPr lang="fr-FR" dirty="0" smtClean="0"/>
          </a:p>
          <a:p>
            <a:pPr marL="0" indent="0">
              <a:buNone/>
            </a:pPr>
            <a:r>
              <a:rPr lang="fr-FR" dirty="0" smtClean="0"/>
              <a:t>. L’épidémie est l’aléa le plus meurtrier. La Peste noire de 1347 a décimé 30 à 50 % de la population européenne en quatre ans ; l’épidémie de grippe de 1918 a été plus meurtrière que la Grande Guerre ; </a:t>
            </a:r>
          </a:p>
          <a:p>
            <a:pPr>
              <a:buFont typeface="Wingdings" panose="05000000000000000000" pitchFamily="2" charset="2"/>
              <a:buChar char="ü"/>
            </a:pPr>
            <a:r>
              <a:rPr lang="fr-FR" dirty="0" smtClean="0"/>
              <a:t> L’émergence des risques nucléaires, radiologiques, biologiques, chimiques et d’explosions regroupés sous l’acronyme NRBC-E, conséquence de l’aléa industriel ou de l’emploi détourné d’armes de guerre ; </a:t>
            </a:r>
            <a:endParaRPr lang="fr-FR" dirty="0"/>
          </a:p>
          <a:p>
            <a:pPr>
              <a:buFont typeface="Wingdings" panose="05000000000000000000" pitchFamily="2" charset="2"/>
              <a:buChar char="ü"/>
            </a:pPr>
            <a:r>
              <a:rPr lang="fr-FR" dirty="0" smtClean="0"/>
              <a:t>La multiplication et l’</a:t>
            </a:r>
            <a:r>
              <a:rPr lang="fr-FR" dirty="0" err="1" smtClean="0"/>
              <a:t>acutisation</a:t>
            </a:r>
            <a:r>
              <a:rPr lang="fr-FR" dirty="0" smtClean="0"/>
              <a:t> des risques et menaces sociétales dont le terrorisme est la forme la plus actuelle.</a:t>
            </a:r>
            <a:endParaRPr lang="fr-FR" dirty="0"/>
          </a:p>
        </p:txBody>
      </p:sp>
    </p:spTree>
    <p:extLst>
      <p:ext uri="{BB962C8B-B14F-4D97-AF65-F5344CB8AC3E}">
        <p14:creationId xmlns:p14="http://schemas.microsoft.com/office/powerpoint/2010/main" val="184387601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          </a:t>
            </a:r>
            <a:r>
              <a:rPr lang="fr-FR" b="1" dirty="0" smtClean="0">
                <a:solidFill>
                  <a:srgbClr val="FF0000"/>
                </a:solidFill>
              </a:rPr>
              <a:t>Classification des catastrophes</a:t>
            </a:r>
            <a:endParaRPr lang="fr-FR" b="1" dirty="0">
              <a:solidFill>
                <a:srgbClr val="FF0000"/>
              </a:solidFill>
            </a:endParaRPr>
          </a:p>
        </p:txBody>
      </p:sp>
      <p:sp>
        <p:nvSpPr>
          <p:cNvPr id="3" name="Content Placeholder 2"/>
          <p:cNvSpPr>
            <a:spLocks noGrp="1"/>
          </p:cNvSpPr>
          <p:nvPr>
            <p:ph idx="1"/>
          </p:nvPr>
        </p:nvSpPr>
        <p:spPr>
          <a:xfrm>
            <a:off x="433953" y="1472339"/>
            <a:ext cx="11205273" cy="4990454"/>
          </a:xfrm>
        </p:spPr>
        <p:txBody>
          <a:bodyPr>
            <a:normAutofit/>
          </a:bodyPr>
          <a:lstStyle/>
          <a:p>
            <a:pPr marL="0" indent="0">
              <a:buNone/>
            </a:pPr>
            <a:r>
              <a:rPr lang="fr-FR" sz="3500" b="1" dirty="0" smtClean="0">
                <a:solidFill>
                  <a:schemeClr val="accent1"/>
                </a:solidFill>
              </a:rPr>
              <a:t>3.Classification des catastrophes selon leurs conséquences :</a:t>
            </a:r>
          </a:p>
          <a:p>
            <a:r>
              <a:rPr lang="fr-FR" u="sng" dirty="0" smtClean="0"/>
              <a:t> </a:t>
            </a:r>
            <a:r>
              <a:rPr lang="fr-FR" b="1" u="sng" dirty="0" smtClean="0">
                <a:solidFill>
                  <a:srgbClr val="FF0000"/>
                </a:solidFill>
              </a:rPr>
              <a:t>catastrophe à effet limité </a:t>
            </a:r>
            <a:r>
              <a:rPr lang="fr-FR" dirty="0" smtClean="0"/>
              <a:t>comme l’attentat par explosifs, les moyens locaux gardent leur entière capacité d’action. L’organisation de l’engagement des services de sûreté, de secours et d’aide médicale urgente doit en assurer le plein rendement opérationnel.</a:t>
            </a:r>
          </a:p>
          <a:p>
            <a:endParaRPr lang="en-US" sz="1200" dirty="0" smtClean="0"/>
          </a:p>
          <a:p>
            <a:r>
              <a:rPr lang="en-US" b="1" u="sng" dirty="0" smtClean="0">
                <a:solidFill>
                  <a:srgbClr val="FF0000"/>
                </a:solidFill>
              </a:rPr>
              <a:t>  </a:t>
            </a:r>
            <a:r>
              <a:rPr lang="fr-FR" b="1" u="sng" dirty="0">
                <a:solidFill>
                  <a:srgbClr val="FF0000"/>
                </a:solidFill>
              </a:rPr>
              <a:t>Lors d’une catastrophe majeure</a:t>
            </a:r>
            <a:r>
              <a:rPr lang="fr-FR" dirty="0"/>
              <a:t>, dont le type est le séisme destructeur, les services qui assurent la sûreté (police et gendarmerie), les secours (</a:t>
            </a:r>
            <a:r>
              <a:rPr lang="fr-FR" dirty="0" smtClean="0"/>
              <a:t>sapeur </a:t>
            </a:r>
            <a:r>
              <a:rPr lang="fr-FR" dirty="0" err="1" smtClean="0"/>
              <a:t>spompiers</a:t>
            </a:r>
            <a:r>
              <a:rPr lang="fr-FR" dirty="0" smtClean="0"/>
              <a:t> </a:t>
            </a:r>
            <a:r>
              <a:rPr lang="fr-FR" dirty="0"/>
              <a:t>et associations), les soins (SMUR, SAMU et hôpitaux), le niveau sanitaire local (alimentation et eau de boisson), la capacité de coordination sociale (préfet, maire) </a:t>
            </a:r>
            <a:r>
              <a:rPr lang="fr-FR" dirty="0" smtClean="0"/>
              <a:t> </a:t>
            </a:r>
            <a:r>
              <a:rPr lang="fr-FR" dirty="0"/>
              <a:t>sont inefficaces. Il s’agit alors d’envoyer des colonnes de secours provenant de l’extérieur de la zone </a:t>
            </a:r>
          </a:p>
          <a:p>
            <a:endParaRPr lang="fr-FR" dirty="0"/>
          </a:p>
        </p:txBody>
      </p:sp>
    </p:spTree>
    <p:extLst>
      <p:ext uri="{BB962C8B-B14F-4D97-AF65-F5344CB8AC3E}">
        <p14:creationId xmlns:p14="http://schemas.microsoft.com/office/powerpoint/2010/main" val="1005704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5018" y="434398"/>
            <a:ext cx="10113818" cy="1325563"/>
          </a:xfrm>
        </p:spPr>
        <p:txBody>
          <a:bodyPr/>
          <a:lstStyle/>
          <a:p>
            <a:r>
              <a:rPr lang="fr-FR" dirty="0" smtClean="0"/>
              <a:t>    </a:t>
            </a:r>
            <a:r>
              <a:rPr lang="fr-FR" b="1" dirty="0" smtClean="0"/>
              <a:t>PLAN</a:t>
            </a:r>
            <a:endParaRPr lang="fr-FR" b="1" dirty="0"/>
          </a:p>
        </p:txBody>
      </p:sp>
      <p:sp>
        <p:nvSpPr>
          <p:cNvPr id="3" name="Content Placeholder 2"/>
          <p:cNvSpPr>
            <a:spLocks noGrp="1"/>
          </p:cNvSpPr>
          <p:nvPr>
            <p:ph idx="1"/>
          </p:nvPr>
        </p:nvSpPr>
        <p:spPr>
          <a:xfrm>
            <a:off x="879764" y="966642"/>
            <a:ext cx="10515600" cy="4949249"/>
          </a:xfrm>
        </p:spPr>
        <p:txBody>
          <a:bodyPr>
            <a:normAutofit/>
          </a:bodyPr>
          <a:lstStyle/>
          <a:p>
            <a:pPr marL="0" indent="0">
              <a:buNone/>
            </a:pPr>
            <a:r>
              <a:rPr lang="fr-FR" sz="4400" dirty="0" smtClean="0"/>
              <a:t> </a:t>
            </a:r>
          </a:p>
          <a:p>
            <a:pPr marL="571500" indent="-571500">
              <a:buAutoNum type="romanUcPeriod"/>
            </a:pPr>
            <a:r>
              <a:rPr lang="fr-FR" sz="3600" dirty="0" smtClean="0"/>
              <a:t>Introduction </a:t>
            </a:r>
          </a:p>
          <a:p>
            <a:pPr marL="514350" indent="-514350">
              <a:buAutoNum type="arabicPeriod"/>
            </a:pPr>
            <a:r>
              <a:rPr lang="fr-FR" sz="3600" dirty="0" smtClean="0"/>
              <a:t>Les Catastrophes </a:t>
            </a:r>
          </a:p>
          <a:p>
            <a:pPr marL="0" indent="0">
              <a:buNone/>
            </a:pPr>
            <a:r>
              <a:rPr lang="fr-FR" sz="3600" dirty="0" smtClean="0"/>
              <a:t>2. L’aléa catastrophique </a:t>
            </a:r>
          </a:p>
          <a:p>
            <a:pPr marL="0" indent="0">
              <a:buNone/>
            </a:pPr>
            <a:r>
              <a:rPr lang="fr-FR" sz="3600" dirty="0" smtClean="0"/>
              <a:t>II. Définition et objectifs </a:t>
            </a:r>
          </a:p>
          <a:p>
            <a:pPr marL="0" indent="0">
              <a:buNone/>
            </a:pPr>
            <a:r>
              <a:rPr lang="fr-FR" sz="3600" dirty="0" smtClean="0"/>
              <a:t>III. Classification des catastrophes </a:t>
            </a:r>
          </a:p>
          <a:p>
            <a:pPr marL="0" indent="0">
              <a:buNone/>
            </a:pPr>
            <a:r>
              <a:rPr lang="fr-FR" sz="3600" dirty="0" smtClean="0"/>
              <a:t>IV. Organisation des secours médicaux</a:t>
            </a:r>
            <a:endParaRPr lang="fr-FR" sz="3600" dirty="0"/>
          </a:p>
        </p:txBody>
      </p:sp>
    </p:spTree>
    <p:extLst>
      <p:ext uri="{BB962C8B-B14F-4D97-AF65-F5344CB8AC3E}">
        <p14:creationId xmlns:p14="http://schemas.microsoft.com/office/powerpoint/2010/main" val="131833777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330" y="669134"/>
            <a:ext cx="10515600" cy="1325563"/>
          </a:xfrm>
        </p:spPr>
        <p:txBody>
          <a:bodyPr/>
          <a:lstStyle/>
          <a:p>
            <a:r>
              <a:rPr lang="fr-FR" b="1" dirty="0" smtClean="0">
                <a:solidFill>
                  <a:srgbClr val="C00000"/>
                </a:solidFill>
              </a:rPr>
              <a:t>       Organisation des secours médicaux</a:t>
            </a:r>
            <a:endParaRPr lang="fr-FR" b="1" dirty="0">
              <a:solidFill>
                <a:srgbClr val="C00000"/>
              </a:solidFill>
            </a:endParaRPr>
          </a:p>
        </p:txBody>
      </p:sp>
      <p:sp>
        <p:nvSpPr>
          <p:cNvPr id="3" name="Content Placeholder 2"/>
          <p:cNvSpPr>
            <a:spLocks noGrp="1"/>
          </p:cNvSpPr>
          <p:nvPr>
            <p:ph idx="1"/>
          </p:nvPr>
        </p:nvSpPr>
        <p:spPr>
          <a:xfrm>
            <a:off x="890330" y="1994697"/>
            <a:ext cx="10515600" cy="4351338"/>
          </a:xfrm>
        </p:spPr>
        <p:txBody>
          <a:bodyPr/>
          <a:lstStyle/>
          <a:p>
            <a:endParaRPr lang="fr-FR" dirty="0" smtClean="0"/>
          </a:p>
          <a:p>
            <a:r>
              <a:rPr lang="fr-FR" dirty="0" smtClean="0"/>
              <a:t>En cas d’afflux de victimes (Plan blanc) permet, avec l’aide de tous les acteurs sanitaires, d’assurer la meilleure qualité des soins dans les meilleurs délais. Tout sinistre d’une certaine ampleur pouvant affecter de nombreuses victimes doit entraîner le déclenchement des plans correspondants. (...) </a:t>
            </a:r>
            <a:endParaRPr lang="fr-FR" dirty="0"/>
          </a:p>
        </p:txBody>
      </p:sp>
    </p:spTree>
    <p:extLst>
      <p:ext uri="{BB962C8B-B14F-4D97-AF65-F5344CB8AC3E}">
        <p14:creationId xmlns:p14="http://schemas.microsoft.com/office/powerpoint/2010/main" val="422266585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4345" y="503670"/>
            <a:ext cx="10515600" cy="1325563"/>
          </a:xfrm>
        </p:spPr>
        <p:txBody>
          <a:bodyPr/>
          <a:lstStyle/>
          <a:p>
            <a:r>
              <a:rPr lang="fr-FR" dirty="0" smtClean="0"/>
              <a:t>             </a:t>
            </a:r>
            <a:r>
              <a:rPr lang="fr-FR" sz="3600" b="1" dirty="0" smtClean="0">
                <a:solidFill>
                  <a:srgbClr val="C00000"/>
                </a:solidFill>
              </a:rPr>
              <a:t>Organisation des secours médicaux</a:t>
            </a:r>
            <a:endParaRPr lang="fr-FR" sz="4000" b="1" dirty="0">
              <a:solidFill>
                <a:srgbClr val="C00000"/>
              </a:solidFill>
            </a:endParaRPr>
          </a:p>
        </p:txBody>
      </p:sp>
      <p:sp>
        <p:nvSpPr>
          <p:cNvPr id="3" name="Content Placeholder 2"/>
          <p:cNvSpPr>
            <a:spLocks noGrp="1"/>
          </p:cNvSpPr>
          <p:nvPr>
            <p:ph idx="1"/>
          </p:nvPr>
        </p:nvSpPr>
        <p:spPr>
          <a:xfrm>
            <a:off x="907472" y="1673225"/>
            <a:ext cx="10515600" cy="4351338"/>
          </a:xfrm>
        </p:spPr>
        <p:txBody>
          <a:bodyPr/>
          <a:lstStyle/>
          <a:p>
            <a:pPr marL="514350" indent="-514350">
              <a:buAutoNum type="arabicPeriod"/>
            </a:pPr>
            <a:r>
              <a:rPr lang="fr-FR" b="1" dirty="0" smtClean="0">
                <a:solidFill>
                  <a:srgbClr val="C00000"/>
                </a:solidFill>
              </a:rPr>
              <a:t>Réception et vérification de l’alerte : </a:t>
            </a:r>
          </a:p>
          <a:p>
            <a:pPr>
              <a:buFont typeface="Wingdings" panose="05000000000000000000" pitchFamily="2" charset="2"/>
              <a:buChar char="ü"/>
            </a:pPr>
            <a:r>
              <a:rPr lang="fr-FR" dirty="0" smtClean="0"/>
              <a:t> Dès la connaissance de l’événement, par des appels provenant de la police ou de la gendarmerie, des sapeurs-pompiers, d’un hôpital, d’un médecin, ou de particuliers. </a:t>
            </a:r>
          </a:p>
          <a:p>
            <a:pPr>
              <a:buNone/>
            </a:pPr>
            <a:endParaRPr lang="fr-FR" dirty="0" smtClean="0"/>
          </a:p>
          <a:p>
            <a:pPr>
              <a:buFont typeface="Wingdings" panose="05000000000000000000" pitchFamily="2" charset="2"/>
              <a:buChar char="ü"/>
            </a:pPr>
            <a:r>
              <a:rPr lang="fr-FR" dirty="0" smtClean="0"/>
              <a:t> Une fois la vérification faite par le médecin-régulateur, le Plan blanc est déclenché par le directeur de l’établissement avec mise en place d’une cellule de crise</a:t>
            </a:r>
            <a:endParaRPr lang="fr-FR" dirty="0"/>
          </a:p>
        </p:txBody>
      </p:sp>
    </p:spTree>
    <p:extLst>
      <p:ext uri="{BB962C8B-B14F-4D97-AF65-F5344CB8AC3E}">
        <p14:creationId xmlns:p14="http://schemas.microsoft.com/office/powerpoint/2010/main" val="423343528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         </a:t>
            </a:r>
            <a:r>
              <a:rPr lang="fr-FR" sz="4000" b="1" dirty="0" smtClean="0">
                <a:solidFill>
                  <a:srgbClr val="C00000"/>
                </a:solidFill>
              </a:rPr>
              <a:t>Organisation des secours médicaux</a:t>
            </a:r>
            <a:endParaRPr lang="fr-FR" b="1" dirty="0">
              <a:solidFill>
                <a:srgbClr val="C00000"/>
              </a:solidFill>
            </a:endParaRPr>
          </a:p>
        </p:txBody>
      </p:sp>
      <p:sp>
        <p:nvSpPr>
          <p:cNvPr id="3" name="Content Placeholder 2"/>
          <p:cNvSpPr>
            <a:spLocks noGrp="1"/>
          </p:cNvSpPr>
          <p:nvPr>
            <p:ph idx="1"/>
          </p:nvPr>
        </p:nvSpPr>
        <p:spPr>
          <a:xfrm>
            <a:off x="838200" y="1825625"/>
            <a:ext cx="10515600" cy="4327202"/>
          </a:xfrm>
        </p:spPr>
        <p:txBody>
          <a:bodyPr/>
          <a:lstStyle/>
          <a:p>
            <a:pPr marL="0" indent="0">
              <a:buNone/>
            </a:pPr>
            <a:r>
              <a:rPr lang="fr-FR" dirty="0" smtClean="0"/>
              <a:t>2. Arrivée d’une équipe médicale sur le site : Le premier médecin arrivé sur place devra transmettre immédiatement un premier bilan et une première appréciation du nombre et de la gravité des blessés. </a:t>
            </a:r>
          </a:p>
          <a:p>
            <a:pPr marL="0" indent="0">
              <a:buNone/>
            </a:pPr>
            <a:r>
              <a:rPr lang="fr-FR" b="1" dirty="0" smtClean="0">
                <a:solidFill>
                  <a:srgbClr val="C00000"/>
                </a:solidFill>
              </a:rPr>
              <a:t>2.1. Particularités De La Médecine De Catastrophe sur le site : </a:t>
            </a:r>
            <a:r>
              <a:rPr lang="fr-FR" dirty="0" smtClean="0"/>
              <a:t>Ce sont la nécessité d’adopter une stratégie adaptée, la nature des manifestations pathologiques rencontrées et enfin des techniques spécifiques.</a:t>
            </a:r>
            <a:endParaRPr lang="fr-FR" dirty="0"/>
          </a:p>
        </p:txBody>
      </p:sp>
    </p:spTree>
    <p:extLst>
      <p:ext uri="{BB962C8B-B14F-4D97-AF65-F5344CB8AC3E}">
        <p14:creationId xmlns:p14="http://schemas.microsoft.com/office/powerpoint/2010/main" val="59416942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sz="4000" b="1" dirty="0" smtClean="0">
                <a:solidFill>
                  <a:srgbClr val="C00000"/>
                </a:solidFill>
              </a:rPr>
              <a:t>           Organisation des secours médicaux</a:t>
            </a:r>
            <a:endParaRPr lang="fr-FR" sz="4000" b="1" dirty="0">
              <a:solidFill>
                <a:srgbClr val="C00000"/>
              </a:solidFill>
            </a:endParaRPr>
          </a:p>
        </p:txBody>
      </p:sp>
      <p:sp>
        <p:nvSpPr>
          <p:cNvPr id="3" name="Content Placeholder 2"/>
          <p:cNvSpPr>
            <a:spLocks noGrp="1"/>
          </p:cNvSpPr>
          <p:nvPr>
            <p:ph idx="1"/>
          </p:nvPr>
        </p:nvSpPr>
        <p:spPr/>
        <p:txBody>
          <a:bodyPr>
            <a:normAutofit lnSpcReduction="10000"/>
          </a:bodyPr>
          <a:lstStyle/>
          <a:p>
            <a:pPr marL="0" indent="0">
              <a:buNone/>
            </a:pPr>
            <a:r>
              <a:rPr lang="fr-FR" dirty="0" smtClean="0"/>
              <a:t>  </a:t>
            </a:r>
            <a:r>
              <a:rPr lang="fr-FR" b="1" dirty="0" smtClean="0"/>
              <a:t>2.1. Particularités De La Médecine De Catastrophe sur le site </a:t>
            </a:r>
          </a:p>
          <a:p>
            <a:pPr marL="0" indent="0">
              <a:buNone/>
            </a:pPr>
            <a:r>
              <a:rPr lang="fr-FR" b="1" dirty="0" smtClean="0">
                <a:solidFill>
                  <a:srgbClr val="C00000"/>
                </a:solidFill>
              </a:rPr>
              <a:t>2.1.1. Le triage </a:t>
            </a:r>
            <a:r>
              <a:rPr lang="fr-FR" dirty="0" smtClean="0"/>
              <a:t>: L’inadéquation entre besoins et moyens de traitement disponibles immédiatement impose la nécessité d’adapter une stratégie afin de classifier ou catégoriser les victimes. Cet acte médical diagnostique s’est organisé en milieu militaire sous le terme de triage. Il détermine le degré d’urgence de l’indication opératoire. </a:t>
            </a:r>
          </a:p>
          <a:p>
            <a:pPr marL="0" indent="0">
              <a:buNone/>
            </a:pPr>
            <a:r>
              <a:rPr lang="fr-FR" dirty="0" smtClean="0"/>
              <a:t>Dès 1792, Dominique Larrey médecin de l’empire crée les ambulances volantes (avec chirurgiens + infirmiers) pour conditionner et évacuer les soldats blessés vers l’arrière. La notion de premier tri apparaît pour répondre à une logique économique avec abandon des urgences vitales trop difficiles à réparer. </a:t>
            </a:r>
            <a:endParaRPr lang="fr-FR" dirty="0"/>
          </a:p>
        </p:txBody>
      </p:sp>
    </p:spTree>
    <p:extLst>
      <p:ext uri="{BB962C8B-B14F-4D97-AF65-F5344CB8AC3E}">
        <p14:creationId xmlns:p14="http://schemas.microsoft.com/office/powerpoint/2010/main" val="66578091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61071"/>
            <a:ext cx="10515600" cy="1325563"/>
          </a:xfrm>
        </p:spPr>
        <p:txBody>
          <a:bodyPr/>
          <a:lstStyle/>
          <a:p>
            <a:r>
              <a:rPr lang="fr-FR" dirty="0" smtClean="0"/>
              <a:t>          </a:t>
            </a:r>
            <a:r>
              <a:rPr lang="fr-FR" sz="4000" b="1" dirty="0" smtClean="0">
                <a:solidFill>
                  <a:srgbClr val="C00000"/>
                </a:solidFill>
              </a:rPr>
              <a:t>Organisation des secours médicaux</a:t>
            </a:r>
            <a:endParaRPr lang="fr-FR" sz="4000" b="1" dirty="0">
              <a:solidFill>
                <a:srgbClr val="C00000"/>
              </a:solidFill>
            </a:endParaRPr>
          </a:p>
        </p:txBody>
      </p:sp>
      <p:sp>
        <p:nvSpPr>
          <p:cNvPr id="3" name="Content Placeholder 2"/>
          <p:cNvSpPr>
            <a:spLocks noGrp="1"/>
          </p:cNvSpPr>
          <p:nvPr>
            <p:ph idx="1"/>
          </p:nvPr>
        </p:nvSpPr>
        <p:spPr>
          <a:xfrm>
            <a:off x="838200" y="1825625"/>
            <a:ext cx="10515600" cy="3319812"/>
          </a:xfrm>
        </p:spPr>
        <p:txBody>
          <a:bodyPr/>
          <a:lstStyle/>
          <a:p>
            <a:pPr marL="0" indent="0">
              <a:buNone/>
            </a:pPr>
            <a:endParaRPr lang="fr-FR" dirty="0" smtClean="0"/>
          </a:p>
          <a:p>
            <a:pPr marL="0" indent="0">
              <a:buNone/>
            </a:pPr>
            <a:r>
              <a:rPr lang="fr-FR" dirty="0" smtClean="0"/>
              <a:t>En </a:t>
            </a:r>
            <a:r>
              <a:rPr lang="fr-FR" dirty="0"/>
              <a:t>médecine de catastrophe, le </a:t>
            </a:r>
            <a:r>
              <a:rPr lang="fr-FR" dirty="0" smtClean="0"/>
              <a:t>triage s’impose dès lors qu’il y a un grand nombre de blessés pour « faire aussi bien que possible, pour le plus de personnes, au moment opportun, dans un endroit approprié »</a:t>
            </a:r>
            <a:endParaRPr lang="fr-FR" dirty="0"/>
          </a:p>
        </p:txBody>
      </p:sp>
    </p:spTree>
    <p:extLst>
      <p:ext uri="{BB962C8B-B14F-4D97-AF65-F5344CB8AC3E}">
        <p14:creationId xmlns:p14="http://schemas.microsoft.com/office/powerpoint/2010/main" val="32430951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       </a:t>
            </a:r>
            <a:r>
              <a:rPr lang="fr-FR" sz="4000" b="1" dirty="0" smtClean="0">
                <a:solidFill>
                  <a:srgbClr val="C00000"/>
                </a:solidFill>
              </a:rPr>
              <a:t>Organisation des secours médicaux</a:t>
            </a:r>
            <a:endParaRPr lang="fr-FR" sz="4000" b="1"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pPr marL="0" indent="0">
              <a:buNone/>
            </a:pPr>
            <a:r>
              <a:rPr lang="fr-FR" b="1" dirty="0" smtClean="0">
                <a:solidFill>
                  <a:srgbClr val="C00000"/>
                </a:solidFill>
              </a:rPr>
              <a:t>2.1.2. Amputation de dégagement </a:t>
            </a:r>
            <a:r>
              <a:rPr lang="fr-FR" dirty="0" smtClean="0"/>
              <a:t>: Les victimes ensevelies sous les décombres peuvent être retenues par une extrémité de membre. L’accès est souvent limité, dans un espace restreint manquant de lumière et de ventilation. Le médecin se trouve dans l’obligation hautement anxiogène de priver une victime d’une main, d’un pied, voire d’un membre entier. </a:t>
            </a:r>
          </a:p>
          <a:p>
            <a:pPr marL="0" indent="0">
              <a:buNone/>
            </a:pPr>
            <a:r>
              <a:rPr lang="fr-FR" dirty="0" smtClean="0"/>
              <a:t>L’amputation doit être pratiquée dès la certitude de l’impossibilité de dégagement de la victime, après sa préparation par correction de la déshydratation et de l’hypovolémie. L’intervention, sous anesthésie par Kétamine et bolus de morphine avec maintien d’une ventilation spontanée, est réalisée avec une scie de Gigli, après le placement d’un garrot artério-veineux distal. L’amputation chirurgicale réglée est réalisée dans un second temps au bloc opératoire.</a:t>
            </a:r>
            <a:endParaRPr lang="fr-FR" dirty="0"/>
          </a:p>
        </p:txBody>
      </p:sp>
    </p:spTree>
    <p:extLst>
      <p:ext uri="{BB962C8B-B14F-4D97-AF65-F5344CB8AC3E}">
        <p14:creationId xmlns:p14="http://schemas.microsoft.com/office/powerpoint/2010/main" val="266323754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8495" y="768081"/>
            <a:ext cx="10515600" cy="1618658"/>
          </a:xfrm>
        </p:spPr>
        <p:txBody>
          <a:bodyPr>
            <a:normAutofit/>
          </a:bodyPr>
          <a:lstStyle/>
          <a:p>
            <a:r>
              <a:rPr lang="fr-FR" sz="4000" b="1" dirty="0" smtClean="0">
                <a:solidFill>
                  <a:srgbClr val="C00000"/>
                </a:solidFill>
              </a:rPr>
              <a:t>          Organisation des secours médicaux</a:t>
            </a:r>
            <a:endParaRPr lang="fr-FR" sz="4000" b="1" dirty="0">
              <a:solidFill>
                <a:srgbClr val="C00000"/>
              </a:solidFill>
            </a:endParaRPr>
          </a:p>
        </p:txBody>
      </p:sp>
      <p:sp>
        <p:nvSpPr>
          <p:cNvPr id="3" name="Content Placeholder 2"/>
          <p:cNvSpPr>
            <a:spLocks noGrp="1"/>
          </p:cNvSpPr>
          <p:nvPr>
            <p:ph idx="1"/>
          </p:nvPr>
        </p:nvSpPr>
        <p:spPr>
          <a:xfrm>
            <a:off x="808494" y="2061275"/>
            <a:ext cx="10675749" cy="3409625"/>
          </a:xfrm>
        </p:spPr>
        <p:txBody>
          <a:bodyPr/>
          <a:lstStyle/>
          <a:p>
            <a:pPr marL="0" indent="0">
              <a:buNone/>
            </a:pPr>
            <a:endParaRPr lang="fr-FR" b="1" dirty="0" smtClean="0">
              <a:solidFill>
                <a:srgbClr val="C00000"/>
              </a:solidFill>
            </a:endParaRPr>
          </a:p>
          <a:p>
            <a:pPr marL="0" indent="0">
              <a:buNone/>
            </a:pPr>
            <a:r>
              <a:rPr lang="fr-FR" b="1" dirty="0" smtClean="0">
                <a:solidFill>
                  <a:srgbClr val="C00000"/>
                </a:solidFill>
              </a:rPr>
              <a:t>2.1.3. Les nécrotomies </a:t>
            </a:r>
            <a:r>
              <a:rPr lang="fr-FR" dirty="0" smtClean="0"/>
              <a:t>: Ce néologisme a été proposé au cours de séismes et d’accidents ferroviaires pour décrire un geste particulièrement éprouvant qui consiste à sectionner des cadavres pour dégager les victimes survivantes dont l’accès reste une priorité absolue</a:t>
            </a:r>
            <a:endParaRPr lang="fr-FR" dirty="0"/>
          </a:p>
        </p:txBody>
      </p:sp>
    </p:spTree>
    <p:extLst>
      <p:ext uri="{BB962C8B-B14F-4D97-AF65-F5344CB8AC3E}">
        <p14:creationId xmlns:p14="http://schemas.microsoft.com/office/powerpoint/2010/main" val="9634145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91716"/>
          </a:xfrm>
        </p:spPr>
        <p:txBody>
          <a:bodyPr/>
          <a:lstStyle/>
          <a:p>
            <a:r>
              <a:rPr lang="fr-FR" dirty="0" smtClean="0"/>
              <a:t>         </a:t>
            </a:r>
            <a:r>
              <a:rPr lang="fr-FR" sz="4000" b="1" dirty="0" smtClean="0">
                <a:solidFill>
                  <a:srgbClr val="C00000"/>
                </a:solidFill>
              </a:rPr>
              <a:t>Organisation des secours médicaux</a:t>
            </a:r>
            <a:endParaRPr lang="fr-FR" sz="4000" b="1" dirty="0">
              <a:solidFill>
                <a:srgbClr val="C00000"/>
              </a:solidFill>
            </a:endParaRPr>
          </a:p>
        </p:txBody>
      </p:sp>
      <p:sp>
        <p:nvSpPr>
          <p:cNvPr id="3" name="Content Placeholder 2"/>
          <p:cNvSpPr>
            <a:spLocks noGrp="1"/>
          </p:cNvSpPr>
          <p:nvPr>
            <p:ph idx="1"/>
          </p:nvPr>
        </p:nvSpPr>
        <p:spPr>
          <a:xfrm>
            <a:off x="667718" y="1611824"/>
            <a:ext cx="10515600" cy="4788976"/>
          </a:xfrm>
        </p:spPr>
        <p:txBody>
          <a:bodyPr>
            <a:normAutofit/>
          </a:bodyPr>
          <a:lstStyle/>
          <a:p>
            <a:pPr marL="0" indent="0">
              <a:buNone/>
            </a:pPr>
            <a:r>
              <a:rPr lang="fr-FR" b="1" dirty="0" smtClean="0">
                <a:solidFill>
                  <a:srgbClr val="C00000"/>
                </a:solidFill>
              </a:rPr>
              <a:t>2.1.4. La gestion des morts : </a:t>
            </a:r>
            <a:r>
              <a:rPr lang="fr-FR" dirty="0" smtClean="0"/>
              <a:t>Les médecins sont parfois confrontés à un grand nombre de cadavres. Mission particulièrement pénible en présence des dégradations des corps dues à la nature des agressions et aux délais et en raison de l’odeur prégnante de la cadavérine. </a:t>
            </a:r>
            <a:endParaRPr lang="fr-FR" dirty="0"/>
          </a:p>
          <a:p>
            <a:pPr marL="0" indent="0">
              <a:buNone/>
            </a:pPr>
            <a:r>
              <a:rPr lang="fr-FR" dirty="0" smtClean="0"/>
              <a:t>Le risque d’épidémie n’est réel qu’en présence de cholériques parmi les victimes. </a:t>
            </a:r>
          </a:p>
          <a:p>
            <a:pPr marL="0" indent="0">
              <a:buNone/>
            </a:pPr>
            <a:r>
              <a:rPr lang="fr-FR" dirty="0" smtClean="0"/>
              <a:t>La nécessité légale d’identification, dans le respect des croyances et des coutumes locales, est indispensable pour les familles. </a:t>
            </a:r>
            <a:endParaRPr lang="fr-FR" dirty="0"/>
          </a:p>
        </p:txBody>
      </p:sp>
    </p:spTree>
    <p:extLst>
      <p:ext uri="{BB962C8B-B14F-4D97-AF65-F5344CB8AC3E}">
        <p14:creationId xmlns:p14="http://schemas.microsoft.com/office/powerpoint/2010/main" val="11981108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           </a:t>
            </a:r>
            <a:r>
              <a:rPr lang="fr-FR" sz="4000" b="1" dirty="0" smtClean="0">
                <a:solidFill>
                  <a:srgbClr val="C00000"/>
                </a:solidFill>
              </a:rPr>
              <a:t>Organisation des secours médicaux</a:t>
            </a:r>
            <a:endParaRPr lang="fr-FR" b="1" dirty="0">
              <a:solidFill>
                <a:srgbClr val="C00000"/>
              </a:solidFill>
            </a:endParaRPr>
          </a:p>
        </p:txBody>
      </p:sp>
      <p:sp>
        <p:nvSpPr>
          <p:cNvPr id="3" name="Content Placeholder 2"/>
          <p:cNvSpPr>
            <a:spLocks noGrp="1"/>
          </p:cNvSpPr>
          <p:nvPr>
            <p:ph idx="1"/>
          </p:nvPr>
        </p:nvSpPr>
        <p:spPr>
          <a:xfrm>
            <a:off x="838200" y="1580827"/>
            <a:ext cx="10515600" cy="4921601"/>
          </a:xfrm>
        </p:spPr>
        <p:txBody>
          <a:bodyPr>
            <a:normAutofit fontScale="92500" lnSpcReduction="10000"/>
          </a:bodyPr>
          <a:lstStyle/>
          <a:p>
            <a:pPr marL="0" indent="0">
              <a:buNone/>
            </a:pPr>
            <a:r>
              <a:rPr lang="fr-FR" dirty="0" smtClean="0"/>
              <a:t>3. Évacuation sanitaire des blessés : Le transport des victimes diffère selon qu’il s’agit d’urgences absolues OU NON </a:t>
            </a:r>
          </a:p>
          <a:p>
            <a:pPr marL="0" indent="0">
              <a:buNone/>
            </a:pPr>
            <a:endParaRPr lang="fr-FR" dirty="0"/>
          </a:p>
          <a:p>
            <a:r>
              <a:rPr lang="fr-FR" dirty="0"/>
              <a:t>Urgences absolues : </a:t>
            </a:r>
            <a:r>
              <a:rPr lang="fr-FR" dirty="0" smtClean="0"/>
              <a:t>EU </a:t>
            </a:r>
            <a:r>
              <a:rPr lang="fr-FR" dirty="0"/>
              <a:t>: extrême urgence : blessés très graves devant être hospitalisés en urgence dans un centre disposant des services nécessaires et d’un service de réanimation. </a:t>
            </a:r>
          </a:p>
          <a:p>
            <a:r>
              <a:rPr lang="fr-FR" dirty="0" smtClean="0"/>
              <a:t>U1 </a:t>
            </a:r>
            <a:r>
              <a:rPr lang="fr-FR" dirty="0"/>
              <a:t>: blessés graves mais dont la vie n’est pas immédiatement en danger. Ils nécessitent des soins intensifs immédiats, mais peuvent être opérés dans les six heures </a:t>
            </a:r>
          </a:p>
          <a:p>
            <a:r>
              <a:rPr lang="fr-FR" dirty="0" smtClean="0"/>
              <a:t> </a:t>
            </a:r>
            <a:r>
              <a:rPr lang="fr-FR" dirty="0"/>
              <a:t>U2 : blessés sérieux, dont l’état nécessite une hospitalisation. </a:t>
            </a:r>
          </a:p>
          <a:p>
            <a:r>
              <a:rPr lang="fr-FR" dirty="0" smtClean="0"/>
              <a:t> U3 </a:t>
            </a:r>
            <a:r>
              <a:rPr lang="fr-FR" dirty="0"/>
              <a:t>: blessés légers ne nécessitant que des soins ambulatoires, ou malades “impliqués” c’est-à-dire sans blessure corporelle mais avec une atteinte psychologique sérieuse.</a:t>
            </a:r>
          </a:p>
        </p:txBody>
      </p:sp>
    </p:spTree>
    <p:extLst>
      <p:ext uri="{BB962C8B-B14F-4D97-AF65-F5344CB8AC3E}">
        <p14:creationId xmlns:p14="http://schemas.microsoft.com/office/powerpoint/2010/main" val="65252982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rchemin horizontal 4"/>
          <p:cNvSpPr/>
          <p:nvPr/>
        </p:nvSpPr>
        <p:spPr>
          <a:xfrm>
            <a:off x="2424114" y="2133601"/>
            <a:ext cx="7343775" cy="1871663"/>
          </a:xfrm>
          <a:prstGeom prst="horizontalScroll">
            <a:avLst/>
          </a:prstGeom>
          <a:gradFill flip="none" rotWithShape="1">
            <a:gsLst>
              <a:gs pos="0">
                <a:schemeClr val="accent5">
                  <a:lumMod val="60000"/>
                  <a:lumOff val="40000"/>
                  <a:shade val="30000"/>
                  <a:satMod val="115000"/>
                </a:schemeClr>
              </a:gs>
              <a:gs pos="50000">
                <a:schemeClr val="accent5">
                  <a:lumMod val="60000"/>
                  <a:lumOff val="40000"/>
                  <a:shade val="67500"/>
                  <a:satMod val="115000"/>
                </a:schemeClr>
              </a:gs>
              <a:gs pos="100000">
                <a:schemeClr val="accent5">
                  <a:lumMod val="60000"/>
                  <a:lumOff val="40000"/>
                  <a:shade val="100000"/>
                  <a:satMod val="115000"/>
                </a:schemeClr>
              </a:gs>
            </a:gsLst>
            <a:lin ang="2700000" scaled="1"/>
            <a:tileRect/>
          </a:gradFill>
          <a:ln w="12700">
            <a:solidFill>
              <a:srgbClr val="000066"/>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sp>
        <p:nvSpPr>
          <p:cNvPr id="4" name="Rectangle 3"/>
          <p:cNvSpPr/>
          <p:nvPr/>
        </p:nvSpPr>
        <p:spPr>
          <a:xfrm>
            <a:off x="2495600" y="2420888"/>
            <a:ext cx="7417288" cy="923330"/>
          </a:xfrm>
          <a:prstGeom prst="rect">
            <a:avLst/>
          </a:prstGeom>
          <a:noFill/>
          <a:ln>
            <a:noFill/>
          </a:ln>
          <a:effectLst/>
          <a:scene3d>
            <a:camera prst="orthographicFront">
              <a:rot lat="0" lon="0" rev="0"/>
            </a:camera>
            <a:lightRig rig="glow" dir="t">
              <a:rot lat="0" lon="0" rev="14100000"/>
            </a:lightRig>
          </a:scene3d>
          <a:sp3d prstMaterial="softEdge">
            <a:bevelT w="127000" prst="artDeco"/>
          </a:sp3d>
        </p:spPr>
        <p:txBody>
          <a:bodyPr>
            <a:spAutoFit/>
          </a:bodyPr>
          <a:lstStyle/>
          <a:p>
            <a:pPr algn="ctr" eaLnBrk="1" hangingPunct="1">
              <a:defRPr/>
            </a:pPr>
            <a:r>
              <a:rPr lang="fr-FR" sz="5400" b="1" i="1" dirty="0">
                <a:latin typeface="Calibri" pitchFamily="34" charset="0"/>
                <a:cs typeface="Arial" charset="0"/>
              </a:rPr>
              <a:t>Phase Intra hospitalière</a:t>
            </a:r>
          </a:p>
        </p:txBody>
      </p:sp>
      <p:pic>
        <p:nvPicPr>
          <p:cNvPr id="19462" name="Picture 3" descr="C:\Users\user\Pictures\puzzle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87938" y="4005264"/>
            <a:ext cx="1871662" cy="1531937"/>
          </a:xfrm>
          <a:prstGeom prst="rect">
            <a:avLst/>
          </a:prstGeom>
          <a:noFill/>
          <a:ln w="2857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123826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0304" y="0"/>
            <a:ext cx="10515600" cy="1325563"/>
          </a:xfrm>
        </p:spPr>
        <p:txBody>
          <a:bodyPr/>
          <a:lstStyle/>
          <a:p>
            <a:r>
              <a:rPr lang="fr-FR" dirty="0">
                <a:latin typeface="+mn-lt"/>
              </a:rPr>
              <a:t> </a:t>
            </a:r>
            <a:r>
              <a:rPr lang="fr-FR" dirty="0" smtClean="0">
                <a:latin typeface="+mn-lt"/>
              </a:rPr>
              <a:t>                         </a:t>
            </a:r>
            <a:r>
              <a:rPr lang="fr-FR" b="1" dirty="0" smtClean="0">
                <a:solidFill>
                  <a:srgbClr val="FF0000"/>
                </a:solidFill>
                <a:latin typeface="+mn-lt"/>
              </a:rPr>
              <a:t>Introduction </a:t>
            </a:r>
            <a:endParaRPr lang="fr-FR" b="1" dirty="0">
              <a:solidFill>
                <a:srgbClr val="FF0000"/>
              </a:solidFill>
              <a:latin typeface="+mn-lt"/>
            </a:endParaRPr>
          </a:p>
        </p:txBody>
      </p:sp>
      <p:sp>
        <p:nvSpPr>
          <p:cNvPr id="3" name="Content Placeholder 2"/>
          <p:cNvSpPr>
            <a:spLocks noGrp="1"/>
          </p:cNvSpPr>
          <p:nvPr>
            <p:ph idx="1"/>
          </p:nvPr>
        </p:nvSpPr>
        <p:spPr>
          <a:xfrm>
            <a:off x="464949" y="1132750"/>
            <a:ext cx="11205275" cy="5345542"/>
          </a:xfrm>
        </p:spPr>
        <p:txBody>
          <a:bodyPr>
            <a:noAutofit/>
          </a:bodyPr>
          <a:lstStyle/>
          <a:p>
            <a:r>
              <a:rPr lang="fr-FR" sz="2400" b="1" dirty="0"/>
              <a:t>La médecine de catastrophe </a:t>
            </a:r>
            <a:r>
              <a:rPr lang="fr-FR" sz="2400" dirty="0"/>
              <a:t>est une spécialité médicale jeune pour laquelle chaque engagement opérationnel doit être facteur de progrès et d’affirmation de ses bases scientifiques</a:t>
            </a:r>
          </a:p>
          <a:p>
            <a:endParaRPr lang="fr-FR" sz="2400" dirty="0"/>
          </a:p>
          <a:p>
            <a:r>
              <a:rPr lang="fr-FR" sz="2400" dirty="0" smtClean="0"/>
              <a:t>Par leurs conséquences sur les populations, les catastrophes ont conduit les médecins et les chirurgiens à adapter et à améliorer les secours et les soins d’urgence. </a:t>
            </a:r>
          </a:p>
          <a:p>
            <a:pPr marL="0" indent="0">
              <a:buNone/>
            </a:pPr>
            <a:endParaRPr lang="fr-FR" sz="1200" dirty="0" smtClean="0"/>
          </a:p>
          <a:p>
            <a:r>
              <a:rPr lang="fr-FR" sz="2400" dirty="0"/>
              <a:t> </a:t>
            </a:r>
            <a:r>
              <a:rPr lang="fr-FR" sz="2400" b="1" dirty="0" smtClean="0">
                <a:solidFill>
                  <a:srgbClr val="FF0000"/>
                </a:solidFill>
              </a:rPr>
              <a:t>Une première </a:t>
            </a:r>
            <a:r>
              <a:rPr lang="fr-FR" sz="2400" dirty="0" smtClean="0"/>
              <a:t>classification des catastrophes selon leur origine a conduit à déterminer des dominantes agressives et leurs traitements.</a:t>
            </a:r>
          </a:p>
          <a:p>
            <a:pPr marL="0" indent="0">
              <a:buNone/>
            </a:pPr>
            <a:endParaRPr lang="fr-FR" sz="2400" dirty="0" smtClean="0"/>
          </a:p>
          <a:p>
            <a:r>
              <a:rPr lang="fr-FR" sz="2400" b="1" dirty="0" smtClean="0">
                <a:solidFill>
                  <a:srgbClr val="FF0000"/>
                </a:solidFill>
              </a:rPr>
              <a:t>Une seconde</a:t>
            </a:r>
            <a:r>
              <a:rPr lang="fr-FR" sz="2400" dirty="0" smtClean="0">
                <a:solidFill>
                  <a:srgbClr val="FF0000"/>
                </a:solidFill>
              </a:rPr>
              <a:t>, qui analyse leurs conséquences</a:t>
            </a:r>
            <a:r>
              <a:rPr lang="fr-FR" sz="2400" dirty="0" smtClean="0"/>
              <a:t>, définit une organisation adaptée des secours : Plan Rouge (ou </a:t>
            </a:r>
            <a:r>
              <a:rPr lang="fr-FR" sz="2400" dirty="0" err="1" smtClean="0"/>
              <a:t>NoVi</a:t>
            </a:r>
            <a:r>
              <a:rPr lang="fr-FR" sz="2400" dirty="0" smtClean="0"/>
              <a:t>) ou envoi de</a:t>
            </a:r>
            <a:r>
              <a:rPr lang="en-US" sz="2400" dirty="0" smtClean="0"/>
              <a:t> </a:t>
            </a:r>
            <a:r>
              <a:rPr lang="fr-FR" sz="2400" dirty="0"/>
              <a:t>colonnes de secours</a:t>
            </a:r>
          </a:p>
        </p:txBody>
      </p:sp>
    </p:spTree>
    <p:extLst>
      <p:ext uri="{BB962C8B-B14F-4D97-AF65-F5344CB8AC3E}">
        <p14:creationId xmlns:p14="http://schemas.microsoft.com/office/powerpoint/2010/main" val="247141847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re 1"/>
          <p:cNvSpPr>
            <a:spLocks noGrp="1"/>
          </p:cNvSpPr>
          <p:nvPr>
            <p:ph type="title"/>
          </p:nvPr>
        </p:nvSpPr>
        <p:spPr>
          <a:xfrm>
            <a:off x="6672264" y="1"/>
            <a:ext cx="2376487" cy="620713"/>
          </a:xfrm>
        </p:spPr>
        <p:txBody>
          <a:bodyPr/>
          <a:lstStyle/>
          <a:p>
            <a:pPr eaLnBrk="1" hangingPunct="1"/>
            <a:r>
              <a:rPr lang="fr-FR" altLang="fr-FR" sz="3600" b="1">
                <a:solidFill>
                  <a:schemeClr val="bg1"/>
                </a:solidFill>
                <a:latin typeface="Calibri" panose="020F0502020204030204" pitchFamily="34" charset="0"/>
              </a:rPr>
              <a:t>Plan Blanc</a:t>
            </a:r>
            <a:endParaRPr lang="fr-FR" altLang="fr-FR" sz="3600">
              <a:solidFill>
                <a:schemeClr val="bg1"/>
              </a:solidFill>
            </a:endParaRPr>
          </a:p>
        </p:txBody>
      </p:sp>
      <p:sp>
        <p:nvSpPr>
          <p:cNvPr id="11" name="Espace réservé du contenu 10"/>
          <p:cNvSpPr>
            <a:spLocks noGrp="1"/>
          </p:cNvSpPr>
          <p:nvPr>
            <p:ph idx="1"/>
          </p:nvPr>
        </p:nvSpPr>
        <p:spPr>
          <a:xfrm>
            <a:off x="1978458" y="945430"/>
            <a:ext cx="8064500" cy="4319587"/>
          </a:xfrm>
          <a:solidFill>
            <a:schemeClr val="bg2"/>
          </a:solidFill>
          <a:ln>
            <a:solidFill>
              <a:schemeClr val="tx1"/>
            </a:solidFill>
          </a:ln>
        </p:spPr>
        <p:txBody>
          <a:bodyPr rtlCol="0">
            <a:normAutofit fontScale="85000" lnSpcReduction="10000"/>
          </a:bodyPr>
          <a:lstStyle/>
          <a:p>
            <a:pPr>
              <a:lnSpc>
                <a:spcPct val="150000"/>
              </a:lnSpc>
              <a:buClr>
                <a:schemeClr val="bg2">
                  <a:lumMod val="10000"/>
                </a:schemeClr>
              </a:buClr>
              <a:buFont typeface="Wingdings" pitchFamily="2" charset="2"/>
              <a:buChar char="q"/>
              <a:defRPr/>
            </a:pPr>
            <a:r>
              <a:rPr lang="fr-FR" b="1" dirty="0" smtClean="0">
                <a:solidFill>
                  <a:srgbClr val="C00000"/>
                </a:solidFill>
                <a:ea typeface="Calibri" pitchFamily="34" charset="0"/>
                <a:cs typeface="Calibri" pitchFamily="34" charset="0"/>
              </a:rPr>
              <a:t> Réorganiser </a:t>
            </a:r>
            <a:r>
              <a:rPr lang="fr-FR" dirty="0" smtClean="0">
                <a:ea typeface="Calibri" pitchFamily="34" charset="0"/>
                <a:cs typeface="Calibri" pitchFamily="34" charset="0"/>
              </a:rPr>
              <a:t>rapidement l’hôpital pour assurer </a:t>
            </a:r>
            <a:r>
              <a:rPr lang="fr-FR" b="1" dirty="0" smtClean="0">
                <a:ea typeface="Calibri" pitchFamily="34" charset="0"/>
                <a:cs typeface="Calibri" pitchFamily="34" charset="0"/>
              </a:rPr>
              <a:t>la prise en charge de victimes en grand nombre </a:t>
            </a:r>
          </a:p>
          <a:p>
            <a:pPr>
              <a:lnSpc>
                <a:spcPct val="150000"/>
              </a:lnSpc>
              <a:buClr>
                <a:schemeClr val="bg2">
                  <a:lumMod val="10000"/>
                </a:schemeClr>
              </a:buClr>
              <a:buFont typeface="Wingdings" pitchFamily="2" charset="2"/>
              <a:buChar char="q"/>
              <a:defRPr/>
            </a:pPr>
            <a:r>
              <a:rPr lang="fr-FR" b="1" dirty="0" smtClean="0">
                <a:ea typeface="Calibri" pitchFamily="34" charset="0"/>
                <a:cs typeface="Calibri" pitchFamily="34" charset="0"/>
              </a:rPr>
              <a:t> en utilisant :</a:t>
            </a:r>
          </a:p>
          <a:p>
            <a:pPr>
              <a:lnSpc>
                <a:spcPct val="150000"/>
              </a:lnSpc>
              <a:buClr>
                <a:schemeClr val="bg2">
                  <a:lumMod val="10000"/>
                </a:schemeClr>
              </a:buClr>
              <a:buNone/>
              <a:defRPr/>
            </a:pPr>
            <a:r>
              <a:rPr lang="fr-FR" b="1" dirty="0" smtClean="0">
                <a:ea typeface="Calibri" pitchFamily="34" charset="0"/>
                <a:cs typeface="Calibri" pitchFamily="34" charset="0"/>
              </a:rPr>
              <a:t>* Les personnels et moyens existants</a:t>
            </a:r>
          </a:p>
          <a:p>
            <a:pPr>
              <a:lnSpc>
                <a:spcPct val="150000"/>
              </a:lnSpc>
              <a:buClr>
                <a:schemeClr val="bg2">
                  <a:lumMod val="10000"/>
                </a:schemeClr>
              </a:buClr>
              <a:buNone/>
              <a:defRPr/>
            </a:pPr>
            <a:r>
              <a:rPr lang="fr-FR" b="1" dirty="0" smtClean="0">
                <a:ea typeface="Calibri" pitchFamily="34" charset="0"/>
                <a:cs typeface="Calibri" pitchFamily="34" charset="0"/>
              </a:rPr>
              <a:t>* En arrêtant toutes les autres activités non urgentes </a:t>
            </a:r>
          </a:p>
          <a:p>
            <a:pPr>
              <a:lnSpc>
                <a:spcPct val="150000"/>
              </a:lnSpc>
              <a:buClr>
                <a:schemeClr val="bg2">
                  <a:lumMod val="10000"/>
                </a:schemeClr>
              </a:buClr>
              <a:buNone/>
              <a:defRPr/>
            </a:pPr>
            <a:r>
              <a:rPr lang="fr-FR" b="1" dirty="0" smtClean="0">
                <a:ea typeface="Calibri" pitchFamily="34" charset="0"/>
                <a:cs typeface="Calibri" pitchFamily="34" charset="0"/>
              </a:rPr>
              <a:t>*Triage et catégorisation hiérarchie et priorité</a:t>
            </a:r>
            <a:r>
              <a:rPr lang="fr-FR" dirty="0" smtClean="0"/>
              <a:t> </a:t>
            </a:r>
          </a:p>
          <a:p>
            <a:pPr algn="ctr">
              <a:lnSpc>
                <a:spcPct val="150000"/>
              </a:lnSpc>
              <a:buClr>
                <a:schemeClr val="bg2">
                  <a:lumMod val="10000"/>
                </a:schemeClr>
              </a:buClr>
              <a:buNone/>
              <a:defRPr/>
            </a:pPr>
            <a:r>
              <a:rPr lang="fr-FR" b="1" dirty="0" smtClean="0"/>
              <a:t>« la stratégie du Damage Control »</a:t>
            </a:r>
            <a:endParaRPr lang="fr-FR" b="1" dirty="0" smtClean="0">
              <a:ea typeface="Calibri" pitchFamily="34" charset="0"/>
              <a:cs typeface="Calibri" pitchFamily="34" charset="0"/>
            </a:endParaRPr>
          </a:p>
          <a:p>
            <a:pPr>
              <a:defRPr/>
            </a:pPr>
            <a:endParaRPr lang="fr-FR" dirty="0"/>
          </a:p>
        </p:txBody>
      </p:sp>
      <p:sp>
        <p:nvSpPr>
          <p:cNvPr id="20484" name="AutoShape 2" descr="Last puzzle piece Royalty Free Stock Images"/>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fr-FR"/>
          </a:p>
        </p:txBody>
      </p:sp>
      <p:sp>
        <p:nvSpPr>
          <p:cNvPr id="10" name="Explosion 1 9"/>
          <p:cNvSpPr/>
          <p:nvPr/>
        </p:nvSpPr>
        <p:spPr>
          <a:xfrm>
            <a:off x="1524000" y="-100013"/>
            <a:ext cx="1512888" cy="1296988"/>
          </a:xfrm>
          <a:prstGeom prst="irregularSeal1">
            <a:avLst/>
          </a:prstGeom>
          <a:solidFill>
            <a:srgbClr val="FF9933"/>
          </a:solidFill>
          <a:ln w="190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sp>
        <p:nvSpPr>
          <p:cNvPr id="13" name="Espace réservé du contenu 2"/>
          <p:cNvSpPr txBox="1">
            <a:spLocks/>
          </p:cNvSpPr>
          <p:nvPr/>
        </p:nvSpPr>
        <p:spPr bwMode="auto">
          <a:xfrm>
            <a:off x="1558925" y="304800"/>
            <a:ext cx="1231900" cy="338138"/>
          </a:xfrm>
          <a:prstGeom prst="rect">
            <a:avLst/>
          </a:prstGeom>
          <a:noFill/>
          <a:ln w="12700">
            <a:noFill/>
            <a:miter lim="800000"/>
            <a:headEnd/>
            <a:tailEnd/>
          </a:ln>
        </p:spPr>
        <p:txBody>
          <a:bodyPr/>
          <a:lstStyle/>
          <a:p>
            <a:pPr marL="342900" indent="-273050">
              <a:spcBef>
                <a:spcPct val="20000"/>
              </a:spcBef>
              <a:buClr>
                <a:schemeClr val="accent1"/>
              </a:buClr>
              <a:buSzPct val="76000"/>
              <a:defRPr/>
            </a:pPr>
            <a:r>
              <a:rPr lang="fr-FR" sz="2000" b="1" dirty="0">
                <a:latin typeface="Calibri" pitchFamily="34" charset="0"/>
              </a:rPr>
              <a:t>Détresse</a:t>
            </a:r>
          </a:p>
        </p:txBody>
      </p:sp>
      <p:pic>
        <p:nvPicPr>
          <p:cNvPr id="20487" name="Picture 2"/>
          <p:cNvPicPr>
            <a:picLocks noChangeAspect="1" noChangeArrowheads="1"/>
          </p:cNvPicPr>
          <p:nvPr/>
        </p:nvPicPr>
        <p:blipFill>
          <a:blip r:embed="rId2">
            <a:extLst>
              <a:ext uri="{28A0092B-C50C-407E-A947-70E740481C1C}">
                <a14:useLocalDpi xmlns:a14="http://schemas.microsoft.com/office/drawing/2010/main" val="0"/>
              </a:ext>
            </a:extLst>
          </a:blip>
          <a:srcRect l="23692" b="89391"/>
          <a:stretch>
            <a:fillRect/>
          </a:stretch>
        </p:blipFill>
        <p:spPr bwMode="auto">
          <a:xfrm>
            <a:off x="1595438" y="5516563"/>
            <a:ext cx="2844800" cy="32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8" name="Picture 2"/>
          <p:cNvPicPr>
            <a:picLocks noChangeAspect="1" noChangeArrowheads="1"/>
          </p:cNvPicPr>
          <p:nvPr/>
        </p:nvPicPr>
        <p:blipFill>
          <a:blip r:embed="rId3">
            <a:extLst>
              <a:ext uri="{28A0092B-C50C-407E-A947-70E740481C1C}">
                <a14:useLocalDpi xmlns:a14="http://schemas.microsoft.com/office/drawing/2010/main" val="0"/>
              </a:ext>
            </a:extLst>
          </a:blip>
          <a:srcRect t="14047"/>
          <a:stretch>
            <a:fillRect/>
          </a:stretch>
        </p:blipFill>
        <p:spPr bwMode="auto">
          <a:xfrm>
            <a:off x="6945745" y="5386101"/>
            <a:ext cx="3073400"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9" name="Picture 2"/>
          <p:cNvPicPr>
            <a:picLocks noChangeAspect="1" noChangeArrowheads="1"/>
          </p:cNvPicPr>
          <p:nvPr/>
        </p:nvPicPr>
        <p:blipFill>
          <a:blip r:embed="rId2">
            <a:extLst>
              <a:ext uri="{28A0092B-C50C-407E-A947-70E740481C1C}">
                <a14:useLocalDpi xmlns:a14="http://schemas.microsoft.com/office/drawing/2010/main" val="0"/>
              </a:ext>
            </a:extLst>
          </a:blip>
          <a:srcRect t="42442"/>
          <a:stretch>
            <a:fillRect/>
          </a:stretch>
        </p:blipFill>
        <p:spPr bwMode="auto">
          <a:xfrm>
            <a:off x="1692420" y="5413809"/>
            <a:ext cx="2844800" cy="1081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18365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animEffect transition="in" filter="checkerboard(across)">
                                      <p:cBhvr>
                                        <p:cTn id="7" dur="500"/>
                                        <p:tgtEl>
                                          <p:spTgt spid="11">
                                            <p:txEl>
                                              <p:pRg st="1" end="1"/>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11">
                                            <p:txEl>
                                              <p:pRg st="2" end="2"/>
                                            </p:txEl>
                                          </p:spTgt>
                                        </p:tgtEl>
                                        <p:attrNameLst>
                                          <p:attrName>style.visibility</p:attrName>
                                        </p:attrNameLst>
                                      </p:cBhvr>
                                      <p:to>
                                        <p:strVal val="visible"/>
                                      </p:to>
                                    </p:set>
                                    <p:animEffect transition="in" filter="checkerboard(across)">
                                      <p:cBhvr>
                                        <p:cTn id="10" dur="500"/>
                                        <p:tgtEl>
                                          <p:spTgt spid="11">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11">
                                            <p:txEl>
                                              <p:pRg st="3" end="3"/>
                                            </p:txEl>
                                          </p:spTgt>
                                        </p:tgtEl>
                                        <p:attrNameLst>
                                          <p:attrName>style.visibility</p:attrName>
                                        </p:attrNameLst>
                                      </p:cBhvr>
                                      <p:to>
                                        <p:strVal val="visible"/>
                                      </p:to>
                                    </p:set>
                                    <p:animEffect transition="in" filter="checkerboard(across)">
                                      <p:cBhvr>
                                        <p:cTn id="15" dur="500"/>
                                        <p:tgtEl>
                                          <p:spTgt spid="11">
                                            <p:txEl>
                                              <p:pRg st="3" end="3"/>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11">
                                            <p:txEl>
                                              <p:pRg st="4" end="4"/>
                                            </p:txEl>
                                          </p:spTgt>
                                        </p:tgtEl>
                                        <p:attrNameLst>
                                          <p:attrName>style.visibility</p:attrName>
                                        </p:attrNameLst>
                                      </p:cBhvr>
                                      <p:to>
                                        <p:strVal val="visible"/>
                                      </p:to>
                                    </p:set>
                                    <p:animEffect transition="in" filter="checkerboard(across)">
                                      <p:cBhvr>
                                        <p:cTn id="20" dur="500"/>
                                        <p:tgtEl>
                                          <p:spTgt spid="11">
                                            <p:txEl>
                                              <p:pRg st="4" end="4"/>
                                            </p:txEl>
                                          </p:spTgt>
                                        </p:tgtEl>
                                      </p:cBhvr>
                                    </p:animEffect>
                                  </p:childTnLst>
                                </p:cTn>
                              </p:par>
                              <p:par>
                                <p:cTn id="21" presetID="5" presetClass="entr" presetSubtype="10" fill="hold" nodeType="withEffect">
                                  <p:stCondLst>
                                    <p:cond delay="0"/>
                                  </p:stCondLst>
                                  <p:childTnLst>
                                    <p:set>
                                      <p:cBhvr>
                                        <p:cTn id="22" dur="1" fill="hold">
                                          <p:stCondLst>
                                            <p:cond delay="0"/>
                                          </p:stCondLst>
                                        </p:cTn>
                                        <p:tgtEl>
                                          <p:spTgt spid="11">
                                            <p:txEl>
                                              <p:pRg st="5" end="5"/>
                                            </p:txEl>
                                          </p:spTgt>
                                        </p:tgtEl>
                                        <p:attrNameLst>
                                          <p:attrName>style.visibility</p:attrName>
                                        </p:attrNameLst>
                                      </p:cBhvr>
                                      <p:to>
                                        <p:strVal val="visible"/>
                                      </p:to>
                                    </p:set>
                                    <p:animEffect transition="in" filter="checkerboard(across)">
                                      <p:cBhvr>
                                        <p:cTn id="23" dur="500"/>
                                        <p:tgtEl>
                                          <p:spTgt spid="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re 1"/>
          <p:cNvSpPr>
            <a:spLocks noGrp="1"/>
          </p:cNvSpPr>
          <p:nvPr>
            <p:ph type="title"/>
          </p:nvPr>
        </p:nvSpPr>
        <p:spPr>
          <a:xfrm>
            <a:off x="6311901" y="0"/>
            <a:ext cx="3097213" cy="673100"/>
          </a:xfrm>
        </p:spPr>
        <p:txBody>
          <a:bodyPr/>
          <a:lstStyle/>
          <a:p>
            <a:pPr eaLnBrk="1" hangingPunct="1"/>
            <a:r>
              <a:rPr lang="fr-FR" altLang="fr-FR" sz="3600" b="1">
                <a:solidFill>
                  <a:schemeClr val="bg1"/>
                </a:solidFill>
                <a:latin typeface="Calibri" panose="020F0502020204030204" pitchFamily="34" charset="0"/>
              </a:rPr>
              <a:t>Plan Blanc</a:t>
            </a:r>
            <a:endParaRPr lang="fr-FR" altLang="fr-FR" sz="3600">
              <a:solidFill>
                <a:schemeClr val="bg1"/>
              </a:solidFill>
            </a:endParaRPr>
          </a:p>
        </p:txBody>
      </p:sp>
      <p:sp>
        <p:nvSpPr>
          <p:cNvPr id="21507" name="AutoShape 2" descr="Last puzzle piece Royalty Free Stock Images"/>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fr-FR"/>
          </a:p>
        </p:txBody>
      </p:sp>
      <p:sp>
        <p:nvSpPr>
          <p:cNvPr id="21508" name="Rectangle 3"/>
          <p:cNvSpPr txBox="1">
            <a:spLocks noChangeArrowheads="1"/>
          </p:cNvSpPr>
          <p:nvPr/>
        </p:nvSpPr>
        <p:spPr bwMode="auto">
          <a:xfrm>
            <a:off x="734291" y="981075"/>
            <a:ext cx="10723418" cy="216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tabLst>
                <a:tab pos="473075" algn="l"/>
              </a:tabLst>
              <a:defRPr>
                <a:solidFill>
                  <a:schemeClr val="tx1"/>
                </a:solidFill>
                <a:latin typeface="Arial" panose="020B0604020202020204" pitchFamily="34" charset="0"/>
                <a:cs typeface="Arial" panose="020B0604020202020204" pitchFamily="34" charset="0"/>
              </a:defRPr>
            </a:lvl1pPr>
            <a:lvl2pPr marL="742950" indent="-285750">
              <a:tabLst>
                <a:tab pos="473075" algn="l"/>
              </a:tabLst>
              <a:defRPr>
                <a:solidFill>
                  <a:schemeClr val="tx1"/>
                </a:solidFill>
                <a:latin typeface="Arial" panose="020B0604020202020204" pitchFamily="34" charset="0"/>
                <a:cs typeface="Arial" panose="020B0604020202020204" pitchFamily="34" charset="0"/>
              </a:defRPr>
            </a:lvl2pPr>
            <a:lvl3pPr marL="1143000" indent="-228600">
              <a:tabLst>
                <a:tab pos="473075" algn="l"/>
              </a:tabLst>
              <a:defRPr>
                <a:solidFill>
                  <a:schemeClr val="tx1"/>
                </a:solidFill>
                <a:latin typeface="Arial" panose="020B0604020202020204" pitchFamily="34" charset="0"/>
                <a:cs typeface="Arial" panose="020B0604020202020204" pitchFamily="34" charset="0"/>
              </a:defRPr>
            </a:lvl3pPr>
            <a:lvl4pPr marL="1600200" indent="-228600">
              <a:tabLst>
                <a:tab pos="473075" algn="l"/>
              </a:tabLst>
              <a:defRPr>
                <a:solidFill>
                  <a:schemeClr val="tx1"/>
                </a:solidFill>
                <a:latin typeface="Arial" panose="020B0604020202020204" pitchFamily="34" charset="0"/>
                <a:cs typeface="Arial" panose="020B0604020202020204" pitchFamily="34" charset="0"/>
              </a:defRPr>
            </a:lvl4pPr>
            <a:lvl5pPr marL="2057400" indent="-228600">
              <a:tabLst>
                <a:tab pos="473075"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473075"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473075"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473075"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473075" algn="l"/>
              </a:tabLst>
              <a:defRPr>
                <a:solidFill>
                  <a:schemeClr val="tx1"/>
                </a:solidFill>
                <a:latin typeface="Arial" panose="020B0604020202020204" pitchFamily="34" charset="0"/>
                <a:cs typeface="Arial" panose="020B0604020202020204" pitchFamily="34" charset="0"/>
              </a:defRPr>
            </a:lvl9pPr>
          </a:lstStyle>
          <a:p>
            <a:pPr eaLnBrk="1" hangingPunct="1">
              <a:lnSpc>
                <a:spcPct val="120000"/>
              </a:lnSpc>
              <a:spcAft>
                <a:spcPct val="20000"/>
              </a:spcAft>
            </a:pPr>
            <a:r>
              <a:rPr lang="fr-CA" altLang="fr-FR" sz="2800" b="1" dirty="0" smtClean="0">
                <a:solidFill>
                  <a:srgbClr val="002060"/>
                </a:solidFill>
                <a:latin typeface="Calibri" panose="020F0502020204030204" pitchFamily="34" charset="0"/>
              </a:rPr>
              <a:t>           L’objectif</a:t>
            </a:r>
            <a:r>
              <a:rPr lang="fr-CA" altLang="fr-FR" sz="2800" b="1" dirty="0">
                <a:solidFill>
                  <a:srgbClr val="002060"/>
                </a:solidFill>
                <a:latin typeface="Calibri" panose="020F0502020204030204" pitchFamily="34" charset="0"/>
              </a:rPr>
              <a:t>:</a:t>
            </a:r>
          </a:p>
          <a:p>
            <a:pPr eaLnBrk="1" hangingPunct="1">
              <a:lnSpc>
                <a:spcPct val="150000"/>
              </a:lnSpc>
              <a:spcAft>
                <a:spcPct val="20000"/>
              </a:spcAft>
            </a:pPr>
            <a:r>
              <a:rPr lang="fr-CA" altLang="fr-FR" sz="2400" dirty="0">
                <a:latin typeface="Calibri" panose="020F0502020204030204" pitchFamily="34" charset="0"/>
              </a:rPr>
              <a:t>permet à tout établissement de santé de faire face à une situation exceptionnelle en maintenant une continuité des soins et en préservant la sécurité des patients et des personnes</a:t>
            </a:r>
            <a:endParaRPr lang="fr-FR" altLang="fr-FR" sz="2000" dirty="0">
              <a:solidFill>
                <a:schemeClr val="tx2"/>
              </a:solidFill>
              <a:latin typeface="Times New Roman" panose="02020603050405020304" pitchFamily="18" charset="0"/>
              <a:cs typeface="Times New Roman" panose="02020603050405020304" pitchFamily="18" charset="0"/>
            </a:endParaRPr>
          </a:p>
        </p:txBody>
      </p:sp>
      <p:sp>
        <p:nvSpPr>
          <p:cNvPr id="18437" name="Rectangle 5"/>
          <p:cNvSpPr>
            <a:spLocks noChangeArrowheads="1"/>
          </p:cNvSpPr>
          <p:nvPr/>
        </p:nvSpPr>
        <p:spPr bwMode="auto">
          <a:xfrm>
            <a:off x="2208214" y="3573464"/>
            <a:ext cx="7704137" cy="1200329"/>
          </a:xfrm>
          <a:prstGeom prst="rect">
            <a:avLst/>
          </a:prstGeom>
          <a:solidFill>
            <a:schemeClr val="bg2"/>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buFont typeface="Arial" panose="020B0604020202020204" pitchFamily="34" charset="0"/>
              <a:buChar char="•"/>
            </a:pPr>
            <a:r>
              <a:rPr lang="fr-FR" altLang="fr-FR" sz="2400">
                <a:latin typeface="Calibri" panose="020F0502020204030204" pitchFamily="34" charset="0"/>
              </a:rPr>
              <a:t> les patients relevant du plan intrahospitalier ne doivent pas être  « mélangés » aux urgences courantes </a:t>
            </a:r>
          </a:p>
        </p:txBody>
      </p:sp>
      <p:sp>
        <p:nvSpPr>
          <p:cNvPr id="21510" name="Rectangle 2"/>
          <p:cNvSpPr>
            <a:spLocks noChangeArrowheads="1"/>
          </p:cNvSpPr>
          <p:nvPr/>
        </p:nvSpPr>
        <p:spPr bwMode="auto">
          <a:xfrm>
            <a:off x="2396405" y="5589732"/>
            <a:ext cx="745172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fr-FR" sz="1600" b="1" dirty="0"/>
              <a:t>Conférence d’Actualisation, 2014 Sfar, Pierre CARLI, Caroline TELION</a:t>
            </a:r>
          </a:p>
        </p:txBody>
      </p:sp>
    </p:spTree>
    <p:extLst>
      <p:ext uri="{BB962C8B-B14F-4D97-AF65-F5344CB8AC3E}">
        <p14:creationId xmlns:p14="http://schemas.microsoft.com/office/powerpoint/2010/main" val="37089385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8437"/>
                                        </p:tgtEl>
                                        <p:attrNameLst>
                                          <p:attrName>style.visibility</p:attrName>
                                        </p:attrNameLst>
                                      </p:cBhvr>
                                      <p:to>
                                        <p:strVal val="visible"/>
                                      </p:to>
                                    </p:set>
                                    <p:animEffect transition="in" filter="checkerboard(across)">
                                      <p:cBhvr>
                                        <p:cTn id="7" dur="500"/>
                                        <p:tgtEl>
                                          <p:spTgt spid="18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re 1"/>
          <p:cNvSpPr>
            <a:spLocks noGrp="1"/>
          </p:cNvSpPr>
          <p:nvPr>
            <p:ph type="title"/>
          </p:nvPr>
        </p:nvSpPr>
        <p:spPr>
          <a:xfrm>
            <a:off x="6311901" y="0"/>
            <a:ext cx="3097213" cy="673100"/>
          </a:xfrm>
        </p:spPr>
        <p:txBody>
          <a:bodyPr/>
          <a:lstStyle/>
          <a:p>
            <a:pPr eaLnBrk="1" hangingPunct="1"/>
            <a:r>
              <a:rPr lang="fr-FR" altLang="fr-FR" sz="3600" b="1">
                <a:solidFill>
                  <a:schemeClr val="bg1"/>
                </a:solidFill>
                <a:latin typeface="Calibri" panose="020F0502020204030204" pitchFamily="34" charset="0"/>
              </a:rPr>
              <a:t>Plan Blanc</a:t>
            </a:r>
            <a:endParaRPr lang="fr-FR" altLang="fr-FR" sz="3600">
              <a:solidFill>
                <a:schemeClr val="bg1"/>
              </a:solidFill>
            </a:endParaRPr>
          </a:p>
        </p:txBody>
      </p:sp>
      <p:sp>
        <p:nvSpPr>
          <p:cNvPr id="22531" name="AutoShape 2" descr="Last puzzle piece Royalty Free Stock Images"/>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fr-FR"/>
          </a:p>
        </p:txBody>
      </p:sp>
      <p:sp>
        <p:nvSpPr>
          <p:cNvPr id="9" name="Titre 1"/>
          <p:cNvSpPr txBox="1">
            <a:spLocks/>
          </p:cNvSpPr>
          <p:nvPr/>
        </p:nvSpPr>
        <p:spPr bwMode="auto">
          <a:xfrm>
            <a:off x="5087938" y="981075"/>
            <a:ext cx="1439862" cy="528638"/>
          </a:xfrm>
          <a:prstGeom prst="rect">
            <a:avLst/>
          </a:prstGeom>
          <a:noFill/>
          <a:ln w="9525">
            <a:noFill/>
            <a:miter lim="800000"/>
            <a:headEnd/>
            <a:tailEnd/>
          </a:ln>
        </p:spPr>
        <p:txBody>
          <a:bodyPr anchor="b"/>
          <a:lstStyle/>
          <a:p>
            <a:pPr>
              <a:defRPr/>
            </a:pPr>
            <a:r>
              <a:rPr lang="fr-FR" sz="2400" b="1" dirty="0">
                <a:solidFill>
                  <a:srgbClr val="002060"/>
                </a:solidFill>
                <a:latin typeface="Calibri" pitchFamily="34" charset="0"/>
                <a:ea typeface="+mj-ea"/>
                <a:cs typeface="+mj-cs"/>
              </a:rPr>
              <a:t>Directeur </a:t>
            </a:r>
            <a:endParaRPr lang="fr-FR" sz="2400" b="1" dirty="0">
              <a:solidFill>
                <a:srgbClr val="002060"/>
              </a:solidFill>
              <a:latin typeface="+mj-lt"/>
              <a:ea typeface="+mj-ea"/>
              <a:cs typeface="+mj-cs"/>
            </a:endParaRPr>
          </a:p>
        </p:txBody>
      </p:sp>
      <p:sp>
        <p:nvSpPr>
          <p:cNvPr id="11" name="Espace réservé du contenu 2"/>
          <p:cNvSpPr txBox="1">
            <a:spLocks/>
          </p:cNvSpPr>
          <p:nvPr/>
        </p:nvSpPr>
        <p:spPr bwMode="auto">
          <a:xfrm>
            <a:off x="2855913" y="2636838"/>
            <a:ext cx="3744912" cy="2952750"/>
          </a:xfrm>
          <a:prstGeom prst="rect">
            <a:avLst/>
          </a:prstGeom>
          <a:solidFill>
            <a:srgbClr val="CCECFF"/>
          </a:solidFill>
          <a:ln w="12700">
            <a:solidFill>
              <a:schemeClr val="tx1"/>
            </a:solidFill>
            <a:miter lim="800000"/>
            <a:headEnd/>
            <a:tailEnd/>
          </a:ln>
        </p:spPr>
        <p:txBody>
          <a:bodyPr/>
          <a:lstStyle/>
          <a:p>
            <a:pPr marL="342900" indent="-273050">
              <a:spcBef>
                <a:spcPct val="20000"/>
              </a:spcBef>
              <a:buClr>
                <a:schemeClr val="accent1"/>
              </a:buClr>
              <a:buSzPct val="76000"/>
              <a:defRPr/>
            </a:pPr>
            <a:r>
              <a:rPr lang="fr-FR" sz="2400" b="1" dirty="0">
                <a:latin typeface="Calibri" pitchFamily="34" charset="0"/>
              </a:rPr>
              <a:t>Cellule de crise: personnels</a:t>
            </a:r>
          </a:p>
          <a:p>
            <a:pPr marL="342900" indent="-273050">
              <a:spcBef>
                <a:spcPct val="20000"/>
              </a:spcBef>
              <a:buClr>
                <a:schemeClr val="accent1"/>
              </a:buClr>
              <a:buSzPct val="76000"/>
              <a:buFontTx/>
              <a:buChar char="-"/>
              <a:defRPr/>
            </a:pPr>
            <a:r>
              <a:rPr lang="fr-FR" sz="2000" dirty="0">
                <a:latin typeface="Calibri" pitchFamily="34" charset="0"/>
              </a:rPr>
              <a:t>Direction</a:t>
            </a:r>
          </a:p>
          <a:p>
            <a:pPr marL="342900" indent="-273050">
              <a:spcBef>
                <a:spcPct val="20000"/>
              </a:spcBef>
              <a:buClr>
                <a:schemeClr val="accent1"/>
              </a:buClr>
              <a:buSzPct val="76000"/>
              <a:buFontTx/>
              <a:buChar char="-"/>
              <a:defRPr/>
            </a:pPr>
            <a:r>
              <a:rPr lang="fr-FR" sz="2000" dirty="0">
                <a:latin typeface="Calibri" pitchFamily="34" charset="0"/>
              </a:rPr>
              <a:t>Médicale</a:t>
            </a:r>
          </a:p>
          <a:p>
            <a:pPr marL="342900" indent="-273050">
              <a:spcBef>
                <a:spcPct val="20000"/>
              </a:spcBef>
              <a:buClr>
                <a:schemeClr val="accent1"/>
              </a:buClr>
              <a:buSzPct val="76000"/>
              <a:buFontTx/>
              <a:buChar char="-"/>
              <a:defRPr/>
            </a:pPr>
            <a:r>
              <a:rPr lang="fr-FR" sz="2000" dirty="0">
                <a:latin typeface="Calibri" pitchFamily="34" charset="0"/>
              </a:rPr>
              <a:t>Soignant</a:t>
            </a:r>
          </a:p>
          <a:p>
            <a:pPr marL="342900" indent="-273050">
              <a:spcBef>
                <a:spcPct val="20000"/>
              </a:spcBef>
              <a:buClr>
                <a:schemeClr val="accent1"/>
              </a:buClr>
              <a:buSzPct val="76000"/>
              <a:buFontTx/>
              <a:buChar char="-"/>
              <a:defRPr/>
            </a:pPr>
            <a:r>
              <a:rPr lang="fr-FR" sz="2000" dirty="0">
                <a:latin typeface="Calibri" pitchFamily="34" charset="0"/>
              </a:rPr>
              <a:t>Logistique</a:t>
            </a:r>
          </a:p>
          <a:p>
            <a:pPr marL="342900" indent="-273050">
              <a:spcBef>
                <a:spcPct val="20000"/>
              </a:spcBef>
              <a:buClr>
                <a:schemeClr val="accent1"/>
              </a:buClr>
              <a:buSzPct val="76000"/>
              <a:buFontTx/>
              <a:buChar char="-"/>
              <a:defRPr/>
            </a:pPr>
            <a:r>
              <a:rPr lang="fr-FR" sz="2000" dirty="0">
                <a:latin typeface="Calibri" pitchFamily="34" charset="0"/>
              </a:rPr>
              <a:t>Economique</a:t>
            </a:r>
          </a:p>
          <a:p>
            <a:pPr marL="342900" indent="-273050">
              <a:spcBef>
                <a:spcPct val="20000"/>
              </a:spcBef>
              <a:buClr>
                <a:schemeClr val="accent1"/>
              </a:buClr>
              <a:buSzPct val="76000"/>
              <a:buFontTx/>
              <a:buChar char="-"/>
              <a:defRPr/>
            </a:pPr>
            <a:r>
              <a:rPr lang="fr-FR" sz="2000" dirty="0">
                <a:latin typeface="Calibri" pitchFamily="34" charset="0"/>
              </a:rPr>
              <a:t>Accueil</a:t>
            </a:r>
          </a:p>
        </p:txBody>
      </p:sp>
      <p:sp>
        <p:nvSpPr>
          <p:cNvPr id="13" name="Explosion 1 12"/>
          <p:cNvSpPr/>
          <p:nvPr/>
        </p:nvSpPr>
        <p:spPr>
          <a:xfrm>
            <a:off x="2422525" y="620714"/>
            <a:ext cx="1512888" cy="1512887"/>
          </a:xfrm>
          <a:prstGeom prst="irregularSeal1">
            <a:avLst/>
          </a:prstGeom>
          <a:solidFill>
            <a:srgbClr val="FF9933"/>
          </a:solidFill>
          <a:ln w="19050">
            <a:solidFill>
              <a:srgbClr val="FF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sp>
        <p:nvSpPr>
          <p:cNvPr id="12" name="Espace réservé du contenu 2"/>
          <p:cNvSpPr txBox="1">
            <a:spLocks/>
          </p:cNvSpPr>
          <p:nvPr/>
        </p:nvSpPr>
        <p:spPr bwMode="auto">
          <a:xfrm>
            <a:off x="2566989" y="1052514"/>
            <a:ext cx="1152525" cy="433387"/>
          </a:xfrm>
          <a:prstGeom prst="rect">
            <a:avLst/>
          </a:prstGeom>
          <a:noFill/>
          <a:ln w="12700">
            <a:noFill/>
            <a:miter lim="800000"/>
            <a:headEnd/>
            <a:tailEnd/>
          </a:ln>
        </p:spPr>
        <p:txBody>
          <a:bodyPr/>
          <a:lstStyle/>
          <a:p>
            <a:pPr marL="342900" indent="-273050">
              <a:spcBef>
                <a:spcPct val="20000"/>
              </a:spcBef>
              <a:buClr>
                <a:schemeClr val="accent1"/>
              </a:buClr>
              <a:buSzPct val="76000"/>
              <a:defRPr/>
            </a:pPr>
            <a:r>
              <a:rPr lang="fr-FR" sz="2400" b="1" dirty="0">
                <a:latin typeface="Calibri" pitchFamily="34" charset="0"/>
              </a:rPr>
              <a:t>Alerte</a:t>
            </a:r>
            <a:endParaRPr lang="fr-FR" sz="2800" dirty="0">
              <a:latin typeface="Calibri" pitchFamily="34" charset="0"/>
            </a:endParaRPr>
          </a:p>
        </p:txBody>
      </p:sp>
      <p:sp>
        <p:nvSpPr>
          <p:cNvPr id="10" name="Flèche droite à entaille 9"/>
          <p:cNvSpPr/>
          <p:nvPr/>
        </p:nvSpPr>
        <p:spPr>
          <a:xfrm rot="7075342">
            <a:off x="4410869" y="1878807"/>
            <a:ext cx="954088" cy="180975"/>
          </a:xfrm>
          <a:prstGeom prst="notchedRightArrow">
            <a:avLst/>
          </a:prstGeom>
          <a:solidFill>
            <a:schemeClr val="bg2">
              <a:lumMod val="25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sp>
        <p:nvSpPr>
          <p:cNvPr id="14" name="Ellipse 13"/>
          <p:cNvSpPr/>
          <p:nvPr/>
        </p:nvSpPr>
        <p:spPr>
          <a:xfrm>
            <a:off x="7104064" y="1916114"/>
            <a:ext cx="2232025" cy="1368425"/>
          </a:xfrm>
          <a:prstGeom prst="ellipse">
            <a:avLst/>
          </a:prstGeom>
          <a:solidFill>
            <a:schemeClr val="bg1"/>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sp>
        <p:nvSpPr>
          <p:cNvPr id="8" name="Titre 1"/>
          <p:cNvSpPr txBox="1">
            <a:spLocks/>
          </p:cNvSpPr>
          <p:nvPr/>
        </p:nvSpPr>
        <p:spPr bwMode="auto">
          <a:xfrm>
            <a:off x="7391400" y="2349500"/>
            <a:ext cx="1754188" cy="477838"/>
          </a:xfrm>
          <a:prstGeom prst="rect">
            <a:avLst/>
          </a:prstGeom>
          <a:noFill/>
          <a:ln w="9525">
            <a:noFill/>
            <a:miter lim="800000"/>
            <a:headEnd/>
            <a:tailEnd/>
          </a:ln>
        </p:spPr>
        <p:txBody>
          <a:bodyPr anchor="b"/>
          <a:lstStyle/>
          <a:p>
            <a:pPr>
              <a:defRPr/>
            </a:pPr>
            <a:r>
              <a:rPr lang="fr-FR" sz="2400" b="1" dirty="0">
                <a:latin typeface="Calibri" pitchFamily="34" charset="0"/>
                <a:ea typeface="+mj-ea"/>
                <a:cs typeface="+mj-cs"/>
              </a:rPr>
              <a:t>Plan Intra H</a:t>
            </a:r>
            <a:endParaRPr lang="fr-FR" sz="2400" b="1" dirty="0">
              <a:latin typeface="+mj-lt"/>
              <a:ea typeface="+mj-ea"/>
              <a:cs typeface="+mj-cs"/>
            </a:endParaRPr>
          </a:p>
        </p:txBody>
      </p:sp>
      <p:sp>
        <p:nvSpPr>
          <p:cNvPr id="16" name="Flèche droite à entaille 15"/>
          <p:cNvSpPr/>
          <p:nvPr/>
        </p:nvSpPr>
        <p:spPr>
          <a:xfrm rot="1547550">
            <a:off x="6602413" y="1593851"/>
            <a:ext cx="881062" cy="214313"/>
          </a:xfrm>
          <a:prstGeom prst="notchedRightArrow">
            <a:avLst/>
          </a:prstGeom>
          <a:solidFill>
            <a:srgbClr val="FF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spTree>
    <p:extLst>
      <p:ext uri="{BB962C8B-B14F-4D97-AF65-F5344CB8AC3E}">
        <p14:creationId xmlns:p14="http://schemas.microsoft.com/office/powerpoint/2010/main" val="20091496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checkerboard(across)">
                                      <p:cBhvr>
                                        <p:cTn id="7" dur="500"/>
                                        <p:tgtEl>
                                          <p:spTgt spid="1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heckerboard(across)">
                                      <p:cBhvr>
                                        <p:cTn id="10" dur="500"/>
                                        <p:tgtEl>
                                          <p:spTgt spid="8"/>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checkerboard(across)">
                                      <p:cBhvr>
                                        <p:cTn id="13" dur="500"/>
                                        <p:tgtEl>
                                          <p:spTgt spid="14"/>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checkerboard(across)">
                                      <p:cBhvr>
                                        <p:cTn id="18" dur="500"/>
                                        <p:tgtEl>
                                          <p:spTgt spid="10"/>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checkerboard(across)">
                                      <p:cBhvr>
                                        <p:cTn id="2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14" grpId="0" animBg="1"/>
      <p:bldP spid="8" grpId="0"/>
      <p:bldP spid="1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re 1"/>
          <p:cNvSpPr>
            <a:spLocks noGrp="1"/>
          </p:cNvSpPr>
          <p:nvPr>
            <p:ph type="title"/>
          </p:nvPr>
        </p:nvSpPr>
        <p:spPr>
          <a:xfrm>
            <a:off x="6240463" y="1"/>
            <a:ext cx="3097212" cy="620713"/>
          </a:xfrm>
        </p:spPr>
        <p:txBody>
          <a:bodyPr/>
          <a:lstStyle/>
          <a:p>
            <a:pPr eaLnBrk="1" hangingPunct="1"/>
            <a:r>
              <a:rPr lang="fr-FR" altLang="fr-FR" sz="3400" b="1">
                <a:solidFill>
                  <a:schemeClr val="bg1"/>
                </a:solidFill>
                <a:latin typeface="Calibri" panose="020F0502020204030204" pitchFamily="34" charset="0"/>
              </a:rPr>
              <a:t>Organisation IH</a:t>
            </a:r>
          </a:p>
        </p:txBody>
      </p:sp>
      <p:sp>
        <p:nvSpPr>
          <p:cNvPr id="24579" name="AutoShape 2" descr="Last puzzle piece Royalty Free Stock Images"/>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fr-FR"/>
          </a:p>
        </p:txBody>
      </p:sp>
      <p:sp>
        <p:nvSpPr>
          <p:cNvPr id="24580" name="Rectangle 2"/>
          <p:cNvSpPr>
            <a:spLocks noChangeArrowheads="1"/>
          </p:cNvSpPr>
          <p:nvPr/>
        </p:nvSpPr>
        <p:spPr bwMode="auto">
          <a:xfrm>
            <a:off x="2424114" y="6092826"/>
            <a:ext cx="74517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fr-FR" sz="1600" b="1"/>
              <a:t>Conférence d’Actualisation, 2014 Sfar, Pierre CARLI, Caroline TELION</a:t>
            </a:r>
          </a:p>
        </p:txBody>
      </p:sp>
      <p:sp>
        <p:nvSpPr>
          <p:cNvPr id="24581" name="Rectangle 13"/>
          <p:cNvSpPr>
            <a:spLocks noChangeArrowheads="1"/>
          </p:cNvSpPr>
          <p:nvPr/>
        </p:nvSpPr>
        <p:spPr bwMode="auto">
          <a:xfrm>
            <a:off x="2063750" y="836613"/>
            <a:ext cx="8064500"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pPr>
            <a:r>
              <a:rPr lang="fr-FR" altLang="fr-FR" sz="2400">
                <a:latin typeface="Calibri" panose="020F0502020204030204" pitchFamily="34" charset="0"/>
              </a:rPr>
              <a:t>La  préparation logistique :   </a:t>
            </a:r>
          </a:p>
          <a:p>
            <a:pPr eaLnBrk="1" hangingPunct="1">
              <a:lnSpc>
                <a:spcPct val="150000"/>
              </a:lnSpc>
              <a:buFont typeface="Wingdings" panose="05000000000000000000" pitchFamily="2" charset="2"/>
              <a:buChar char="q"/>
            </a:pPr>
            <a:r>
              <a:rPr lang="fr-FR" altLang="fr-FR" sz="2400">
                <a:latin typeface="Calibri" panose="020F0502020204030204" pitchFamily="34" charset="0"/>
              </a:rPr>
              <a:t> </a:t>
            </a:r>
            <a:r>
              <a:rPr lang="fr-FR" altLang="fr-FR" sz="2400" b="1">
                <a:latin typeface="Calibri" panose="020F0502020204030204" pitchFamily="34" charset="0"/>
              </a:rPr>
              <a:t>Equipements </a:t>
            </a:r>
            <a:r>
              <a:rPr lang="fr-FR" altLang="fr-FR" sz="2400">
                <a:latin typeface="Calibri" panose="020F0502020204030204" pitchFamily="34" charset="0"/>
              </a:rPr>
              <a:t>: stock de matériels, brancards et lits supplémentaires </a:t>
            </a:r>
          </a:p>
          <a:p>
            <a:pPr eaLnBrk="1" hangingPunct="1">
              <a:lnSpc>
                <a:spcPct val="150000"/>
              </a:lnSpc>
              <a:buFont typeface="Wingdings" panose="05000000000000000000" pitchFamily="2" charset="2"/>
              <a:buChar char="q"/>
            </a:pPr>
            <a:r>
              <a:rPr lang="fr-FR" altLang="fr-FR" sz="2400">
                <a:latin typeface="Calibri" panose="020F0502020204030204" pitchFamily="34" charset="0"/>
              </a:rPr>
              <a:t> </a:t>
            </a:r>
            <a:r>
              <a:rPr lang="fr-FR" altLang="fr-FR" sz="2400" b="1">
                <a:latin typeface="Calibri" panose="020F0502020204030204" pitchFamily="34" charset="0"/>
              </a:rPr>
              <a:t>des locaux de soins</a:t>
            </a:r>
            <a:endParaRPr lang="fr-FR" altLang="fr-FR" sz="2400">
              <a:latin typeface="Calibri" panose="020F0502020204030204" pitchFamily="34" charset="0"/>
            </a:endParaRPr>
          </a:p>
          <a:p>
            <a:pPr eaLnBrk="1" hangingPunct="1">
              <a:lnSpc>
                <a:spcPct val="150000"/>
              </a:lnSpc>
              <a:buFont typeface="Wingdings" panose="05000000000000000000" pitchFamily="2" charset="2"/>
              <a:buChar char="q"/>
            </a:pPr>
            <a:r>
              <a:rPr lang="fr-FR" altLang="fr-FR" sz="2400">
                <a:latin typeface="Calibri" panose="020F0502020204030204" pitchFamily="34" charset="0"/>
              </a:rPr>
              <a:t> </a:t>
            </a:r>
            <a:r>
              <a:rPr lang="fr-FR" altLang="fr-FR" sz="2400" b="1">
                <a:latin typeface="Calibri" panose="020F0502020204030204" pitchFamily="34" charset="0"/>
              </a:rPr>
              <a:t>signalétique spécifique</a:t>
            </a:r>
          </a:p>
        </p:txBody>
      </p:sp>
      <p:sp>
        <p:nvSpPr>
          <p:cNvPr id="10" name="Rectangle 9"/>
          <p:cNvSpPr>
            <a:spLocks noChangeArrowheads="1"/>
          </p:cNvSpPr>
          <p:nvPr/>
        </p:nvSpPr>
        <p:spPr bwMode="auto">
          <a:xfrm>
            <a:off x="2782888" y="3860800"/>
            <a:ext cx="6553200" cy="1754188"/>
          </a:xfrm>
          <a:prstGeom prst="rect">
            <a:avLst/>
          </a:prstGeom>
          <a:solidFill>
            <a:schemeClr val="bg2"/>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pPr>
            <a:r>
              <a:rPr lang="fr-FR" altLang="fr-FR" sz="2400">
                <a:latin typeface="Calibri" panose="020F0502020204030204" pitchFamily="34" charset="0"/>
              </a:rPr>
              <a:t> « </a:t>
            </a:r>
            <a:r>
              <a:rPr lang="fr-FR" altLang="fr-FR" sz="2400" b="1">
                <a:solidFill>
                  <a:srgbClr val="000066"/>
                </a:solidFill>
                <a:latin typeface="Calibri" panose="020F0502020204030204" pitchFamily="34" charset="0"/>
              </a:rPr>
              <a:t>Caisse du plan Blanc »  </a:t>
            </a:r>
            <a:r>
              <a:rPr lang="fr-FR" altLang="fr-FR" sz="2400">
                <a:latin typeface="Calibri" panose="020F0502020204030204" pitchFamily="34" charset="0"/>
              </a:rPr>
              <a:t>ou « </a:t>
            </a:r>
            <a:r>
              <a:rPr lang="fr-FR" altLang="fr-FR" sz="2400" b="1">
                <a:solidFill>
                  <a:srgbClr val="000066"/>
                </a:solidFill>
                <a:latin typeface="Calibri" panose="020F0502020204030204" pitchFamily="34" charset="0"/>
              </a:rPr>
              <a:t>Ballot d’urgence »</a:t>
            </a:r>
          </a:p>
          <a:p>
            <a:pPr eaLnBrk="1" hangingPunct="1">
              <a:lnSpc>
                <a:spcPct val="150000"/>
              </a:lnSpc>
            </a:pPr>
            <a:r>
              <a:rPr lang="fr-FR" altLang="fr-FR" sz="2400">
                <a:latin typeface="Calibri" panose="020F0502020204030204" pitchFamily="34" charset="0"/>
              </a:rPr>
              <a:t> Equipement pour gérer 50 personnes en DH du matériels quotidien</a:t>
            </a:r>
          </a:p>
        </p:txBody>
      </p:sp>
      <p:sp>
        <p:nvSpPr>
          <p:cNvPr id="11" name="Flèche droite 10"/>
          <p:cNvSpPr/>
          <p:nvPr/>
        </p:nvSpPr>
        <p:spPr>
          <a:xfrm>
            <a:off x="7248526" y="2997200"/>
            <a:ext cx="1152525" cy="215900"/>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sp>
        <p:nvSpPr>
          <p:cNvPr id="12" name="Interdiction 11"/>
          <p:cNvSpPr/>
          <p:nvPr/>
        </p:nvSpPr>
        <p:spPr>
          <a:xfrm>
            <a:off x="7464425" y="2852739"/>
            <a:ext cx="503238" cy="504825"/>
          </a:xfrm>
          <a:prstGeom prst="noSmoking">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solidFill>
                <a:schemeClr val="tx1"/>
              </a:solidFill>
            </a:endParaRPr>
          </a:p>
        </p:txBody>
      </p:sp>
      <p:sp>
        <p:nvSpPr>
          <p:cNvPr id="9" name="Rectangle 8"/>
          <p:cNvSpPr/>
          <p:nvPr/>
        </p:nvSpPr>
        <p:spPr>
          <a:xfrm>
            <a:off x="3636964" y="177801"/>
            <a:ext cx="4079875" cy="523875"/>
          </a:xfrm>
          <a:prstGeom prst="rect">
            <a:avLst/>
          </a:prstGeom>
        </p:spPr>
        <p:txBody>
          <a:bodyPr>
            <a:spAutoFit/>
          </a:bodyPr>
          <a:lstStyle/>
          <a:p>
            <a:pPr marL="342900" indent="-273050">
              <a:spcBef>
                <a:spcPct val="20000"/>
              </a:spcBef>
              <a:buClr>
                <a:schemeClr val="accent1"/>
              </a:buClr>
              <a:buSzPct val="76000"/>
              <a:defRPr/>
            </a:pPr>
            <a:r>
              <a:rPr lang="fr-FR" dirty="0">
                <a:solidFill>
                  <a:schemeClr val="bg2">
                    <a:lumMod val="10000"/>
                  </a:schemeClr>
                </a:solidFill>
                <a:latin typeface="Calibri" pitchFamily="34" charset="0"/>
              </a:rPr>
              <a:t> </a:t>
            </a:r>
            <a:r>
              <a:rPr lang="fr-FR" sz="2800" b="1" dirty="0">
                <a:solidFill>
                  <a:srgbClr val="C00000"/>
                </a:solidFill>
                <a:latin typeface="Calibri" pitchFamily="34" charset="0"/>
              </a:rPr>
              <a:t>Le Plan intra hospitalier</a:t>
            </a:r>
          </a:p>
        </p:txBody>
      </p:sp>
    </p:spTree>
    <p:extLst>
      <p:ext uri="{BB962C8B-B14F-4D97-AF65-F5344CB8AC3E}">
        <p14:creationId xmlns:p14="http://schemas.microsoft.com/office/powerpoint/2010/main" val="21409943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re 3"/>
          <p:cNvSpPr>
            <a:spLocks noGrp="1"/>
          </p:cNvSpPr>
          <p:nvPr>
            <p:ph type="title"/>
          </p:nvPr>
        </p:nvSpPr>
        <p:spPr>
          <a:xfrm>
            <a:off x="6167438" y="44451"/>
            <a:ext cx="3600450" cy="576263"/>
          </a:xfrm>
        </p:spPr>
        <p:txBody>
          <a:bodyPr rtlCol="0">
            <a:normAutofit fontScale="90000"/>
          </a:bodyPr>
          <a:lstStyle/>
          <a:p>
            <a:pPr>
              <a:defRPr/>
            </a:pPr>
            <a:r>
              <a:rPr lang="fr-FR" sz="3600" b="1" dirty="0">
                <a:solidFill>
                  <a:srgbClr val="000000"/>
                </a:solidFill>
                <a:latin typeface="Calibri" pitchFamily="34" charset="0"/>
              </a:rPr>
              <a:t/>
            </a:r>
            <a:br>
              <a:rPr lang="fr-FR" sz="3600" b="1" dirty="0">
                <a:solidFill>
                  <a:srgbClr val="000000"/>
                </a:solidFill>
                <a:latin typeface="Calibri" pitchFamily="34" charset="0"/>
              </a:rPr>
            </a:br>
            <a:r>
              <a:rPr lang="fr-FR" b="1" dirty="0" smtClean="0">
                <a:solidFill>
                  <a:schemeClr val="bg1"/>
                </a:solidFill>
                <a:latin typeface="Calibri" pitchFamily="34" charset="0"/>
              </a:rPr>
              <a:t>Zone plan Blanc</a:t>
            </a:r>
          </a:p>
        </p:txBody>
      </p:sp>
      <p:sp>
        <p:nvSpPr>
          <p:cNvPr id="25603" name="Rectangle 4"/>
          <p:cNvSpPr>
            <a:spLocks noChangeArrowheads="1"/>
          </p:cNvSpPr>
          <p:nvPr/>
        </p:nvSpPr>
        <p:spPr bwMode="auto">
          <a:xfrm>
            <a:off x="2063751" y="765175"/>
            <a:ext cx="7993063"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pPr>
            <a:r>
              <a:rPr lang="fr-FR" altLang="fr-FR" sz="2400" b="1">
                <a:solidFill>
                  <a:srgbClr val="000066"/>
                </a:solidFill>
                <a:latin typeface="Calibri" panose="020F0502020204030204" pitchFamily="34" charset="0"/>
              </a:rPr>
              <a:t>la zone du plan </a:t>
            </a:r>
            <a:r>
              <a:rPr lang="fr-FR" altLang="fr-FR" sz="2400" b="1">
                <a:latin typeface="Calibri" panose="020F0502020204030204" pitchFamily="34" charset="0"/>
              </a:rPr>
              <a:t>au niveau du service des urgences</a:t>
            </a:r>
            <a:r>
              <a:rPr lang="fr-FR" altLang="fr-FR">
                <a:latin typeface="Calibri" panose="020F0502020204030204" pitchFamily="34" charset="0"/>
              </a:rPr>
              <a:t> :</a:t>
            </a:r>
          </a:p>
          <a:p>
            <a:pPr eaLnBrk="1" hangingPunct="1">
              <a:lnSpc>
                <a:spcPct val="150000"/>
              </a:lnSpc>
            </a:pPr>
            <a:r>
              <a:rPr lang="fr-FR" altLang="fr-FR" sz="2400">
                <a:latin typeface="Calibri" panose="020F0502020204030204" pitchFamily="34" charset="0"/>
              </a:rPr>
              <a:t>Formé du personnel fixe des urgences , qui portera un badge</a:t>
            </a:r>
          </a:p>
        </p:txBody>
      </p:sp>
      <p:sp>
        <p:nvSpPr>
          <p:cNvPr id="25604" name="Rectangle 5"/>
          <p:cNvSpPr>
            <a:spLocks noChangeArrowheads="1"/>
          </p:cNvSpPr>
          <p:nvPr/>
        </p:nvSpPr>
        <p:spPr bwMode="auto">
          <a:xfrm>
            <a:off x="4656139" y="2133601"/>
            <a:ext cx="2928937" cy="460375"/>
          </a:xfrm>
          <a:prstGeom prst="rect">
            <a:avLst/>
          </a:prstGeom>
          <a:solidFill>
            <a:schemeClr val="bg2"/>
          </a:solidFill>
          <a:ln w="9525">
            <a:solidFill>
              <a:schemeClr val="tx1"/>
            </a:solidFill>
            <a:miter lim="800000"/>
            <a:headEnd/>
            <a:tailEnd/>
          </a:ln>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fr-FR" sz="2400">
                <a:latin typeface="Calibri" panose="020F0502020204030204" pitchFamily="34" charset="0"/>
              </a:rPr>
              <a:t>Cette zone comprend </a:t>
            </a:r>
          </a:p>
        </p:txBody>
      </p:sp>
      <p:sp>
        <p:nvSpPr>
          <p:cNvPr id="21509" name="Rectangle 6"/>
          <p:cNvSpPr>
            <a:spLocks noChangeArrowheads="1"/>
          </p:cNvSpPr>
          <p:nvPr/>
        </p:nvSpPr>
        <p:spPr bwMode="auto">
          <a:xfrm>
            <a:off x="2208214" y="2708276"/>
            <a:ext cx="7704137" cy="364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buClr>
                <a:srgbClr val="FF0066"/>
              </a:buClr>
              <a:buFont typeface="Wingdings" panose="05000000000000000000" pitchFamily="2" charset="2"/>
              <a:buChar char="q"/>
            </a:pPr>
            <a:r>
              <a:rPr lang="fr-FR" altLang="fr-FR" sz="2000">
                <a:latin typeface="Calibri" panose="020F0502020204030204" pitchFamily="34" charset="0"/>
              </a:rPr>
              <a:t> </a:t>
            </a:r>
            <a:r>
              <a:rPr lang="fr-FR" altLang="fr-FR" sz="2200" b="1">
                <a:latin typeface="Calibri" panose="020F0502020204030204" pitchFamily="34" charset="0"/>
              </a:rPr>
              <a:t>Hall d’accueil  </a:t>
            </a:r>
            <a:r>
              <a:rPr lang="fr-FR" altLang="fr-FR" sz="2200">
                <a:latin typeface="Calibri" panose="020F0502020204030204" pitchFamily="34" charset="0"/>
              </a:rPr>
              <a:t>: zone de tri, accueil infirmier et administratif </a:t>
            </a:r>
          </a:p>
          <a:p>
            <a:pPr eaLnBrk="1" hangingPunct="1">
              <a:lnSpc>
                <a:spcPct val="150000"/>
              </a:lnSpc>
              <a:buClr>
                <a:srgbClr val="FF0066"/>
              </a:buClr>
            </a:pPr>
            <a:r>
              <a:rPr lang="fr-FR" altLang="fr-FR" sz="2200">
                <a:latin typeface="Calibri" panose="020F0502020204030204" pitchFamily="34" charset="0"/>
              </a:rPr>
              <a:t> de stockage des brancards et des fauteuils roulants</a:t>
            </a:r>
          </a:p>
          <a:p>
            <a:pPr eaLnBrk="1" hangingPunct="1">
              <a:lnSpc>
                <a:spcPct val="150000"/>
              </a:lnSpc>
              <a:buClr>
                <a:srgbClr val="FF0066"/>
              </a:buClr>
              <a:buFont typeface="Wingdings" panose="05000000000000000000" pitchFamily="2" charset="2"/>
              <a:buChar char="q"/>
            </a:pPr>
            <a:r>
              <a:rPr lang="fr-FR" altLang="fr-FR" sz="2200">
                <a:latin typeface="Calibri" panose="020F0502020204030204" pitchFamily="34" charset="0"/>
              </a:rPr>
              <a:t> </a:t>
            </a:r>
            <a:r>
              <a:rPr lang="fr-FR" altLang="fr-FR" sz="2200" b="1">
                <a:latin typeface="Calibri" panose="020F0502020204030204" pitchFamily="34" charset="0"/>
              </a:rPr>
              <a:t>Salle d’attente principale </a:t>
            </a:r>
            <a:r>
              <a:rPr lang="fr-FR" altLang="fr-FR" sz="2200">
                <a:latin typeface="Calibri" panose="020F0502020204030204" pitchFamily="34" charset="0"/>
              </a:rPr>
              <a:t>: zone d.attente des accompagnants</a:t>
            </a:r>
          </a:p>
          <a:p>
            <a:pPr eaLnBrk="1" hangingPunct="1">
              <a:lnSpc>
                <a:spcPct val="150000"/>
              </a:lnSpc>
              <a:buClr>
                <a:srgbClr val="FF0066"/>
              </a:buClr>
              <a:buFont typeface="Wingdings" panose="05000000000000000000" pitchFamily="2" charset="2"/>
              <a:buChar char="q"/>
            </a:pPr>
            <a:r>
              <a:rPr lang="fr-FR" altLang="fr-FR" sz="2200" b="1">
                <a:latin typeface="Calibri" panose="020F0502020204030204" pitchFamily="34" charset="0"/>
              </a:rPr>
              <a:t> Boxes </a:t>
            </a:r>
            <a:r>
              <a:rPr lang="fr-FR" altLang="fr-FR" sz="2200">
                <a:latin typeface="Calibri" panose="020F0502020204030204" pitchFamily="34" charset="0"/>
              </a:rPr>
              <a:t>: utilisés comme zone de soins</a:t>
            </a:r>
          </a:p>
          <a:p>
            <a:pPr eaLnBrk="1" hangingPunct="1">
              <a:lnSpc>
                <a:spcPct val="150000"/>
              </a:lnSpc>
              <a:buClr>
                <a:srgbClr val="FF0066"/>
              </a:buClr>
              <a:buFont typeface="Wingdings" panose="05000000000000000000" pitchFamily="2" charset="2"/>
              <a:buChar char="q"/>
            </a:pPr>
            <a:r>
              <a:rPr lang="fr-FR" altLang="fr-FR" sz="2200">
                <a:latin typeface="Calibri" panose="020F0502020204030204" pitchFamily="34" charset="0"/>
              </a:rPr>
              <a:t> </a:t>
            </a:r>
            <a:r>
              <a:rPr lang="fr-FR" altLang="fr-FR" sz="2200" b="1">
                <a:latin typeface="Calibri" panose="020F0502020204030204" pitchFamily="34" charset="0"/>
              </a:rPr>
              <a:t>Salle d.accueil des urgences vitales </a:t>
            </a:r>
            <a:r>
              <a:rPr lang="fr-FR" altLang="fr-FR" sz="2200">
                <a:latin typeface="Calibri" panose="020F0502020204030204" pitchFamily="34" charset="0"/>
              </a:rPr>
              <a:t>: </a:t>
            </a:r>
            <a:r>
              <a:rPr lang="fr-FR" altLang="fr-FR" sz="2200" b="1">
                <a:latin typeface="Calibri" panose="020F0502020204030204" pitchFamily="34" charset="0"/>
              </a:rPr>
              <a:t>Déchocage</a:t>
            </a:r>
          </a:p>
          <a:p>
            <a:pPr eaLnBrk="1" hangingPunct="1">
              <a:lnSpc>
                <a:spcPct val="150000"/>
              </a:lnSpc>
              <a:buClr>
                <a:srgbClr val="FF0066"/>
              </a:buClr>
            </a:pPr>
            <a:r>
              <a:rPr lang="fr-FR" altLang="fr-FR" sz="2200">
                <a:latin typeface="Calibri" panose="020F0502020204030204" pitchFamily="34" charset="0"/>
              </a:rPr>
              <a:t>zone de soins en cas d’urgence vitale (UA ) et courantes (UR)</a:t>
            </a:r>
          </a:p>
          <a:p>
            <a:pPr eaLnBrk="1" hangingPunct="1">
              <a:lnSpc>
                <a:spcPct val="150000"/>
              </a:lnSpc>
              <a:buClr>
                <a:srgbClr val="FF0066"/>
              </a:buClr>
              <a:buFont typeface="Wingdings" panose="05000000000000000000" pitchFamily="2" charset="2"/>
              <a:buChar char="q"/>
            </a:pPr>
            <a:r>
              <a:rPr lang="fr-FR" altLang="fr-FR" sz="2200">
                <a:latin typeface="Calibri" panose="020F0502020204030204" pitchFamily="34" charset="0"/>
              </a:rPr>
              <a:t> </a:t>
            </a:r>
            <a:r>
              <a:rPr lang="fr-FR" altLang="fr-FR" sz="2200" b="1">
                <a:latin typeface="Calibri" panose="020F0502020204030204" pitchFamily="34" charset="0"/>
              </a:rPr>
              <a:t>Bureau des médecins </a:t>
            </a:r>
            <a:r>
              <a:rPr lang="fr-FR" altLang="fr-FR" sz="2200">
                <a:latin typeface="Calibri" panose="020F0502020204030204" pitchFamily="34" charset="0"/>
              </a:rPr>
              <a:t>: bureau médical et accueil des familles</a:t>
            </a:r>
          </a:p>
        </p:txBody>
      </p:sp>
      <p:sp>
        <p:nvSpPr>
          <p:cNvPr id="6" name="Rectangle 5"/>
          <p:cNvSpPr/>
          <p:nvPr/>
        </p:nvSpPr>
        <p:spPr>
          <a:xfrm>
            <a:off x="3636964" y="177801"/>
            <a:ext cx="4079875" cy="523875"/>
          </a:xfrm>
          <a:prstGeom prst="rect">
            <a:avLst/>
          </a:prstGeom>
        </p:spPr>
        <p:txBody>
          <a:bodyPr>
            <a:spAutoFit/>
          </a:bodyPr>
          <a:lstStyle/>
          <a:p>
            <a:pPr marL="342900" indent="-273050">
              <a:spcBef>
                <a:spcPct val="20000"/>
              </a:spcBef>
              <a:buClr>
                <a:schemeClr val="accent1"/>
              </a:buClr>
              <a:buSzPct val="76000"/>
              <a:defRPr/>
            </a:pPr>
            <a:r>
              <a:rPr lang="fr-FR" dirty="0">
                <a:solidFill>
                  <a:schemeClr val="bg2">
                    <a:lumMod val="10000"/>
                  </a:schemeClr>
                </a:solidFill>
                <a:latin typeface="Calibri" pitchFamily="34" charset="0"/>
              </a:rPr>
              <a:t> </a:t>
            </a:r>
            <a:r>
              <a:rPr lang="fr-FR" sz="2800" b="1" dirty="0">
                <a:solidFill>
                  <a:srgbClr val="C00000"/>
                </a:solidFill>
                <a:latin typeface="Calibri" pitchFamily="34" charset="0"/>
              </a:rPr>
              <a:t>Le Plan intra hospitalier</a:t>
            </a:r>
          </a:p>
        </p:txBody>
      </p:sp>
    </p:spTree>
    <p:extLst>
      <p:ext uri="{BB962C8B-B14F-4D97-AF65-F5344CB8AC3E}">
        <p14:creationId xmlns:p14="http://schemas.microsoft.com/office/powerpoint/2010/main" val="342788191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21509">
                                            <p:txEl>
                                              <p:pRg st="0" end="0"/>
                                            </p:txEl>
                                          </p:spTgt>
                                        </p:tgtEl>
                                        <p:attrNameLst>
                                          <p:attrName>style.visibility</p:attrName>
                                        </p:attrNameLst>
                                      </p:cBhvr>
                                      <p:to>
                                        <p:strVal val="visible"/>
                                      </p:to>
                                    </p:set>
                                    <p:animEffect transition="in" filter="checkerboard(across)">
                                      <p:cBhvr>
                                        <p:cTn id="7" dur="500"/>
                                        <p:tgtEl>
                                          <p:spTgt spid="21509">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21509">
                                            <p:txEl>
                                              <p:pRg st="1" end="1"/>
                                            </p:txEl>
                                          </p:spTgt>
                                        </p:tgtEl>
                                        <p:attrNameLst>
                                          <p:attrName>style.visibility</p:attrName>
                                        </p:attrNameLst>
                                      </p:cBhvr>
                                      <p:to>
                                        <p:strVal val="visible"/>
                                      </p:to>
                                    </p:set>
                                    <p:animEffect transition="in" filter="checkerboard(across)">
                                      <p:cBhvr>
                                        <p:cTn id="10" dur="500"/>
                                        <p:tgtEl>
                                          <p:spTgt spid="21509">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 presetClass="entr" presetSubtype="10" fill="hold" nodeType="clickEffect">
                                  <p:stCondLst>
                                    <p:cond delay="0"/>
                                  </p:stCondLst>
                                  <p:childTnLst>
                                    <p:set>
                                      <p:cBhvr>
                                        <p:cTn id="14" dur="1" fill="hold">
                                          <p:stCondLst>
                                            <p:cond delay="0"/>
                                          </p:stCondLst>
                                        </p:cTn>
                                        <p:tgtEl>
                                          <p:spTgt spid="21509">
                                            <p:txEl>
                                              <p:pRg st="2" end="2"/>
                                            </p:txEl>
                                          </p:spTgt>
                                        </p:tgtEl>
                                        <p:attrNameLst>
                                          <p:attrName>style.visibility</p:attrName>
                                        </p:attrNameLst>
                                      </p:cBhvr>
                                      <p:to>
                                        <p:strVal val="visible"/>
                                      </p:to>
                                    </p:set>
                                    <p:animEffect transition="in" filter="checkerboard(across)">
                                      <p:cBhvr>
                                        <p:cTn id="15" dur="500"/>
                                        <p:tgtEl>
                                          <p:spTgt spid="21509">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5" presetClass="entr" presetSubtype="10" fill="hold" nodeType="clickEffect">
                                  <p:stCondLst>
                                    <p:cond delay="0"/>
                                  </p:stCondLst>
                                  <p:childTnLst>
                                    <p:set>
                                      <p:cBhvr>
                                        <p:cTn id="19" dur="1" fill="hold">
                                          <p:stCondLst>
                                            <p:cond delay="0"/>
                                          </p:stCondLst>
                                        </p:cTn>
                                        <p:tgtEl>
                                          <p:spTgt spid="21509">
                                            <p:txEl>
                                              <p:pRg st="3" end="3"/>
                                            </p:txEl>
                                          </p:spTgt>
                                        </p:tgtEl>
                                        <p:attrNameLst>
                                          <p:attrName>style.visibility</p:attrName>
                                        </p:attrNameLst>
                                      </p:cBhvr>
                                      <p:to>
                                        <p:strVal val="visible"/>
                                      </p:to>
                                    </p:set>
                                    <p:animEffect transition="in" filter="checkerboard(across)">
                                      <p:cBhvr>
                                        <p:cTn id="20" dur="500"/>
                                        <p:tgtEl>
                                          <p:spTgt spid="21509">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10" fill="hold" nodeType="clickEffect">
                                  <p:stCondLst>
                                    <p:cond delay="0"/>
                                  </p:stCondLst>
                                  <p:childTnLst>
                                    <p:set>
                                      <p:cBhvr>
                                        <p:cTn id="24" dur="1" fill="hold">
                                          <p:stCondLst>
                                            <p:cond delay="0"/>
                                          </p:stCondLst>
                                        </p:cTn>
                                        <p:tgtEl>
                                          <p:spTgt spid="21509">
                                            <p:txEl>
                                              <p:pRg st="4" end="4"/>
                                            </p:txEl>
                                          </p:spTgt>
                                        </p:tgtEl>
                                        <p:attrNameLst>
                                          <p:attrName>style.visibility</p:attrName>
                                        </p:attrNameLst>
                                      </p:cBhvr>
                                      <p:to>
                                        <p:strVal val="visible"/>
                                      </p:to>
                                    </p:set>
                                    <p:animEffect transition="in" filter="checkerboard(across)">
                                      <p:cBhvr>
                                        <p:cTn id="25" dur="500"/>
                                        <p:tgtEl>
                                          <p:spTgt spid="21509">
                                            <p:txEl>
                                              <p:pRg st="4" end="4"/>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21509">
                                            <p:txEl>
                                              <p:pRg st="5" end="5"/>
                                            </p:txEl>
                                          </p:spTgt>
                                        </p:tgtEl>
                                        <p:attrNameLst>
                                          <p:attrName>style.visibility</p:attrName>
                                        </p:attrNameLst>
                                      </p:cBhvr>
                                      <p:to>
                                        <p:strVal val="visible"/>
                                      </p:to>
                                    </p:set>
                                    <p:animEffect transition="in" filter="checkerboard(across)">
                                      <p:cBhvr>
                                        <p:cTn id="28" dur="500"/>
                                        <p:tgtEl>
                                          <p:spTgt spid="21509">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nodeType="clickEffect">
                                  <p:stCondLst>
                                    <p:cond delay="0"/>
                                  </p:stCondLst>
                                  <p:childTnLst>
                                    <p:set>
                                      <p:cBhvr>
                                        <p:cTn id="32" dur="1" fill="hold">
                                          <p:stCondLst>
                                            <p:cond delay="0"/>
                                          </p:stCondLst>
                                        </p:cTn>
                                        <p:tgtEl>
                                          <p:spTgt spid="21509">
                                            <p:txEl>
                                              <p:pRg st="6" end="6"/>
                                            </p:txEl>
                                          </p:spTgt>
                                        </p:tgtEl>
                                        <p:attrNameLst>
                                          <p:attrName>style.visibility</p:attrName>
                                        </p:attrNameLst>
                                      </p:cBhvr>
                                      <p:to>
                                        <p:strVal val="visible"/>
                                      </p:to>
                                    </p:set>
                                    <p:animEffect transition="in" filter="checkerboard(across)">
                                      <p:cBhvr>
                                        <p:cTn id="33" dur="500"/>
                                        <p:tgtEl>
                                          <p:spTgt spid="2150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re 3"/>
          <p:cNvSpPr>
            <a:spLocks noGrp="1"/>
          </p:cNvSpPr>
          <p:nvPr>
            <p:ph type="title"/>
          </p:nvPr>
        </p:nvSpPr>
        <p:spPr>
          <a:xfrm>
            <a:off x="6167438" y="44451"/>
            <a:ext cx="3600450" cy="576263"/>
          </a:xfrm>
        </p:spPr>
        <p:txBody>
          <a:bodyPr rtlCol="0">
            <a:normAutofit fontScale="90000"/>
          </a:bodyPr>
          <a:lstStyle/>
          <a:p>
            <a:pPr>
              <a:defRPr/>
            </a:pPr>
            <a:r>
              <a:rPr lang="fr-FR" sz="3600" b="1" dirty="0">
                <a:solidFill>
                  <a:srgbClr val="000000"/>
                </a:solidFill>
                <a:latin typeface="Calibri" pitchFamily="34" charset="0"/>
              </a:rPr>
              <a:t/>
            </a:r>
            <a:br>
              <a:rPr lang="fr-FR" sz="3600" b="1" dirty="0">
                <a:solidFill>
                  <a:srgbClr val="000000"/>
                </a:solidFill>
                <a:latin typeface="Calibri" pitchFamily="34" charset="0"/>
              </a:rPr>
            </a:br>
            <a:r>
              <a:rPr lang="fr-FR" b="1" dirty="0" smtClean="0">
                <a:solidFill>
                  <a:schemeClr val="bg1"/>
                </a:solidFill>
                <a:latin typeface="Calibri" pitchFamily="34" charset="0"/>
              </a:rPr>
              <a:t>Zone plan Blanc</a:t>
            </a:r>
          </a:p>
        </p:txBody>
      </p:sp>
      <p:sp>
        <p:nvSpPr>
          <p:cNvPr id="26627" name="Rectangle 6"/>
          <p:cNvSpPr>
            <a:spLocks noChangeArrowheads="1"/>
          </p:cNvSpPr>
          <p:nvPr/>
        </p:nvSpPr>
        <p:spPr bwMode="auto">
          <a:xfrm>
            <a:off x="2279650" y="836614"/>
            <a:ext cx="7704138" cy="646331"/>
          </a:xfrm>
          <a:prstGeom prst="rect">
            <a:avLst/>
          </a:prstGeom>
          <a:solidFill>
            <a:schemeClr val="bg2"/>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buClr>
                <a:srgbClr val="FF0066"/>
              </a:buClr>
              <a:buFont typeface="Wingdings" panose="05000000000000000000" pitchFamily="2" charset="2"/>
              <a:buChar char="q"/>
            </a:pPr>
            <a:r>
              <a:rPr lang="fr-FR" altLang="fr-FR" sz="2000">
                <a:latin typeface="Calibri" panose="020F0502020204030204" pitchFamily="34" charset="0"/>
              </a:rPr>
              <a:t> </a:t>
            </a:r>
            <a:r>
              <a:rPr lang="fr-FR" altLang="fr-FR" sz="2400" b="1">
                <a:latin typeface="Calibri" panose="020F0502020204030204" pitchFamily="34" charset="0"/>
              </a:rPr>
              <a:t>Hall d’accueil  </a:t>
            </a:r>
            <a:r>
              <a:rPr lang="fr-FR" altLang="fr-FR" sz="2400">
                <a:latin typeface="Calibri" panose="020F0502020204030204" pitchFamily="34" charset="0"/>
              </a:rPr>
              <a:t>: Medecin , accueil infirmier et administratif </a:t>
            </a:r>
          </a:p>
        </p:txBody>
      </p:sp>
      <p:sp>
        <p:nvSpPr>
          <p:cNvPr id="10" name="Rectangle 9"/>
          <p:cNvSpPr/>
          <p:nvPr/>
        </p:nvSpPr>
        <p:spPr>
          <a:xfrm>
            <a:off x="2711450" y="2565401"/>
            <a:ext cx="6408738" cy="2862263"/>
          </a:xfrm>
          <a:prstGeom prst="rect">
            <a:avLst/>
          </a:prstGeom>
          <a:ln>
            <a:solidFill>
              <a:srgbClr val="000066"/>
            </a:solidFill>
          </a:ln>
        </p:spPr>
        <p:txBody>
          <a:bodyPr>
            <a:spAutoFit/>
          </a:bodyPr>
          <a:lstStyle/>
          <a:p>
            <a:pPr eaLnBrk="1" hangingPunct="1">
              <a:lnSpc>
                <a:spcPct val="150000"/>
              </a:lnSpc>
              <a:defRPr/>
            </a:pPr>
            <a:r>
              <a:rPr lang="fr-FR" sz="2400" b="1" dirty="0">
                <a:solidFill>
                  <a:srgbClr val="000066"/>
                </a:solidFill>
                <a:latin typeface="Calibri" pitchFamily="34" charset="0"/>
                <a:cs typeface="Arial" charset="0"/>
              </a:rPr>
              <a:t>Classification des urgences</a:t>
            </a:r>
          </a:p>
          <a:p>
            <a:pPr eaLnBrk="1" hangingPunct="1">
              <a:lnSpc>
                <a:spcPct val="150000"/>
              </a:lnSpc>
              <a:defRPr/>
            </a:pPr>
            <a:r>
              <a:rPr lang="fr-FR" sz="2400" b="1" dirty="0">
                <a:solidFill>
                  <a:srgbClr val="FF0000"/>
                </a:solidFill>
                <a:latin typeface="Calibri" pitchFamily="34" charset="0"/>
                <a:cs typeface="Arial" charset="0"/>
              </a:rPr>
              <a:t>UA</a:t>
            </a:r>
            <a:r>
              <a:rPr lang="fr-FR" sz="2400" dirty="0">
                <a:latin typeface="Calibri" pitchFamily="34" charset="0"/>
                <a:cs typeface="Arial" charset="0"/>
              </a:rPr>
              <a:t> Urgences Absolues(Extrême) sans délai </a:t>
            </a:r>
          </a:p>
          <a:p>
            <a:pPr eaLnBrk="1" hangingPunct="1">
              <a:lnSpc>
                <a:spcPct val="150000"/>
              </a:lnSpc>
              <a:defRPr/>
            </a:pPr>
            <a:r>
              <a:rPr lang="fr-FR" sz="2400" b="1" dirty="0">
                <a:solidFill>
                  <a:schemeClr val="accent1">
                    <a:lumMod val="50000"/>
                  </a:schemeClr>
                </a:solidFill>
                <a:latin typeface="Calibri" pitchFamily="34" charset="0"/>
                <a:cs typeface="Arial" charset="0"/>
              </a:rPr>
              <a:t>UR</a:t>
            </a:r>
            <a:r>
              <a:rPr lang="fr-FR" sz="2400" dirty="0">
                <a:latin typeface="Calibri" pitchFamily="34" charset="0"/>
                <a:cs typeface="Arial" charset="0"/>
              </a:rPr>
              <a:t> : 6 heures,</a:t>
            </a:r>
          </a:p>
          <a:p>
            <a:pPr eaLnBrk="1" hangingPunct="1">
              <a:lnSpc>
                <a:spcPct val="150000"/>
              </a:lnSpc>
              <a:defRPr/>
            </a:pPr>
            <a:r>
              <a:rPr lang="fr-FR" sz="2400" b="1" dirty="0">
                <a:solidFill>
                  <a:srgbClr val="002060"/>
                </a:solidFill>
                <a:latin typeface="Calibri" pitchFamily="34" charset="0"/>
                <a:cs typeface="Arial" charset="0"/>
              </a:rPr>
              <a:t>PIVD</a:t>
            </a:r>
            <a:r>
              <a:rPr lang="fr-FR" sz="2400" dirty="0">
                <a:solidFill>
                  <a:srgbClr val="002060"/>
                </a:solidFill>
                <a:latin typeface="Calibri" pitchFamily="34" charset="0"/>
                <a:cs typeface="Arial" charset="0"/>
              </a:rPr>
              <a:t> </a:t>
            </a:r>
            <a:r>
              <a:rPr lang="fr-FR" sz="2400" dirty="0">
                <a:latin typeface="Calibri" pitchFamily="34" charset="0"/>
                <a:cs typeface="Arial" charset="0"/>
              </a:rPr>
              <a:t>: délai 18 heures</a:t>
            </a:r>
          </a:p>
          <a:p>
            <a:pPr eaLnBrk="1" hangingPunct="1">
              <a:lnSpc>
                <a:spcPct val="150000"/>
              </a:lnSpc>
              <a:defRPr/>
            </a:pPr>
            <a:r>
              <a:rPr lang="fr-FR" sz="2400" b="1" dirty="0">
                <a:latin typeface="Calibri" pitchFamily="34" charset="0"/>
                <a:cs typeface="Arial" charset="0"/>
              </a:rPr>
              <a:t>PD</a:t>
            </a:r>
            <a:r>
              <a:rPr lang="fr-FR" sz="2400" dirty="0">
                <a:latin typeface="Calibri" pitchFamily="34" charset="0"/>
                <a:cs typeface="Arial" charset="0"/>
              </a:rPr>
              <a:t>: Morgue</a:t>
            </a:r>
            <a:endParaRPr lang="fr-FR" dirty="0">
              <a:latin typeface="Arial" charset="0"/>
              <a:cs typeface="Arial" charset="0"/>
            </a:endParaRPr>
          </a:p>
        </p:txBody>
      </p:sp>
      <p:sp>
        <p:nvSpPr>
          <p:cNvPr id="26629" name="Rectangle 5"/>
          <p:cNvSpPr>
            <a:spLocks noChangeArrowheads="1"/>
          </p:cNvSpPr>
          <p:nvPr/>
        </p:nvSpPr>
        <p:spPr bwMode="auto">
          <a:xfrm>
            <a:off x="4440239" y="1628776"/>
            <a:ext cx="3049587" cy="461963"/>
          </a:xfrm>
          <a:prstGeom prst="rect">
            <a:avLst/>
          </a:prstGeom>
          <a:solidFill>
            <a:srgbClr val="FFFF66"/>
          </a:solidFill>
          <a:ln w="9525">
            <a:solidFill>
              <a:schemeClr val="tx1"/>
            </a:solidFill>
            <a:miter lim="800000"/>
            <a:headEnd/>
            <a:tailEnd/>
          </a:ln>
        </p:spPr>
        <p:txBody>
          <a:bodyPr wrap="non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fr-FR" sz="2400" b="1">
                <a:latin typeface="Calibri" panose="020F0502020204030204" pitchFamily="34" charset="0"/>
              </a:rPr>
              <a:t>Triage intra hospitalier</a:t>
            </a:r>
          </a:p>
        </p:txBody>
      </p:sp>
      <p:sp>
        <p:nvSpPr>
          <p:cNvPr id="12" name="Flèche droite à entaille 11"/>
          <p:cNvSpPr/>
          <p:nvPr/>
        </p:nvSpPr>
        <p:spPr>
          <a:xfrm rot="5400000">
            <a:off x="5638007" y="2231232"/>
            <a:ext cx="420688" cy="225425"/>
          </a:xfrm>
          <a:prstGeom prst="notchedRightArrow">
            <a:avLst/>
          </a:prstGeom>
          <a:solidFill>
            <a:srgbClr val="FF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fr-FR"/>
          </a:p>
        </p:txBody>
      </p:sp>
      <p:pic>
        <p:nvPicPr>
          <p:cNvPr id="26631"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743701" y="5753100"/>
            <a:ext cx="2593975" cy="110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813" y="5838826"/>
            <a:ext cx="2087562" cy="101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298434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checkerboard(across)">
                                      <p:cBhvr>
                                        <p:cTn id="1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re 3"/>
          <p:cNvSpPr>
            <a:spLocks noGrp="1"/>
          </p:cNvSpPr>
          <p:nvPr>
            <p:ph type="title"/>
          </p:nvPr>
        </p:nvSpPr>
        <p:spPr>
          <a:xfrm>
            <a:off x="6167438" y="44451"/>
            <a:ext cx="3600450" cy="576263"/>
          </a:xfrm>
        </p:spPr>
        <p:txBody>
          <a:bodyPr rtlCol="0">
            <a:normAutofit fontScale="90000"/>
          </a:bodyPr>
          <a:lstStyle/>
          <a:p>
            <a:pPr>
              <a:defRPr/>
            </a:pPr>
            <a:r>
              <a:rPr lang="fr-FR" sz="3600" b="1" dirty="0">
                <a:solidFill>
                  <a:srgbClr val="000000"/>
                </a:solidFill>
                <a:latin typeface="Calibri" pitchFamily="34" charset="0"/>
              </a:rPr>
              <a:t/>
            </a:r>
            <a:br>
              <a:rPr lang="fr-FR" sz="3600" b="1" dirty="0">
                <a:solidFill>
                  <a:srgbClr val="000000"/>
                </a:solidFill>
                <a:latin typeface="Calibri" pitchFamily="34" charset="0"/>
              </a:rPr>
            </a:br>
            <a:r>
              <a:rPr lang="fr-FR" b="1" dirty="0" smtClean="0">
                <a:solidFill>
                  <a:schemeClr val="bg1"/>
                </a:solidFill>
                <a:latin typeface="Calibri" pitchFamily="34" charset="0"/>
              </a:rPr>
              <a:t>Zone plan Blanc</a:t>
            </a:r>
          </a:p>
        </p:txBody>
      </p:sp>
      <p:sp>
        <p:nvSpPr>
          <p:cNvPr id="27651" name="Rectangle 6"/>
          <p:cNvSpPr>
            <a:spLocks noChangeArrowheads="1"/>
          </p:cNvSpPr>
          <p:nvPr/>
        </p:nvSpPr>
        <p:spPr bwMode="auto">
          <a:xfrm>
            <a:off x="2135189" y="1196976"/>
            <a:ext cx="7704137" cy="646113"/>
          </a:xfrm>
          <a:prstGeom prst="rect">
            <a:avLst/>
          </a:prstGeom>
          <a:solidFill>
            <a:schemeClr val="bg2"/>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buClr>
                <a:srgbClr val="FF0066"/>
              </a:buClr>
              <a:buFont typeface="Wingdings" panose="05000000000000000000" pitchFamily="2" charset="2"/>
              <a:buChar char="q"/>
            </a:pPr>
            <a:r>
              <a:rPr lang="fr-FR" altLang="fr-FR" sz="2000">
                <a:latin typeface="Calibri" panose="020F0502020204030204" pitchFamily="34" charset="0"/>
              </a:rPr>
              <a:t> </a:t>
            </a:r>
            <a:r>
              <a:rPr lang="fr-FR" altLang="fr-FR" sz="2400" b="1">
                <a:latin typeface="Calibri" panose="020F0502020204030204" pitchFamily="34" charset="0"/>
              </a:rPr>
              <a:t>Salle des urgences vitales (SAUV) </a:t>
            </a:r>
            <a:r>
              <a:rPr lang="fr-FR" altLang="fr-FR" sz="2400">
                <a:latin typeface="Calibri" panose="020F0502020204030204" pitchFamily="34" charset="0"/>
              </a:rPr>
              <a:t>: </a:t>
            </a:r>
            <a:r>
              <a:rPr lang="fr-FR" altLang="fr-FR" sz="2400" b="1">
                <a:latin typeface="Calibri" panose="020F0502020204030204" pitchFamily="34" charset="0"/>
              </a:rPr>
              <a:t>Déchocage </a:t>
            </a:r>
            <a:endParaRPr lang="fr-FR" altLang="fr-FR" sz="2400">
              <a:latin typeface="Calibri" panose="020F0502020204030204" pitchFamily="34" charset="0"/>
            </a:endParaRPr>
          </a:p>
        </p:txBody>
      </p:sp>
      <p:sp>
        <p:nvSpPr>
          <p:cNvPr id="10" name="Rectangle 9"/>
          <p:cNvSpPr>
            <a:spLocks noChangeArrowheads="1"/>
          </p:cNvSpPr>
          <p:nvPr/>
        </p:nvSpPr>
        <p:spPr bwMode="auto">
          <a:xfrm>
            <a:off x="2351089" y="1989139"/>
            <a:ext cx="6408737" cy="646331"/>
          </a:xfrm>
          <a:prstGeom prst="rect">
            <a:avLst/>
          </a:prstGeom>
          <a:noFill/>
          <a:ln w="9525">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pPr>
            <a:r>
              <a:rPr lang="fr-FR" altLang="fr-FR" sz="2400" b="1">
                <a:solidFill>
                  <a:srgbClr val="FF0000"/>
                </a:solidFill>
                <a:latin typeface="Calibri" panose="020F0502020204030204" pitchFamily="34" charset="0"/>
              </a:rPr>
              <a:t>UA</a:t>
            </a:r>
            <a:r>
              <a:rPr lang="fr-FR" altLang="fr-FR" sz="2400">
                <a:latin typeface="Calibri" panose="020F0502020204030204" pitchFamily="34" charset="0"/>
              </a:rPr>
              <a:t> Urgences Absolues(Extrême) sans délai </a:t>
            </a:r>
          </a:p>
        </p:txBody>
      </p:sp>
      <p:pic>
        <p:nvPicPr>
          <p:cNvPr id="11" name="Picture 9"/>
          <p:cNvPicPr>
            <a:picLocks noChangeAspect="1" noChangeArrowheads="1"/>
          </p:cNvPicPr>
          <p:nvPr/>
        </p:nvPicPr>
        <p:blipFill>
          <a:blip r:embed="rId2"/>
          <a:srcRect r="24194"/>
          <a:stretch>
            <a:fillRect/>
          </a:stretch>
        </p:blipFill>
        <p:spPr bwMode="auto">
          <a:xfrm>
            <a:off x="5880100" y="3336925"/>
            <a:ext cx="3887788" cy="222408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7654" name="ZoneTexte 9"/>
          <p:cNvSpPr txBox="1">
            <a:spLocks noChangeArrowheads="1"/>
          </p:cNvSpPr>
          <p:nvPr/>
        </p:nvSpPr>
        <p:spPr bwMode="auto">
          <a:xfrm>
            <a:off x="1208868" y="3789364"/>
            <a:ext cx="420292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pPr>
            <a:r>
              <a:rPr lang="fr-FR" altLang="fr-FR" sz="2000" b="1" dirty="0">
                <a:latin typeface="Calibri" panose="020F0502020204030204" pitchFamily="34" charset="0"/>
              </a:rPr>
              <a:t>UMC </a:t>
            </a:r>
            <a:r>
              <a:rPr lang="fr-FR" altLang="fr-FR" sz="2000" b="1" dirty="0" err="1">
                <a:latin typeface="Calibri" panose="020F0502020204030204" pitchFamily="34" charset="0"/>
              </a:rPr>
              <a:t>Bab</a:t>
            </a:r>
            <a:r>
              <a:rPr lang="fr-FR" altLang="fr-FR" sz="2000" b="1" dirty="0">
                <a:latin typeface="Calibri" panose="020F0502020204030204" pitchFamily="34" charset="0"/>
              </a:rPr>
              <a:t> El Oued </a:t>
            </a:r>
          </a:p>
          <a:p>
            <a:pPr eaLnBrk="1" hangingPunct="1">
              <a:lnSpc>
                <a:spcPct val="150000"/>
              </a:lnSpc>
            </a:pPr>
            <a:r>
              <a:rPr lang="fr-FR" altLang="fr-FR" sz="2000" b="1" dirty="0">
                <a:latin typeface="Calibri" panose="020F0502020204030204" pitchFamily="34" charset="0"/>
              </a:rPr>
              <a:t> SAUV = Déchoquage</a:t>
            </a:r>
          </a:p>
        </p:txBody>
      </p:sp>
    </p:spTree>
    <p:extLst>
      <p:ext uri="{BB962C8B-B14F-4D97-AF65-F5344CB8AC3E}">
        <p14:creationId xmlns:p14="http://schemas.microsoft.com/office/powerpoint/2010/main" val="19365966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heckerboard(across)">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ChangeArrowheads="1"/>
          </p:cNvSpPr>
          <p:nvPr/>
        </p:nvSpPr>
        <p:spPr bwMode="auto">
          <a:xfrm>
            <a:off x="2135189" y="765175"/>
            <a:ext cx="7921625" cy="1754188"/>
          </a:xfrm>
          <a:prstGeom prst="rect">
            <a:avLst/>
          </a:prstGeom>
          <a:solidFill>
            <a:schemeClr val="bg2"/>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pPr>
            <a:r>
              <a:rPr lang="fr-FR" altLang="fr-FR" sz="2400" b="1">
                <a:solidFill>
                  <a:srgbClr val="000066"/>
                </a:solidFill>
                <a:latin typeface="Calibri" panose="020F0502020204030204" pitchFamily="34" charset="0"/>
              </a:rPr>
              <a:t>Zone d.attente des patients et des accompagnants</a:t>
            </a:r>
          </a:p>
          <a:p>
            <a:pPr eaLnBrk="1" hangingPunct="1">
              <a:lnSpc>
                <a:spcPct val="150000"/>
              </a:lnSpc>
            </a:pPr>
            <a:r>
              <a:rPr lang="fr-FR" altLang="fr-FR" sz="2400">
                <a:latin typeface="Calibri" panose="020F0502020204030204" pitchFamily="34" charset="0"/>
              </a:rPr>
              <a:t>Un nombre important de patients la zone d.attente des accompagnants pourra être transférée dans un autre service</a:t>
            </a:r>
          </a:p>
        </p:txBody>
      </p:sp>
      <p:sp>
        <p:nvSpPr>
          <p:cNvPr id="4" name="Rectangle 7"/>
          <p:cNvSpPr>
            <a:spLocks noChangeArrowheads="1"/>
          </p:cNvSpPr>
          <p:nvPr/>
        </p:nvSpPr>
        <p:spPr bwMode="auto">
          <a:xfrm>
            <a:off x="2135189" y="5157788"/>
            <a:ext cx="7921625" cy="1200150"/>
          </a:xfrm>
          <a:prstGeom prst="rect">
            <a:avLst/>
          </a:prstGeom>
          <a:solidFill>
            <a:schemeClr val="accent1">
              <a:lumMod val="20000"/>
              <a:lumOff val="80000"/>
            </a:schemeClr>
          </a:solidFill>
          <a:ln w="9525">
            <a:solidFill>
              <a:schemeClr val="tx1"/>
            </a:solidFill>
            <a:miter lim="800000"/>
            <a:headEnd/>
            <a:tailEnd/>
          </a:ln>
        </p:spPr>
        <p:txBody>
          <a:bodyPr>
            <a:spAutoFit/>
          </a:bodyPr>
          <a:lstStyle/>
          <a:p>
            <a:pPr eaLnBrk="1" hangingPunct="1">
              <a:lnSpc>
                <a:spcPct val="150000"/>
              </a:lnSpc>
              <a:defRPr/>
            </a:pPr>
            <a:r>
              <a:rPr lang="fr-FR" sz="2400" b="1" dirty="0">
                <a:latin typeface="Calibri" pitchFamily="34" charset="0"/>
                <a:cs typeface="Arial" charset="0"/>
              </a:rPr>
              <a:t>Les unités d’hospitalisations </a:t>
            </a:r>
          </a:p>
          <a:p>
            <a:pPr eaLnBrk="1" hangingPunct="1">
              <a:lnSpc>
                <a:spcPct val="150000"/>
              </a:lnSpc>
              <a:defRPr/>
            </a:pPr>
            <a:r>
              <a:rPr lang="fr-FR" sz="2400" dirty="0">
                <a:latin typeface="Calibri" pitchFamily="34" charset="0"/>
                <a:cs typeface="Arial" charset="0"/>
              </a:rPr>
              <a:t>Assurent la continuité des soins et les sorties possibles</a:t>
            </a:r>
          </a:p>
        </p:txBody>
      </p:sp>
      <p:sp>
        <p:nvSpPr>
          <p:cNvPr id="5" name="Rectangle 3"/>
          <p:cNvSpPr>
            <a:spLocks noChangeArrowheads="1"/>
          </p:cNvSpPr>
          <p:nvPr/>
        </p:nvSpPr>
        <p:spPr bwMode="auto">
          <a:xfrm>
            <a:off x="2135189" y="2636838"/>
            <a:ext cx="7921625" cy="1200150"/>
          </a:xfrm>
          <a:prstGeom prst="rect">
            <a:avLst/>
          </a:prstGeom>
          <a:solidFill>
            <a:srgbClr val="99FFCC"/>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pPr>
            <a:r>
              <a:rPr lang="fr-FR" altLang="fr-FR" sz="2400" b="1">
                <a:latin typeface="Calibri" panose="020F0502020204030204" pitchFamily="34" charset="0"/>
              </a:rPr>
              <a:t>Protection des biens des personnes</a:t>
            </a:r>
          </a:p>
          <a:p>
            <a:pPr eaLnBrk="1" hangingPunct="1">
              <a:lnSpc>
                <a:spcPct val="150000"/>
              </a:lnSpc>
            </a:pPr>
            <a:r>
              <a:rPr lang="fr-FR" altLang="fr-FR" sz="2400">
                <a:latin typeface="Calibri" panose="020F0502020204030204" pitchFamily="34" charset="0"/>
              </a:rPr>
              <a:t>Les effets : des sacs plastiques transparents dès la zone de tri</a:t>
            </a:r>
          </a:p>
        </p:txBody>
      </p:sp>
      <p:sp>
        <p:nvSpPr>
          <p:cNvPr id="6" name="Rectangle 4"/>
          <p:cNvSpPr>
            <a:spLocks noChangeArrowheads="1"/>
          </p:cNvSpPr>
          <p:nvPr/>
        </p:nvSpPr>
        <p:spPr bwMode="auto">
          <a:xfrm>
            <a:off x="2135189" y="3933826"/>
            <a:ext cx="7921625" cy="1200329"/>
          </a:xfrm>
          <a:prstGeom prst="rect">
            <a:avLst/>
          </a:prstGeom>
          <a:solidFill>
            <a:schemeClr val="bg2"/>
          </a:solidFill>
          <a:ln w="9525">
            <a:solidFill>
              <a:schemeClr val="tx1"/>
            </a:solidFill>
            <a:miter lim="800000"/>
            <a:headEnd/>
            <a:tailEnd/>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150000"/>
              </a:lnSpc>
            </a:pPr>
            <a:r>
              <a:rPr lang="fr-FR" altLang="fr-FR" sz="2400" b="1">
                <a:latin typeface="Calibri" panose="020F0502020204030204" pitchFamily="34" charset="0"/>
              </a:rPr>
              <a:t>Information des familles</a:t>
            </a:r>
          </a:p>
          <a:p>
            <a:pPr eaLnBrk="1" hangingPunct="1">
              <a:lnSpc>
                <a:spcPct val="150000"/>
              </a:lnSpc>
            </a:pPr>
            <a:r>
              <a:rPr lang="fr-FR" altLang="fr-FR" sz="2400">
                <a:latin typeface="Calibri" panose="020F0502020204030204" pitchFamily="34" charset="0"/>
              </a:rPr>
              <a:t>par le médecin urgentiste, reçu au bureau des médecins</a:t>
            </a:r>
          </a:p>
        </p:txBody>
      </p:sp>
      <p:sp>
        <p:nvSpPr>
          <p:cNvPr id="28678" name="Rectangle 6"/>
          <p:cNvSpPr>
            <a:spLocks noChangeArrowheads="1"/>
          </p:cNvSpPr>
          <p:nvPr/>
        </p:nvSpPr>
        <p:spPr bwMode="auto">
          <a:xfrm>
            <a:off x="6167439" y="1"/>
            <a:ext cx="32416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fr-FR" altLang="fr-FR" sz="3600" b="1">
                <a:solidFill>
                  <a:schemeClr val="bg1"/>
                </a:solidFill>
                <a:latin typeface="Calibri" panose="020F0502020204030204" pitchFamily="34" charset="0"/>
              </a:rPr>
              <a:t>Zone plan Blanc</a:t>
            </a:r>
            <a:endParaRPr lang="fr-FR" altLang="fr-FR" sz="3600"/>
          </a:p>
        </p:txBody>
      </p:sp>
    </p:spTree>
    <p:extLst>
      <p:ext uri="{BB962C8B-B14F-4D97-AF65-F5344CB8AC3E}">
        <p14:creationId xmlns:p14="http://schemas.microsoft.com/office/powerpoint/2010/main" val="3469113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4578"/>
                                        </p:tgtEl>
                                        <p:attrNameLst>
                                          <p:attrName>style.visibility</p:attrName>
                                        </p:attrNameLst>
                                      </p:cBhvr>
                                      <p:to>
                                        <p:strVal val="visible"/>
                                      </p:to>
                                    </p:set>
                                    <p:animEffect transition="in" filter="checkerboard(across)">
                                      <p:cBhvr>
                                        <p:cTn id="7" dur="500"/>
                                        <p:tgtEl>
                                          <p:spTgt spid="2457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heckerboard(across)">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checkerboard(across)">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8" grpId="0" animBg="1"/>
      <p:bldP spid="4" grpId="0" animBg="1"/>
      <p:bldP spid="5" grpId="0" animBg="1"/>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               </a:t>
            </a:r>
            <a:r>
              <a:rPr lang="fr-FR" sz="4000" b="1" dirty="0" smtClean="0">
                <a:solidFill>
                  <a:srgbClr val="C00000"/>
                </a:solidFill>
              </a:rPr>
              <a:t>La </a:t>
            </a:r>
            <a:r>
              <a:rPr lang="fr-FR" sz="4000" b="1" dirty="0">
                <a:solidFill>
                  <a:srgbClr val="C00000"/>
                </a:solidFill>
              </a:rPr>
              <a:t>prise en charge des blessés </a:t>
            </a:r>
          </a:p>
        </p:txBody>
      </p:sp>
      <p:sp>
        <p:nvSpPr>
          <p:cNvPr id="3" name="Content Placeholder 2"/>
          <p:cNvSpPr>
            <a:spLocks noGrp="1"/>
          </p:cNvSpPr>
          <p:nvPr>
            <p:ph idx="1"/>
          </p:nvPr>
        </p:nvSpPr>
        <p:spPr>
          <a:xfrm>
            <a:off x="838200" y="1690688"/>
            <a:ext cx="10515600" cy="4818599"/>
          </a:xfrm>
        </p:spPr>
        <p:txBody>
          <a:bodyPr>
            <a:normAutofit fontScale="92500" lnSpcReduction="20000"/>
          </a:bodyPr>
          <a:lstStyle/>
          <a:p>
            <a:pPr marL="0" indent="0">
              <a:buNone/>
            </a:pPr>
            <a:r>
              <a:rPr lang="fr-FR" b="1" dirty="0" smtClean="0">
                <a:solidFill>
                  <a:srgbClr val="C00000"/>
                </a:solidFill>
              </a:rPr>
              <a:t>1.La prise en charge des blessés graves </a:t>
            </a:r>
          </a:p>
          <a:p>
            <a:pPr marL="0" indent="0">
              <a:buNone/>
            </a:pPr>
            <a:r>
              <a:rPr lang="fr-FR" dirty="0"/>
              <a:t> </a:t>
            </a:r>
            <a:r>
              <a:rPr lang="fr-FR" dirty="0" smtClean="0"/>
              <a:t> Les blessés graves, incarcérés ou polytraumatisés qui n’ont pas pu s’écarter du risque. Ce sont les médecins qui assurent la réanimation directement sur le site. L’anesthésiste réanimateur (et parfois le chirurgien) est nécessaire sur le terrain. </a:t>
            </a:r>
          </a:p>
          <a:p>
            <a:pPr marL="0" indent="0">
              <a:buNone/>
            </a:pPr>
            <a:r>
              <a:rPr lang="fr-FR" b="1" dirty="0">
                <a:solidFill>
                  <a:srgbClr val="C00000"/>
                </a:solidFill>
              </a:rPr>
              <a:t>Les gestes pratiqués sont : - </a:t>
            </a:r>
            <a:r>
              <a:rPr lang="fr-FR" dirty="0"/>
              <a:t>l’anesthésie générale, - l’hémostase des hémorragies des membres, voire l’amputation de sauvetage, - la ventilation mécanique après intubation des malades dans le coma et les patients présentant une contusion pulmonaire, un blast thoracique ou un épanchement pleural. Ceci peut nécessiter l’exsufflation ou la pose de drains thoraciques, - le remplissage vasculaire rapide des chocs hémorragiques ou du choc </a:t>
            </a:r>
            <a:endParaRPr lang="fr-FR" dirty="0" smtClean="0"/>
          </a:p>
          <a:p>
            <a:pPr marL="0" indent="0">
              <a:buNone/>
            </a:pPr>
            <a:r>
              <a:rPr lang="fr-FR" dirty="0"/>
              <a:t>hypovolémique des grands brûlés. Ceci nécessite parfois la mise en place de voie veineuse profonde</a:t>
            </a:r>
          </a:p>
          <a:p>
            <a:pPr marL="0" indent="0">
              <a:buNone/>
            </a:pPr>
            <a:r>
              <a:rPr lang="en-US" dirty="0" smtClean="0"/>
              <a:t> </a:t>
            </a:r>
            <a:endParaRPr lang="fr-FR" dirty="0"/>
          </a:p>
        </p:txBody>
      </p:sp>
    </p:spTree>
    <p:extLst>
      <p:ext uri="{BB962C8B-B14F-4D97-AF65-F5344CB8AC3E}">
        <p14:creationId xmlns:p14="http://schemas.microsoft.com/office/powerpoint/2010/main" val="294310352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solidFill>
                  <a:srgbClr val="C00000"/>
                </a:solidFill>
              </a:rPr>
              <a:t>           La </a:t>
            </a:r>
            <a:r>
              <a:rPr lang="fr-FR" b="1" dirty="0">
                <a:solidFill>
                  <a:srgbClr val="C00000"/>
                </a:solidFill>
              </a:rPr>
              <a:t>prise en charge des blessés</a:t>
            </a:r>
            <a:endParaRPr lang="fr-FR" dirty="0"/>
          </a:p>
        </p:txBody>
      </p:sp>
      <p:sp>
        <p:nvSpPr>
          <p:cNvPr id="3" name="Content Placeholder 2"/>
          <p:cNvSpPr>
            <a:spLocks noGrp="1"/>
          </p:cNvSpPr>
          <p:nvPr>
            <p:ph idx="1"/>
          </p:nvPr>
        </p:nvSpPr>
        <p:spPr/>
        <p:txBody>
          <a:bodyPr/>
          <a:lstStyle/>
          <a:p>
            <a:pPr marL="0" indent="0">
              <a:buNone/>
            </a:pPr>
            <a:r>
              <a:rPr lang="fr-FR" dirty="0" smtClean="0"/>
              <a:t>2. La prise en charge des blessés avec peu d’atteinte somatique : mais avec souvent une blessure psychique importante, ils sont regroupés dans un lieu confortable choisi par le commandant des opérations de secours. Ces blessés seront catégorisés par les médecins d’urgence, traités et acheminés vers les hôpitaux par les moyens de transport simples </a:t>
            </a:r>
            <a:endParaRPr lang="fr-FR" dirty="0"/>
          </a:p>
        </p:txBody>
      </p:sp>
    </p:spTree>
    <p:extLst>
      <p:ext uri="{BB962C8B-B14F-4D97-AF65-F5344CB8AC3E}">
        <p14:creationId xmlns:p14="http://schemas.microsoft.com/office/powerpoint/2010/main" val="17346920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                       </a:t>
            </a:r>
            <a:r>
              <a:rPr lang="fr-FR" b="1" dirty="0">
                <a:solidFill>
                  <a:srgbClr val="FF0000"/>
                </a:solidFill>
              </a:rPr>
              <a:t>Introduction </a:t>
            </a:r>
            <a:endParaRPr lang="fr-FR" dirty="0"/>
          </a:p>
        </p:txBody>
      </p:sp>
      <p:sp>
        <p:nvSpPr>
          <p:cNvPr id="3" name="Content Placeholder 2"/>
          <p:cNvSpPr>
            <a:spLocks noGrp="1"/>
          </p:cNvSpPr>
          <p:nvPr>
            <p:ph idx="1"/>
          </p:nvPr>
        </p:nvSpPr>
        <p:spPr>
          <a:xfrm>
            <a:off x="838200" y="1469164"/>
            <a:ext cx="10515600" cy="4351338"/>
          </a:xfrm>
        </p:spPr>
        <p:txBody>
          <a:bodyPr/>
          <a:lstStyle/>
          <a:p>
            <a:pPr marL="0" indent="0">
              <a:buNone/>
            </a:pPr>
            <a:r>
              <a:rPr lang="fr-FR" dirty="0"/>
              <a:t>Quelle que soit l’ampleur du phénomène en cause, les phases suivantes sont rencontrées :</a:t>
            </a:r>
          </a:p>
          <a:p>
            <a:pPr marL="0" indent="0">
              <a:buNone/>
            </a:pPr>
            <a:r>
              <a:rPr lang="fr-FR" dirty="0"/>
              <a:t>•</a:t>
            </a:r>
            <a:r>
              <a:rPr lang="fr-FR" u="sng" dirty="0">
                <a:effectLst>
                  <a:outerShdw blurRad="38100" dist="38100" dir="2700000" algn="tl">
                    <a:srgbClr val="000000">
                      <a:alpha val="43137"/>
                    </a:srgbClr>
                  </a:outerShdw>
                </a:effectLst>
              </a:rPr>
              <a:t>phase de sidération</a:t>
            </a:r>
            <a:r>
              <a:rPr lang="fr-FR" dirty="0"/>
              <a:t> : survenant immédiatement après l’évènement, elle peut durer de quelques dizaines de minutes </a:t>
            </a:r>
            <a:r>
              <a:rPr lang="fr-FR" dirty="0" smtClean="0"/>
              <a:t>à </a:t>
            </a:r>
            <a:r>
              <a:rPr lang="fr-FR" dirty="0"/>
              <a:t>plusieurs jours pour une catastrophe naturelle de grande ampleur. </a:t>
            </a:r>
            <a:endParaRPr lang="fr-FR" dirty="0" smtClean="0"/>
          </a:p>
          <a:p>
            <a:pPr marL="0" indent="0">
              <a:buNone/>
            </a:pPr>
            <a:r>
              <a:rPr lang="fr-FR" dirty="0" smtClean="0">
                <a:solidFill>
                  <a:srgbClr val="FF0000"/>
                </a:solidFill>
              </a:rPr>
              <a:t>En </a:t>
            </a:r>
            <a:r>
              <a:rPr lang="fr-FR" dirty="0">
                <a:solidFill>
                  <a:srgbClr val="FF0000"/>
                </a:solidFill>
              </a:rPr>
              <a:t>l’absence de secours organisés, seules des interventions spontanées des témoins y sont généralement possibles ;</a:t>
            </a:r>
          </a:p>
          <a:p>
            <a:pPr marL="0" indent="0">
              <a:buNone/>
            </a:pPr>
            <a:r>
              <a:rPr lang="fr-FR" dirty="0" smtClean="0"/>
              <a:t>•</a:t>
            </a:r>
            <a:r>
              <a:rPr lang="fr-FR" u="sng" dirty="0">
                <a:effectLst>
                  <a:outerShdw blurRad="38100" dist="38100" dir="2700000" algn="tl">
                    <a:srgbClr val="000000">
                      <a:alpha val="43137"/>
                    </a:srgbClr>
                  </a:outerShdw>
                </a:effectLst>
              </a:rPr>
              <a:t>phase d’intervention d’urgence</a:t>
            </a:r>
            <a:r>
              <a:rPr lang="fr-FR" dirty="0"/>
              <a:t> : c’est le début de la réponse secours, les soins d’urgences se </a:t>
            </a:r>
            <a:r>
              <a:rPr lang="fr-FR" dirty="0" smtClean="0"/>
              <a:t>mettent en route</a:t>
            </a:r>
            <a:endParaRPr lang="fr-FR" dirty="0"/>
          </a:p>
          <a:p>
            <a:endParaRPr lang="fr-FR" dirty="0"/>
          </a:p>
        </p:txBody>
      </p:sp>
    </p:spTree>
    <p:extLst>
      <p:ext uri="{BB962C8B-B14F-4D97-AF65-F5344CB8AC3E}">
        <p14:creationId xmlns:p14="http://schemas.microsoft.com/office/powerpoint/2010/main" val="3179325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solidFill>
                  <a:srgbClr val="C00000"/>
                </a:solidFill>
              </a:rPr>
              <a:t>           La </a:t>
            </a:r>
            <a:r>
              <a:rPr lang="fr-FR" b="1" dirty="0">
                <a:solidFill>
                  <a:srgbClr val="C00000"/>
                </a:solidFill>
              </a:rPr>
              <a:t>prise en charge des blessés</a:t>
            </a:r>
            <a:endParaRPr lang="fr-FR" dirty="0"/>
          </a:p>
        </p:txBody>
      </p:sp>
      <p:sp>
        <p:nvSpPr>
          <p:cNvPr id="3" name="Content Placeholder 2"/>
          <p:cNvSpPr>
            <a:spLocks noGrp="1"/>
          </p:cNvSpPr>
          <p:nvPr>
            <p:ph idx="1"/>
          </p:nvPr>
        </p:nvSpPr>
        <p:spPr/>
        <p:txBody>
          <a:bodyPr/>
          <a:lstStyle/>
          <a:p>
            <a:pPr marL="0" indent="0">
              <a:buNone/>
            </a:pPr>
            <a:r>
              <a:rPr lang="fr-FR" sz="3200" b="1" dirty="0" smtClean="0">
                <a:solidFill>
                  <a:srgbClr val="C00000"/>
                </a:solidFill>
              </a:rPr>
              <a:t>3. Les prises en charge spécifiques </a:t>
            </a:r>
            <a:endParaRPr lang="fr-FR" dirty="0"/>
          </a:p>
          <a:p>
            <a:pPr>
              <a:buFont typeface="Wingdings" panose="05000000000000000000" pitchFamily="2" charset="2"/>
              <a:buChar char="§"/>
            </a:pPr>
            <a:r>
              <a:rPr lang="fr-FR" dirty="0" smtClean="0"/>
              <a:t> </a:t>
            </a:r>
            <a:r>
              <a:rPr lang="fr-FR" b="1" dirty="0" smtClean="0"/>
              <a:t>La prise en charge ORL:</a:t>
            </a:r>
            <a:r>
              <a:rPr lang="fr-FR" dirty="0" smtClean="0"/>
              <a:t> très importante en cas de sinistre ou accident avec explosion. </a:t>
            </a:r>
            <a:endParaRPr lang="fr-FR" dirty="0"/>
          </a:p>
          <a:p>
            <a:pPr marL="0" indent="0">
              <a:buNone/>
            </a:pPr>
            <a:r>
              <a:rPr lang="fr-FR" dirty="0" smtClean="0"/>
              <a:t>L’oreille est l’un des premiers organes lésés par un blast. Rechercher systématiquement des lésions. Les séquelles de l’atteinte de l’appareil auditif sont au premier plan des plaintes fonctionnelles futures. </a:t>
            </a:r>
          </a:p>
          <a:p>
            <a:pPr>
              <a:buFont typeface="Wingdings" panose="05000000000000000000" pitchFamily="2" charset="2"/>
              <a:buChar char="§"/>
            </a:pPr>
            <a:endParaRPr lang="fr-FR" dirty="0"/>
          </a:p>
        </p:txBody>
      </p:sp>
    </p:spTree>
    <p:extLst>
      <p:ext uri="{BB962C8B-B14F-4D97-AF65-F5344CB8AC3E}">
        <p14:creationId xmlns:p14="http://schemas.microsoft.com/office/powerpoint/2010/main" val="5009349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solidFill>
                  <a:srgbClr val="C00000"/>
                </a:solidFill>
              </a:rPr>
              <a:t>              La </a:t>
            </a:r>
            <a:r>
              <a:rPr lang="fr-FR" b="1" dirty="0">
                <a:solidFill>
                  <a:srgbClr val="C00000"/>
                </a:solidFill>
              </a:rPr>
              <a:t>prise en charge des blessés</a:t>
            </a:r>
            <a:endParaRPr lang="fr-FR" dirty="0"/>
          </a:p>
        </p:txBody>
      </p:sp>
      <p:sp>
        <p:nvSpPr>
          <p:cNvPr id="3" name="Content Placeholder 2"/>
          <p:cNvSpPr>
            <a:spLocks noGrp="1"/>
          </p:cNvSpPr>
          <p:nvPr>
            <p:ph idx="1"/>
          </p:nvPr>
        </p:nvSpPr>
        <p:spPr/>
        <p:txBody>
          <a:bodyPr/>
          <a:lstStyle/>
          <a:p>
            <a:r>
              <a:rPr lang="fr-FR" b="1" dirty="0"/>
              <a:t>La prise en charge des grands brûlés :</a:t>
            </a:r>
            <a:r>
              <a:rPr lang="fr-FR" dirty="0"/>
              <a:t> Les soins immédiats consistent principalement à</a:t>
            </a:r>
          </a:p>
          <a:p>
            <a:pPr>
              <a:buFont typeface="Wingdings" panose="05000000000000000000" pitchFamily="2" charset="2"/>
              <a:buChar char="ü"/>
            </a:pPr>
            <a:r>
              <a:rPr lang="fr-FR" dirty="0" smtClean="0"/>
              <a:t>Soustraire à l’agent nocif : - Refroidir la brûlure (sans refroidir le brûlé) : toujours dans des lésions de petite surface, ne pas dépasser 20 % de la surface corporelle, éviter chez le malade inconscient ou choqué, au-delà d’1/4 d’heure suite à l’événement, lorsqu’on ne dispose pas de moyens de réchauffement. - Laver les lésions chimiques et absorber les vésicants par du talc ou des gants spéciaux.</a:t>
            </a:r>
            <a:endParaRPr lang="fr-FR" dirty="0"/>
          </a:p>
        </p:txBody>
      </p:sp>
    </p:spTree>
    <p:extLst>
      <p:ext uri="{BB962C8B-B14F-4D97-AF65-F5344CB8AC3E}">
        <p14:creationId xmlns:p14="http://schemas.microsoft.com/office/powerpoint/2010/main" val="2773464458"/>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solidFill>
                  <a:srgbClr val="C00000"/>
                </a:solidFill>
              </a:rPr>
              <a:t>             La </a:t>
            </a:r>
            <a:r>
              <a:rPr lang="fr-FR" b="1" dirty="0">
                <a:solidFill>
                  <a:srgbClr val="C00000"/>
                </a:solidFill>
              </a:rPr>
              <a:t>prise en charge des blessés</a:t>
            </a:r>
            <a:endParaRPr lang="fr-FR" dirty="0"/>
          </a:p>
        </p:txBody>
      </p:sp>
      <p:sp>
        <p:nvSpPr>
          <p:cNvPr id="3" name="Content Placeholder 2"/>
          <p:cNvSpPr>
            <a:spLocks noGrp="1"/>
          </p:cNvSpPr>
          <p:nvPr>
            <p:ph idx="1"/>
          </p:nvPr>
        </p:nvSpPr>
        <p:spPr>
          <a:xfrm>
            <a:off x="838200" y="1549832"/>
            <a:ext cx="10515600" cy="5052446"/>
          </a:xfrm>
        </p:spPr>
        <p:txBody>
          <a:bodyPr>
            <a:normAutofit fontScale="92500" lnSpcReduction="20000"/>
          </a:bodyPr>
          <a:lstStyle/>
          <a:p>
            <a:r>
              <a:rPr lang="fr-FR" b="1" dirty="0"/>
              <a:t>La prise en charge des grands brûlés : </a:t>
            </a:r>
            <a:endParaRPr lang="fr-FR" b="1" dirty="0" smtClean="0"/>
          </a:p>
          <a:p>
            <a:pPr>
              <a:buFont typeface="Wingdings" panose="05000000000000000000" pitchFamily="2" charset="2"/>
              <a:buChar char="ü"/>
            </a:pPr>
            <a:r>
              <a:rPr lang="fr-FR" dirty="0" smtClean="0"/>
              <a:t>Évaluer la gravité des brûlures : </a:t>
            </a:r>
          </a:p>
          <a:p>
            <a:pPr marL="0" indent="0">
              <a:buNone/>
            </a:pPr>
            <a:r>
              <a:rPr lang="fr-FR" b="1" dirty="0" smtClean="0"/>
              <a:t> </a:t>
            </a:r>
            <a:r>
              <a:rPr lang="fr-FR" b="1" u="sng" dirty="0" smtClean="0"/>
              <a:t>Etendue </a:t>
            </a:r>
            <a:r>
              <a:rPr lang="fr-FR" b="1" dirty="0" smtClean="0"/>
              <a:t>: </a:t>
            </a:r>
            <a:r>
              <a:rPr lang="fr-FR" dirty="0" smtClean="0"/>
              <a:t>exprimée en % de la surface corporelle totale, règle des 9 (Tête et cou = 9%, MS = 9%, MI = 2x9%, Tronc = 4x9 %); plus la face palmaire de la main </a:t>
            </a:r>
            <a:r>
              <a:rPr lang="fr-FR" dirty="0"/>
              <a:t>de la victime qui représente à elle seule 1% de sa surface. Les lésions chimiques n’apparaissent que de façon retardée. </a:t>
            </a:r>
            <a:r>
              <a:rPr lang="fr-FR" dirty="0" smtClean="0"/>
              <a:t>Profondeur </a:t>
            </a:r>
            <a:r>
              <a:rPr lang="fr-FR" dirty="0"/>
              <a:t>: superficielles (souples, </a:t>
            </a:r>
            <a:r>
              <a:rPr lang="fr-FR" dirty="0" err="1"/>
              <a:t>exsudantes</a:t>
            </a:r>
            <a:r>
              <a:rPr lang="fr-FR" dirty="0"/>
              <a:t>, très douloureuses, phanères adhérentes, </a:t>
            </a:r>
            <a:r>
              <a:rPr lang="fr-FR" dirty="0" err="1"/>
              <a:t>vitropression</a:t>
            </a:r>
            <a:r>
              <a:rPr lang="fr-FR" dirty="0"/>
              <a:t> positive</a:t>
            </a:r>
            <a:r>
              <a:rPr lang="fr-FR" dirty="0" smtClean="0"/>
              <a:t>),</a:t>
            </a:r>
          </a:p>
          <a:p>
            <a:pPr marL="0" indent="0">
              <a:buNone/>
            </a:pPr>
            <a:r>
              <a:rPr lang="fr-FR" dirty="0" smtClean="0"/>
              <a:t> </a:t>
            </a:r>
            <a:r>
              <a:rPr lang="fr-FR" b="1" u="sng" dirty="0"/>
              <a:t>profondes</a:t>
            </a:r>
            <a:r>
              <a:rPr lang="fr-FR" u="sng" dirty="0"/>
              <a:t> </a:t>
            </a:r>
            <a:r>
              <a:rPr lang="fr-FR" dirty="0"/>
              <a:t>(indolores, </a:t>
            </a:r>
            <a:r>
              <a:rPr lang="fr-FR" dirty="0" err="1"/>
              <a:t>vitropression</a:t>
            </a:r>
            <a:r>
              <a:rPr lang="fr-FR" dirty="0"/>
              <a:t> négative, phanères non adhérentes, peu </a:t>
            </a:r>
            <a:r>
              <a:rPr lang="fr-FR" dirty="0" err="1"/>
              <a:t>exsudantes</a:t>
            </a:r>
            <a:r>
              <a:rPr lang="fr-FR" dirty="0"/>
              <a:t>) </a:t>
            </a:r>
          </a:p>
          <a:p>
            <a:pPr marL="0" indent="0">
              <a:buNone/>
            </a:pPr>
            <a:r>
              <a:rPr lang="fr-FR" dirty="0" smtClean="0"/>
              <a:t> </a:t>
            </a:r>
            <a:r>
              <a:rPr lang="fr-FR" b="1" u="sng" dirty="0"/>
              <a:t>Localisations dangereuses </a:t>
            </a:r>
            <a:r>
              <a:rPr lang="fr-FR" dirty="0"/>
              <a:t>: face, périnée… </a:t>
            </a:r>
          </a:p>
          <a:p>
            <a:pPr marL="0" indent="0">
              <a:buNone/>
            </a:pPr>
            <a:r>
              <a:rPr lang="fr-FR" b="1" u="sng" dirty="0" smtClean="0"/>
              <a:t>Lésions </a:t>
            </a:r>
            <a:r>
              <a:rPr lang="fr-FR" b="1" u="sng" dirty="0"/>
              <a:t>associées </a:t>
            </a:r>
            <a:r>
              <a:rPr lang="fr-FR" u="sng" dirty="0"/>
              <a:t>: i</a:t>
            </a:r>
            <a:r>
              <a:rPr lang="fr-FR" dirty="0"/>
              <a:t>ntoxication (CO, CN), inhalation de fumées, lésions traumatiques.</a:t>
            </a:r>
          </a:p>
          <a:p>
            <a:r>
              <a:rPr lang="fr-FR" dirty="0" smtClean="0"/>
              <a:t> </a:t>
            </a:r>
            <a:endParaRPr lang="fr-FR" dirty="0"/>
          </a:p>
        </p:txBody>
      </p:sp>
    </p:spTree>
    <p:extLst>
      <p:ext uri="{BB962C8B-B14F-4D97-AF65-F5344CB8AC3E}">
        <p14:creationId xmlns:p14="http://schemas.microsoft.com/office/powerpoint/2010/main" val="306162679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solidFill>
                  <a:srgbClr val="C00000"/>
                </a:solidFill>
              </a:rPr>
              <a:t>            La </a:t>
            </a:r>
            <a:r>
              <a:rPr lang="fr-FR" b="1" dirty="0">
                <a:solidFill>
                  <a:srgbClr val="C00000"/>
                </a:solidFill>
              </a:rPr>
              <a:t>prise en charge des blessés</a:t>
            </a:r>
            <a:endParaRPr lang="fr-FR" dirty="0"/>
          </a:p>
        </p:txBody>
      </p:sp>
      <p:sp>
        <p:nvSpPr>
          <p:cNvPr id="3" name="Content Placeholder 2"/>
          <p:cNvSpPr>
            <a:spLocks noGrp="1"/>
          </p:cNvSpPr>
          <p:nvPr>
            <p:ph idx="1"/>
          </p:nvPr>
        </p:nvSpPr>
        <p:spPr>
          <a:xfrm>
            <a:off x="838200" y="1487838"/>
            <a:ext cx="10515600" cy="5207430"/>
          </a:xfrm>
        </p:spPr>
        <p:txBody>
          <a:bodyPr>
            <a:normAutofit fontScale="92500" lnSpcReduction="20000"/>
          </a:bodyPr>
          <a:lstStyle/>
          <a:p>
            <a:r>
              <a:rPr lang="fr-FR" b="1" dirty="0"/>
              <a:t>La prise en charge des grands brûlés : </a:t>
            </a:r>
          </a:p>
          <a:p>
            <a:pPr>
              <a:buFont typeface="Wingdings" panose="05000000000000000000" pitchFamily="2" charset="2"/>
              <a:buChar char="ü"/>
            </a:pPr>
            <a:r>
              <a:rPr lang="fr-FR" dirty="0" smtClean="0"/>
              <a:t>Mettre en place un traitement adapté :  Oxygénation si brûlures &gt;10 % de la surface corporelle ou si inhalation de fumées. </a:t>
            </a:r>
            <a:endParaRPr lang="fr-FR" dirty="0"/>
          </a:p>
          <a:p>
            <a:pPr>
              <a:buFont typeface="Wingdings" panose="05000000000000000000" pitchFamily="2" charset="2"/>
              <a:buChar char="ü"/>
            </a:pPr>
            <a:r>
              <a:rPr lang="fr-FR" dirty="0" smtClean="0"/>
              <a:t>Intubation des malades inconscients, présentant une détresse respiratoire ou des troubles de la voix dans un contexte d’inhalation de fumées ainsi que des brûlures profondes de la face et du cou avec nécessité d’évacuation longue. </a:t>
            </a:r>
            <a:endParaRPr lang="fr-FR" dirty="0"/>
          </a:p>
          <a:p>
            <a:pPr>
              <a:buFont typeface="Wingdings" panose="05000000000000000000" pitchFamily="2" charset="2"/>
              <a:buChar char="ü"/>
            </a:pPr>
            <a:r>
              <a:rPr lang="fr-FR" dirty="0" smtClean="0"/>
              <a:t>Perfusion de </a:t>
            </a:r>
            <a:r>
              <a:rPr lang="fr-FR" dirty="0" err="1" smtClean="0"/>
              <a:t>Ringer</a:t>
            </a:r>
            <a:r>
              <a:rPr lang="fr-FR" dirty="0" smtClean="0"/>
              <a:t>-lactate ou de sérum physiologique si lésions &gt; 10 % chez l’enfant et &gt;15 % chez </a:t>
            </a:r>
          </a:p>
          <a:p>
            <a:pPr>
              <a:buFont typeface="Wingdings" panose="05000000000000000000" pitchFamily="2" charset="2"/>
              <a:buChar char="ü"/>
            </a:pPr>
            <a:r>
              <a:rPr lang="fr-FR" dirty="0" smtClean="0"/>
              <a:t>Analgésie par de la Morphine (1mg/ml) 2 à 3 mg par injection IV (titrer). </a:t>
            </a:r>
            <a:endParaRPr lang="fr-FR" dirty="0"/>
          </a:p>
          <a:p>
            <a:pPr>
              <a:buFont typeface="Wingdings" panose="05000000000000000000" pitchFamily="2" charset="2"/>
              <a:buChar char="ü"/>
            </a:pPr>
            <a:r>
              <a:rPr lang="fr-FR" dirty="0" smtClean="0"/>
              <a:t>Envelopper dans des champs propres ou stériles. </a:t>
            </a:r>
            <a:endParaRPr lang="fr-FR" dirty="0"/>
          </a:p>
          <a:p>
            <a:pPr>
              <a:buFont typeface="Wingdings" panose="05000000000000000000" pitchFamily="2" charset="2"/>
              <a:buChar char="ü"/>
            </a:pPr>
            <a:r>
              <a:rPr lang="fr-FR" dirty="0" smtClean="0"/>
              <a:t>Dépister les lésions circulaires profondes justifiant une </a:t>
            </a:r>
            <a:r>
              <a:rPr lang="fr-FR" dirty="0" err="1" smtClean="0"/>
              <a:t>escarrotomie</a:t>
            </a:r>
            <a:r>
              <a:rPr lang="fr-FR" dirty="0" smtClean="0"/>
              <a:t>.</a:t>
            </a:r>
          </a:p>
          <a:p>
            <a:pPr>
              <a:buFont typeface="Wingdings" panose="05000000000000000000" pitchFamily="2" charset="2"/>
              <a:buChar char="ü"/>
            </a:pPr>
            <a:r>
              <a:rPr lang="fr-FR" dirty="0" smtClean="0"/>
              <a:t>Réchauffer le patient. </a:t>
            </a:r>
            <a:endParaRPr lang="fr-FR" dirty="0"/>
          </a:p>
          <a:p>
            <a:pPr>
              <a:buFont typeface="Wingdings" panose="05000000000000000000" pitchFamily="2" charset="2"/>
              <a:buChar char="ü"/>
            </a:pPr>
            <a:r>
              <a:rPr lang="fr-FR" dirty="0" smtClean="0"/>
              <a:t>Vérifier la vaccination antitétanique.</a:t>
            </a:r>
            <a:endParaRPr lang="fr-FR" dirty="0"/>
          </a:p>
        </p:txBody>
      </p:sp>
    </p:spTree>
    <p:extLst>
      <p:ext uri="{BB962C8B-B14F-4D97-AF65-F5344CB8AC3E}">
        <p14:creationId xmlns:p14="http://schemas.microsoft.com/office/powerpoint/2010/main" val="32651327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solidFill>
                  <a:srgbClr val="C00000"/>
                </a:solidFill>
              </a:rPr>
              <a:t>         La </a:t>
            </a:r>
            <a:r>
              <a:rPr lang="fr-FR" b="1" dirty="0">
                <a:solidFill>
                  <a:srgbClr val="C00000"/>
                </a:solidFill>
              </a:rPr>
              <a:t>prise en charge des blessés</a:t>
            </a:r>
            <a:endParaRPr lang="fr-FR" dirty="0"/>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
            </a:pPr>
            <a:r>
              <a:rPr lang="fr-FR" b="1" dirty="0" smtClean="0"/>
              <a:t>Les pathologies pneumologiques </a:t>
            </a:r>
            <a:r>
              <a:rPr lang="fr-FR" dirty="0" smtClean="0"/>
              <a:t>: Lors d’un afflux important de victimes à la suite d’une explosion, tout blessé qui a des signes d’atteinte auriculaire doit être considéré comme suspect d’atteinte pulmonaire. </a:t>
            </a:r>
          </a:p>
          <a:p>
            <a:pPr>
              <a:buFont typeface="Wingdings" panose="05000000000000000000" pitchFamily="2" charset="2"/>
              <a:buChar char="ü"/>
            </a:pPr>
            <a:r>
              <a:rPr lang="fr-FR" dirty="0" smtClean="0"/>
              <a:t>Une rupture tympanique signe la présence d’un blast entraînant de possibles lésions pulmonaires graves qui ne se manifesteront parfois qu’après un délai de quelques heures.</a:t>
            </a:r>
          </a:p>
          <a:p>
            <a:pPr>
              <a:buFont typeface="Wingdings" panose="05000000000000000000" pitchFamily="2" charset="2"/>
              <a:buChar char="ü"/>
            </a:pPr>
            <a:r>
              <a:rPr lang="fr-FR" dirty="0" smtClean="0"/>
              <a:t> Ces lésions peuvent être </a:t>
            </a:r>
            <a:r>
              <a:rPr lang="fr-FR" dirty="0"/>
              <a:t>;</a:t>
            </a:r>
            <a:r>
              <a:rPr lang="fr-FR" dirty="0" smtClean="0"/>
              <a:t>Un œdème pulmonaire parfois hémorragique, des ruptures alvéolaires, bronchiolites voire trachéales entraînant un emphysème interstitiel, un pneumothorax ou un pneumo médiastin</a:t>
            </a:r>
            <a:endParaRPr lang="fr-FR" dirty="0"/>
          </a:p>
        </p:txBody>
      </p:sp>
    </p:spTree>
    <p:extLst>
      <p:ext uri="{BB962C8B-B14F-4D97-AF65-F5344CB8AC3E}">
        <p14:creationId xmlns:p14="http://schemas.microsoft.com/office/powerpoint/2010/main" val="182734155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solidFill>
                  <a:srgbClr val="C00000"/>
                </a:solidFill>
              </a:rPr>
              <a:t>       La </a:t>
            </a:r>
            <a:r>
              <a:rPr lang="fr-FR" b="1" dirty="0">
                <a:solidFill>
                  <a:srgbClr val="C00000"/>
                </a:solidFill>
              </a:rPr>
              <a:t>prise en charge des blessés</a:t>
            </a:r>
            <a:endParaRPr lang="fr-FR" dirty="0"/>
          </a:p>
        </p:txBody>
      </p:sp>
      <p:sp>
        <p:nvSpPr>
          <p:cNvPr id="3" name="Content Placeholder 2"/>
          <p:cNvSpPr>
            <a:spLocks noGrp="1"/>
          </p:cNvSpPr>
          <p:nvPr>
            <p:ph idx="1"/>
          </p:nvPr>
        </p:nvSpPr>
        <p:spPr/>
        <p:txBody>
          <a:bodyPr/>
          <a:lstStyle/>
          <a:p>
            <a:r>
              <a:rPr lang="fr-FR" b="1" dirty="0"/>
              <a:t>Les pathologies pneumologiques </a:t>
            </a:r>
            <a:r>
              <a:rPr lang="fr-FR" dirty="0"/>
              <a:t>: Le </a:t>
            </a:r>
            <a:r>
              <a:rPr lang="fr-FR" dirty="0" smtClean="0"/>
              <a:t>pronostic de ces blessés est sévère car les lésions alvéolaires sont constantes dans ces cas. Cela impose leur hospitalisation immédiate et prioritaire après un transport médicalisé afin de pratiquer un bilan radiologique complet. Les lésions </a:t>
            </a:r>
            <a:r>
              <a:rPr lang="fr-FR" dirty="0" err="1" smtClean="0"/>
              <a:t>laryngo</a:t>
            </a:r>
            <a:r>
              <a:rPr lang="fr-FR" dirty="0" smtClean="0"/>
              <a:t>-trachéales souvent associées imposent une grande prudence pendant le transport où l’oxygénation sera réalisée au masque</a:t>
            </a:r>
            <a:endParaRPr lang="fr-FR" dirty="0"/>
          </a:p>
        </p:txBody>
      </p:sp>
    </p:spTree>
    <p:extLst>
      <p:ext uri="{BB962C8B-B14F-4D97-AF65-F5344CB8AC3E}">
        <p14:creationId xmlns:p14="http://schemas.microsoft.com/office/powerpoint/2010/main" val="346726810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r>
              <a:rPr lang="fr-FR" b="1" dirty="0" smtClean="0">
                <a:solidFill>
                  <a:srgbClr val="C00000"/>
                </a:solidFill>
              </a:rPr>
              <a:t>La </a:t>
            </a:r>
            <a:r>
              <a:rPr lang="fr-FR" b="1" dirty="0">
                <a:solidFill>
                  <a:srgbClr val="C00000"/>
                </a:solidFill>
              </a:rPr>
              <a:t>prise en charge des blessés</a:t>
            </a:r>
            <a:endParaRPr lang="fr-FR" dirty="0"/>
          </a:p>
        </p:txBody>
      </p:sp>
      <p:sp>
        <p:nvSpPr>
          <p:cNvPr id="3" name="Content Placeholder 2"/>
          <p:cNvSpPr>
            <a:spLocks noGrp="1"/>
          </p:cNvSpPr>
          <p:nvPr>
            <p:ph idx="1"/>
          </p:nvPr>
        </p:nvSpPr>
        <p:spPr/>
        <p:txBody>
          <a:bodyPr>
            <a:normAutofit lnSpcReduction="10000"/>
          </a:bodyPr>
          <a:lstStyle/>
          <a:p>
            <a:r>
              <a:rPr lang="fr-FR" dirty="0" smtClean="0"/>
              <a:t> </a:t>
            </a:r>
            <a:r>
              <a:rPr lang="fr-FR" b="1" dirty="0" smtClean="0"/>
              <a:t>Aspects psychologiques et psychiatrique</a:t>
            </a:r>
            <a:r>
              <a:rPr lang="fr-FR" dirty="0" smtClean="0"/>
              <a:t>s :Une prise en charge psychologique et psychiatrique doit être assurée immédiatement aux victimes d’attentat ou d’accident collectif. </a:t>
            </a:r>
          </a:p>
          <a:p>
            <a:pPr>
              <a:buFont typeface="Wingdings" panose="05000000000000000000" pitchFamily="2" charset="2"/>
              <a:buChar char="ü"/>
            </a:pPr>
            <a:r>
              <a:rPr lang="fr-FR" dirty="0" smtClean="0"/>
              <a:t> Les soins ont lieu systématiquement dans les minutes ou les heures suivant l’événement. </a:t>
            </a:r>
          </a:p>
          <a:p>
            <a:pPr>
              <a:buFont typeface="Wingdings" panose="05000000000000000000" pitchFamily="2" charset="2"/>
              <a:buChar char="ü"/>
            </a:pPr>
            <a:r>
              <a:rPr lang="fr-FR" dirty="0" smtClean="0"/>
              <a:t> Selon les cas, il s’agira de : Calmer les angoissés, les agités : leur parler, contenir leur souffrance, solliciter un récit de l’événement qu’ils ont traversé. Parfois, la prescription d’un anxiolytique à demi-vie courte est indiquée ; S’occuper des personnes en état d’hébétude ou de sidération, en tentant d’établir avec eux un contact verbal, voire physique, en évitant toute sollicitation trop insistante.</a:t>
            </a:r>
            <a:endParaRPr lang="fr-FR" dirty="0"/>
          </a:p>
        </p:txBody>
      </p:sp>
    </p:spTree>
    <p:extLst>
      <p:ext uri="{BB962C8B-B14F-4D97-AF65-F5344CB8AC3E}">
        <p14:creationId xmlns:p14="http://schemas.microsoft.com/office/powerpoint/2010/main" val="2694053186"/>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solidFill>
                  <a:srgbClr val="C00000"/>
                </a:solidFill>
              </a:rPr>
              <a:t>             La </a:t>
            </a:r>
            <a:r>
              <a:rPr lang="fr-FR" b="1" dirty="0">
                <a:solidFill>
                  <a:srgbClr val="C00000"/>
                </a:solidFill>
              </a:rPr>
              <a:t>prise en charge des blessés</a:t>
            </a:r>
            <a:endParaRPr lang="fr-FR" dirty="0"/>
          </a:p>
        </p:txBody>
      </p:sp>
      <p:sp>
        <p:nvSpPr>
          <p:cNvPr id="3" name="Content Placeholder 2"/>
          <p:cNvSpPr>
            <a:spLocks noGrp="1"/>
          </p:cNvSpPr>
          <p:nvPr>
            <p:ph idx="1"/>
          </p:nvPr>
        </p:nvSpPr>
        <p:spPr/>
        <p:txBody>
          <a:bodyPr/>
          <a:lstStyle/>
          <a:p>
            <a:r>
              <a:rPr lang="fr-FR" b="1" dirty="0"/>
              <a:t>Aspects psychologiques et </a:t>
            </a:r>
            <a:r>
              <a:rPr lang="fr-FR" b="1" dirty="0" smtClean="0"/>
              <a:t>psychiatrique</a:t>
            </a:r>
            <a:r>
              <a:rPr lang="fr-FR" dirty="0" smtClean="0"/>
              <a:t>s; </a:t>
            </a:r>
            <a:r>
              <a:rPr lang="fr-FR" dirty="0"/>
              <a:t>Dans </a:t>
            </a:r>
            <a:r>
              <a:rPr lang="fr-FR" dirty="0" smtClean="0"/>
              <a:t>la plupart des cas, ces personnes doivent faire l’objet de soins spécialisés;  Un examen et une surveillance médicale sont nécessaires, de même qu’une prescription à visée sédative qui peut être utile dans certains cas;  Confier les sujets présentant des symptômes sévères à un spécialiste</a:t>
            </a:r>
            <a:endParaRPr lang="fr-FR" dirty="0"/>
          </a:p>
        </p:txBody>
      </p:sp>
    </p:spTree>
    <p:extLst>
      <p:ext uri="{BB962C8B-B14F-4D97-AF65-F5344CB8AC3E}">
        <p14:creationId xmlns:p14="http://schemas.microsoft.com/office/powerpoint/2010/main" val="293905133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re 1"/>
          <p:cNvSpPr>
            <a:spLocks noGrp="1"/>
          </p:cNvSpPr>
          <p:nvPr>
            <p:ph type="title"/>
          </p:nvPr>
        </p:nvSpPr>
        <p:spPr>
          <a:xfrm>
            <a:off x="6311901" y="0"/>
            <a:ext cx="3097213" cy="673100"/>
          </a:xfrm>
        </p:spPr>
        <p:txBody>
          <a:bodyPr/>
          <a:lstStyle/>
          <a:p>
            <a:pPr eaLnBrk="1" hangingPunct="1"/>
            <a:r>
              <a:rPr lang="fr-FR" altLang="fr-FR" sz="3600" b="1">
                <a:solidFill>
                  <a:schemeClr val="bg1"/>
                </a:solidFill>
                <a:latin typeface="Calibri" panose="020F0502020204030204" pitchFamily="34" charset="0"/>
              </a:rPr>
              <a:t>Conclusion</a:t>
            </a:r>
            <a:endParaRPr lang="fr-FR" altLang="fr-FR" sz="3600">
              <a:solidFill>
                <a:schemeClr val="bg1"/>
              </a:solidFill>
            </a:endParaRPr>
          </a:p>
        </p:txBody>
      </p:sp>
      <p:sp>
        <p:nvSpPr>
          <p:cNvPr id="40963" name="Espace réservé du contenu 2"/>
          <p:cNvSpPr>
            <a:spLocks noGrp="1"/>
          </p:cNvSpPr>
          <p:nvPr>
            <p:ph idx="1"/>
          </p:nvPr>
        </p:nvSpPr>
        <p:spPr>
          <a:xfrm>
            <a:off x="1984376" y="1341439"/>
            <a:ext cx="8359775" cy="4606925"/>
          </a:xfrm>
        </p:spPr>
        <p:txBody>
          <a:bodyPr rtlCol="0">
            <a:normAutofit fontScale="92500" lnSpcReduction="10000"/>
          </a:bodyPr>
          <a:lstStyle/>
          <a:p>
            <a:pPr>
              <a:lnSpc>
                <a:spcPct val="100000"/>
              </a:lnSpc>
              <a:buNone/>
              <a:defRPr/>
            </a:pPr>
            <a:r>
              <a:rPr lang="fr-FR" b="1" dirty="0"/>
              <a:t>Organisation des soins Extra et intra hospitalier permettent:</a:t>
            </a:r>
          </a:p>
          <a:p>
            <a:pPr>
              <a:lnSpc>
                <a:spcPct val="150000"/>
              </a:lnSpc>
              <a:buClr>
                <a:srgbClr val="000066"/>
              </a:buClr>
              <a:buFont typeface="Wingdings" pitchFamily="2" charset="2"/>
              <a:buChar char="q"/>
              <a:defRPr/>
            </a:pPr>
            <a:r>
              <a:rPr lang="fr-FR" dirty="0" smtClean="0"/>
              <a:t> Une </a:t>
            </a:r>
            <a:r>
              <a:rPr lang="fr-FR" b="1" dirty="0" smtClean="0">
                <a:solidFill>
                  <a:srgbClr val="002060"/>
                </a:solidFill>
              </a:rPr>
              <a:t>organisation</a:t>
            </a:r>
            <a:r>
              <a:rPr lang="fr-FR" b="1" dirty="0" smtClean="0"/>
              <a:t>,</a:t>
            </a:r>
            <a:r>
              <a:rPr lang="fr-FR" dirty="0" smtClean="0"/>
              <a:t> et une </a:t>
            </a:r>
            <a:r>
              <a:rPr lang="fr-FR" b="1" dirty="0" smtClean="0">
                <a:solidFill>
                  <a:srgbClr val="002060"/>
                </a:solidFill>
              </a:rPr>
              <a:t>logistique</a:t>
            </a:r>
            <a:r>
              <a:rPr lang="fr-FR" dirty="0" smtClean="0"/>
              <a:t> afin de canaliser les moyens humains et matériels</a:t>
            </a:r>
          </a:p>
          <a:p>
            <a:pPr>
              <a:lnSpc>
                <a:spcPct val="150000"/>
              </a:lnSpc>
              <a:buClr>
                <a:srgbClr val="000066"/>
              </a:buClr>
              <a:buFont typeface="Wingdings" pitchFamily="2" charset="2"/>
              <a:buChar char="q"/>
              <a:defRPr/>
            </a:pPr>
            <a:r>
              <a:rPr lang="fr-FR" dirty="0" smtClean="0"/>
              <a:t> Une </a:t>
            </a:r>
            <a:r>
              <a:rPr lang="fr-FR" b="1" dirty="0" smtClean="0">
                <a:solidFill>
                  <a:srgbClr val="C00000"/>
                </a:solidFill>
              </a:rPr>
              <a:t>prise en charge</a:t>
            </a:r>
            <a:r>
              <a:rPr lang="fr-FR" dirty="0" smtClean="0"/>
              <a:t>, dirigée selon le </a:t>
            </a:r>
            <a:r>
              <a:rPr lang="fr-FR" b="1" dirty="0" smtClean="0"/>
              <a:t>degré d’urgence </a:t>
            </a:r>
            <a:r>
              <a:rPr lang="fr-FR" dirty="0" smtClean="0"/>
              <a:t>de la victime afin d’avoir un </a:t>
            </a:r>
            <a:r>
              <a:rPr lang="fr-FR" b="1" dirty="0" smtClean="0">
                <a:solidFill>
                  <a:srgbClr val="C00000"/>
                </a:solidFill>
              </a:rPr>
              <a:t>meilleur pronostic</a:t>
            </a:r>
          </a:p>
          <a:p>
            <a:pPr>
              <a:lnSpc>
                <a:spcPct val="150000"/>
              </a:lnSpc>
              <a:buClr>
                <a:srgbClr val="000066"/>
              </a:buClr>
              <a:buFont typeface="Wingdings" pitchFamily="2" charset="2"/>
              <a:buChar char="q"/>
              <a:defRPr/>
            </a:pPr>
            <a:r>
              <a:rPr lang="fr-FR" dirty="0" smtClean="0"/>
              <a:t> Elle doit être </a:t>
            </a:r>
            <a:r>
              <a:rPr lang="fr-FR" b="1" dirty="0" smtClean="0">
                <a:solidFill>
                  <a:schemeClr val="bg2">
                    <a:lumMod val="10000"/>
                  </a:schemeClr>
                </a:solidFill>
              </a:rPr>
              <a:t>planifiée</a:t>
            </a:r>
            <a:r>
              <a:rPr lang="fr-FR" dirty="0" smtClean="0">
                <a:solidFill>
                  <a:schemeClr val="bg2">
                    <a:lumMod val="10000"/>
                  </a:schemeClr>
                </a:solidFill>
              </a:rPr>
              <a:t> </a:t>
            </a:r>
            <a:r>
              <a:rPr lang="fr-FR" dirty="0" smtClean="0"/>
              <a:t>au niveau </a:t>
            </a:r>
            <a:r>
              <a:rPr lang="fr-FR" b="1" dirty="0" smtClean="0">
                <a:solidFill>
                  <a:srgbClr val="002060"/>
                </a:solidFill>
              </a:rPr>
              <a:t>national </a:t>
            </a:r>
            <a:r>
              <a:rPr lang="fr-FR" dirty="0" smtClean="0"/>
              <a:t>avec </a:t>
            </a:r>
            <a:r>
              <a:rPr lang="fr-FR" dirty="0" smtClean="0"/>
              <a:t>tous </a:t>
            </a:r>
            <a:r>
              <a:rPr lang="fr-FR" dirty="0" smtClean="0"/>
              <a:t>les intervenants</a:t>
            </a:r>
          </a:p>
        </p:txBody>
      </p:sp>
      <p:sp>
        <p:nvSpPr>
          <p:cNvPr id="29700" name="AutoShape 2" descr="Last puzzle piece Royalty Free Stock Images"/>
          <p:cNvSpPr>
            <a:spLocks noChangeAspect="1" noChangeArrowheads="1"/>
          </p:cNvSpPr>
          <p:nvPr/>
        </p:nvSpPr>
        <p:spPr bwMode="auto">
          <a:xfrm>
            <a:off x="1679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fr-FR" altLang="fr-FR"/>
          </a:p>
        </p:txBody>
      </p:sp>
      <p:sp>
        <p:nvSpPr>
          <p:cNvPr id="5" name="Rectangle 4"/>
          <p:cNvSpPr/>
          <p:nvPr/>
        </p:nvSpPr>
        <p:spPr>
          <a:xfrm>
            <a:off x="3709989" y="336550"/>
            <a:ext cx="4079875" cy="584200"/>
          </a:xfrm>
          <a:prstGeom prst="rect">
            <a:avLst/>
          </a:prstGeom>
        </p:spPr>
        <p:txBody>
          <a:bodyPr>
            <a:spAutoFit/>
          </a:bodyPr>
          <a:lstStyle/>
          <a:p>
            <a:pPr marL="342900" indent="-273050" algn="ctr">
              <a:spcBef>
                <a:spcPct val="20000"/>
              </a:spcBef>
              <a:buClr>
                <a:schemeClr val="accent1"/>
              </a:buClr>
              <a:buSzPct val="76000"/>
              <a:defRPr/>
            </a:pPr>
            <a:r>
              <a:rPr lang="fr-FR" sz="3200" dirty="0">
                <a:solidFill>
                  <a:schemeClr val="bg2">
                    <a:lumMod val="10000"/>
                  </a:schemeClr>
                </a:solidFill>
                <a:latin typeface="Calibri" pitchFamily="34" charset="0"/>
              </a:rPr>
              <a:t> </a:t>
            </a:r>
            <a:r>
              <a:rPr lang="fr-FR" sz="3200" b="1" dirty="0">
                <a:solidFill>
                  <a:srgbClr val="C00000"/>
                </a:solidFill>
                <a:latin typeface="Calibri" pitchFamily="34" charset="0"/>
              </a:rPr>
              <a:t>Conclusion</a:t>
            </a:r>
          </a:p>
        </p:txBody>
      </p:sp>
    </p:spTree>
    <p:extLst>
      <p:ext uri="{BB962C8B-B14F-4D97-AF65-F5344CB8AC3E}">
        <p14:creationId xmlns:p14="http://schemas.microsoft.com/office/powerpoint/2010/main" val="31840928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                            </a:t>
            </a:r>
            <a:r>
              <a:rPr lang="fr-FR" b="1" dirty="0" smtClean="0">
                <a:solidFill>
                  <a:srgbClr val="FF0000"/>
                </a:solidFill>
              </a:rPr>
              <a:t>Introduction </a:t>
            </a:r>
            <a:endParaRPr lang="fr-FR" b="1" dirty="0">
              <a:solidFill>
                <a:srgbClr val="FF0000"/>
              </a:solidFill>
            </a:endParaRPr>
          </a:p>
        </p:txBody>
      </p:sp>
      <p:sp>
        <p:nvSpPr>
          <p:cNvPr id="3" name="Content Placeholder 2"/>
          <p:cNvSpPr>
            <a:spLocks noGrp="1"/>
          </p:cNvSpPr>
          <p:nvPr>
            <p:ph idx="1"/>
          </p:nvPr>
        </p:nvSpPr>
        <p:spPr>
          <a:xfrm>
            <a:off x="838200" y="1690688"/>
            <a:ext cx="10515600" cy="4291659"/>
          </a:xfrm>
        </p:spPr>
        <p:txBody>
          <a:bodyPr>
            <a:normAutofit/>
          </a:bodyPr>
          <a:lstStyle/>
          <a:p>
            <a:r>
              <a:rPr lang="fr-FR" dirty="0" smtClean="0"/>
              <a:t> La prise en compte du Syndrome post-traumatique dû à la confrontation avec la mort, la survenue d’épidémies et de pandémies, la répétition des catastrophes chimiques et nucléaires, l’émergence du terrorisme atteignant les populations civiles ont renforcé la nécessité de disposer de techniques médicales appropriées, d’une organisation structurée des secours et soins d’urgence, d’un support logistique performant </a:t>
            </a:r>
          </a:p>
          <a:p>
            <a:r>
              <a:rPr lang="fr-FR" dirty="0"/>
              <a:t>Il s’agit de faire du mieux possible pour un maximum de victimes.</a:t>
            </a:r>
          </a:p>
          <a:p>
            <a:r>
              <a:rPr lang="fr-FR" dirty="0"/>
              <a:t>L’improvisation est facteur de redondance, de gaspillage de moyens qui sont en quantité limitée.</a:t>
            </a:r>
            <a:endParaRPr lang="fr-FR" dirty="0" smtClean="0"/>
          </a:p>
          <a:p>
            <a:endParaRPr lang="fr-FR" dirty="0"/>
          </a:p>
        </p:txBody>
      </p:sp>
    </p:spTree>
    <p:extLst>
      <p:ext uri="{BB962C8B-B14F-4D97-AF65-F5344CB8AC3E}">
        <p14:creationId xmlns:p14="http://schemas.microsoft.com/office/powerpoint/2010/main" val="12810216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 </a:t>
            </a:r>
            <a:r>
              <a:rPr lang="fr-FR" dirty="0" smtClean="0"/>
              <a:t>                      </a:t>
            </a:r>
            <a:r>
              <a:rPr lang="fr-FR" b="1" dirty="0" smtClean="0">
                <a:solidFill>
                  <a:srgbClr val="FF0000"/>
                </a:solidFill>
              </a:rPr>
              <a:t>Introduction </a:t>
            </a:r>
            <a:endParaRPr lang="fr-FR" dirty="0"/>
          </a:p>
        </p:txBody>
      </p:sp>
      <p:sp>
        <p:nvSpPr>
          <p:cNvPr id="3" name="Content Placeholder 2"/>
          <p:cNvSpPr>
            <a:spLocks noGrp="1"/>
          </p:cNvSpPr>
          <p:nvPr>
            <p:ph idx="1"/>
          </p:nvPr>
        </p:nvSpPr>
        <p:spPr/>
        <p:txBody>
          <a:bodyPr/>
          <a:lstStyle/>
          <a:p>
            <a:r>
              <a:rPr lang="fr-FR" dirty="0"/>
              <a:t>Si un phénomène produit de nombreuses victimes, le mécanisme lésionnel est souvent le même et les lésions observées seront de même nature, mais suivant les cas d’une gravité différente. </a:t>
            </a:r>
          </a:p>
          <a:p>
            <a:pPr marL="0" indent="0">
              <a:buNone/>
            </a:pPr>
            <a:endParaRPr lang="fr-FR" dirty="0" smtClean="0"/>
          </a:p>
          <a:p>
            <a:r>
              <a:rPr lang="fr-FR" dirty="0" smtClean="0"/>
              <a:t>En urgence, le problème diagnostique est donc simplifié, c’est l’évaluation de la gravité qui devient essentielle et qui guide la prise en charge </a:t>
            </a:r>
          </a:p>
          <a:p>
            <a:endParaRPr lang="fr-FR" dirty="0"/>
          </a:p>
        </p:txBody>
      </p:sp>
    </p:spTree>
    <p:extLst>
      <p:ext uri="{BB962C8B-B14F-4D97-AF65-F5344CB8AC3E}">
        <p14:creationId xmlns:p14="http://schemas.microsoft.com/office/powerpoint/2010/main" val="16433686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82685" y="365125"/>
            <a:ext cx="8471114" cy="1325563"/>
          </a:xfrm>
        </p:spPr>
        <p:txBody>
          <a:bodyPr/>
          <a:lstStyle/>
          <a:p>
            <a:r>
              <a:rPr lang="fr-FR" b="1" dirty="0">
                <a:solidFill>
                  <a:srgbClr val="FF0000"/>
                </a:solidFill>
              </a:rPr>
              <a:t> </a:t>
            </a:r>
            <a:r>
              <a:rPr lang="fr-FR" b="1" dirty="0" smtClean="0">
                <a:solidFill>
                  <a:srgbClr val="FF0000"/>
                </a:solidFill>
              </a:rPr>
              <a:t>           Introduction </a:t>
            </a:r>
            <a:endParaRPr lang="fr-FR" b="1" dirty="0"/>
          </a:p>
        </p:txBody>
      </p:sp>
      <p:sp>
        <p:nvSpPr>
          <p:cNvPr id="3" name="Content Placeholder 2"/>
          <p:cNvSpPr>
            <a:spLocks noGrp="1"/>
          </p:cNvSpPr>
          <p:nvPr>
            <p:ph idx="1"/>
          </p:nvPr>
        </p:nvSpPr>
        <p:spPr/>
        <p:txBody>
          <a:bodyPr/>
          <a:lstStyle/>
          <a:p>
            <a:r>
              <a:rPr lang="fr-FR" dirty="0"/>
              <a:t>les catastrophes ont des aspects </a:t>
            </a:r>
            <a:r>
              <a:rPr lang="fr-FR" dirty="0" smtClean="0"/>
              <a:t>multiples</a:t>
            </a:r>
          </a:p>
          <a:p>
            <a:r>
              <a:rPr lang="fr-FR" dirty="0" smtClean="0">
                <a:solidFill>
                  <a:srgbClr val="FF0000"/>
                </a:solidFill>
              </a:rPr>
              <a:t>Par </a:t>
            </a:r>
            <a:r>
              <a:rPr lang="fr-FR" dirty="0">
                <a:solidFill>
                  <a:srgbClr val="FF0000"/>
                </a:solidFill>
              </a:rPr>
              <a:t>leurs causes </a:t>
            </a:r>
            <a:r>
              <a:rPr lang="fr-FR" dirty="0"/>
              <a:t>– Attentats – Catastrophes technologiques – Catastrophes naturelles » Canicules » Épidémies … </a:t>
            </a:r>
          </a:p>
          <a:p>
            <a:r>
              <a:rPr lang="fr-FR" dirty="0" smtClean="0">
                <a:solidFill>
                  <a:srgbClr val="FF0000"/>
                </a:solidFill>
              </a:rPr>
              <a:t> </a:t>
            </a:r>
            <a:r>
              <a:rPr lang="fr-FR" dirty="0">
                <a:solidFill>
                  <a:srgbClr val="FF0000"/>
                </a:solidFill>
              </a:rPr>
              <a:t>Leurs conséquences </a:t>
            </a:r>
            <a:r>
              <a:rPr lang="fr-FR" dirty="0"/>
              <a:t>sur les structures de soins – Destruction, – Inondation … • </a:t>
            </a:r>
          </a:p>
          <a:p>
            <a:r>
              <a:rPr lang="fr-FR" dirty="0">
                <a:solidFill>
                  <a:srgbClr val="FF0000"/>
                </a:solidFill>
              </a:rPr>
              <a:t>Leur intensité </a:t>
            </a:r>
            <a:r>
              <a:rPr lang="fr-FR" dirty="0"/>
              <a:t>– Accidents catastrophiques à effets limités – Événements majeurs\</a:t>
            </a:r>
          </a:p>
          <a:p>
            <a:r>
              <a:rPr lang="fr-FR" dirty="0">
                <a:solidFill>
                  <a:srgbClr val="FF0000"/>
                </a:solidFill>
              </a:rPr>
              <a:t>Évolution naturelle des catastrophes</a:t>
            </a:r>
          </a:p>
          <a:p>
            <a:endParaRPr lang="fr-FR" dirty="0"/>
          </a:p>
        </p:txBody>
      </p:sp>
    </p:spTree>
    <p:extLst>
      <p:ext uri="{BB962C8B-B14F-4D97-AF65-F5344CB8AC3E}">
        <p14:creationId xmlns:p14="http://schemas.microsoft.com/office/powerpoint/2010/main" val="181340573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b="1" dirty="0" smtClean="0">
                <a:solidFill>
                  <a:srgbClr val="FF0000"/>
                </a:solidFill>
              </a:rPr>
              <a:t>                         Introduction </a:t>
            </a:r>
            <a:endParaRPr lang="fr-FR" dirty="0"/>
          </a:p>
        </p:txBody>
      </p:sp>
      <p:sp>
        <p:nvSpPr>
          <p:cNvPr id="3" name="Content Placeholder 2"/>
          <p:cNvSpPr>
            <a:spLocks noGrp="1"/>
          </p:cNvSpPr>
          <p:nvPr>
            <p:ph idx="1"/>
          </p:nvPr>
        </p:nvSpPr>
        <p:spPr/>
        <p:txBody>
          <a:bodyPr>
            <a:normAutofit fontScale="85000" lnSpcReduction="20000"/>
          </a:bodyPr>
          <a:lstStyle/>
          <a:p>
            <a:r>
              <a:rPr lang="fr-FR" dirty="0"/>
              <a:t>Les catastrophes ont des modes agressifs dominants : </a:t>
            </a:r>
            <a:r>
              <a:rPr lang="fr-FR" dirty="0">
                <a:solidFill>
                  <a:srgbClr val="FF0000"/>
                </a:solidFill>
              </a:rPr>
              <a:t>les explosions </a:t>
            </a:r>
            <a:r>
              <a:rPr lang="fr-FR" dirty="0"/>
              <a:t>provoquent </a:t>
            </a:r>
            <a:r>
              <a:rPr lang="fr-FR" dirty="0">
                <a:solidFill>
                  <a:srgbClr val="FF0000"/>
                </a:solidFill>
              </a:rPr>
              <a:t>des blasts</a:t>
            </a:r>
            <a:r>
              <a:rPr lang="fr-FR" dirty="0"/>
              <a:t>, </a:t>
            </a:r>
            <a:r>
              <a:rPr lang="fr-FR" dirty="0">
                <a:solidFill>
                  <a:srgbClr val="FF0000"/>
                </a:solidFill>
              </a:rPr>
              <a:t>les séismes </a:t>
            </a:r>
            <a:r>
              <a:rPr lang="fr-FR" dirty="0"/>
              <a:t>des </a:t>
            </a:r>
            <a:r>
              <a:rPr lang="fr-FR" i="1" dirty="0" err="1">
                <a:solidFill>
                  <a:srgbClr val="FF0000"/>
                </a:solidFill>
              </a:rPr>
              <a:t>crush</a:t>
            </a:r>
            <a:r>
              <a:rPr lang="fr-FR" i="1" dirty="0">
                <a:solidFill>
                  <a:srgbClr val="FF0000"/>
                </a:solidFill>
              </a:rPr>
              <a:t> </a:t>
            </a:r>
            <a:r>
              <a:rPr lang="fr-FR" i="1" dirty="0" err="1">
                <a:solidFill>
                  <a:srgbClr val="FF0000"/>
                </a:solidFill>
              </a:rPr>
              <a:t>syndroms</a:t>
            </a:r>
            <a:r>
              <a:rPr lang="fr-FR" dirty="0"/>
              <a:t>, </a:t>
            </a:r>
            <a:r>
              <a:rPr lang="fr-FR" dirty="0">
                <a:solidFill>
                  <a:srgbClr val="FF0000"/>
                </a:solidFill>
              </a:rPr>
              <a:t>les accidents de transport </a:t>
            </a:r>
            <a:r>
              <a:rPr lang="fr-FR" dirty="0"/>
              <a:t>des </a:t>
            </a:r>
            <a:r>
              <a:rPr lang="fr-FR" dirty="0">
                <a:solidFill>
                  <a:srgbClr val="FF0000"/>
                </a:solidFill>
              </a:rPr>
              <a:t>polytraumatismes </a:t>
            </a:r>
            <a:r>
              <a:rPr lang="fr-FR" dirty="0"/>
              <a:t>et des </a:t>
            </a:r>
            <a:r>
              <a:rPr lang="fr-FR" dirty="0">
                <a:solidFill>
                  <a:srgbClr val="FF0000"/>
                </a:solidFill>
              </a:rPr>
              <a:t>incarcérations</a:t>
            </a:r>
            <a:r>
              <a:rPr lang="fr-FR" dirty="0"/>
              <a:t>, </a:t>
            </a:r>
            <a:r>
              <a:rPr lang="fr-FR" dirty="0">
                <a:solidFill>
                  <a:srgbClr val="FF0000"/>
                </a:solidFill>
              </a:rPr>
              <a:t>les avalanches des hypothermies</a:t>
            </a:r>
            <a:r>
              <a:rPr lang="fr-FR" dirty="0"/>
              <a:t>, les </a:t>
            </a:r>
            <a:r>
              <a:rPr lang="fr-FR" dirty="0">
                <a:solidFill>
                  <a:srgbClr val="FF0000"/>
                </a:solidFill>
              </a:rPr>
              <a:t>incendies</a:t>
            </a:r>
            <a:r>
              <a:rPr lang="fr-FR" dirty="0"/>
              <a:t> des </a:t>
            </a:r>
            <a:r>
              <a:rPr lang="fr-FR" dirty="0">
                <a:solidFill>
                  <a:srgbClr val="FF0000"/>
                </a:solidFill>
              </a:rPr>
              <a:t>brûlures </a:t>
            </a:r>
            <a:r>
              <a:rPr lang="fr-FR" dirty="0"/>
              <a:t>et </a:t>
            </a:r>
            <a:r>
              <a:rPr lang="fr-FR" dirty="0">
                <a:solidFill>
                  <a:srgbClr val="FF0000"/>
                </a:solidFill>
              </a:rPr>
              <a:t>des intoxications </a:t>
            </a:r>
            <a:r>
              <a:rPr lang="fr-FR" dirty="0"/>
              <a:t>par </a:t>
            </a:r>
            <a:r>
              <a:rPr lang="fr-FR" dirty="0">
                <a:solidFill>
                  <a:srgbClr val="FF0000"/>
                </a:solidFill>
              </a:rPr>
              <a:t>les fumées</a:t>
            </a:r>
            <a:r>
              <a:rPr lang="fr-FR" dirty="0"/>
              <a:t>, </a:t>
            </a:r>
            <a:r>
              <a:rPr lang="fr-FR" dirty="0">
                <a:solidFill>
                  <a:srgbClr val="FF0000"/>
                </a:solidFill>
              </a:rPr>
              <a:t>les accidents nucléaires </a:t>
            </a:r>
            <a:r>
              <a:rPr lang="fr-FR" dirty="0"/>
              <a:t>des </a:t>
            </a:r>
            <a:r>
              <a:rPr lang="fr-FR" dirty="0">
                <a:solidFill>
                  <a:srgbClr val="FF0000"/>
                </a:solidFill>
              </a:rPr>
              <a:t>irradiations </a:t>
            </a:r>
            <a:r>
              <a:rPr lang="fr-FR" dirty="0"/>
              <a:t>et </a:t>
            </a:r>
            <a:r>
              <a:rPr lang="fr-FR" dirty="0">
                <a:solidFill>
                  <a:srgbClr val="FF0000"/>
                </a:solidFill>
              </a:rPr>
              <a:t>des contaminations</a:t>
            </a:r>
            <a:r>
              <a:rPr lang="fr-FR" dirty="0"/>
              <a:t>, les </a:t>
            </a:r>
            <a:r>
              <a:rPr lang="fr-FR" dirty="0">
                <a:solidFill>
                  <a:srgbClr val="FF0000"/>
                </a:solidFill>
              </a:rPr>
              <a:t>accidents chimiques </a:t>
            </a:r>
            <a:r>
              <a:rPr lang="fr-FR" dirty="0"/>
              <a:t>des </a:t>
            </a:r>
            <a:r>
              <a:rPr lang="fr-FR" dirty="0">
                <a:solidFill>
                  <a:srgbClr val="FF0000"/>
                </a:solidFill>
              </a:rPr>
              <a:t>intoxications</a:t>
            </a:r>
            <a:r>
              <a:rPr lang="fr-FR" dirty="0"/>
              <a:t>, </a:t>
            </a:r>
            <a:r>
              <a:rPr lang="fr-FR" dirty="0">
                <a:solidFill>
                  <a:srgbClr val="FF0000"/>
                </a:solidFill>
              </a:rPr>
              <a:t>les fusillades </a:t>
            </a:r>
            <a:r>
              <a:rPr lang="fr-FR" dirty="0"/>
              <a:t>des </a:t>
            </a:r>
            <a:r>
              <a:rPr lang="fr-FR" dirty="0">
                <a:solidFill>
                  <a:srgbClr val="FF0000"/>
                </a:solidFill>
              </a:rPr>
              <a:t>blessures balistiques</a:t>
            </a:r>
            <a:r>
              <a:rPr lang="fr-FR" dirty="0"/>
              <a:t>.</a:t>
            </a:r>
          </a:p>
          <a:p>
            <a:r>
              <a:rPr lang="fr-FR" dirty="0"/>
              <a:t>L’étude des dominantes lésionnelles permet de proposer des conduites médicales adaptées : traitement précoce des compressions musculaires, administration d’antidotes spécifiques, pratique du </a:t>
            </a:r>
            <a:r>
              <a:rPr lang="fr-FR" i="1" dirty="0"/>
              <a:t>Damage Control</a:t>
            </a:r>
            <a:r>
              <a:rPr lang="fr-FR" dirty="0"/>
              <a:t>, relève des victimes de blast. Les gestes et leurs indications ont été précisés : pratique des exsufflations de pneumothorax, abords veineux intra-osseux, amputation de dégagement, sédation-analgésie sur le terrain...</a:t>
            </a:r>
          </a:p>
          <a:p>
            <a:r>
              <a:rPr lang="fr-FR" dirty="0"/>
              <a:t>Dès 1990 une attention particulière a été donnée aux blessures psychiques résultant de la confrontation brutale à la mort  : une prise en charge médico-psychologique précoce a complété les soins somatiques.</a:t>
            </a:r>
          </a:p>
        </p:txBody>
      </p:sp>
    </p:spTree>
    <p:extLst>
      <p:ext uri="{BB962C8B-B14F-4D97-AF65-F5344CB8AC3E}">
        <p14:creationId xmlns:p14="http://schemas.microsoft.com/office/powerpoint/2010/main" val="165093937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TotalTime>
  <Words>3273</Words>
  <Application>Microsoft Office PowerPoint</Application>
  <PresentationFormat>Widescreen</PresentationFormat>
  <Paragraphs>231</Paragraphs>
  <Slides>58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Calibri Light</vt:lpstr>
      <vt:lpstr>Times New Roman</vt:lpstr>
      <vt:lpstr>Wingdings</vt:lpstr>
      <vt:lpstr>Office Theme</vt:lpstr>
      <vt:lpstr>La médecine de catastrophe</vt:lpstr>
      <vt:lpstr>              OBJECTIFS DE L’ENSEIGNEMENT  </vt:lpstr>
      <vt:lpstr>    PLAN</vt:lpstr>
      <vt:lpstr>                          Introduction </vt:lpstr>
      <vt:lpstr>                       Introduction </vt:lpstr>
      <vt:lpstr>                            Introduction </vt:lpstr>
      <vt:lpstr>                       Introduction </vt:lpstr>
      <vt:lpstr>            Introduction </vt:lpstr>
      <vt:lpstr>                         Introduction </vt:lpstr>
      <vt:lpstr>              L’aléa catastrophique </vt:lpstr>
      <vt:lpstr>           L’aléa catastrophique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 pandémie émergente</vt:lpstr>
      <vt:lpstr>PowerPoint Presentation</vt:lpstr>
      <vt:lpstr>                          Définition</vt:lpstr>
      <vt:lpstr>                  Définition</vt:lpstr>
      <vt:lpstr>               Classification des catastrophes</vt:lpstr>
      <vt:lpstr>            Classification des catastrophes</vt:lpstr>
      <vt:lpstr>          Classification des catastrophes</vt:lpstr>
      <vt:lpstr>       Organisation des secours médicaux</vt:lpstr>
      <vt:lpstr>             Organisation des secours médicaux</vt:lpstr>
      <vt:lpstr>         Organisation des secours médicaux</vt:lpstr>
      <vt:lpstr>           Organisation des secours médicaux</vt:lpstr>
      <vt:lpstr>          Organisation des secours médicaux</vt:lpstr>
      <vt:lpstr>       Organisation des secours médicaux</vt:lpstr>
      <vt:lpstr>          Organisation des secours médicaux</vt:lpstr>
      <vt:lpstr>         Organisation des secours médicaux</vt:lpstr>
      <vt:lpstr>           Organisation des secours médicaux</vt:lpstr>
      <vt:lpstr>PowerPoint Presentation</vt:lpstr>
      <vt:lpstr>Plan Blanc</vt:lpstr>
      <vt:lpstr>Plan Blanc</vt:lpstr>
      <vt:lpstr>Plan Blanc</vt:lpstr>
      <vt:lpstr>Organisation IH</vt:lpstr>
      <vt:lpstr> Zone plan Blanc</vt:lpstr>
      <vt:lpstr> Zone plan Blanc</vt:lpstr>
      <vt:lpstr> Zone plan Blanc</vt:lpstr>
      <vt:lpstr>PowerPoint Presentation</vt:lpstr>
      <vt:lpstr>               La prise en charge des blessés </vt:lpstr>
      <vt:lpstr>           La prise en charge des blessés</vt:lpstr>
      <vt:lpstr>           La prise en charge des blessés</vt:lpstr>
      <vt:lpstr>              La prise en charge des blessés</vt:lpstr>
      <vt:lpstr>             La prise en charge des blessés</vt:lpstr>
      <vt:lpstr>            La prise en charge des blessés</vt:lpstr>
      <vt:lpstr>         La prise en charge des blessés</vt:lpstr>
      <vt:lpstr>       La prise en charge des blessés</vt:lpstr>
      <vt:lpstr>             La prise en charge des blessés</vt:lpstr>
      <vt:lpstr>             La prise en charge des blessés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36</cp:revision>
  <dcterms:created xsi:type="dcterms:W3CDTF">2023-05-24T20:38:38Z</dcterms:created>
  <dcterms:modified xsi:type="dcterms:W3CDTF">2023-10-19T09:56:48Z</dcterms:modified>
</cp:coreProperties>
</file>