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1"/>
  </p:notesMasterIdLst>
  <p:sldIdLst>
    <p:sldId id="265" r:id="rId5"/>
    <p:sldId id="291" r:id="rId6"/>
    <p:sldId id="266" r:id="rId7"/>
    <p:sldId id="267" r:id="rId8"/>
    <p:sldId id="268" r:id="rId9"/>
    <p:sldId id="282" r:id="rId10"/>
    <p:sldId id="283" r:id="rId11"/>
    <p:sldId id="279" r:id="rId12"/>
    <p:sldId id="293" r:id="rId13"/>
    <p:sldId id="294" r:id="rId14"/>
    <p:sldId id="270" r:id="rId15"/>
    <p:sldId id="290" r:id="rId16"/>
    <p:sldId id="263" r:id="rId17"/>
    <p:sldId id="289" r:id="rId18"/>
    <p:sldId id="280" r:id="rId19"/>
    <p:sldId id="292" r:id="rId20"/>
  </p:sldIdLst>
  <p:sldSz cx="9144000" cy="6858000" type="letter"/>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32"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FFFE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61"/>
    <p:restoredTop sz="93115"/>
  </p:normalViewPr>
  <p:slideViewPr>
    <p:cSldViewPr snapToGrid="0">
      <p:cViewPr varScale="1">
        <p:scale>
          <a:sx n="150" d="100"/>
          <a:sy n="150" d="100"/>
        </p:scale>
        <p:origin x="2328" y="168"/>
      </p:cViewPr>
      <p:guideLst>
        <p:guide orient="horz" pos="2232"/>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FB3838-903C-0341-B075-4FBAC90D33A7}" type="datetimeFigureOut">
              <a:rPr lang="en-US" smtClean="0"/>
              <a:t>12/2/24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A70BA5-65C9-B240-A3CB-9486261A0EF1}" type="slidenum">
              <a:rPr lang="en-US" smtClean="0"/>
              <a:t>‹#›</a:t>
            </a:fld>
            <a:endParaRPr lang="en-US"/>
          </a:p>
        </p:txBody>
      </p:sp>
    </p:spTree>
    <p:extLst>
      <p:ext uri="{BB962C8B-B14F-4D97-AF65-F5344CB8AC3E}">
        <p14:creationId xmlns:p14="http://schemas.microsoft.com/office/powerpoint/2010/main" val="10569499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9A70BA5-65C9-B240-A3CB-9486261A0EF1}" type="slidenum">
              <a:rPr lang="en-US" smtClean="0"/>
              <a:t>6</a:t>
            </a:fld>
            <a:endParaRPr lang="en-US"/>
          </a:p>
        </p:txBody>
      </p:sp>
    </p:spTree>
    <p:extLst>
      <p:ext uri="{BB962C8B-B14F-4D97-AF65-F5344CB8AC3E}">
        <p14:creationId xmlns:p14="http://schemas.microsoft.com/office/powerpoint/2010/main" val="1309541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9A70BA5-65C9-B240-A3CB-9486261A0EF1}" type="slidenum">
              <a:rPr lang="en-US" smtClean="0"/>
              <a:t>9</a:t>
            </a:fld>
            <a:endParaRPr lang="en-US"/>
          </a:p>
        </p:txBody>
      </p:sp>
    </p:spTree>
    <p:extLst>
      <p:ext uri="{BB962C8B-B14F-4D97-AF65-F5344CB8AC3E}">
        <p14:creationId xmlns:p14="http://schemas.microsoft.com/office/powerpoint/2010/main" val="35062636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9A70BA5-65C9-B240-A3CB-9486261A0EF1}" type="slidenum">
              <a:rPr lang="en-US" smtClean="0"/>
              <a:t>13</a:t>
            </a:fld>
            <a:endParaRPr lang="en-US"/>
          </a:p>
        </p:txBody>
      </p:sp>
    </p:spTree>
    <p:extLst>
      <p:ext uri="{BB962C8B-B14F-4D97-AF65-F5344CB8AC3E}">
        <p14:creationId xmlns:p14="http://schemas.microsoft.com/office/powerpoint/2010/main" val="42940942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r>
              <a:rPr lang="en-US" dirty="0" err="1"/>
              <a:t>hull_length</a:t>
            </a:r>
            <a:r>
              <a:rPr lang="en-US" dirty="0"/>
              <a:t> = 3.0;</a:t>
            </a:r>
          </a:p>
        </p:txBody>
      </p:sp>
      <p:sp>
        <p:nvSpPr>
          <p:cNvPr id="4" name="Slide Number Placeholder 3"/>
          <p:cNvSpPr>
            <a:spLocks noGrp="1"/>
          </p:cNvSpPr>
          <p:nvPr>
            <p:ph type="sldNum" sz="quarter" idx="5"/>
          </p:nvPr>
        </p:nvSpPr>
        <p:spPr/>
        <p:txBody>
          <a:bodyPr/>
          <a:lstStyle/>
          <a:p>
            <a:fld id="{09A70BA5-65C9-B240-A3CB-9486261A0EF1}" type="slidenum">
              <a:rPr lang="en-US" smtClean="0"/>
              <a:t>15</a:t>
            </a:fld>
            <a:endParaRPr lang="en-US"/>
          </a:p>
        </p:txBody>
      </p:sp>
    </p:spTree>
    <p:extLst>
      <p:ext uri="{BB962C8B-B14F-4D97-AF65-F5344CB8AC3E}">
        <p14:creationId xmlns:p14="http://schemas.microsoft.com/office/powerpoint/2010/main" val="33104210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8E873F-397E-7134-8F71-1415C5124FD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C13BB10-D97E-1479-4ADB-C501FFC718C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41B73FF-C3DE-FB0E-AC58-424C29452C61}"/>
              </a:ext>
            </a:extLst>
          </p:cNvPr>
          <p:cNvSpPr>
            <a:spLocks noGrp="1"/>
          </p:cNvSpPr>
          <p:nvPr>
            <p:ph type="body" idx="1"/>
          </p:nvPr>
        </p:nvSpPr>
        <p:spPr/>
        <p:txBody>
          <a:bodyPr/>
          <a:lstStyle/>
          <a:p>
            <a:r>
              <a:rPr lang="en-US" dirty="0"/>
              <a:t> </a:t>
            </a:r>
            <a:r>
              <a:rPr lang="en-US" dirty="0" err="1"/>
              <a:t>hull_length</a:t>
            </a:r>
            <a:r>
              <a:rPr lang="en-US" dirty="0"/>
              <a:t> = 3.0;</a:t>
            </a:r>
          </a:p>
        </p:txBody>
      </p:sp>
      <p:sp>
        <p:nvSpPr>
          <p:cNvPr id="4" name="Slide Number Placeholder 3">
            <a:extLst>
              <a:ext uri="{FF2B5EF4-FFF2-40B4-BE49-F238E27FC236}">
                <a16:creationId xmlns:a16="http://schemas.microsoft.com/office/drawing/2014/main" id="{0D1130ED-523E-8D42-CE97-34EC35C30B60}"/>
              </a:ext>
            </a:extLst>
          </p:cNvPr>
          <p:cNvSpPr>
            <a:spLocks noGrp="1"/>
          </p:cNvSpPr>
          <p:nvPr>
            <p:ph type="sldNum" sz="quarter" idx="5"/>
          </p:nvPr>
        </p:nvSpPr>
        <p:spPr/>
        <p:txBody>
          <a:bodyPr/>
          <a:lstStyle/>
          <a:p>
            <a:fld id="{09A70BA5-65C9-B240-A3CB-9486261A0EF1}" type="slidenum">
              <a:rPr lang="en-US" smtClean="0"/>
              <a:t>16</a:t>
            </a:fld>
            <a:endParaRPr lang="en-US"/>
          </a:p>
        </p:txBody>
      </p:sp>
    </p:spTree>
    <p:extLst>
      <p:ext uri="{BB962C8B-B14F-4D97-AF65-F5344CB8AC3E}">
        <p14:creationId xmlns:p14="http://schemas.microsoft.com/office/powerpoint/2010/main" val="32322041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AA93875-AD3E-2D47-B77B-84C696168B89}" type="datetimeFigureOut">
              <a:rPr lang="en-US" smtClean="0"/>
              <a:t>12/2/24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74D72D-7391-524B-AA99-463752AD9447}" type="slidenum">
              <a:rPr lang="en-US" smtClean="0"/>
              <a:t>‹#›</a:t>
            </a:fld>
            <a:endParaRPr lang="en-US"/>
          </a:p>
        </p:txBody>
      </p:sp>
    </p:spTree>
    <p:extLst>
      <p:ext uri="{BB962C8B-B14F-4D97-AF65-F5344CB8AC3E}">
        <p14:creationId xmlns:p14="http://schemas.microsoft.com/office/powerpoint/2010/main" val="38545792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A93875-AD3E-2D47-B77B-84C696168B89}" type="datetimeFigureOut">
              <a:rPr lang="en-US" smtClean="0"/>
              <a:t>12/2/24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74D72D-7391-524B-AA99-463752AD9447}" type="slidenum">
              <a:rPr lang="en-US" smtClean="0"/>
              <a:t>‹#›</a:t>
            </a:fld>
            <a:endParaRPr lang="en-US"/>
          </a:p>
        </p:txBody>
      </p:sp>
    </p:spTree>
    <p:extLst>
      <p:ext uri="{BB962C8B-B14F-4D97-AF65-F5344CB8AC3E}">
        <p14:creationId xmlns:p14="http://schemas.microsoft.com/office/powerpoint/2010/main" val="2550381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A93875-AD3E-2D47-B77B-84C696168B89}" type="datetimeFigureOut">
              <a:rPr lang="en-US" smtClean="0"/>
              <a:t>12/2/24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74D72D-7391-524B-AA99-463752AD9447}" type="slidenum">
              <a:rPr lang="en-US" smtClean="0"/>
              <a:t>‹#›</a:t>
            </a:fld>
            <a:endParaRPr lang="en-US"/>
          </a:p>
        </p:txBody>
      </p:sp>
    </p:spTree>
    <p:extLst>
      <p:ext uri="{BB962C8B-B14F-4D97-AF65-F5344CB8AC3E}">
        <p14:creationId xmlns:p14="http://schemas.microsoft.com/office/powerpoint/2010/main" val="4068401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A93875-AD3E-2D47-B77B-84C696168B89}" type="datetimeFigureOut">
              <a:rPr lang="en-US" smtClean="0"/>
              <a:t>12/2/24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74D72D-7391-524B-AA99-463752AD9447}" type="slidenum">
              <a:rPr lang="en-US" smtClean="0"/>
              <a:t>‹#›</a:t>
            </a:fld>
            <a:endParaRPr lang="en-US"/>
          </a:p>
        </p:txBody>
      </p:sp>
    </p:spTree>
    <p:extLst>
      <p:ext uri="{BB962C8B-B14F-4D97-AF65-F5344CB8AC3E}">
        <p14:creationId xmlns:p14="http://schemas.microsoft.com/office/powerpoint/2010/main" val="12897437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A93875-AD3E-2D47-B77B-84C696168B89}" type="datetimeFigureOut">
              <a:rPr lang="en-US" smtClean="0"/>
              <a:t>12/2/24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74D72D-7391-524B-AA99-463752AD9447}" type="slidenum">
              <a:rPr lang="en-US" smtClean="0"/>
              <a:t>‹#›</a:t>
            </a:fld>
            <a:endParaRPr lang="en-US"/>
          </a:p>
        </p:txBody>
      </p:sp>
    </p:spTree>
    <p:extLst>
      <p:ext uri="{BB962C8B-B14F-4D97-AF65-F5344CB8AC3E}">
        <p14:creationId xmlns:p14="http://schemas.microsoft.com/office/powerpoint/2010/main" val="37152165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AA93875-AD3E-2D47-B77B-84C696168B89}" type="datetimeFigureOut">
              <a:rPr lang="en-US" smtClean="0"/>
              <a:t>12/2/24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74D72D-7391-524B-AA99-463752AD9447}" type="slidenum">
              <a:rPr lang="en-US" smtClean="0"/>
              <a:t>‹#›</a:t>
            </a:fld>
            <a:endParaRPr lang="en-US"/>
          </a:p>
        </p:txBody>
      </p:sp>
    </p:spTree>
    <p:extLst>
      <p:ext uri="{BB962C8B-B14F-4D97-AF65-F5344CB8AC3E}">
        <p14:creationId xmlns:p14="http://schemas.microsoft.com/office/powerpoint/2010/main" val="19980248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AA93875-AD3E-2D47-B77B-84C696168B89}" type="datetimeFigureOut">
              <a:rPr lang="en-US" smtClean="0"/>
              <a:t>12/2/24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74D72D-7391-524B-AA99-463752AD9447}" type="slidenum">
              <a:rPr lang="en-US" smtClean="0"/>
              <a:t>‹#›</a:t>
            </a:fld>
            <a:endParaRPr lang="en-US"/>
          </a:p>
        </p:txBody>
      </p:sp>
    </p:spTree>
    <p:extLst>
      <p:ext uri="{BB962C8B-B14F-4D97-AF65-F5344CB8AC3E}">
        <p14:creationId xmlns:p14="http://schemas.microsoft.com/office/powerpoint/2010/main" val="2150091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AA93875-AD3E-2D47-B77B-84C696168B89}" type="datetimeFigureOut">
              <a:rPr lang="en-US" smtClean="0"/>
              <a:t>12/2/24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C74D72D-7391-524B-AA99-463752AD9447}" type="slidenum">
              <a:rPr lang="en-US" smtClean="0"/>
              <a:t>‹#›</a:t>
            </a:fld>
            <a:endParaRPr lang="en-US"/>
          </a:p>
        </p:txBody>
      </p:sp>
    </p:spTree>
    <p:extLst>
      <p:ext uri="{BB962C8B-B14F-4D97-AF65-F5344CB8AC3E}">
        <p14:creationId xmlns:p14="http://schemas.microsoft.com/office/powerpoint/2010/main" val="42050947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A93875-AD3E-2D47-B77B-84C696168B89}" type="datetimeFigureOut">
              <a:rPr lang="en-US" smtClean="0"/>
              <a:t>12/2/24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C74D72D-7391-524B-AA99-463752AD9447}" type="slidenum">
              <a:rPr lang="en-US" smtClean="0"/>
              <a:t>‹#›</a:t>
            </a:fld>
            <a:endParaRPr lang="en-US"/>
          </a:p>
        </p:txBody>
      </p:sp>
    </p:spTree>
    <p:extLst>
      <p:ext uri="{BB962C8B-B14F-4D97-AF65-F5344CB8AC3E}">
        <p14:creationId xmlns:p14="http://schemas.microsoft.com/office/powerpoint/2010/main" val="6255968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AA93875-AD3E-2D47-B77B-84C696168B89}" type="datetimeFigureOut">
              <a:rPr lang="en-US" smtClean="0"/>
              <a:t>12/2/24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74D72D-7391-524B-AA99-463752AD9447}" type="slidenum">
              <a:rPr lang="en-US" smtClean="0"/>
              <a:t>‹#›</a:t>
            </a:fld>
            <a:endParaRPr lang="en-US"/>
          </a:p>
        </p:txBody>
      </p:sp>
    </p:spTree>
    <p:extLst>
      <p:ext uri="{BB962C8B-B14F-4D97-AF65-F5344CB8AC3E}">
        <p14:creationId xmlns:p14="http://schemas.microsoft.com/office/powerpoint/2010/main" val="31721209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AA93875-AD3E-2D47-B77B-84C696168B89}" type="datetimeFigureOut">
              <a:rPr lang="en-US" smtClean="0"/>
              <a:t>12/2/24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74D72D-7391-524B-AA99-463752AD9447}" type="slidenum">
              <a:rPr lang="en-US" smtClean="0"/>
              <a:t>‹#›</a:t>
            </a:fld>
            <a:endParaRPr lang="en-US"/>
          </a:p>
        </p:txBody>
      </p:sp>
    </p:spTree>
    <p:extLst>
      <p:ext uri="{BB962C8B-B14F-4D97-AF65-F5344CB8AC3E}">
        <p14:creationId xmlns:p14="http://schemas.microsoft.com/office/powerpoint/2010/main" val="31398893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A93875-AD3E-2D47-B77B-84C696168B89}" type="datetimeFigureOut">
              <a:rPr lang="en-US" smtClean="0"/>
              <a:t>12/2/24</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74D72D-7391-524B-AA99-463752AD9447}" type="slidenum">
              <a:rPr lang="en-US" smtClean="0"/>
              <a:t>‹#›</a:t>
            </a:fld>
            <a:endParaRPr lang="en-US"/>
          </a:p>
        </p:txBody>
      </p:sp>
    </p:spTree>
    <p:extLst>
      <p:ext uri="{BB962C8B-B14F-4D97-AF65-F5344CB8AC3E}">
        <p14:creationId xmlns:p14="http://schemas.microsoft.com/office/powerpoint/2010/main" val="3336287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turbosquid.com/3d-models/3d-model-generic-satellite-real/1094515" TargetMode="External"/><Relationship Id="rId7" Type="http://schemas.openxmlformats.org/officeDocument/2006/relationships/hyperlink" Target="https://editor.codecogs.com/"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s://en.wikipedia.org/wiki/Semi-major_and_semi-minor_axes#/media/File:Ellipse_semi-major_and_minor_axes.svg" TargetMode="External"/><Relationship Id="rId5" Type="http://schemas.openxmlformats.org/officeDocument/2006/relationships/hyperlink" Target="https://en.wikipedia.org/wiki/Hohmann_transfer_orbit#/media/File:Hohmann_transfer_orbit.svg" TargetMode="External"/><Relationship Id="rId4" Type="http://schemas.openxmlformats.org/officeDocument/2006/relationships/hyperlink" Target="https://www.britannica.com/place/Earth"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DFFC92D-7D24-CB7D-1BA6-5BDC8A67EA99}"/>
              </a:ext>
            </a:extLst>
          </p:cNvPr>
          <p:cNvSpPr txBox="1"/>
          <p:nvPr/>
        </p:nvSpPr>
        <p:spPr>
          <a:xfrm flipH="1">
            <a:off x="2033195" y="2857545"/>
            <a:ext cx="4972470" cy="461665"/>
          </a:xfrm>
          <a:prstGeom prst="rect">
            <a:avLst/>
          </a:prstGeom>
          <a:noFill/>
        </p:spPr>
        <p:txBody>
          <a:bodyPr wrap="square" rtlCol="0">
            <a:spAutoFit/>
          </a:bodyPr>
          <a:lstStyle/>
          <a:p>
            <a:pPr algn="ctr"/>
            <a:r>
              <a:rPr lang="en-US" sz="2400" dirty="0">
                <a:latin typeface="Century Schoolbook" panose="02040604050505020304" pitchFamily="18" charset="0"/>
              </a:rPr>
              <a:t>Two Satellites Simulation Design</a:t>
            </a:r>
          </a:p>
        </p:txBody>
      </p:sp>
    </p:spTree>
    <p:extLst>
      <p:ext uri="{BB962C8B-B14F-4D97-AF65-F5344CB8AC3E}">
        <p14:creationId xmlns:p14="http://schemas.microsoft.com/office/powerpoint/2010/main" val="11352431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3133AB-F900-780A-5197-03705DDF76CD}"/>
            </a:ext>
          </a:extLst>
        </p:cNvPr>
        <p:cNvGrpSpPr/>
        <p:nvPr/>
      </p:nvGrpSpPr>
      <p:grpSpPr>
        <a:xfrm>
          <a:off x="0" y="0"/>
          <a:ext cx="0" cy="0"/>
          <a:chOff x="0" y="0"/>
          <a:chExt cx="0" cy="0"/>
        </a:xfrm>
      </p:grpSpPr>
      <p:sp>
        <p:nvSpPr>
          <p:cNvPr id="122" name="TextBox 121">
            <a:extLst>
              <a:ext uri="{FF2B5EF4-FFF2-40B4-BE49-F238E27FC236}">
                <a16:creationId xmlns:a16="http://schemas.microsoft.com/office/drawing/2014/main" id="{136AFD99-ACBF-366B-79F8-ECD527516D77}"/>
              </a:ext>
            </a:extLst>
          </p:cNvPr>
          <p:cNvSpPr txBox="1"/>
          <p:nvPr/>
        </p:nvSpPr>
        <p:spPr>
          <a:xfrm>
            <a:off x="0" y="184825"/>
            <a:ext cx="9143999" cy="369332"/>
          </a:xfrm>
          <a:prstGeom prst="rect">
            <a:avLst/>
          </a:prstGeom>
          <a:noFill/>
        </p:spPr>
        <p:txBody>
          <a:bodyPr wrap="square" rtlCol="0">
            <a:spAutoFit/>
          </a:bodyPr>
          <a:lstStyle/>
          <a:p>
            <a:pPr algn="ctr"/>
            <a:r>
              <a:rPr lang="en-US" dirty="0">
                <a:latin typeface="Book Antiqua" panose="02040602050305030304" pitchFamily="18" charset="0"/>
              </a:rPr>
              <a:t>Orbital Dynamics 101 Cont.</a:t>
            </a:r>
          </a:p>
        </p:txBody>
      </p:sp>
      <p:sp>
        <p:nvSpPr>
          <p:cNvPr id="3" name="TextBox 2">
            <a:extLst>
              <a:ext uri="{FF2B5EF4-FFF2-40B4-BE49-F238E27FC236}">
                <a16:creationId xmlns:a16="http://schemas.microsoft.com/office/drawing/2014/main" id="{208A0993-99D9-8B70-420E-B29489F44A5D}"/>
              </a:ext>
            </a:extLst>
          </p:cNvPr>
          <p:cNvSpPr txBox="1"/>
          <p:nvPr/>
        </p:nvSpPr>
        <p:spPr>
          <a:xfrm>
            <a:off x="957430" y="751344"/>
            <a:ext cx="7229138" cy="4801314"/>
          </a:xfrm>
          <a:prstGeom prst="rect">
            <a:avLst/>
          </a:prstGeom>
          <a:noFill/>
        </p:spPr>
        <p:txBody>
          <a:bodyPr wrap="square" rtlCol="0">
            <a:spAutoFit/>
          </a:bodyPr>
          <a:lstStyle/>
          <a:p>
            <a:pPr marL="342900" indent="-342900">
              <a:buFont typeface="+mj-lt"/>
              <a:buAutoNum type="arabicParenR" startAt="9"/>
            </a:pPr>
            <a:r>
              <a:rPr lang="en-US" dirty="0"/>
              <a:t>Mechanical Energy of a circular orbit</a:t>
            </a:r>
          </a:p>
          <a:p>
            <a:pPr marL="342900" indent="-342900">
              <a:buFont typeface="+mj-lt"/>
              <a:buAutoNum type="arabicParenR" startAt="9"/>
            </a:pPr>
            <a:endParaRPr lang="en-US" dirty="0"/>
          </a:p>
          <a:p>
            <a:pPr marL="342900" indent="-342900">
              <a:buFont typeface="+mj-lt"/>
              <a:buAutoNum type="arabicParenR" startAt="9"/>
            </a:pPr>
            <a:endParaRPr lang="en-US" dirty="0"/>
          </a:p>
          <a:p>
            <a:pPr marL="342900" indent="-342900">
              <a:buFont typeface="+mj-lt"/>
              <a:buAutoNum type="arabicParenR" startAt="9"/>
            </a:pPr>
            <a:r>
              <a:rPr lang="en-US" dirty="0"/>
              <a:t>Mechanical Energy of an elliptical orbit</a:t>
            </a:r>
          </a:p>
          <a:p>
            <a:pPr marL="342900" indent="-342900">
              <a:buFont typeface="+mj-lt"/>
              <a:buAutoNum type="arabicParenR" startAt="9"/>
            </a:pPr>
            <a:endParaRPr lang="en-US" dirty="0"/>
          </a:p>
          <a:p>
            <a:pPr marL="342900" indent="-342900">
              <a:buFont typeface="+mj-lt"/>
              <a:buAutoNum type="arabicParenR" startAt="9"/>
            </a:pPr>
            <a:endParaRPr lang="en-US" dirty="0"/>
          </a:p>
          <a:p>
            <a:pPr marL="342900" indent="-342900">
              <a:buFont typeface="+mj-lt"/>
              <a:buAutoNum type="arabicParenR" startAt="9"/>
            </a:pPr>
            <a:r>
              <a:rPr lang="en-US" dirty="0"/>
              <a:t>Semi Major Axis (a) </a:t>
            </a:r>
          </a:p>
          <a:p>
            <a:pPr marL="342900" indent="-342900">
              <a:buFont typeface="+mj-lt"/>
              <a:buAutoNum type="arabicParenR" startAt="9"/>
            </a:pPr>
            <a:endParaRPr lang="en-US" dirty="0"/>
          </a:p>
          <a:p>
            <a:pPr marL="342900" indent="-342900">
              <a:buFont typeface="+mj-lt"/>
              <a:buAutoNum type="arabicParenR" startAt="9"/>
            </a:pPr>
            <a:endParaRPr lang="en-US" dirty="0"/>
          </a:p>
          <a:p>
            <a:pPr marL="342900" indent="-342900">
              <a:buFont typeface="+mj-lt"/>
              <a:buAutoNum type="arabicParenR" startAt="9"/>
            </a:pPr>
            <a:endParaRPr lang="en-US" dirty="0"/>
          </a:p>
          <a:p>
            <a:pPr marL="342900" indent="-342900">
              <a:buFont typeface="+mj-lt"/>
              <a:buAutoNum type="arabicParenR" startAt="9"/>
            </a:pPr>
            <a:endParaRPr lang="en-US" dirty="0"/>
          </a:p>
          <a:p>
            <a:pPr marL="342900" indent="-342900">
              <a:buFont typeface="+mj-lt"/>
              <a:buAutoNum type="arabicParenR" startAt="9"/>
            </a:pPr>
            <a:endParaRPr lang="en-US" dirty="0"/>
          </a:p>
          <a:p>
            <a:pPr marL="342900" indent="-342900">
              <a:buFont typeface="+mj-lt"/>
              <a:buAutoNum type="arabicParenR" startAt="9"/>
            </a:pPr>
            <a:endParaRPr lang="en-US" dirty="0"/>
          </a:p>
          <a:p>
            <a:pPr marL="342900" indent="-342900">
              <a:buFont typeface="+mj-lt"/>
              <a:buAutoNum type="arabicParenR" startAt="9"/>
            </a:pPr>
            <a:endParaRPr lang="en-US" dirty="0"/>
          </a:p>
          <a:p>
            <a:pPr marL="342900" indent="-342900">
              <a:buFont typeface="+mj-lt"/>
              <a:buAutoNum type="arabicParenR" startAt="9"/>
            </a:pPr>
            <a:endParaRPr lang="en-US" dirty="0"/>
          </a:p>
          <a:p>
            <a:endParaRPr lang="en-US" dirty="0"/>
          </a:p>
          <a:p>
            <a:r>
              <a:rPr lang="en-US" dirty="0"/>
              <a:t>12) Revisiting Eq. 5)  </a:t>
            </a:r>
          </a:p>
        </p:txBody>
      </p:sp>
      <p:pic>
        <p:nvPicPr>
          <p:cNvPr id="4" name="Picture 3">
            <a:extLst>
              <a:ext uri="{FF2B5EF4-FFF2-40B4-BE49-F238E27FC236}">
                <a16:creationId xmlns:a16="http://schemas.microsoft.com/office/drawing/2014/main" id="{6033E7CF-126E-0841-4200-F23E79753249}"/>
              </a:ext>
            </a:extLst>
          </p:cNvPr>
          <p:cNvPicPr>
            <a:picLocks noChangeAspect="1"/>
          </p:cNvPicPr>
          <p:nvPr/>
        </p:nvPicPr>
        <p:blipFill>
          <a:blip r:embed="rId2"/>
          <a:stretch>
            <a:fillRect/>
          </a:stretch>
        </p:blipFill>
        <p:spPr>
          <a:xfrm>
            <a:off x="5662482" y="751344"/>
            <a:ext cx="2832100" cy="609600"/>
          </a:xfrm>
          <a:prstGeom prst="rect">
            <a:avLst/>
          </a:prstGeom>
        </p:spPr>
      </p:pic>
      <p:pic>
        <p:nvPicPr>
          <p:cNvPr id="6" name="Picture 5">
            <a:extLst>
              <a:ext uri="{FF2B5EF4-FFF2-40B4-BE49-F238E27FC236}">
                <a16:creationId xmlns:a16="http://schemas.microsoft.com/office/drawing/2014/main" id="{FB8661F7-840C-1502-C810-19C21FB8A56B}"/>
              </a:ext>
            </a:extLst>
          </p:cNvPr>
          <p:cNvPicPr>
            <a:picLocks noChangeAspect="1"/>
          </p:cNvPicPr>
          <p:nvPr/>
        </p:nvPicPr>
        <p:blipFill>
          <a:blip r:embed="rId3"/>
          <a:stretch>
            <a:fillRect/>
          </a:stretch>
        </p:blipFill>
        <p:spPr>
          <a:xfrm>
            <a:off x="5662482" y="1558131"/>
            <a:ext cx="2908300" cy="609600"/>
          </a:xfrm>
          <a:prstGeom prst="rect">
            <a:avLst/>
          </a:prstGeom>
        </p:spPr>
      </p:pic>
      <p:pic>
        <p:nvPicPr>
          <p:cNvPr id="8" name="Picture 7">
            <a:extLst>
              <a:ext uri="{FF2B5EF4-FFF2-40B4-BE49-F238E27FC236}">
                <a16:creationId xmlns:a16="http://schemas.microsoft.com/office/drawing/2014/main" id="{F8A6DC61-BD74-C298-BDC5-4BFBAE923590}"/>
              </a:ext>
            </a:extLst>
          </p:cNvPr>
          <p:cNvPicPr>
            <a:picLocks noChangeAspect="1"/>
          </p:cNvPicPr>
          <p:nvPr/>
        </p:nvPicPr>
        <p:blipFill>
          <a:blip r:embed="rId4"/>
          <a:stretch>
            <a:fillRect/>
          </a:stretch>
        </p:blipFill>
        <p:spPr>
          <a:xfrm>
            <a:off x="3173365" y="2955645"/>
            <a:ext cx="2797270" cy="1710414"/>
          </a:xfrm>
          <a:prstGeom prst="rect">
            <a:avLst/>
          </a:prstGeom>
        </p:spPr>
      </p:pic>
      <p:pic>
        <p:nvPicPr>
          <p:cNvPr id="12" name="Picture 11">
            <a:extLst>
              <a:ext uri="{FF2B5EF4-FFF2-40B4-BE49-F238E27FC236}">
                <a16:creationId xmlns:a16="http://schemas.microsoft.com/office/drawing/2014/main" id="{F355F7F4-9B86-8ADF-31AE-351795A76998}"/>
              </a:ext>
            </a:extLst>
          </p:cNvPr>
          <p:cNvPicPr>
            <a:picLocks noChangeAspect="1"/>
          </p:cNvPicPr>
          <p:nvPr/>
        </p:nvPicPr>
        <p:blipFill>
          <a:blip r:embed="rId5"/>
          <a:stretch>
            <a:fillRect/>
          </a:stretch>
        </p:blipFill>
        <p:spPr>
          <a:xfrm>
            <a:off x="5014782" y="4995069"/>
            <a:ext cx="3556000" cy="609600"/>
          </a:xfrm>
          <a:prstGeom prst="rect">
            <a:avLst/>
          </a:prstGeom>
        </p:spPr>
      </p:pic>
    </p:spTree>
    <p:extLst>
      <p:ext uri="{BB962C8B-B14F-4D97-AF65-F5344CB8AC3E}">
        <p14:creationId xmlns:p14="http://schemas.microsoft.com/office/powerpoint/2010/main" val="42327975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2C34115-52F2-529A-9CC2-A46AD1DF5B57}"/>
              </a:ext>
            </a:extLst>
          </p:cNvPr>
          <p:cNvSpPr txBox="1"/>
          <p:nvPr/>
        </p:nvSpPr>
        <p:spPr>
          <a:xfrm>
            <a:off x="0" y="184825"/>
            <a:ext cx="9143999" cy="369332"/>
          </a:xfrm>
          <a:prstGeom prst="rect">
            <a:avLst/>
          </a:prstGeom>
          <a:noFill/>
        </p:spPr>
        <p:txBody>
          <a:bodyPr wrap="square" rtlCol="0">
            <a:spAutoFit/>
          </a:bodyPr>
          <a:lstStyle/>
          <a:p>
            <a:pPr algn="ctr"/>
            <a:r>
              <a:rPr lang="en-US" dirty="0">
                <a:latin typeface="Book Antiqua" panose="02040602050305030304" pitchFamily="18" charset="0"/>
              </a:rPr>
              <a:t>Acceleration</a:t>
            </a:r>
          </a:p>
        </p:txBody>
      </p:sp>
      <p:sp>
        <p:nvSpPr>
          <p:cNvPr id="3" name="TextBox 2">
            <a:extLst>
              <a:ext uri="{FF2B5EF4-FFF2-40B4-BE49-F238E27FC236}">
                <a16:creationId xmlns:a16="http://schemas.microsoft.com/office/drawing/2014/main" id="{5F200479-65B8-8151-0C4A-F50FE233726B}"/>
              </a:ext>
            </a:extLst>
          </p:cNvPr>
          <p:cNvSpPr txBox="1"/>
          <p:nvPr/>
        </p:nvSpPr>
        <p:spPr>
          <a:xfrm>
            <a:off x="570155" y="1398494"/>
            <a:ext cx="7896113" cy="1477328"/>
          </a:xfrm>
          <a:prstGeom prst="rect">
            <a:avLst/>
          </a:prstGeom>
          <a:noFill/>
        </p:spPr>
        <p:txBody>
          <a:bodyPr wrap="square" rtlCol="0">
            <a:spAutoFit/>
          </a:bodyPr>
          <a:lstStyle/>
          <a:p>
            <a:pPr marL="342900" indent="-342900">
              <a:buFont typeface="+mj-lt"/>
              <a:buAutoNum type="arabicParenR" startAt="12"/>
            </a:pPr>
            <a:r>
              <a:rPr lang="en-US" dirty="0"/>
              <a:t>Centripetal acceleration combining eq. 1 and eq. 2</a:t>
            </a:r>
          </a:p>
          <a:p>
            <a:pPr marL="342900" indent="-342900">
              <a:buFont typeface="+mj-lt"/>
              <a:buAutoNum type="arabicParenR" startAt="12"/>
            </a:pPr>
            <a:endParaRPr lang="en-US" dirty="0"/>
          </a:p>
          <a:p>
            <a:pPr marL="342900" indent="-342900">
              <a:buFont typeface="+mj-lt"/>
              <a:buAutoNum type="arabicParenR" startAt="12"/>
            </a:pPr>
            <a:endParaRPr lang="en-US" dirty="0"/>
          </a:p>
          <a:p>
            <a:pPr marL="342900" indent="-342900">
              <a:buFont typeface="+mj-lt"/>
              <a:buAutoNum type="arabicParenR" startAt="12"/>
            </a:pPr>
            <a:endParaRPr lang="en-US" dirty="0"/>
          </a:p>
          <a:p>
            <a:pPr marL="342900" indent="-342900">
              <a:buFont typeface="+mj-lt"/>
              <a:buAutoNum type="arabicParenR" startAt="12"/>
            </a:pPr>
            <a:r>
              <a:rPr lang="en-US" dirty="0"/>
              <a:t>Acceleration of Thrusters using Newton’s 2</a:t>
            </a:r>
            <a:r>
              <a:rPr lang="en-US" baseline="30000" dirty="0"/>
              <a:t>nd</a:t>
            </a:r>
            <a:r>
              <a:rPr lang="en-US" dirty="0"/>
              <a:t> law </a:t>
            </a:r>
          </a:p>
        </p:txBody>
      </p:sp>
      <p:pic>
        <p:nvPicPr>
          <p:cNvPr id="14" name="Picture 13">
            <a:extLst>
              <a:ext uri="{FF2B5EF4-FFF2-40B4-BE49-F238E27FC236}">
                <a16:creationId xmlns:a16="http://schemas.microsoft.com/office/drawing/2014/main" id="{5B79FE96-AEC1-245B-515E-2AE27A08ED5C}"/>
              </a:ext>
            </a:extLst>
          </p:cNvPr>
          <p:cNvPicPr>
            <a:picLocks noChangeAspect="1"/>
          </p:cNvPicPr>
          <p:nvPr/>
        </p:nvPicPr>
        <p:blipFill>
          <a:blip r:embed="rId2"/>
          <a:stretch>
            <a:fillRect/>
          </a:stretch>
        </p:blipFill>
        <p:spPr>
          <a:xfrm>
            <a:off x="7148457" y="1398494"/>
            <a:ext cx="914400" cy="660400"/>
          </a:xfrm>
          <a:prstGeom prst="rect">
            <a:avLst/>
          </a:prstGeom>
        </p:spPr>
      </p:pic>
      <p:pic>
        <p:nvPicPr>
          <p:cNvPr id="16" name="Picture 15">
            <a:extLst>
              <a:ext uri="{FF2B5EF4-FFF2-40B4-BE49-F238E27FC236}">
                <a16:creationId xmlns:a16="http://schemas.microsoft.com/office/drawing/2014/main" id="{FA723FCE-CF56-940D-B361-3D81A8B68F55}"/>
              </a:ext>
            </a:extLst>
          </p:cNvPr>
          <p:cNvPicPr>
            <a:picLocks noChangeAspect="1"/>
          </p:cNvPicPr>
          <p:nvPr/>
        </p:nvPicPr>
        <p:blipFill>
          <a:blip r:embed="rId3"/>
          <a:stretch>
            <a:fillRect/>
          </a:stretch>
        </p:blipFill>
        <p:spPr>
          <a:xfrm>
            <a:off x="6561268" y="2236536"/>
            <a:ext cx="1905000" cy="698500"/>
          </a:xfrm>
          <a:prstGeom prst="rect">
            <a:avLst/>
          </a:prstGeom>
        </p:spPr>
      </p:pic>
    </p:spTree>
    <p:extLst>
      <p:ext uri="{BB962C8B-B14F-4D97-AF65-F5344CB8AC3E}">
        <p14:creationId xmlns:p14="http://schemas.microsoft.com/office/powerpoint/2010/main" val="22870258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48B4A06-83D2-3715-1FCD-13157F0313B1}"/>
              </a:ext>
            </a:extLst>
          </p:cNvPr>
          <p:cNvSpPr txBox="1"/>
          <p:nvPr/>
        </p:nvSpPr>
        <p:spPr>
          <a:xfrm>
            <a:off x="0" y="497517"/>
            <a:ext cx="9144000" cy="461665"/>
          </a:xfrm>
          <a:prstGeom prst="rect">
            <a:avLst/>
          </a:prstGeom>
          <a:noFill/>
        </p:spPr>
        <p:txBody>
          <a:bodyPr wrap="square" rtlCol="0">
            <a:spAutoFit/>
          </a:bodyPr>
          <a:lstStyle/>
          <a:p>
            <a:pPr algn="ctr"/>
            <a:r>
              <a:rPr lang="en-US" sz="2400" dirty="0">
                <a:latin typeface="Century Schoolbook" panose="02040604050505020304" pitchFamily="18" charset="0"/>
              </a:rPr>
              <a:t>Organizing Things</a:t>
            </a:r>
          </a:p>
        </p:txBody>
      </p:sp>
      <p:sp>
        <p:nvSpPr>
          <p:cNvPr id="5" name="TextBox 4">
            <a:extLst>
              <a:ext uri="{FF2B5EF4-FFF2-40B4-BE49-F238E27FC236}">
                <a16:creationId xmlns:a16="http://schemas.microsoft.com/office/drawing/2014/main" id="{40A6E62D-F303-F637-4B45-DE5222CA8DE6}"/>
              </a:ext>
            </a:extLst>
          </p:cNvPr>
          <p:cNvSpPr txBox="1"/>
          <p:nvPr/>
        </p:nvSpPr>
        <p:spPr>
          <a:xfrm>
            <a:off x="693056" y="2133637"/>
            <a:ext cx="7757888" cy="2308324"/>
          </a:xfrm>
          <a:prstGeom prst="rect">
            <a:avLst/>
          </a:prstGeom>
          <a:noFill/>
        </p:spPr>
        <p:txBody>
          <a:bodyPr wrap="square" rtlCol="0">
            <a:spAutoFit/>
          </a:bodyPr>
          <a:lstStyle/>
          <a:p>
            <a:r>
              <a:rPr lang="en-US" sz="2400" dirty="0">
                <a:latin typeface="Century Schoolbook" panose="02040604050505020304" pitchFamily="18" charset="0"/>
              </a:rPr>
              <a:t>We now have the equations needed to calculate our acceleration, forces, velocities, so forth. On the next few pages, we’ll look at our variables in terms of computational dependencies. This exercise can give us some valuable insight as to how we organize our simulation.</a:t>
            </a:r>
          </a:p>
        </p:txBody>
      </p:sp>
    </p:spTree>
    <p:extLst>
      <p:ext uri="{BB962C8B-B14F-4D97-AF65-F5344CB8AC3E}">
        <p14:creationId xmlns:p14="http://schemas.microsoft.com/office/powerpoint/2010/main" val="15683531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419E334-ED8B-CCF3-6016-791E49E00ECD}"/>
              </a:ext>
            </a:extLst>
          </p:cNvPr>
          <p:cNvSpPr txBox="1"/>
          <p:nvPr/>
        </p:nvSpPr>
        <p:spPr>
          <a:xfrm>
            <a:off x="7623573" y="2810112"/>
            <a:ext cx="676788" cy="276999"/>
          </a:xfrm>
          <a:prstGeom prst="rect">
            <a:avLst/>
          </a:prstGeom>
          <a:noFill/>
          <a:ln>
            <a:noFill/>
          </a:ln>
        </p:spPr>
        <p:txBody>
          <a:bodyPr wrap="none" rtlCol="0">
            <a:spAutoFit/>
          </a:bodyPr>
          <a:lstStyle/>
          <a:p>
            <a:r>
              <a:rPr lang="en-US" sz="1200" dirty="0">
                <a:latin typeface="Century Schoolbook" panose="02040604050505020304" pitchFamily="18" charset="0"/>
              </a:rPr>
              <a:t>Delta t</a:t>
            </a:r>
          </a:p>
        </p:txBody>
      </p:sp>
      <p:cxnSp>
        <p:nvCxnSpPr>
          <p:cNvPr id="18" name="Straight Connector 17">
            <a:extLst>
              <a:ext uri="{FF2B5EF4-FFF2-40B4-BE49-F238E27FC236}">
                <a16:creationId xmlns:a16="http://schemas.microsoft.com/office/drawing/2014/main" id="{583C51DF-6A32-D4BE-D2AE-963C86B3353D}"/>
              </a:ext>
            </a:extLst>
          </p:cNvPr>
          <p:cNvCxnSpPr>
            <a:cxnSpLocks/>
            <a:stCxn id="87" idx="2"/>
          </p:cNvCxnSpPr>
          <p:nvPr/>
        </p:nvCxnSpPr>
        <p:spPr>
          <a:xfrm>
            <a:off x="4836636" y="2475713"/>
            <a:ext cx="1182989" cy="523126"/>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AF60D09C-4A8E-BDC8-52C7-D012E4E290F8}"/>
              </a:ext>
            </a:extLst>
          </p:cNvPr>
          <p:cNvSpPr txBox="1"/>
          <p:nvPr/>
        </p:nvSpPr>
        <p:spPr>
          <a:xfrm>
            <a:off x="3533834" y="1781265"/>
            <a:ext cx="407484" cy="276999"/>
          </a:xfrm>
          <a:prstGeom prst="rect">
            <a:avLst/>
          </a:prstGeom>
          <a:noFill/>
          <a:ln>
            <a:noFill/>
          </a:ln>
        </p:spPr>
        <p:txBody>
          <a:bodyPr wrap="none" rtlCol="0">
            <a:spAutoFit/>
          </a:bodyPr>
          <a:lstStyle/>
          <a:p>
            <a:pPr algn="ctr"/>
            <a:r>
              <a:rPr lang="en-US" sz="1200" dirty="0">
                <a:latin typeface="Century Schoolbook" panose="02040604050505020304" pitchFamily="18" charset="0"/>
              </a:rPr>
              <a:t>acc</a:t>
            </a:r>
          </a:p>
        </p:txBody>
      </p:sp>
      <p:sp>
        <p:nvSpPr>
          <p:cNvPr id="13" name="TextBox 12">
            <a:extLst>
              <a:ext uri="{FF2B5EF4-FFF2-40B4-BE49-F238E27FC236}">
                <a16:creationId xmlns:a16="http://schemas.microsoft.com/office/drawing/2014/main" id="{68F79908-B3AA-686D-3FEB-63A56714BC82}"/>
              </a:ext>
            </a:extLst>
          </p:cNvPr>
          <p:cNvSpPr txBox="1"/>
          <p:nvPr/>
        </p:nvSpPr>
        <p:spPr>
          <a:xfrm>
            <a:off x="4537117" y="2721840"/>
            <a:ext cx="705642" cy="276999"/>
          </a:xfrm>
          <a:prstGeom prst="rect">
            <a:avLst/>
          </a:prstGeom>
          <a:noFill/>
          <a:ln>
            <a:noFill/>
          </a:ln>
        </p:spPr>
        <p:txBody>
          <a:bodyPr wrap="none" rtlCol="0">
            <a:spAutoFit/>
          </a:bodyPr>
          <a:lstStyle/>
          <a:p>
            <a:r>
              <a:rPr lang="en-US" sz="1200" dirty="0" err="1">
                <a:highlight>
                  <a:srgbClr val="FFFF00"/>
                </a:highlight>
                <a:latin typeface="Century Schoolbook" panose="02040604050505020304" pitchFamily="18" charset="0"/>
              </a:rPr>
              <a:t>m</a:t>
            </a:r>
            <a:r>
              <a:rPr lang="en-US" sz="1200" baseline="-25000" dirty="0" err="1">
                <a:highlight>
                  <a:srgbClr val="FFFF00"/>
                </a:highlight>
                <a:latin typeface="Century Schoolbook" panose="02040604050505020304" pitchFamily="18" charset="0"/>
              </a:rPr>
              <a:t>satellite</a:t>
            </a:r>
            <a:endParaRPr lang="en-US" sz="1200" dirty="0">
              <a:highlight>
                <a:srgbClr val="FFFF00"/>
              </a:highlight>
              <a:latin typeface="Century Schoolbook" panose="02040604050505020304" pitchFamily="18" charset="0"/>
            </a:endParaRPr>
          </a:p>
        </p:txBody>
      </p:sp>
      <p:cxnSp>
        <p:nvCxnSpPr>
          <p:cNvPr id="38" name="Straight Connector 37">
            <a:extLst>
              <a:ext uri="{FF2B5EF4-FFF2-40B4-BE49-F238E27FC236}">
                <a16:creationId xmlns:a16="http://schemas.microsoft.com/office/drawing/2014/main" id="{F5431BF7-B466-AE85-F613-5F9953EB7708}"/>
              </a:ext>
            </a:extLst>
          </p:cNvPr>
          <p:cNvCxnSpPr>
            <a:cxnSpLocks/>
            <a:stCxn id="87" idx="2"/>
            <a:endCxn id="4" idx="0"/>
          </p:cNvCxnSpPr>
          <p:nvPr/>
        </p:nvCxnSpPr>
        <p:spPr>
          <a:xfrm>
            <a:off x="4836636" y="2475713"/>
            <a:ext cx="3125331" cy="334399"/>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4B7A60B-873A-0410-EAF4-E419B4E058D1}"/>
              </a:ext>
            </a:extLst>
          </p:cNvPr>
          <p:cNvCxnSpPr>
            <a:cxnSpLocks/>
            <a:stCxn id="87" idx="2"/>
            <a:endCxn id="13" idx="0"/>
          </p:cNvCxnSpPr>
          <p:nvPr/>
        </p:nvCxnSpPr>
        <p:spPr>
          <a:xfrm>
            <a:off x="4836636" y="2475713"/>
            <a:ext cx="53302" cy="246127"/>
          </a:xfrm>
          <a:prstGeom prst="line">
            <a:avLst/>
          </a:prstGeom>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59C671AE-2946-0EF9-7368-BB6D9C636DB7}"/>
              </a:ext>
            </a:extLst>
          </p:cNvPr>
          <p:cNvSpPr txBox="1"/>
          <p:nvPr/>
        </p:nvSpPr>
        <p:spPr>
          <a:xfrm>
            <a:off x="2461362" y="3356595"/>
            <a:ext cx="769763" cy="276999"/>
          </a:xfrm>
          <a:prstGeom prst="rect">
            <a:avLst/>
          </a:prstGeom>
          <a:noFill/>
          <a:ln>
            <a:noFill/>
          </a:ln>
        </p:spPr>
        <p:txBody>
          <a:bodyPr wrap="none" rtlCol="0">
            <a:spAutoFit/>
          </a:bodyPr>
          <a:lstStyle/>
          <a:p>
            <a:r>
              <a:rPr lang="en-US" sz="1200" baseline="-25000" dirty="0" err="1">
                <a:latin typeface="Century Schoolbook" panose="02040604050505020304" pitchFamily="18" charset="0"/>
              </a:rPr>
              <a:t>Fcentripetal</a:t>
            </a:r>
            <a:endParaRPr lang="en-US" sz="1200" dirty="0">
              <a:latin typeface="Century Schoolbook" panose="02040604050505020304" pitchFamily="18" charset="0"/>
            </a:endParaRPr>
          </a:p>
        </p:txBody>
      </p:sp>
      <p:sp>
        <p:nvSpPr>
          <p:cNvPr id="108" name="TextBox 107">
            <a:extLst>
              <a:ext uri="{FF2B5EF4-FFF2-40B4-BE49-F238E27FC236}">
                <a16:creationId xmlns:a16="http://schemas.microsoft.com/office/drawing/2014/main" id="{3A08B9E1-5EAC-267E-5EA1-5B6A9CF2BC4B}"/>
              </a:ext>
            </a:extLst>
          </p:cNvPr>
          <p:cNvSpPr txBox="1"/>
          <p:nvPr/>
        </p:nvSpPr>
        <p:spPr>
          <a:xfrm>
            <a:off x="3207084" y="4117999"/>
            <a:ext cx="1066318" cy="276999"/>
          </a:xfrm>
          <a:prstGeom prst="rect">
            <a:avLst/>
          </a:prstGeom>
          <a:noFill/>
          <a:ln>
            <a:noFill/>
          </a:ln>
        </p:spPr>
        <p:txBody>
          <a:bodyPr wrap="none" rtlCol="0">
            <a:spAutoFit/>
          </a:bodyPr>
          <a:lstStyle/>
          <a:p>
            <a:r>
              <a:rPr lang="en-US" sz="1200" dirty="0" err="1">
                <a:latin typeface="Century Schoolbook" panose="02040604050505020304" pitchFamily="18" charset="0"/>
              </a:rPr>
              <a:t>Radius</a:t>
            </a:r>
            <a:r>
              <a:rPr lang="en-US" sz="1200" baseline="-25000" dirty="0" err="1">
                <a:latin typeface="Century Schoolbook" panose="02040604050505020304" pitchFamily="18" charset="0"/>
              </a:rPr>
              <a:t>satellite</a:t>
            </a:r>
            <a:endParaRPr lang="en-US" sz="1200" dirty="0">
              <a:latin typeface="Century Schoolbook" panose="02040604050505020304" pitchFamily="18" charset="0"/>
            </a:endParaRPr>
          </a:p>
        </p:txBody>
      </p:sp>
      <p:sp>
        <p:nvSpPr>
          <p:cNvPr id="109" name="TextBox 108">
            <a:extLst>
              <a:ext uri="{FF2B5EF4-FFF2-40B4-BE49-F238E27FC236}">
                <a16:creationId xmlns:a16="http://schemas.microsoft.com/office/drawing/2014/main" id="{5C211163-A893-75DC-F3EC-1AC61A203C8C}"/>
              </a:ext>
            </a:extLst>
          </p:cNvPr>
          <p:cNvSpPr txBox="1"/>
          <p:nvPr/>
        </p:nvSpPr>
        <p:spPr>
          <a:xfrm>
            <a:off x="1705707" y="5168356"/>
            <a:ext cx="304892" cy="276999"/>
          </a:xfrm>
          <a:prstGeom prst="rect">
            <a:avLst/>
          </a:prstGeom>
          <a:noFill/>
          <a:ln>
            <a:noFill/>
          </a:ln>
        </p:spPr>
        <p:txBody>
          <a:bodyPr wrap="square" rtlCol="0">
            <a:spAutoFit/>
          </a:bodyPr>
          <a:lstStyle/>
          <a:p>
            <a:r>
              <a:rPr lang="en-US" sz="1200" dirty="0">
                <a:latin typeface="Century Schoolbook" panose="02040604050505020304" pitchFamily="18" charset="0"/>
              </a:rPr>
              <a:t>G</a:t>
            </a:r>
          </a:p>
        </p:txBody>
      </p:sp>
      <p:cxnSp>
        <p:nvCxnSpPr>
          <p:cNvPr id="131" name="Straight Connector 130">
            <a:extLst>
              <a:ext uri="{FF2B5EF4-FFF2-40B4-BE49-F238E27FC236}">
                <a16:creationId xmlns:a16="http://schemas.microsoft.com/office/drawing/2014/main" id="{1E2B9C1E-73CC-4597-AF56-9D31F8E3C9C7}"/>
              </a:ext>
            </a:extLst>
          </p:cNvPr>
          <p:cNvCxnSpPr>
            <a:cxnSpLocks/>
            <a:stCxn id="169" idx="2"/>
            <a:endCxn id="109" idx="0"/>
          </p:cNvCxnSpPr>
          <p:nvPr/>
        </p:nvCxnSpPr>
        <p:spPr>
          <a:xfrm flipH="1">
            <a:off x="1858153" y="4561068"/>
            <a:ext cx="995785" cy="6072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3685C98D-C635-4B18-3747-61A2EE9B0A82}"/>
              </a:ext>
            </a:extLst>
          </p:cNvPr>
          <p:cNvCxnSpPr>
            <a:cxnSpLocks/>
            <a:stCxn id="62" idx="2"/>
          </p:cNvCxnSpPr>
          <p:nvPr/>
        </p:nvCxnSpPr>
        <p:spPr>
          <a:xfrm>
            <a:off x="2846244" y="3633594"/>
            <a:ext cx="15388" cy="460495"/>
          </a:xfrm>
          <a:prstGeom prst="line">
            <a:avLst/>
          </a:prstGeom>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C6832143-FECD-9409-4D81-35471FE32B34}"/>
              </a:ext>
            </a:extLst>
          </p:cNvPr>
          <p:cNvCxnSpPr>
            <a:cxnSpLocks/>
            <a:stCxn id="62" idx="2"/>
            <a:endCxn id="108" idx="0"/>
          </p:cNvCxnSpPr>
          <p:nvPr/>
        </p:nvCxnSpPr>
        <p:spPr>
          <a:xfrm>
            <a:off x="2846244" y="3633594"/>
            <a:ext cx="893999" cy="484405"/>
          </a:xfrm>
          <a:prstGeom prst="line">
            <a:avLst/>
          </a:prstGeom>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BDF467B1-B851-EDE7-065F-C54A19BC327F}"/>
              </a:ext>
            </a:extLst>
          </p:cNvPr>
          <p:cNvCxnSpPr>
            <a:cxnSpLocks/>
            <a:stCxn id="2" idx="2"/>
            <a:endCxn id="62" idx="0"/>
          </p:cNvCxnSpPr>
          <p:nvPr/>
        </p:nvCxnSpPr>
        <p:spPr>
          <a:xfrm flipH="1">
            <a:off x="2846244" y="2058264"/>
            <a:ext cx="891332" cy="1298331"/>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9722252-0633-EC8D-2009-B6A51AC44913}"/>
              </a:ext>
            </a:extLst>
          </p:cNvPr>
          <p:cNvCxnSpPr>
            <a:cxnSpLocks/>
            <a:stCxn id="62" idx="2"/>
          </p:cNvCxnSpPr>
          <p:nvPr/>
        </p:nvCxnSpPr>
        <p:spPr>
          <a:xfrm flipH="1">
            <a:off x="2045823" y="3633594"/>
            <a:ext cx="800421" cy="467283"/>
          </a:xfrm>
          <a:prstGeom prst="line">
            <a:avLst/>
          </a:prstGeom>
        </p:spPr>
        <p:style>
          <a:lnRef idx="1">
            <a:schemeClr val="accent1"/>
          </a:lnRef>
          <a:fillRef idx="0">
            <a:schemeClr val="accent1"/>
          </a:fillRef>
          <a:effectRef idx="0">
            <a:schemeClr val="accent1"/>
          </a:effectRef>
          <a:fontRef idx="minor">
            <a:schemeClr val="tx1"/>
          </a:fontRef>
        </p:style>
      </p:cxnSp>
      <p:sp>
        <p:nvSpPr>
          <p:cNvPr id="87" name="TextBox 86">
            <a:extLst>
              <a:ext uri="{FF2B5EF4-FFF2-40B4-BE49-F238E27FC236}">
                <a16:creationId xmlns:a16="http://schemas.microsoft.com/office/drawing/2014/main" id="{069E8F95-5F11-8547-409A-A38315D2ED1D}"/>
              </a:ext>
            </a:extLst>
          </p:cNvPr>
          <p:cNvSpPr txBox="1"/>
          <p:nvPr/>
        </p:nvSpPr>
        <p:spPr>
          <a:xfrm>
            <a:off x="4543927" y="2198714"/>
            <a:ext cx="585417" cy="276999"/>
          </a:xfrm>
          <a:prstGeom prst="rect">
            <a:avLst/>
          </a:prstGeom>
          <a:noFill/>
          <a:ln>
            <a:noFill/>
          </a:ln>
        </p:spPr>
        <p:txBody>
          <a:bodyPr wrap="none" rtlCol="0">
            <a:spAutoFit/>
          </a:bodyPr>
          <a:lstStyle/>
          <a:p>
            <a:r>
              <a:rPr lang="en-US" sz="1200" dirty="0" err="1">
                <a:latin typeface="Century Schoolbook" panose="02040604050505020304" pitchFamily="18" charset="0"/>
              </a:rPr>
              <a:t>F</a:t>
            </a:r>
            <a:r>
              <a:rPr lang="en-US" sz="1200" baseline="-25000" dirty="0" err="1">
                <a:latin typeface="Century Schoolbook" panose="02040604050505020304" pitchFamily="18" charset="0"/>
              </a:rPr>
              <a:t>thrust</a:t>
            </a:r>
            <a:endParaRPr lang="en-US" sz="1200" baseline="-25000" dirty="0">
              <a:latin typeface="Century Schoolbook" panose="02040604050505020304" pitchFamily="18" charset="0"/>
            </a:endParaRPr>
          </a:p>
        </p:txBody>
      </p:sp>
      <p:cxnSp>
        <p:nvCxnSpPr>
          <p:cNvPr id="95" name="Straight Connector 94">
            <a:extLst>
              <a:ext uri="{FF2B5EF4-FFF2-40B4-BE49-F238E27FC236}">
                <a16:creationId xmlns:a16="http://schemas.microsoft.com/office/drawing/2014/main" id="{6A71ECF7-E8F7-6183-1319-F1B8C69E79AC}"/>
              </a:ext>
            </a:extLst>
          </p:cNvPr>
          <p:cNvCxnSpPr>
            <a:cxnSpLocks/>
            <a:stCxn id="2" idx="2"/>
          </p:cNvCxnSpPr>
          <p:nvPr/>
        </p:nvCxnSpPr>
        <p:spPr>
          <a:xfrm>
            <a:off x="3737576" y="2058264"/>
            <a:ext cx="1260400" cy="126389"/>
          </a:xfrm>
          <a:prstGeom prst="line">
            <a:avLst/>
          </a:prstGeom>
        </p:spPr>
        <p:style>
          <a:lnRef idx="1">
            <a:schemeClr val="accent1"/>
          </a:lnRef>
          <a:fillRef idx="0">
            <a:schemeClr val="accent1"/>
          </a:fillRef>
          <a:effectRef idx="0">
            <a:schemeClr val="accent1"/>
          </a:effectRef>
          <a:fontRef idx="minor">
            <a:schemeClr val="tx1"/>
          </a:fontRef>
        </p:style>
      </p:cxnSp>
      <p:sp>
        <p:nvSpPr>
          <p:cNvPr id="167" name="TextBox 166">
            <a:extLst>
              <a:ext uri="{FF2B5EF4-FFF2-40B4-BE49-F238E27FC236}">
                <a16:creationId xmlns:a16="http://schemas.microsoft.com/office/drawing/2014/main" id="{42A29B64-F4EC-1255-7E87-05553030D463}"/>
              </a:ext>
            </a:extLst>
          </p:cNvPr>
          <p:cNvSpPr txBox="1"/>
          <p:nvPr/>
        </p:nvSpPr>
        <p:spPr>
          <a:xfrm>
            <a:off x="5649309" y="2979557"/>
            <a:ext cx="728084" cy="276999"/>
          </a:xfrm>
          <a:prstGeom prst="rect">
            <a:avLst/>
          </a:prstGeom>
          <a:noFill/>
        </p:spPr>
        <p:txBody>
          <a:bodyPr wrap="none" rtlCol="0">
            <a:spAutoFit/>
          </a:bodyPr>
          <a:lstStyle/>
          <a:p>
            <a:r>
              <a:rPr lang="en-US" sz="1200" dirty="0">
                <a:latin typeface="Century Schoolbook" panose="02040604050505020304" pitchFamily="18" charset="0"/>
              </a:rPr>
              <a:t>Delta V</a:t>
            </a:r>
          </a:p>
        </p:txBody>
      </p:sp>
      <p:sp>
        <p:nvSpPr>
          <p:cNvPr id="168" name="TextBox 167">
            <a:extLst>
              <a:ext uri="{FF2B5EF4-FFF2-40B4-BE49-F238E27FC236}">
                <a16:creationId xmlns:a16="http://schemas.microsoft.com/office/drawing/2014/main" id="{C2888F67-FED2-1EF0-BC66-E0DA560AA374}"/>
              </a:ext>
            </a:extLst>
          </p:cNvPr>
          <p:cNvSpPr txBox="1"/>
          <p:nvPr/>
        </p:nvSpPr>
        <p:spPr>
          <a:xfrm>
            <a:off x="2106353" y="3582338"/>
            <a:ext cx="465192" cy="276999"/>
          </a:xfrm>
          <a:prstGeom prst="rect">
            <a:avLst/>
          </a:prstGeom>
          <a:noFill/>
        </p:spPr>
        <p:txBody>
          <a:bodyPr wrap="none" rtlCol="0">
            <a:spAutoFit/>
          </a:bodyPr>
          <a:lstStyle/>
          <a:p>
            <a:r>
              <a:rPr lang="en-US" sz="1200" dirty="0">
                <a:solidFill>
                  <a:srgbClr val="00B050"/>
                </a:solidFill>
                <a:latin typeface="Century Schoolbook" panose="02040604050505020304" pitchFamily="18" charset="0"/>
              </a:rPr>
              <a:t>Eq2</a:t>
            </a:r>
          </a:p>
        </p:txBody>
      </p:sp>
      <p:sp>
        <p:nvSpPr>
          <p:cNvPr id="169" name="TextBox 168">
            <a:extLst>
              <a:ext uri="{FF2B5EF4-FFF2-40B4-BE49-F238E27FC236}">
                <a16:creationId xmlns:a16="http://schemas.microsoft.com/office/drawing/2014/main" id="{0FD31B79-E31A-1A5B-E801-40C8224FF0CF}"/>
              </a:ext>
            </a:extLst>
          </p:cNvPr>
          <p:cNvSpPr txBox="1"/>
          <p:nvPr/>
        </p:nvSpPr>
        <p:spPr>
          <a:xfrm>
            <a:off x="2621342" y="4284069"/>
            <a:ext cx="465192" cy="276999"/>
          </a:xfrm>
          <a:prstGeom prst="rect">
            <a:avLst/>
          </a:prstGeom>
          <a:noFill/>
        </p:spPr>
        <p:txBody>
          <a:bodyPr wrap="none" rtlCol="0">
            <a:spAutoFit/>
          </a:bodyPr>
          <a:lstStyle/>
          <a:p>
            <a:r>
              <a:rPr lang="en-US" sz="1200" dirty="0">
                <a:solidFill>
                  <a:srgbClr val="00B050"/>
                </a:solidFill>
                <a:latin typeface="Century Schoolbook" panose="02040604050505020304" pitchFamily="18" charset="0"/>
              </a:rPr>
              <a:t>Eq3</a:t>
            </a:r>
          </a:p>
        </p:txBody>
      </p:sp>
      <p:sp>
        <p:nvSpPr>
          <p:cNvPr id="117" name="TextBox 116">
            <a:extLst>
              <a:ext uri="{FF2B5EF4-FFF2-40B4-BE49-F238E27FC236}">
                <a16:creationId xmlns:a16="http://schemas.microsoft.com/office/drawing/2014/main" id="{56CA6332-C69B-6274-7A22-81DED2885AD3}"/>
              </a:ext>
            </a:extLst>
          </p:cNvPr>
          <p:cNvSpPr txBox="1"/>
          <p:nvPr/>
        </p:nvSpPr>
        <p:spPr>
          <a:xfrm>
            <a:off x="4403431" y="2469244"/>
            <a:ext cx="465192" cy="276999"/>
          </a:xfrm>
          <a:prstGeom prst="rect">
            <a:avLst/>
          </a:prstGeom>
          <a:noFill/>
        </p:spPr>
        <p:txBody>
          <a:bodyPr wrap="none" rtlCol="0">
            <a:spAutoFit/>
          </a:bodyPr>
          <a:lstStyle/>
          <a:p>
            <a:r>
              <a:rPr lang="en-US" sz="1200" dirty="0">
                <a:solidFill>
                  <a:srgbClr val="00B050"/>
                </a:solidFill>
                <a:latin typeface="Century Schoolbook" panose="02040604050505020304" pitchFamily="18" charset="0"/>
              </a:rPr>
              <a:t>Eq4</a:t>
            </a:r>
          </a:p>
        </p:txBody>
      </p:sp>
      <p:sp>
        <p:nvSpPr>
          <p:cNvPr id="153" name="TextBox 152">
            <a:extLst>
              <a:ext uri="{FF2B5EF4-FFF2-40B4-BE49-F238E27FC236}">
                <a16:creationId xmlns:a16="http://schemas.microsoft.com/office/drawing/2014/main" id="{EB373CFA-4991-97D1-CA79-8C813B3DBE18}"/>
              </a:ext>
            </a:extLst>
          </p:cNvPr>
          <p:cNvSpPr txBox="1"/>
          <p:nvPr/>
        </p:nvSpPr>
        <p:spPr>
          <a:xfrm>
            <a:off x="83858" y="237440"/>
            <a:ext cx="9060142" cy="369332"/>
          </a:xfrm>
          <a:prstGeom prst="rect">
            <a:avLst/>
          </a:prstGeom>
          <a:noFill/>
        </p:spPr>
        <p:txBody>
          <a:bodyPr wrap="square" rtlCol="0">
            <a:spAutoFit/>
          </a:bodyPr>
          <a:lstStyle/>
          <a:p>
            <a:pPr algn="ctr"/>
            <a:r>
              <a:rPr lang="en-US" dirty="0">
                <a:latin typeface="Century Schoolbook" panose="02040604050505020304" pitchFamily="18" charset="0"/>
              </a:rPr>
              <a:t>Computational Dependencies</a:t>
            </a:r>
          </a:p>
        </p:txBody>
      </p:sp>
      <p:cxnSp>
        <p:nvCxnSpPr>
          <p:cNvPr id="115" name="Straight Connector 114">
            <a:extLst>
              <a:ext uri="{FF2B5EF4-FFF2-40B4-BE49-F238E27FC236}">
                <a16:creationId xmlns:a16="http://schemas.microsoft.com/office/drawing/2014/main" id="{C7B9280D-31A2-DDA7-F357-3FFED4542935}"/>
              </a:ext>
            </a:extLst>
          </p:cNvPr>
          <p:cNvCxnSpPr>
            <a:cxnSpLocks/>
            <a:stCxn id="167" idx="2"/>
          </p:cNvCxnSpPr>
          <p:nvPr/>
        </p:nvCxnSpPr>
        <p:spPr>
          <a:xfrm flipH="1">
            <a:off x="5538374" y="3256556"/>
            <a:ext cx="474977" cy="39866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37A83BB9-6EB0-BB35-BF93-9BB9631EDA84}"/>
              </a:ext>
            </a:extLst>
          </p:cNvPr>
          <p:cNvCxnSpPr>
            <a:cxnSpLocks/>
            <a:stCxn id="167" idx="2"/>
          </p:cNvCxnSpPr>
          <p:nvPr/>
        </p:nvCxnSpPr>
        <p:spPr>
          <a:xfrm>
            <a:off x="6013351" y="3256556"/>
            <a:ext cx="594152" cy="402265"/>
          </a:xfrm>
          <a:prstGeom prst="line">
            <a:avLst/>
          </a:prstGeom>
        </p:spPr>
        <p:style>
          <a:lnRef idx="1">
            <a:schemeClr val="accent1"/>
          </a:lnRef>
          <a:fillRef idx="0">
            <a:schemeClr val="accent1"/>
          </a:fillRef>
          <a:effectRef idx="0">
            <a:schemeClr val="accent1"/>
          </a:effectRef>
          <a:fontRef idx="minor">
            <a:schemeClr val="tx1"/>
          </a:fontRef>
        </p:style>
      </p:cxnSp>
      <p:sp>
        <p:nvSpPr>
          <p:cNvPr id="151" name="TextBox 150">
            <a:extLst>
              <a:ext uri="{FF2B5EF4-FFF2-40B4-BE49-F238E27FC236}">
                <a16:creationId xmlns:a16="http://schemas.microsoft.com/office/drawing/2014/main" id="{2BAF1E90-0C83-3D39-97A1-2DB9DF65986C}"/>
              </a:ext>
            </a:extLst>
          </p:cNvPr>
          <p:cNvSpPr txBox="1"/>
          <p:nvPr/>
        </p:nvSpPr>
        <p:spPr>
          <a:xfrm>
            <a:off x="6203725" y="3149002"/>
            <a:ext cx="550151" cy="276999"/>
          </a:xfrm>
          <a:prstGeom prst="rect">
            <a:avLst/>
          </a:prstGeom>
          <a:noFill/>
        </p:spPr>
        <p:txBody>
          <a:bodyPr wrap="none" rtlCol="0">
            <a:spAutoFit/>
          </a:bodyPr>
          <a:lstStyle/>
          <a:p>
            <a:r>
              <a:rPr lang="en-US" sz="1200" dirty="0">
                <a:solidFill>
                  <a:srgbClr val="00B050"/>
                </a:solidFill>
                <a:latin typeface="Century Schoolbook" panose="02040604050505020304" pitchFamily="18" charset="0"/>
              </a:rPr>
              <a:t>Eq12</a:t>
            </a:r>
          </a:p>
        </p:txBody>
      </p:sp>
      <p:sp>
        <p:nvSpPr>
          <p:cNvPr id="52" name="TextBox 51">
            <a:extLst>
              <a:ext uri="{FF2B5EF4-FFF2-40B4-BE49-F238E27FC236}">
                <a16:creationId xmlns:a16="http://schemas.microsoft.com/office/drawing/2014/main" id="{8DBFC26F-0386-D1D4-BCE6-8E0842248942}"/>
              </a:ext>
            </a:extLst>
          </p:cNvPr>
          <p:cNvSpPr txBox="1"/>
          <p:nvPr/>
        </p:nvSpPr>
        <p:spPr>
          <a:xfrm>
            <a:off x="2474191" y="3995276"/>
            <a:ext cx="731290" cy="276999"/>
          </a:xfrm>
          <a:prstGeom prst="rect">
            <a:avLst/>
          </a:prstGeom>
          <a:noFill/>
          <a:ln>
            <a:noFill/>
          </a:ln>
        </p:spPr>
        <p:txBody>
          <a:bodyPr wrap="none" rtlCol="0">
            <a:spAutoFit/>
          </a:bodyPr>
          <a:lstStyle/>
          <a:p>
            <a:r>
              <a:rPr lang="en-US" sz="1200" dirty="0" err="1">
                <a:latin typeface="Century Schoolbook" panose="02040604050505020304" pitchFamily="18" charset="0"/>
              </a:rPr>
              <a:t>V</a:t>
            </a:r>
            <a:r>
              <a:rPr lang="en-US" sz="1200" baseline="-25000" dirty="0" err="1">
                <a:latin typeface="Century Schoolbook" panose="02040604050505020304" pitchFamily="18" charset="0"/>
              </a:rPr>
              <a:t>satellitee</a:t>
            </a:r>
            <a:endParaRPr lang="en-US" sz="1200" dirty="0">
              <a:latin typeface="Century Schoolbook" panose="02040604050505020304" pitchFamily="18" charset="0"/>
            </a:endParaRPr>
          </a:p>
        </p:txBody>
      </p:sp>
      <p:sp>
        <p:nvSpPr>
          <p:cNvPr id="53" name="TextBox 52">
            <a:extLst>
              <a:ext uri="{FF2B5EF4-FFF2-40B4-BE49-F238E27FC236}">
                <a16:creationId xmlns:a16="http://schemas.microsoft.com/office/drawing/2014/main" id="{B5558F48-F05A-5045-88E6-14D950144D38}"/>
              </a:ext>
            </a:extLst>
          </p:cNvPr>
          <p:cNvSpPr txBox="1"/>
          <p:nvPr/>
        </p:nvSpPr>
        <p:spPr>
          <a:xfrm>
            <a:off x="1247441" y="4119005"/>
            <a:ext cx="1215508" cy="276999"/>
          </a:xfrm>
          <a:prstGeom prst="rect">
            <a:avLst/>
          </a:prstGeom>
          <a:noFill/>
          <a:ln>
            <a:noFill/>
          </a:ln>
        </p:spPr>
        <p:txBody>
          <a:bodyPr wrap="square" rtlCol="0">
            <a:spAutoFit/>
          </a:bodyPr>
          <a:lstStyle/>
          <a:p>
            <a:r>
              <a:rPr lang="en-US" sz="1200" dirty="0" err="1">
                <a:latin typeface="Century Schoolbook" panose="02040604050505020304" pitchFamily="18" charset="0"/>
              </a:rPr>
              <a:t>Position</a:t>
            </a:r>
            <a:r>
              <a:rPr lang="en-US" sz="1200" baseline="-25000" dirty="0" err="1">
                <a:latin typeface="Century Schoolbook" panose="02040604050505020304" pitchFamily="18" charset="0"/>
              </a:rPr>
              <a:t>satellite</a:t>
            </a:r>
            <a:endParaRPr lang="en-US" sz="1200" dirty="0">
              <a:latin typeface="Century Schoolbook" panose="02040604050505020304" pitchFamily="18" charset="0"/>
            </a:endParaRPr>
          </a:p>
        </p:txBody>
      </p:sp>
      <p:cxnSp>
        <p:nvCxnSpPr>
          <p:cNvPr id="61" name="Straight Connector 60">
            <a:extLst>
              <a:ext uri="{FF2B5EF4-FFF2-40B4-BE49-F238E27FC236}">
                <a16:creationId xmlns:a16="http://schemas.microsoft.com/office/drawing/2014/main" id="{DE7FF473-0E1B-87BF-B73C-2DC7DD0F5007}"/>
              </a:ext>
            </a:extLst>
          </p:cNvPr>
          <p:cNvCxnSpPr>
            <a:cxnSpLocks/>
            <a:stCxn id="169" idx="2"/>
          </p:cNvCxnSpPr>
          <p:nvPr/>
        </p:nvCxnSpPr>
        <p:spPr>
          <a:xfrm flipH="1">
            <a:off x="2445209" y="4561068"/>
            <a:ext cx="408729" cy="745787"/>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2DE20B26-B438-108E-232B-498E271DDDBB}"/>
              </a:ext>
            </a:extLst>
          </p:cNvPr>
          <p:cNvCxnSpPr>
            <a:cxnSpLocks/>
            <a:stCxn id="169" idx="2"/>
          </p:cNvCxnSpPr>
          <p:nvPr/>
        </p:nvCxnSpPr>
        <p:spPr>
          <a:xfrm>
            <a:off x="2853938" y="4561068"/>
            <a:ext cx="312494" cy="808848"/>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10E14E6F-6DFE-BE4F-2F09-BE53F5BB1B98}"/>
              </a:ext>
            </a:extLst>
          </p:cNvPr>
          <p:cNvCxnSpPr>
            <a:cxnSpLocks/>
            <a:stCxn id="169" idx="2"/>
          </p:cNvCxnSpPr>
          <p:nvPr/>
        </p:nvCxnSpPr>
        <p:spPr>
          <a:xfrm>
            <a:off x="2853938" y="4561068"/>
            <a:ext cx="1006347" cy="787954"/>
          </a:xfrm>
          <a:prstGeom prst="line">
            <a:avLst/>
          </a:prstGeom>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2A44EF52-8285-3AC2-CF83-03666774968D}"/>
              </a:ext>
            </a:extLst>
          </p:cNvPr>
          <p:cNvSpPr txBox="1"/>
          <p:nvPr/>
        </p:nvSpPr>
        <p:spPr>
          <a:xfrm>
            <a:off x="2068294" y="5260689"/>
            <a:ext cx="727948" cy="369332"/>
          </a:xfrm>
          <a:prstGeom prst="rect">
            <a:avLst/>
          </a:prstGeom>
          <a:noFill/>
        </p:spPr>
        <p:txBody>
          <a:bodyPr wrap="square" rtlCol="0">
            <a:spAutoFit/>
          </a:bodyPr>
          <a:lstStyle/>
          <a:p>
            <a:r>
              <a:rPr lang="en-US" dirty="0">
                <a:highlight>
                  <a:srgbClr val="FFFF00"/>
                </a:highlight>
              </a:rPr>
              <a:t>M</a:t>
            </a:r>
            <a:r>
              <a:rPr lang="en-US" baseline="-25000" dirty="0">
                <a:highlight>
                  <a:srgbClr val="FFFF00"/>
                </a:highlight>
              </a:rPr>
              <a:t>E</a:t>
            </a:r>
            <a:endParaRPr lang="en-US" dirty="0">
              <a:highlight>
                <a:srgbClr val="FFFF00"/>
              </a:highlight>
            </a:endParaRPr>
          </a:p>
        </p:txBody>
      </p:sp>
      <p:sp>
        <p:nvSpPr>
          <p:cNvPr id="79" name="TextBox 78">
            <a:extLst>
              <a:ext uri="{FF2B5EF4-FFF2-40B4-BE49-F238E27FC236}">
                <a16:creationId xmlns:a16="http://schemas.microsoft.com/office/drawing/2014/main" id="{56FD25FA-12CE-F27C-F179-D8A7E68D4702}"/>
              </a:ext>
            </a:extLst>
          </p:cNvPr>
          <p:cNvSpPr txBox="1"/>
          <p:nvPr/>
        </p:nvSpPr>
        <p:spPr>
          <a:xfrm>
            <a:off x="2597655" y="5271647"/>
            <a:ext cx="919387" cy="369332"/>
          </a:xfrm>
          <a:prstGeom prst="rect">
            <a:avLst/>
          </a:prstGeom>
          <a:noFill/>
        </p:spPr>
        <p:txBody>
          <a:bodyPr wrap="square" rtlCol="0">
            <a:spAutoFit/>
          </a:bodyPr>
          <a:lstStyle/>
          <a:p>
            <a:r>
              <a:rPr lang="en-US" dirty="0" err="1">
                <a:highlight>
                  <a:srgbClr val="FFFF00"/>
                </a:highlight>
              </a:rPr>
              <a:t>m</a:t>
            </a:r>
            <a:r>
              <a:rPr lang="en-US" baseline="-25000" dirty="0" err="1">
                <a:highlight>
                  <a:srgbClr val="FFFF00"/>
                </a:highlight>
              </a:rPr>
              <a:t>satellite</a:t>
            </a:r>
            <a:endParaRPr lang="en-US" dirty="0">
              <a:highlight>
                <a:srgbClr val="FFFF00"/>
              </a:highlight>
            </a:endParaRPr>
          </a:p>
        </p:txBody>
      </p:sp>
      <p:sp>
        <p:nvSpPr>
          <p:cNvPr id="83" name="TextBox 82">
            <a:extLst>
              <a:ext uri="{FF2B5EF4-FFF2-40B4-BE49-F238E27FC236}">
                <a16:creationId xmlns:a16="http://schemas.microsoft.com/office/drawing/2014/main" id="{FD012EC2-1286-C9EA-63F3-CFD1FA9A7E7C}"/>
              </a:ext>
            </a:extLst>
          </p:cNvPr>
          <p:cNvSpPr txBox="1"/>
          <p:nvPr/>
        </p:nvSpPr>
        <p:spPr>
          <a:xfrm>
            <a:off x="3389678" y="5330426"/>
            <a:ext cx="1609606" cy="369332"/>
          </a:xfrm>
          <a:prstGeom prst="rect">
            <a:avLst/>
          </a:prstGeom>
          <a:noFill/>
        </p:spPr>
        <p:txBody>
          <a:bodyPr wrap="square" rtlCol="0">
            <a:spAutoFit/>
          </a:bodyPr>
          <a:lstStyle/>
          <a:p>
            <a:r>
              <a:rPr lang="en-US" dirty="0" err="1"/>
              <a:t>Radius</a:t>
            </a:r>
            <a:r>
              <a:rPr lang="en-US" baseline="-25000" dirty="0" err="1"/>
              <a:t>satellite</a:t>
            </a:r>
            <a:endParaRPr lang="en-US" dirty="0"/>
          </a:p>
        </p:txBody>
      </p:sp>
      <p:cxnSp>
        <p:nvCxnSpPr>
          <p:cNvPr id="86" name="Straight Connector 85">
            <a:extLst>
              <a:ext uri="{FF2B5EF4-FFF2-40B4-BE49-F238E27FC236}">
                <a16:creationId xmlns:a16="http://schemas.microsoft.com/office/drawing/2014/main" id="{C0A084D1-933B-1D7B-D71F-3C49009EC438}"/>
              </a:ext>
            </a:extLst>
          </p:cNvPr>
          <p:cNvCxnSpPr>
            <a:cxnSpLocks/>
            <a:stCxn id="167" idx="2"/>
          </p:cNvCxnSpPr>
          <p:nvPr/>
        </p:nvCxnSpPr>
        <p:spPr>
          <a:xfrm>
            <a:off x="6013351" y="3256556"/>
            <a:ext cx="0" cy="837533"/>
          </a:xfrm>
          <a:prstGeom prst="line">
            <a:avLst/>
          </a:prstGeom>
        </p:spPr>
        <p:style>
          <a:lnRef idx="1">
            <a:schemeClr val="accent1"/>
          </a:lnRef>
          <a:fillRef idx="0">
            <a:schemeClr val="accent1"/>
          </a:fillRef>
          <a:effectRef idx="0">
            <a:schemeClr val="accent1"/>
          </a:effectRef>
          <a:fontRef idx="minor">
            <a:schemeClr val="tx1"/>
          </a:fontRef>
        </p:style>
      </p:cxnSp>
      <p:sp>
        <p:nvSpPr>
          <p:cNvPr id="91" name="TextBox 90">
            <a:extLst>
              <a:ext uri="{FF2B5EF4-FFF2-40B4-BE49-F238E27FC236}">
                <a16:creationId xmlns:a16="http://schemas.microsoft.com/office/drawing/2014/main" id="{1C28B1A3-AAEA-ACD2-DC9F-8BBE96889F5A}"/>
              </a:ext>
            </a:extLst>
          </p:cNvPr>
          <p:cNvSpPr txBox="1"/>
          <p:nvPr/>
        </p:nvSpPr>
        <p:spPr>
          <a:xfrm>
            <a:off x="4872536" y="3542704"/>
            <a:ext cx="1012072" cy="369332"/>
          </a:xfrm>
          <a:prstGeom prst="rect">
            <a:avLst/>
          </a:prstGeom>
          <a:noFill/>
        </p:spPr>
        <p:txBody>
          <a:bodyPr wrap="none" rtlCol="0">
            <a:spAutoFit/>
          </a:bodyPr>
          <a:lstStyle/>
          <a:p>
            <a:r>
              <a:rPr lang="en-US" dirty="0" err="1"/>
              <a:t>ME</a:t>
            </a:r>
            <a:r>
              <a:rPr lang="en-US" baseline="-25000" dirty="0" err="1"/>
              <a:t>elliptical</a:t>
            </a:r>
            <a:endParaRPr lang="en-US" dirty="0"/>
          </a:p>
        </p:txBody>
      </p:sp>
      <p:sp>
        <p:nvSpPr>
          <p:cNvPr id="94" name="TextBox 93">
            <a:extLst>
              <a:ext uri="{FF2B5EF4-FFF2-40B4-BE49-F238E27FC236}">
                <a16:creationId xmlns:a16="http://schemas.microsoft.com/office/drawing/2014/main" id="{CA5DA77C-CFE1-F57C-3429-7705247B2938}"/>
              </a:ext>
            </a:extLst>
          </p:cNvPr>
          <p:cNvSpPr txBox="1"/>
          <p:nvPr/>
        </p:nvSpPr>
        <p:spPr>
          <a:xfrm>
            <a:off x="5564959" y="4041177"/>
            <a:ext cx="896784" cy="369332"/>
          </a:xfrm>
          <a:prstGeom prst="rect">
            <a:avLst/>
          </a:prstGeom>
          <a:noFill/>
        </p:spPr>
        <p:txBody>
          <a:bodyPr wrap="none" rtlCol="0">
            <a:spAutoFit/>
          </a:bodyPr>
          <a:lstStyle/>
          <a:p>
            <a:r>
              <a:rPr lang="en-US" dirty="0" err="1"/>
              <a:t>Kinetic</a:t>
            </a:r>
            <a:r>
              <a:rPr lang="en-US" baseline="-25000" dirty="0" err="1"/>
              <a:t>E</a:t>
            </a:r>
            <a:endParaRPr lang="en-US" dirty="0"/>
          </a:p>
        </p:txBody>
      </p:sp>
      <p:sp>
        <p:nvSpPr>
          <p:cNvPr id="96" name="TextBox 95">
            <a:extLst>
              <a:ext uri="{FF2B5EF4-FFF2-40B4-BE49-F238E27FC236}">
                <a16:creationId xmlns:a16="http://schemas.microsoft.com/office/drawing/2014/main" id="{AB24A994-3489-9A3F-1586-19BCE0A707D5}"/>
              </a:ext>
            </a:extLst>
          </p:cNvPr>
          <p:cNvSpPr txBox="1"/>
          <p:nvPr/>
        </p:nvSpPr>
        <p:spPr>
          <a:xfrm>
            <a:off x="6528428" y="3625944"/>
            <a:ext cx="332142" cy="369332"/>
          </a:xfrm>
          <a:prstGeom prst="rect">
            <a:avLst/>
          </a:prstGeom>
          <a:noFill/>
        </p:spPr>
        <p:txBody>
          <a:bodyPr wrap="none" rtlCol="0">
            <a:spAutoFit/>
          </a:bodyPr>
          <a:lstStyle/>
          <a:p>
            <a:r>
              <a:rPr lang="en-US" dirty="0"/>
              <a:t>U</a:t>
            </a:r>
          </a:p>
        </p:txBody>
      </p:sp>
    </p:spTree>
    <p:extLst>
      <p:ext uri="{BB962C8B-B14F-4D97-AF65-F5344CB8AC3E}">
        <p14:creationId xmlns:p14="http://schemas.microsoft.com/office/powerpoint/2010/main" val="8637284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83AF1F15-20F9-04C0-02A5-C073F8F4A480}"/>
              </a:ext>
            </a:extLst>
          </p:cNvPr>
          <p:cNvSpPr txBox="1"/>
          <p:nvPr/>
        </p:nvSpPr>
        <p:spPr>
          <a:xfrm>
            <a:off x="0" y="210935"/>
            <a:ext cx="9144000" cy="461665"/>
          </a:xfrm>
          <a:prstGeom prst="rect">
            <a:avLst/>
          </a:prstGeom>
          <a:noFill/>
        </p:spPr>
        <p:txBody>
          <a:bodyPr wrap="square" rtlCol="0">
            <a:spAutoFit/>
          </a:bodyPr>
          <a:lstStyle/>
          <a:p>
            <a:pPr algn="ctr"/>
            <a:r>
              <a:rPr lang="en-US" sz="2400" dirty="0">
                <a:latin typeface="Century Schoolbook" panose="02040604050505020304" pitchFamily="18" charset="0"/>
              </a:rPr>
              <a:t>Two Satellite Simulation Goals</a:t>
            </a:r>
          </a:p>
        </p:txBody>
      </p:sp>
      <p:sp>
        <p:nvSpPr>
          <p:cNvPr id="6" name="TextBox 5">
            <a:extLst>
              <a:ext uri="{FF2B5EF4-FFF2-40B4-BE49-F238E27FC236}">
                <a16:creationId xmlns:a16="http://schemas.microsoft.com/office/drawing/2014/main" id="{DA8B1176-D075-9DFB-159D-A50060F16BF6}"/>
              </a:ext>
            </a:extLst>
          </p:cNvPr>
          <p:cNvSpPr txBox="1"/>
          <p:nvPr/>
        </p:nvSpPr>
        <p:spPr>
          <a:xfrm>
            <a:off x="1129553" y="1775012"/>
            <a:ext cx="6852621" cy="2031325"/>
          </a:xfrm>
          <a:prstGeom prst="rect">
            <a:avLst/>
          </a:prstGeom>
          <a:noFill/>
        </p:spPr>
        <p:txBody>
          <a:bodyPr wrap="square" rtlCol="0">
            <a:spAutoFit/>
          </a:bodyPr>
          <a:lstStyle/>
          <a:p>
            <a:pPr marL="342900" indent="-342900">
              <a:buFont typeface="+mj-lt"/>
              <a:buAutoNum type="arabicPeriod"/>
            </a:pPr>
            <a:r>
              <a:rPr lang="en-US" dirty="0"/>
              <a:t>Verify both circular orbits with graphics</a:t>
            </a:r>
          </a:p>
          <a:p>
            <a:pPr marL="342900" indent="-342900">
              <a:buFont typeface="+mj-lt"/>
              <a:buAutoNum type="arabicPeriod"/>
            </a:pPr>
            <a:endParaRPr lang="en-US" dirty="0"/>
          </a:p>
          <a:p>
            <a:pPr marL="342900" indent="-342900">
              <a:buFont typeface="+mj-lt"/>
              <a:buAutoNum type="arabicPeriod"/>
            </a:pPr>
            <a:r>
              <a:rPr lang="en-US" dirty="0"/>
              <a:t>Verify both circular orbits with Trick Quick Plot</a:t>
            </a:r>
          </a:p>
          <a:p>
            <a:pPr marL="342900" indent="-342900">
              <a:buFont typeface="+mj-lt"/>
              <a:buAutoNum type="arabicPeriod"/>
            </a:pPr>
            <a:endParaRPr lang="en-US" dirty="0"/>
          </a:p>
          <a:p>
            <a:pPr marL="342900" indent="-342900">
              <a:buFont typeface="+mj-lt"/>
              <a:buAutoNum type="arabicPeriod"/>
            </a:pPr>
            <a:r>
              <a:rPr lang="en-US" dirty="0"/>
              <a:t>Verify Hohmann Transfer with graphics</a:t>
            </a:r>
          </a:p>
          <a:p>
            <a:pPr marL="342900" indent="-342900">
              <a:buFont typeface="+mj-lt"/>
              <a:buAutoNum type="arabicPeriod"/>
            </a:pPr>
            <a:endParaRPr lang="en-US" dirty="0"/>
          </a:p>
          <a:p>
            <a:pPr marL="342900" indent="-342900">
              <a:buFont typeface="+mj-lt"/>
              <a:buAutoNum type="arabicPeriod"/>
            </a:pPr>
            <a:r>
              <a:rPr lang="en-US" dirty="0"/>
              <a:t>Verify Hohmann Transfer with Trick Quick Plot</a:t>
            </a:r>
          </a:p>
        </p:txBody>
      </p:sp>
    </p:spTree>
    <p:extLst>
      <p:ext uri="{BB962C8B-B14F-4D97-AF65-F5344CB8AC3E}">
        <p14:creationId xmlns:p14="http://schemas.microsoft.com/office/powerpoint/2010/main" val="32784708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BDF87E1-6485-BC40-F720-86834F5754F6}"/>
              </a:ext>
            </a:extLst>
          </p:cNvPr>
          <p:cNvSpPr txBox="1"/>
          <p:nvPr/>
        </p:nvSpPr>
        <p:spPr>
          <a:xfrm>
            <a:off x="1053319" y="1155087"/>
            <a:ext cx="6197336" cy="4524315"/>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Century Schoolbook" panose="02040604050505020304" pitchFamily="18" charset="0"/>
              </a:rPr>
              <a:t>Position of satellite 1  : (0.0, 6578000.0) m</a:t>
            </a:r>
          </a:p>
          <a:p>
            <a:pPr marL="285750" indent="-285750">
              <a:buFont typeface="Arial" panose="020B0604020202020204" pitchFamily="34" charset="0"/>
              <a:buChar char="•"/>
            </a:pPr>
            <a:r>
              <a:rPr lang="en-US" dirty="0">
                <a:latin typeface="Century Schoolbook" panose="02040604050505020304" pitchFamily="18" charset="0"/>
              </a:rPr>
              <a:t>Velocity of satellite 1  : (7784.40, 0.0)  m/s</a:t>
            </a:r>
          </a:p>
          <a:p>
            <a:r>
              <a:rPr lang="en-US" dirty="0">
                <a:latin typeface="Century Schoolbook" panose="02040604050505020304" pitchFamily="18" charset="0"/>
              </a:rPr>
              <a:t> </a:t>
            </a:r>
          </a:p>
          <a:p>
            <a:pPr marL="285750" indent="-285750">
              <a:buFont typeface="Arial" panose="020B0604020202020204" pitchFamily="34" charset="0"/>
              <a:buChar char="•"/>
            </a:pPr>
            <a:r>
              <a:rPr lang="en-US" dirty="0">
                <a:latin typeface="Century Schoolbook" panose="02040604050505020304" pitchFamily="18" charset="0"/>
              </a:rPr>
              <a:t>Position of satellite 2  : (0, 8478000.0) m</a:t>
            </a:r>
          </a:p>
          <a:p>
            <a:pPr marL="285750" indent="-285750">
              <a:buFont typeface="Arial" panose="020B0604020202020204" pitchFamily="34" charset="0"/>
              <a:buChar char="•"/>
            </a:pPr>
            <a:r>
              <a:rPr lang="en-US" dirty="0">
                <a:latin typeface="Century Schoolbook" panose="02040604050505020304" pitchFamily="18" charset="0"/>
              </a:rPr>
              <a:t>Velocity of satellite 2  : (7784.40, 0.0) m/s</a:t>
            </a:r>
          </a:p>
          <a:p>
            <a:pPr marL="285750" indent="-285750">
              <a:buFont typeface="Arial" panose="020B0604020202020204" pitchFamily="34" charset="0"/>
              <a:buChar char="•"/>
            </a:pPr>
            <a:endParaRPr lang="en-US" dirty="0">
              <a:latin typeface="Century Schoolbook" panose="02040604050505020304" pitchFamily="18" charset="0"/>
            </a:endParaRPr>
          </a:p>
          <a:p>
            <a:pPr marL="285750" indent="-285750">
              <a:buFont typeface="Arial" panose="020B0604020202020204" pitchFamily="34" charset="0"/>
              <a:buChar char="•"/>
            </a:pPr>
            <a:r>
              <a:rPr lang="en-US" dirty="0">
                <a:latin typeface="Century Schoolbook" panose="02040604050505020304" pitchFamily="18" charset="0"/>
              </a:rPr>
              <a:t>Delta t for burn 1  :  3.331 x10</a:t>
            </a:r>
            <a:r>
              <a:rPr lang="en-US" baseline="30000" dirty="0">
                <a:latin typeface="Century Schoolbook" panose="02040604050505020304" pitchFamily="18" charset="0"/>
              </a:rPr>
              <a:t>-4</a:t>
            </a:r>
            <a:r>
              <a:rPr lang="en-US" dirty="0">
                <a:latin typeface="Century Schoolbook" panose="02040604050505020304" pitchFamily="18" charset="0"/>
              </a:rPr>
              <a:t>   s</a:t>
            </a:r>
          </a:p>
          <a:p>
            <a:pPr marL="285750" indent="-285750">
              <a:buFont typeface="Arial" panose="020B0604020202020204" pitchFamily="34" charset="0"/>
              <a:buChar char="•"/>
            </a:pPr>
            <a:r>
              <a:rPr lang="en-US" dirty="0">
                <a:latin typeface="Century Schoolbook" panose="02040604050505020304" pitchFamily="18" charset="0"/>
              </a:rPr>
              <a:t>Delta t for burn 2	:  1.407 x 10</a:t>
            </a:r>
            <a:r>
              <a:rPr lang="en-US" baseline="30000" dirty="0">
                <a:latin typeface="Century Schoolbook" panose="02040604050505020304" pitchFamily="18" charset="0"/>
              </a:rPr>
              <a:t>-7</a:t>
            </a:r>
            <a:r>
              <a:rPr lang="en-US" dirty="0">
                <a:latin typeface="Century Schoolbook" panose="02040604050505020304" pitchFamily="18" charset="0"/>
              </a:rPr>
              <a:t>  s</a:t>
            </a:r>
          </a:p>
          <a:p>
            <a:pPr marL="285750" indent="-285750">
              <a:buFont typeface="Arial" panose="020B0604020202020204" pitchFamily="34" charset="0"/>
              <a:buChar char="•"/>
            </a:pPr>
            <a:endParaRPr lang="en-US" dirty="0">
              <a:latin typeface="Century Schoolbook" panose="02040604050505020304" pitchFamily="18" charset="0"/>
            </a:endParaRPr>
          </a:p>
          <a:p>
            <a:pPr marL="285750" indent="-285750">
              <a:buFont typeface="Arial" panose="020B0604020202020204" pitchFamily="34" charset="0"/>
              <a:buChar char="•"/>
            </a:pPr>
            <a:r>
              <a:rPr lang="en-US" dirty="0">
                <a:latin typeface="Century Schoolbook" panose="02040604050505020304" pitchFamily="18" charset="0"/>
              </a:rPr>
              <a:t>Mass of each satellite : 100,000.0 g	</a:t>
            </a:r>
          </a:p>
          <a:p>
            <a:pPr marL="285750" indent="-285750">
              <a:buFont typeface="Arial" panose="020B0604020202020204" pitchFamily="34" charset="0"/>
              <a:buChar char="•"/>
            </a:pPr>
            <a:endParaRPr lang="en-US" dirty="0">
              <a:latin typeface="Century Schoolbook" panose="02040604050505020304" pitchFamily="18" charset="0"/>
            </a:endParaRPr>
          </a:p>
          <a:p>
            <a:pPr marL="285750" indent="-285750">
              <a:buFont typeface="Arial" panose="020B0604020202020204" pitchFamily="34" charset="0"/>
              <a:buChar char="•"/>
            </a:pPr>
            <a:r>
              <a:rPr lang="en-US" dirty="0">
                <a:latin typeface="Century Schoolbook" panose="02040604050505020304" pitchFamily="18" charset="0"/>
              </a:rPr>
              <a:t>Gravitational Constant :  6.674 x 10</a:t>
            </a:r>
            <a:r>
              <a:rPr lang="en-US" baseline="30000" dirty="0">
                <a:latin typeface="Century Schoolbook" panose="02040604050505020304" pitchFamily="18" charset="0"/>
              </a:rPr>
              <a:t>-11</a:t>
            </a:r>
          </a:p>
          <a:p>
            <a:pPr marL="285750" indent="-285750">
              <a:buFont typeface="Arial" panose="020B0604020202020204" pitchFamily="34" charset="0"/>
              <a:buChar char="•"/>
            </a:pPr>
            <a:r>
              <a:rPr lang="en-US" dirty="0">
                <a:latin typeface="Century Schoolbook" panose="02040604050505020304" pitchFamily="18" charset="0"/>
              </a:rPr>
              <a:t>Mass of the Earth          :  5.9723 x 10</a:t>
            </a:r>
            <a:r>
              <a:rPr lang="en-US" baseline="30000" dirty="0">
                <a:latin typeface="Century Schoolbook" panose="02040604050505020304" pitchFamily="18" charset="0"/>
              </a:rPr>
              <a:t>24 </a:t>
            </a:r>
            <a:r>
              <a:rPr lang="en-US" dirty="0">
                <a:latin typeface="Century Schoolbook" panose="02040604050505020304" pitchFamily="18" charset="0"/>
              </a:rPr>
              <a:t>g</a:t>
            </a:r>
            <a:endParaRPr lang="en-US" baseline="30000" dirty="0">
              <a:latin typeface="Century Schoolbook" panose="02040604050505020304" pitchFamily="18" charset="0"/>
            </a:endParaRPr>
          </a:p>
          <a:p>
            <a:pPr marL="285750" indent="-285750">
              <a:buFont typeface="Arial" panose="020B0604020202020204" pitchFamily="34" charset="0"/>
              <a:buChar char="•"/>
            </a:pPr>
            <a:r>
              <a:rPr lang="en-US" dirty="0">
                <a:latin typeface="Century Schoolbook" panose="02040604050505020304" pitchFamily="18" charset="0"/>
              </a:rPr>
              <a:t>Radius of the Earth       :  6367500.0 m</a:t>
            </a:r>
          </a:p>
          <a:p>
            <a:pPr marL="285750" indent="-285750">
              <a:buFont typeface="Arial" panose="020B0604020202020204" pitchFamily="34" charset="0"/>
              <a:buChar char="•"/>
            </a:pPr>
            <a:endParaRPr lang="en-US" dirty="0">
              <a:latin typeface="Century Schoolbook" panose="02040604050505020304" pitchFamily="18" charset="0"/>
            </a:endParaRPr>
          </a:p>
          <a:p>
            <a:pPr marL="285750" indent="-285750">
              <a:buFont typeface="Arial" panose="020B0604020202020204" pitchFamily="34" charset="0"/>
              <a:buChar char="•"/>
            </a:pPr>
            <a:r>
              <a:rPr lang="en-US" dirty="0">
                <a:latin typeface="Century Schoolbook" panose="02040604050505020304" pitchFamily="18" charset="0"/>
              </a:rPr>
              <a:t>Period of orbit  :  </a:t>
            </a:r>
          </a:p>
        </p:txBody>
      </p:sp>
      <p:sp>
        <p:nvSpPr>
          <p:cNvPr id="13" name="TextBox 12">
            <a:extLst>
              <a:ext uri="{FF2B5EF4-FFF2-40B4-BE49-F238E27FC236}">
                <a16:creationId xmlns:a16="http://schemas.microsoft.com/office/drawing/2014/main" id="{131B0D4A-304F-F590-1A38-FC7FCFFD9485}"/>
              </a:ext>
            </a:extLst>
          </p:cNvPr>
          <p:cNvSpPr txBox="1"/>
          <p:nvPr/>
        </p:nvSpPr>
        <p:spPr>
          <a:xfrm>
            <a:off x="0" y="522917"/>
            <a:ext cx="9144000" cy="461665"/>
          </a:xfrm>
          <a:prstGeom prst="rect">
            <a:avLst/>
          </a:prstGeom>
          <a:noFill/>
        </p:spPr>
        <p:txBody>
          <a:bodyPr wrap="square" rtlCol="0">
            <a:spAutoFit/>
          </a:bodyPr>
          <a:lstStyle/>
          <a:p>
            <a:pPr algn="ctr"/>
            <a:r>
              <a:rPr lang="en-US" sz="2400" dirty="0">
                <a:latin typeface="Century Schoolbook" panose="02040604050505020304" pitchFamily="18" charset="0"/>
              </a:rPr>
              <a:t>Default Values and Givens</a:t>
            </a:r>
          </a:p>
        </p:txBody>
      </p:sp>
      <p:pic>
        <p:nvPicPr>
          <p:cNvPr id="6" name="Picture 5">
            <a:extLst>
              <a:ext uri="{FF2B5EF4-FFF2-40B4-BE49-F238E27FC236}">
                <a16:creationId xmlns:a16="http://schemas.microsoft.com/office/drawing/2014/main" id="{4EECE3EC-1482-B339-CDBC-3E3391B38316}"/>
              </a:ext>
            </a:extLst>
          </p:cNvPr>
          <p:cNvPicPr>
            <a:picLocks noChangeAspect="1"/>
          </p:cNvPicPr>
          <p:nvPr/>
        </p:nvPicPr>
        <p:blipFill>
          <a:blip r:embed="rId3"/>
          <a:stretch>
            <a:fillRect/>
          </a:stretch>
        </p:blipFill>
        <p:spPr>
          <a:xfrm>
            <a:off x="3566459" y="5151407"/>
            <a:ext cx="1473200" cy="698500"/>
          </a:xfrm>
          <a:prstGeom prst="rect">
            <a:avLst/>
          </a:prstGeom>
        </p:spPr>
      </p:pic>
    </p:spTree>
    <p:extLst>
      <p:ext uri="{BB962C8B-B14F-4D97-AF65-F5344CB8AC3E}">
        <p14:creationId xmlns:p14="http://schemas.microsoft.com/office/powerpoint/2010/main" val="36763469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77AE79-A847-027E-32F5-4158D628127D}"/>
            </a:ext>
          </a:extLst>
        </p:cNvPr>
        <p:cNvGrpSpPr/>
        <p:nvPr/>
      </p:nvGrpSpPr>
      <p:grpSpPr>
        <a:xfrm>
          <a:off x="0" y="0"/>
          <a:ext cx="0" cy="0"/>
          <a:chOff x="0" y="0"/>
          <a:chExt cx="0" cy="0"/>
        </a:xfrm>
      </p:grpSpPr>
      <p:sp>
        <p:nvSpPr>
          <p:cNvPr id="13" name="TextBox 12">
            <a:extLst>
              <a:ext uri="{FF2B5EF4-FFF2-40B4-BE49-F238E27FC236}">
                <a16:creationId xmlns:a16="http://schemas.microsoft.com/office/drawing/2014/main" id="{66ABF466-D6DC-DC01-38DC-C96AC27533C8}"/>
              </a:ext>
            </a:extLst>
          </p:cNvPr>
          <p:cNvSpPr txBox="1"/>
          <p:nvPr/>
        </p:nvSpPr>
        <p:spPr>
          <a:xfrm>
            <a:off x="0" y="522917"/>
            <a:ext cx="9144000" cy="461665"/>
          </a:xfrm>
          <a:prstGeom prst="rect">
            <a:avLst/>
          </a:prstGeom>
          <a:noFill/>
        </p:spPr>
        <p:txBody>
          <a:bodyPr wrap="square" rtlCol="0">
            <a:spAutoFit/>
          </a:bodyPr>
          <a:lstStyle/>
          <a:p>
            <a:pPr algn="ctr"/>
            <a:r>
              <a:rPr lang="en-US" sz="2400" dirty="0">
                <a:latin typeface="Century Schoolbook" panose="02040604050505020304" pitchFamily="18" charset="0"/>
              </a:rPr>
              <a:t>Credits</a:t>
            </a:r>
          </a:p>
        </p:txBody>
      </p:sp>
      <p:sp>
        <p:nvSpPr>
          <p:cNvPr id="4" name="TextBox 3">
            <a:extLst>
              <a:ext uri="{FF2B5EF4-FFF2-40B4-BE49-F238E27FC236}">
                <a16:creationId xmlns:a16="http://schemas.microsoft.com/office/drawing/2014/main" id="{A2CAC35A-125B-27D1-29D5-17A75D9D4484}"/>
              </a:ext>
            </a:extLst>
          </p:cNvPr>
          <p:cNvSpPr txBox="1"/>
          <p:nvPr/>
        </p:nvSpPr>
        <p:spPr>
          <a:xfrm>
            <a:off x="677730" y="1624405"/>
            <a:ext cx="7196867" cy="4247317"/>
          </a:xfrm>
          <a:prstGeom prst="rect">
            <a:avLst/>
          </a:prstGeom>
          <a:noFill/>
        </p:spPr>
        <p:txBody>
          <a:bodyPr wrap="square" rtlCol="0">
            <a:spAutoFit/>
          </a:bodyPr>
          <a:lstStyle/>
          <a:p>
            <a:r>
              <a:rPr lang="en-US" dirty="0"/>
              <a:t>Satellite picture - </a:t>
            </a:r>
            <a:r>
              <a:rPr lang="en-US" dirty="0">
                <a:hlinkClick r:id="rId3"/>
              </a:rPr>
              <a:t>https://www.turbosquid.com/3d-models/3d-model-generic-satellite-real/1094515</a:t>
            </a:r>
            <a:r>
              <a:rPr lang="en-US" dirty="0"/>
              <a:t> </a:t>
            </a:r>
          </a:p>
          <a:p>
            <a:endParaRPr lang="en-US" dirty="0"/>
          </a:p>
          <a:p>
            <a:r>
              <a:rPr lang="en-US" dirty="0"/>
              <a:t>Earth picture - </a:t>
            </a:r>
            <a:r>
              <a:rPr lang="en-US" dirty="0">
                <a:hlinkClick r:id="rId4"/>
              </a:rPr>
              <a:t>https://www.britannica.com/place/Earth</a:t>
            </a:r>
            <a:endParaRPr lang="en-US" dirty="0"/>
          </a:p>
          <a:p>
            <a:endParaRPr lang="en-US" dirty="0"/>
          </a:p>
          <a:p>
            <a:r>
              <a:rPr lang="en-US" dirty="0"/>
              <a:t>Hohmann Transfer picture - </a:t>
            </a:r>
            <a:r>
              <a:rPr lang="en-US" dirty="0">
                <a:hlinkClick r:id="rId5"/>
              </a:rPr>
              <a:t>https://en.wikipedia.org/wiki/Hohmann_transfer_orbit#/media/File:Hohmann_transfer_orbit.svg</a:t>
            </a:r>
            <a:endParaRPr lang="en-US" dirty="0"/>
          </a:p>
          <a:p>
            <a:endParaRPr lang="en-US" dirty="0"/>
          </a:p>
          <a:p>
            <a:r>
              <a:rPr lang="en-US" dirty="0"/>
              <a:t>Semi major axis picture - </a:t>
            </a:r>
            <a:r>
              <a:rPr lang="en-US" dirty="0">
                <a:hlinkClick r:id="rId6"/>
              </a:rPr>
              <a:t>https://en.wikipedia.org/wiki/Semi-major_and_semi-minor_axes#/media/File:Ellipse_semi-major_and_minor_axes.svg</a:t>
            </a:r>
            <a:endParaRPr lang="en-US" dirty="0"/>
          </a:p>
          <a:p>
            <a:endParaRPr lang="en-US" dirty="0"/>
          </a:p>
          <a:p>
            <a:r>
              <a:rPr lang="en-US" dirty="0"/>
              <a:t>Generated Formulas - </a:t>
            </a:r>
            <a:r>
              <a:rPr lang="en-US" dirty="0">
                <a:hlinkClick r:id="rId7"/>
              </a:rPr>
              <a:t>https://editor.codecogs.com</a:t>
            </a:r>
            <a:endParaRPr lang="en-US" dirty="0"/>
          </a:p>
          <a:p>
            <a:endParaRPr lang="en-US" dirty="0"/>
          </a:p>
        </p:txBody>
      </p:sp>
    </p:spTree>
    <p:extLst>
      <p:ext uri="{BB962C8B-B14F-4D97-AF65-F5344CB8AC3E}">
        <p14:creationId xmlns:p14="http://schemas.microsoft.com/office/powerpoint/2010/main" val="22584359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1D5DD99-08B0-19B7-FB54-5E3F3D2CF86E}"/>
              </a:ext>
            </a:extLst>
          </p:cNvPr>
          <p:cNvSpPr txBox="1"/>
          <p:nvPr/>
        </p:nvSpPr>
        <p:spPr>
          <a:xfrm>
            <a:off x="473337" y="699246"/>
            <a:ext cx="8003689" cy="1200329"/>
          </a:xfrm>
          <a:prstGeom prst="rect">
            <a:avLst/>
          </a:prstGeom>
          <a:noFill/>
        </p:spPr>
        <p:txBody>
          <a:bodyPr wrap="square" rtlCol="0">
            <a:spAutoFit/>
          </a:bodyPr>
          <a:lstStyle/>
          <a:p>
            <a:r>
              <a:rPr lang="en-US" sz="2400" dirty="0">
                <a:latin typeface="Century Schoolbook" panose="02040604050505020304" pitchFamily="18" charset="0"/>
              </a:rPr>
              <a:t>The goal of this exercise is to learn to implement a physics model in a Trick simulation in a clear and organized way. </a:t>
            </a:r>
          </a:p>
        </p:txBody>
      </p:sp>
      <p:sp>
        <p:nvSpPr>
          <p:cNvPr id="5" name="TextBox 4">
            <a:extLst>
              <a:ext uri="{FF2B5EF4-FFF2-40B4-BE49-F238E27FC236}">
                <a16:creationId xmlns:a16="http://schemas.microsoft.com/office/drawing/2014/main" id="{6810AED5-D2F3-23DA-0383-01CE0E6BC0D3}"/>
              </a:ext>
            </a:extLst>
          </p:cNvPr>
          <p:cNvSpPr txBox="1"/>
          <p:nvPr/>
        </p:nvSpPr>
        <p:spPr>
          <a:xfrm>
            <a:off x="1659367" y="2926734"/>
            <a:ext cx="5631628" cy="1569660"/>
          </a:xfrm>
          <a:prstGeom prst="rect">
            <a:avLst/>
          </a:prstGeom>
          <a:solidFill>
            <a:schemeClr val="accent1">
              <a:lumMod val="20000"/>
              <a:lumOff val="80000"/>
            </a:schemeClr>
          </a:solidFill>
        </p:spPr>
        <p:txBody>
          <a:bodyPr wrap="square">
            <a:spAutoFit/>
          </a:bodyPr>
          <a:lstStyle/>
          <a:p>
            <a:r>
              <a:rPr lang="en-US" sz="2400" i="1" dirty="0">
                <a:solidFill>
                  <a:srgbClr val="000000"/>
                </a:solidFill>
                <a:effectLst/>
                <a:latin typeface="Book Antiqua" panose="02040602050305030304" pitchFamily="18" charset="0"/>
              </a:rPr>
              <a:t>“The computing scientist’s main challenge is not to get confused by the complexities of his own making.”</a:t>
            </a:r>
          </a:p>
          <a:p>
            <a:r>
              <a:rPr lang="en-US" sz="2400" i="1" dirty="0">
                <a:solidFill>
                  <a:srgbClr val="000000"/>
                </a:solidFill>
                <a:effectLst/>
                <a:latin typeface="Book Antiqua" panose="02040602050305030304" pitchFamily="18" charset="0"/>
              </a:rPr>
              <a:t>― Edsger W. Dijkstra</a:t>
            </a:r>
          </a:p>
        </p:txBody>
      </p:sp>
    </p:spTree>
    <p:extLst>
      <p:ext uri="{BB962C8B-B14F-4D97-AF65-F5344CB8AC3E}">
        <p14:creationId xmlns:p14="http://schemas.microsoft.com/office/powerpoint/2010/main" val="29096045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A153651-EE9C-489F-7F2A-5F56582E6596}"/>
              </a:ext>
            </a:extLst>
          </p:cNvPr>
          <p:cNvSpPr txBox="1"/>
          <p:nvPr/>
        </p:nvSpPr>
        <p:spPr>
          <a:xfrm>
            <a:off x="683835" y="625581"/>
            <a:ext cx="5944110" cy="369332"/>
          </a:xfrm>
          <a:prstGeom prst="rect">
            <a:avLst/>
          </a:prstGeom>
          <a:noFill/>
        </p:spPr>
        <p:txBody>
          <a:bodyPr wrap="square" rtlCol="0">
            <a:spAutoFit/>
          </a:bodyPr>
          <a:lstStyle/>
          <a:p>
            <a:r>
              <a:rPr lang="en-US" dirty="0">
                <a:latin typeface="Book Antiqua" panose="02040602050305030304" pitchFamily="18" charset="0"/>
              </a:rPr>
              <a:t>Project: 2 Satellites Simulation</a:t>
            </a:r>
          </a:p>
        </p:txBody>
      </p:sp>
      <p:sp>
        <p:nvSpPr>
          <p:cNvPr id="6" name="TextBox 5">
            <a:extLst>
              <a:ext uri="{FF2B5EF4-FFF2-40B4-BE49-F238E27FC236}">
                <a16:creationId xmlns:a16="http://schemas.microsoft.com/office/drawing/2014/main" id="{F3AB6857-F42D-85F1-FBD2-84E56C5CDF35}"/>
              </a:ext>
            </a:extLst>
          </p:cNvPr>
          <p:cNvSpPr txBox="1"/>
          <p:nvPr/>
        </p:nvSpPr>
        <p:spPr>
          <a:xfrm>
            <a:off x="683834" y="1052632"/>
            <a:ext cx="7594403" cy="1077218"/>
          </a:xfrm>
          <a:prstGeom prst="rect">
            <a:avLst/>
          </a:prstGeom>
          <a:noFill/>
        </p:spPr>
        <p:txBody>
          <a:bodyPr wrap="square" rtlCol="0">
            <a:spAutoFit/>
          </a:bodyPr>
          <a:lstStyle/>
          <a:p>
            <a:r>
              <a:rPr lang="en-US" sz="1600" dirty="0">
                <a:latin typeface="Book Antiqua" panose="02040602050305030304" pitchFamily="18" charset="0"/>
              </a:rPr>
              <a:t>Using Newton’s Second Law, the forces of gravity, and thrust force, described in the following pages, complete a Trick based simulation which continuously computes the position and velocity of two satellites. Utilize the Hohmann Transfer to transition one satellite’s orbit to the other</a:t>
            </a:r>
          </a:p>
        </p:txBody>
      </p:sp>
      <p:sp>
        <p:nvSpPr>
          <p:cNvPr id="7" name="TextBox 6">
            <a:extLst>
              <a:ext uri="{FF2B5EF4-FFF2-40B4-BE49-F238E27FC236}">
                <a16:creationId xmlns:a16="http://schemas.microsoft.com/office/drawing/2014/main" id="{2A305829-1D4A-75A0-F1A1-BC578522E9B2}"/>
              </a:ext>
            </a:extLst>
          </p:cNvPr>
          <p:cNvSpPr txBox="1"/>
          <p:nvPr/>
        </p:nvSpPr>
        <p:spPr>
          <a:xfrm>
            <a:off x="683834" y="3429000"/>
            <a:ext cx="6442902" cy="830997"/>
          </a:xfrm>
          <a:prstGeom prst="rect">
            <a:avLst/>
          </a:prstGeom>
          <a:noFill/>
        </p:spPr>
        <p:txBody>
          <a:bodyPr wrap="square" rtlCol="0">
            <a:spAutoFit/>
          </a:bodyPr>
          <a:lstStyle/>
          <a:p>
            <a:r>
              <a:rPr lang="en-US" sz="1600" dirty="0">
                <a:latin typeface="Book Antiqua" panose="02040602050305030304" pitchFamily="18" charset="0"/>
              </a:rPr>
              <a:t>The satellites’ vectors are in a 2-dimension plane (x, y)</a:t>
            </a:r>
          </a:p>
          <a:p>
            <a:endParaRPr lang="en-US" sz="1600" dirty="0">
              <a:latin typeface="Book Antiqua" panose="02040602050305030304" pitchFamily="18" charset="0"/>
            </a:endParaRPr>
          </a:p>
          <a:p>
            <a:r>
              <a:rPr lang="en-US" sz="1600" dirty="0">
                <a:latin typeface="Book Antiqua" panose="02040602050305030304" pitchFamily="18" charset="0"/>
              </a:rPr>
              <a:t>Thrusters are fired in one direction at a time</a:t>
            </a:r>
          </a:p>
        </p:txBody>
      </p:sp>
      <p:sp>
        <p:nvSpPr>
          <p:cNvPr id="8" name="TextBox 7">
            <a:extLst>
              <a:ext uri="{FF2B5EF4-FFF2-40B4-BE49-F238E27FC236}">
                <a16:creationId xmlns:a16="http://schemas.microsoft.com/office/drawing/2014/main" id="{DAA2813C-14B1-6509-47D2-2469AACF8492}"/>
              </a:ext>
            </a:extLst>
          </p:cNvPr>
          <p:cNvSpPr txBox="1"/>
          <p:nvPr/>
        </p:nvSpPr>
        <p:spPr>
          <a:xfrm>
            <a:off x="683834" y="2922847"/>
            <a:ext cx="6504989" cy="338554"/>
          </a:xfrm>
          <a:prstGeom prst="rect">
            <a:avLst/>
          </a:prstGeom>
          <a:noFill/>
        </p:spPr>
        <p:txBody>
          <a:bodyPr wrap="square" rtlCol="0">
            <a:spAutoFit/>
          </a:bodyPr>
          <a:lstStyle/>
          <a:p>
            <a:r>
              <a:rPr lang="en-US" sz="1600" dirty="0">
                <a:latin typeface="Book Antiqua" panose="02040602050305030304" pitchFamily="18" charset="0"/>
              </a:rPr>
              <a:t>Both satellites move in circular orbit around the Earth. </a:t>
            </a:r>
          </a:p>
        </p:txBody>
      </p:sp>
      <p:sp>
        <p:nvSpPr>
          <p:cNvPr id="9" name="TextBox 8">
            <a:extLst>
              <a:ext uri="{FF2B5EF4-FFF2-40B4-BE49-F238E27FC236}">
                <a16:creationId xmlns:a16="http://schemas.microsoft.com/office/drawing/2014/main" id="{D3E1CBBC-1312-EB2C-0EA7-0F225E0A3472}"/>
              </a:ext>
            </a:extLst>
          </p:cNvPr>
          <p:cNvSpPr txBox="1"/>
          <p:nvPr/>
        </p:nvSpPr>
        <p:spPr>
          <a:xfrm>
            <a:off x="683834" y="2500494"/>
            <a:ext cx="1542410" cy="338554"/>
          </a:xfrm>
          <a:prstGeom prst="rect">
            <a:avLst/>
          </a:prstGeom>
          <a:noFill/>
        </p:spPr>
        <p:txBody>
          <a:bodyPr wrap="none" rtlCol="0">
            <a:spAutoFit/>
          </a:bodyPr>
          <a:lstStyle/>
          <a:p>
            <a:r>
              <a:rPr lang="en-US" sz="1600" u="sng" dirty="0">
                <a:latin typeface="Book Antiqua" panose="02040602050305030304" pitchFamily="18" charset="0"/>
              </a:rPr>
              <a:t>Simplifications</a:t>
            </a:r>
          </a:p>
        </p:txBody>
      </p:sp>
    </p:spTree>
    <p:extLst>
      <p:ext uri="{BB962C8B-B14F-4D97-AF65-F5344CB8AC3E}">
        <p14:creationId xmlns:p14="http://schemas.microsoft.com/office/powerpoint/2010/main" val="42537822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CFE64EE-DEE4-CB1E-2854-1AD2F39E632F}"/>
              </a:ext>
            </a:extLst>
          </p:cNvPr>
          <p:cNvSpPr txBox="1"/>
          <p:nvPr/>
        </p:nvSpPr>
        <p:spPr>
          <a:xfrm>
            <a:off x="641865" y="3271027"/>
            <a:ext cx="7315200" cy="830997"/>
          </a:xfrm>
          <a:prstGeom prst="rect">
            <a:avLst/>
          </a:prstGeom>
          <a:noFill/>
        </p:spPr>
        <p:txBody>
          <a:bodyPr wrap="square" rtlCol="0">
            <a:spAutoFit/>
          </a:bodyPr>
          <a:lstStyle/>
          <a:p>
            <a:endParaRPr lang="en-US" sz="1600" dirty="0">
              <a:latin typeface="Book Antiqua" panose="02040602050305030304" pitchFamily="18" charset="0"/>
            </a:endParaRPr>
          </a:p>
          <a:p>
            <a:pPr marL="285750" indent="-285750">
              <a:buFont typeface="Arial" panose="020B0604020202020204" pitchFamily="34" charset="0"/>
              <a:buChar char="•"/>
            </a:pPr>
            <a:r>
              <a:rPr lang="en-US" sz="1600" dirty="0">
                <a:latin typeface="Book Antiqua" panose="02040602050305030304" pitchFamily="18" charset="0"/>
              </a:rPr>
              <a:t>Velocity is a rate of position change.</a:t>
            </a:r>
          </a:p>
          <a:p>
            <a:pPr marL="285750" indent="-285750">
              <a:buFont typeface="Arial" panose="020B0604020202020204" pitchFamily="34" charset="0"/>
              <a:buChar char="•"/>
            </a:pPr>
            <a:r>
              <a:rPr lang="en-US" sz="1600" dirty="0">
                <a:latin typeface="Book Antiqua" panose="02040602050305030304" pitchFamily="18" charset="0"/>
              </a:rPr>
              <a:t>Acceleration is a rate of velocity change .</a:t>
            </a:r>
          </a:p>
        </p:txBody>
      </p:sp>
      <p:sp>
        <p:nvSpPr>
          <p:cNvPr id="5" name="TextBox 4">
            <a:extLst>
              <a:ext uri="{FF2B5EF4-FFF2-40B4-BE49-F238E27FC236}">
                <a16:creationId xmlns:a16="http://schemas.microsoft.com/office/drawing/2014/main" id="{2DF0A006-FA28-8AC7-3D94-A00B188BBEA2}"/>
              </a:ext>
            </a:extLst>
          </p:cNvPr>
          <p:cNvSpPr txBox="1"/>
          <p:nvPr/>
        </p:nvSpPr>
        <p:spPr>
          <a:xfrm>
            <a:off x="2299924" y="320678"/>
            <a:ext cx="3983149" cy="646331"/>
          </a:xfrm>
          <a:prstGeom prst="rect">
            <a:avLst/>
          </a:prstGeom>
          <a:noFill/>
        </p:spPr>
        <p:txBody>
          <a:bodyPr wrap="square" rtlCol="0">
            <a:spAutoFit/>
          </a:bodyPr>
          <a:lstStyle/>
          <a:p>
            <a:pPr algn="ctr"/>
            <a:r>
              <a:rPr lang="en-US" dirty="0">
                <a:latin typeface="Book Antiqua" panose="02040602050305030304" pitchFamily="18" charset="0"/>
              </a:rPr>
              <a:t>General Strategy for Developing a Dynamic Simulation</a:t>
            </a:r>
          </a:p>
        </p:txBody>
      </p:sp>
      <p:sp>
        <p:nvSpPr>
          <p:cNvPr id="6" name="TextBox 5">
            <a:extLst>
              <a:ext uri="{FF2B5EF4-FFF2-40B4-BE49-F238E27FC236}">
                <a16:creationId xmlns:a16="http://schemas.microsoft.com/office/drawing/2014/main" id="{B0E98909-2214-79EA-61FC-9ED8B41F55CA}"/>
              </a:ext>
            </a:extLst>
          </p:cNvPr>
          <p:cNvSpPr txBox="1"/>
          <p:nvPr/>
        </p:nvSpPr>
        <p:spPr>
          <a:xfrm>
            <a:off x="641868" y="1337583"/>
            <a:ext cx="7315200" cy="338554"/>
          </a:xfrm>
          <a:prstGeom prst="rect">
            <a:avLst/>
          </a:prstGeom>
          <a:noFill/>
        </p:spPr>
        <p:txBody>
          <a:bodyPr wrap="square" rtlCol="0">
            <a:spAutoFit/>
          </a:bodyPr>
          <a:lstStyle/>
          <a:p>
            <a:r>
              <a:rPr lang="en-US" sz="1600" dirty="0">
                <a:latin typeface="Book Antiqua" panose="02040602050305030304" pitchFamily="18" charset="0"/>
              </a:rPr>
              <a:t>“Dynamic” means “characterized by change”. </a:t>
            </a:r>
          </a:p>
        </p:txBody>
      </p:sp>
      <p:sp>
        <p:nvSpPr>
          <p:cNvPr id="7" name="TextBox 6">
            <a:extLst>
              <a:ext uri="{FF2B5EF4-FFF2-40B4-BE49-F238E27FC236}">
                <a16:creationId xmlns:a16="http://schemas.microsoft.com/office/drawing/2014/main" id="{58C953BB-EA86-0937-086D-626277A7A25E}"/>
              </a:ext>
            </a:extLst>
          </p:cNvPr>
          <p:cNvSpPr txBox="1"/>
          <p:nvPr/>
        </p:nvSpPr>
        <p:spPr>
          <a:xfrm>
            <a:off x="641866" y="1821109"/>
            <a:ext cx="7315200" cy="1077218"/>
          </a:xfrm>
          <a:prstGeom prst="rect">
            <a:avLst/>
          </a:prstGeom>
          <a:noFill/>
        </p:spPr>
        <p:txBody>
          <a:bodyPr wrap="square" rtlCol="0">
            <a:spAutoFit/>
          </a:bodyPr>
          <a:lstStyle/>
          <a:p>
            <a:r>
              <a:rPr lang="en-US" sz="1600" dirty="0">
                <a:latin typeface="Book Antiqua" panose="02040602050305030304" pitchFamily="18" charset="0"/>
              </a:rPr>
              <a:t>In a dynamic simulation things like position, and velocity, continuously change over time. Lots of other things might change as well depending on what you are simulating. The amount that something changes per unit of time is its </a:t>
            </a:r>
            <a:r>
              <a:rPr lang="en-US" sz="1600" b="1" dirty="0">
                <a:latin typeface="Book Antiqua" panose="02040602050305030304" pitchFamily="18" charset="0"/>
              </a:rPr>
              <a:t>rate of change, </a:t>
            </a:r>
            <a:r>
              <a:rPr lang="en-US" sz="1600" dirty="0">
                <a:latin typeface="Book Antiqua" panose="02040602050305030304" pitchFamily="18" charset="0"/>
              </a:rPr>
              <a:t>or</a:t>
            </a:r>
            <a:r>
              <a:rPr lang="en-US" sz="1600" b="1" dirty="0">
                <a:latin typeface="Book Antiqua" panose="02040602050305030304" pitchFamily="18" charset="0"/>
              </a:rPr>
              <a:t> time derivative.</a:t>
            </a:r>
            <a:endParaRPr lang="en-US" sz="1600" dirty="0">
              <a:latin typeface="Book Antiqua" panose="02040602050305030304" pitchFamily="18" charset="0"/>
            </a:endParaRPr>
          </a:p>
        </p:txBody>
      </p:sp>
      <p:sp>
        <p:nvSpPr>
          <p:cNvPr id="8" name="TextBox 7">
            <a:extLst>
              <a:ext uri="{FF2B5EF4-FFF2-40B4-BE49-F238E27FC236}">
                <a16:creationId xmlns:a16="http://schemas.microsoft.com/office/drawing/2014/main" id="{37C7641F-BEC3-055F-4FBE-F0CABE867102}"/>
              </a:ext>
            </a:extLst>
          </p:cNvPr>
          <p:cNvSpPr txBox="1"/>
          <p:nvPr/>
        </p:nvSpPr>
        <p:spPr>
          <a:xfrm>
            <a:off x="641866" y="4246996"/>
            <a:ext cx="7315200" cy="830997"/>
          </a:xfrm>
          <a:prstGeom prst="rect">
            <a:avLst/>
          </a:prstGeom>
          <a:noFill/>
        </p:spPr>
        <p:txBody>
          <a:bodyPr wrap="square" rtlCol="0">
            <a:spAutoFit/>
          </a:bodyPr>
          <a:lstStyle/>
          <a:p>
            <a:r>
              <a:rPr lang="en-US" sz="1600" dirty="0">
                <a:latin typeface="Book Antiqua" panose="02040602050305030304" pitchFamily="18" charset="0"/>
              </a:rPr>
              <a:t>If we know the rate of change of something, then we can add up all the little</a:t>
            </a:r>
          </a:p>
          <a:p>
            <a:r>
              <a:rPr lang="en-US" sz="1600" dirty="0">
                <a:latin typeface="Book Antiqua" panose="02040602050305030304" pitchFamily="18" charset="0"/>
              </a:rPr>
              <a:t>changes over time to keep track of its value. This “adding up the little pieces” is called “numerical integration”. </a:t>
            </a:r>
          </a:p>
        </p:txBody>
      </p:sp>
      <p:sp>
        <p:nvSpPr>
          <p:cNvPr id="9" name="TextBox 8">
            <a:extLst>
              <a:ext uri="{FF2B5EF4-FFF2-40B4-BE49-F238E27FC236}">
                <a16:creationId xmlns:a16="http://schemas.microsoft.com/office/drawing/2014/main" id="{EE4C8035-9286-DC36-1BD9-9BFCDAAB2CCB}"/>
              </a:ext>
            </a:extLst>
          </p:cNvPr>
          <p:cNvSpPr txBox="1"/>
          <p:nvPr/>
        </p:nvSpPr>
        <p:spPr>
          <a:xfrm>
            <a:off x="633898" y="5228029"/>
            <a:ext cx="7315200" cy="584775"/>
          </a:xfrm>
          <a:prstGeom prst="rect">
            <a:avLst/>
          </a:prstGeom>
          <a:noFill/>
        </p:spPr>
        <p:txBody>
          <a:bodyPr wrap="square">
            <a:spAutoFit/>
          </a:bodyPr>
          <a:lstStyle/>
          <a:p>
            <a:r>
              <a:rPr lang="en-US" sz="1600" dirty="0">
                <a:latin typeface="Book Antiqua" panose="02040602050305030304" pitchFamily="18" charset="0"/>
              </a:rPr>
              <a:t>This is the basic strategy for designing Trick dynamic simulations. We calculate rates, and then we numerically integrate them.</a:t>
            </a:r>
            <a:endParaRPr lang="en-US" sz="1600" dirty="0"/>
          </a:p>
        </p:txBody>
      </p:sp>
      <p:sp>
        <p:nvSpPr>
          <p:cNvPr id="10" name="TextBox 9">
            <a:extLst>
              <a:ext uri="{FF2B5EF4-FFF2-40B4-BE49-F238E27FC236}">
                <a16:creationId xmlns:a16="http://schemas.microsoft.com/office/drawing/2014/main" id="{CA13F449-CD9F-864D-A532-4EE02D29F73C}"/>
              </a:ext>
            </a:extLst>
          </p:cNvPr>
          <p:cNvSpPr txBox="1"/>
          <p:nvPr/>
        </p:nvSpPr>
        <p:spPr>
          <a:xfrm>
            <a:off x="641864" y="2920021"/>
            <a:ext cx="7315200" cy="338554"/>
          </a:xfrm>
          <a:prstGeom prst="rect">
            <a:avLst/>
          </a:prstGeom>
          <a:noFill/>
        </p:spPr>
        <p:txBody>
          <a:bodyPr wrap="square" rtlCol="0">
            <a:spAutoFit/>
          </a:bodyPr>
          <a:lstStyle/>
          <a:p>
            <a:r>
              <a:rPr lang="en-US" sz="1600" dirty="0">
                <a:latin typeface="Book Antiqua" panose="02040602050305030304" pitchFamily="18" charset="0"/>
              </a:rPr>
              <a:t>For example:</a:t>
            </a:r>
          </a:p>
        </p:txBody>
      </p:sp>
    </p:spTree>
    <p:extLst>
      <p:ext uri="{BB962C8B-B14F-4D97-AF65-F5344CB8AC3E}">
        <p14:creationId xmlns:p14="http://schemas.microsoft.com/office/powerpoint/2010/main" val="9842491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C9D0C47-89B3-FEAE-2F56-A1FEA7796F51}"/>
              </a:ext>
            </a:extLst>
          </p:cNvPr>
          <p:cNvSpPr txBox="1"/>
          <p:nvPr/>
        </p:nvSpPr>
        <p:spPr>
          <a:xfrm>
            <a:off x="677082" y="902488"/>
            <a:ext cx="7789836" cy="338554"/>
          </a:xfrm>
          <a:prstGeom prst="rect">
            <a:avLst/>
          </a:prstGeom>
          <a:noFill/>
        </p:spPr>
        <p:txBody>
          <a:bodyPr wrap="square" rtlCol="0">
            <a:spAutoFit/>
          </a:bodyPr>
          <a:lstStyle/>
          <a:p>
            <a:r>
              <a:rPr lang="en-US" sz="1600" dirty="0">
                <a:latin typeface="Book Antiqua" panose="02040602050305030304" pitchFamily="18" charset="0"/>
              </a:rPr>
              <a:t>To determine the motion of an object we generally start with Newton’s Second Law:</a:t>
            </a:r>
          </a:p>
        </p:txBody>
      </p:sp>
      <p:sp>
        <p:nvSpPr>
          <p:cNvPr id="5" name="TextBox 4">
            <a:extLst>
              <a:ext uri="{FF2B5EF4-FFF2-40B4-BE49-F238E27FC236}">
                <a16:creationId xmlns:a16="http://schemas.microsoft.com/office/drawing/2014/main" id="{A77EFB86-8FB9-A1D6-C23F-C82150AB5BF3}"/>
              </a:ext>
            </a:extLst>
          </p:cNvPr>
          <p:cNvSpPr txBox="1"/>
          <p:nvPr/>
        </p:nvSpPr>
        <p:spPr>
          <a:xfrm>
            <a:off x="677082" y="3108237"/>
            <a:ext cx="3136161" cy="338554"/>
          </a:xfrm>
          <a:prstGeom prst="rect">
            <a:avLst/>
          </a:prstGeom>
          <a:noFill/>
        </p:spPr>
        <p:txBody>
          <a:bodyPr wrap="square">
            <a:spAutoFit/>
          </a:bodyPr>
          <a:lstStyle/>
          <a:p>
            <a:r>
              <a:rPr lang="en-US" sz="1600" dirty="0">
                <a:latin typeface="Book Antiqua" panose="02040602050305030304" pitchFamily="18" charset="0"/>
              </a:rPr>
              <a:t>Solving for acceleration, we get :</a:t>
            </a:r>
            <a:endParaRPr lang="en-US" sz="1600" dirty="0"/>
          </a:p>
        </p:txBody>
      </p:sp>
      <p:sp>
        <p:nvSpPr>
          <p:cNvPr id="6" name="TextBox 5">
            <a:extLst>
              <a:ext uri="{FF2B5EF4-FFF2-40B4-BE49-F238E27FC236}">
                <a16:creationId xmlns:a16="http://schemas.microsoft.com/office/drawing/2014/main" id="{0744371A-BC02-FEC7-C488-0F162CCFEBB4}"/>
              </a:ext>
            </a:extLst>
          </p:cNvPr>
          <p:cNvSpPr txBox="1"/>
          <p:nvPr/>
        </p:nvSpPr>
        <p:spPr>
          <a:xfrm>
            <a:off x="677081" y="1956632"/>
            <a:ext cx="4186748" cy="338554"/>
          </a:xfrm>
          <a:prstGeom prst="rect">
            <a:avLst/>
          </a:prstGeom>
          <a:noFill/>
        </p:spPr>
        <p:txBody>
          <a:bodyPr wrap="square" rtlCol="0">
            <a:spAutoFit/>
          </a:bodyPr>
          <a:lstStyle/>
          <a:p>
            <a:r>
              <a:rPr lang="en-US" sz="1600" dirty="0">
                <a:latin typeface="Book Antiqua" panose="02040602050305030304" pitchFamily="18" charset="0"/>
              </a:rPr>
              <a:t>That is, force equals mass times acceleration.</a:t>
            </a:r>
          </a:p>
        </p:txBody>
      </p:sp>
      <p:sp>
        <p:nvSpPr>
          <p:cNvPr id="7" name="TextBox 6">
            <a:extLst>
              <a:ext uri="{FF2B5EF4-FFF2-40B4-BE49-F238E27FC236}">
                <a16:creationId xmlns:a16="http://schemas.microsoft.com/office/drawing/2014/main" id="{83E7E7CF-ABEE-DAEC-51F1-1D4B1E81533E}"/>
              </a:ext>
            </a:extLst>
          </p:cNvPr>
          <p:cNvSpPr txBox="1"/>
          <p:nvPr/>
        </p:nvSpPr>
        <p:spPr>
          <a:xfrm>
            <a:off x="677080" y="4570142"/>
            <a:ext cx="7696484" cy="830997"/>
          </a:xfrm>
          <a:prstGeom prst="rect">
            <a:avLst/>
          </a:prstGeom>
          <a:noFill/>
        </p:spPr>
        <p:txBody>
          <a:bodyPr wrap="square">
            <a:spAutoFit/>
          </a:bodyPr>
          <a:lstStyle/>
          <a:p>
            <a:r>
              <a:rPr lang="en-US" sz="1600" dirty="0">
                <a:latin typeface="Book Antiqua" panose="02040602050305030304" pitchFamily="18" charset="0"/>
              </a:rPr>
              <a:t>So, if we have a force acting on a mass, we can determine its acceleration. Then, we can then numerically integrate that acceleration to get velocity and then integrate the velocity to get position.</a:t>
            </a:r>
            <a:endParaRPr lang="en-US" sz="1600" dirty="0"/>
          </a:p>
        </p:txBody>
      </p:sp>
      <p:sp>
        <p:nvSpPr>
          <p:cNvPr id="8" name="TextBox 7">
            <a:extLst>
              <a:ext uri="{FF2B5EF4-FFF2-40B4-BE49-F238E27FC236}">
                <a16:creationId xmlns:a16="http://schemas.microsoft.com/office/drawing/2014/main" id="{79AB4185-DC8E-FE69-7E13-4487933949D3}"/>
              </a:ext>
            </a:extLst>
          </p:cNvPr>
          <p:cNvSpPr txBox="1"/>
          <p:nvPr/>
        </p:nvSpPr>
        <p:spPr>
          <a:xfrm>
            <a:off x="3657600" y="1393758"/>
            <a:ext cx="1828800" cy="461665"/>
          </a:xfrm>
          <a:prstGeom prst="rect">
            <a:avLst/>
          </a:prstGeom>
          <a:noFill/>
          <a:ln>
            <a:noFill/>
          </a:ln>
        </p:spPr>
        <p:txBody>
          <a:bodyPr wrap="square" rtlCol="0">
            <a:spAutoFit/>
          </a:bodyPr>
          <a:lstStyle/>
          <a:p>
            <a:pPr algn="ctr"/>
            <a:r>
              <a:rPr lang="en-US" sz="2400" dirty="0">
                <a:latin typeface="Book Antiqua" panose="02040602050305030304" pitchFamily="18" charset="0"/>
              </a:rPr>
              <a:t>F = ma</a:t>
            </a:r>
          </a:p>
        </p:txBody>
      </p:sp>
      <p:sp>
        <p:nvSpPr>
          <p:cNvPr id="9" name="TextBox 8">
            <a:extLst>
              <a:ext uri="{FF2B5EF4-FFF2-40B4-BE49-F238E27FC236}">
                <a16:creationId xmlns:a16="http://schemas.microsoft.com/office/drawing/2014/main" id="{46AFEA2C-94F0-5B93-0506-4E03EB55FE55}"/>
              </a:ext>
            </a:extLst>
          </p:cNvPr>
          <p:cNvSpPr txBox="1"/>
          <p:nvPr/>
        </p:nvSpPr>
        <p:spPr>
          <a:xfrm>
            <a:off x="3657600" y="3438218"/>
            <a:ext cx="1828800" cy="461665"/>
          </a:xfrm>
          <a:prstGeom prst="rect">
            <a:avLst/>
          </a:prstGeom>
          <a:noFill/>
          <a:ln>
            <a:noFill/>
          </a:ln>
        </p:spPr>
        <p:txBody>
          <a:bodyPr wrap="square" rtlCol="0">
            <a:spAutoFit/>
          </a:bodyPr>
          <a:lstStyle/>
          <a:p>
            <a:pPr algn="ctr"/>
            <a:r>
              <a:rPr lang="en-US" sz="2400" dirty="0">
                <a:latin typeface="Book Antiqua" panose="02040602050305030304" pitchFamily="18" charset="0"/>
              </a:rPr>
              <a:t>a = F/m</a:t>
            </a:r>
          </a:p>
        </p:txBody>
      </p:sp>
      <p:sp>
        <p:nvSpPr>
          <p:cNvPr id="10" name="TextBox 9">
            <a:extLst>
              <a:ext uri="{FF2B5EF4-FFF2-40B4-BE49-F238E27FC236}">
                <a16:creationId xmlns:a16="http://schemas.microsoft.com/office/drawing/2014/main" id="{E6E6D964-1771-7CA1-3629-DE0370BF077A}"/>
              </a:ext>
            </a:extLst>
          </p:cNvPr>
          <p:cNvSpPr txBox="1"/>
          <p:nvPr/>
        </p:nvSpPr>
        <p:spPr>
          <a:xfrm>
            <a:off x="677080" y="2473604"/>
            <a:ext cx="7318343" cy="584775"/>
          </a:xfrm>
          <a:prstGeom prst="rect">
            <a:avLst/>
          </a:prstGeom>
          <a:noFill/>
        </p:spPr>
        <p:txBody>
          <a:bodyPr wrap="square" rtlCol="0">
            <a:spAutoFit/>
          </a:bodyPr>
          <a:lstStyle/>
          <a:p>
            <a:r>
              <a:rPr lang="en-US" sz="1600" dirty="0">
                <a:latin typeface="Book Antiqua" panose="02040602050305030304" pitchFamily="18" charset="0"/>
              </a:rPr>
              <a:t>This allows us to determine the rates that effect motion, that is: acceleration and velocity.</a:t>
            </a:r>
          </a:p>
        </p:txBody>
      </p:sp>
      <p:sp>
        <p:nvSpPr>
          <p:cNvPr id="11" name="TextBox 10">
            <a:extLst>
              <a:ext uri="{FF2B5EF4-FFF2-40B4-BE49-F238E27FC236}">
                <a16:creationId xmlns:a16="http://schemas.microsoft.com/office/drawing/2014/main" id="{4CAAF2D7-9127-3FFC-C795-1B89AA79FFA6}"/>
              </a:ext>
            </a:extLst>
          </p:cNvPr>
          <p:cNvSpPr txBox="1"/>
          <p:nvPr/>
        </p:nvSpPr>
        <p:spPr>
          <a:xfrm>
            <a:off x="0" y="184825"/>
            <a:ext cx="9143999" cy="369332"/>
          </a:xfrm>
          <a:prstGeom prst="rect">
            <a:avLst/>
          </a:prstGeom>
          <a:noFill/>
        </p:spPr>
        <p:txBody>
          <a:bodyPr wrap="square" rtlCol="0">
            <a:spAutoFit/>
          </a:bodyPr>
          <a:lstStyle/>
          <a:p>
            <a:pPr algn="ctr"/>
            <a:r>
              <a:rPr lang="en-US" dirty="0">
                <a:latin typeface="Book Antiqua" panose="02040602050305030304" pitchFamily="18" charset="0"/>
              </a:rPr>
              <a:t>General Strategy for Motion</a:t>
            </a:r>
          </a:p>
        </p:txBody>
      </p:sp>
      <p:sp>
        <p:nvSpPr>
          <p:cNvPr id="12" name="TextBox 11">
            <a:extLst>
              <a:ext uri="{FF2B5EF4-FFF2-40B4-BE49-F238E27FC236}">
                <a16:creationId xmlns:a16="http://schemas.microsoft.com/office/drawing/2014/main" id="{A0E77633-43FC-9D31-D5CA-9E2C47A78CD4}"/>
              </a:ext>
            </a:extLst>
          </p:cNvPr>
          <p:cNvSpPr txBox="1"/>
          <p:nvPr/>
        </p:nvSpPr>
        <p:spPr>
          <a:xfrm>
            <a:off x="677080" y="4133751"/>
            <a:ext cx="5723720" cy="338554"/>
          </a:xfrm>
          <a:prstGeom prst="rect">
            <a:avLst/>
          </a:prstGeom>
          <a:noFill/>
        </p:spPr>
        <p:txBody>
          <a:bodyPr wrap="square" rtlCol="0">
            <a:spAutoFit/>
          </a:bodyPr>
          <a:lstStyle/>
          <a:p>
            <a:r>
              <a:rPr lang="en-US" sz="1600" dirty="0">
                <a:latin typeface="Book Antiqua" panose="02040602050305030304" pitchFamily="18" charset="0"/>
              </a:rPr>
              <a:t>This is the form of Newton’s Law that we generally use.</a:t>
            </a:r>
          </a:p>
        </p:txBody>
      </p:sp>
      <p:sp>
        <p:nvSpPr>
          <p:cNvPr id="2" name="TextBox 1">
            <a:extLst>
              <a:ext uri="{FF2B5EF4-FFF2-40B4-BE49-F238E27FC236}">
                <a16:creationId xmlns:a16="http://schemas.microsoft.com/office/drawing/2014/main" id="{221CB6C6-B2D6-9467-8FB2-1BB3DB0D4159}"/>
              </a:ext>
            </a:extLst>
          </p:cNvPr>
          <p:cNvSpPr txBox="1"/>
          <p:nvPr/>
        </p:nvSpPr>
        <p:spPr>
          <a:xfrm>
            <a:off x="677082" y="5498976"/>
            <a:ext cx="7789836" cy="1077218"/>
          </a:xfrm>
          <a:prstGeom prst="rect">
            <a:avLst/>
          </a:prstGeom>
          <a:noFill/>
        </p:spPr>
        <p:txBody>
          <a:bodyPr wrap="square" rtlCol="0">
            <a:spAutoFit/>
          </a:bodyPr>
          <a:lstStyle/>
          <a:p>
            <a:r>
              <a:rPr lang="en-US" sz="1600" dirty="0">
                <a:latin typeface="Book Antiqua" panose="02040602050305030304" pitchFamily="18" charset="0"/>
              </a:rPr>
              <a:t>In our simulation our rates will be acceleration, velocity, and power. For each time step (</a:t>
            </a:r>
            <a:r>
              <a:rPr lang="en-US" sz="1600" dirty="0">
                <a:latin typeface="Book Antiqua" panose="02040602050305030304" pitchFamily="18" charset="0"/>
                <a:sym typeface="Wingdings" pitchFamily="2" charset="2"/>
              </a:rPr>
              <a:t>𝜹t) </a:t>
            </a:r>
            <a:r>
              <a:rPr lang="en-US" sz="1600" dirty="0">
                <a:latin typeface="Book Antiqua" panose="02040602050305030304" pitchFamily="18" charset="0"/>
              </a:rPr>
              <a:t>of our simulation, we’ll integrate our rates over the time period t </a:t>
            </a:r>
            <a:r>
              <a:rPr lang="en-US" sz="1600" dirty="0">
                <a:latin typeface="Book Antiqua" panose="02040602050305030304" pitchFamily="18" charset="0"/>
                <a:sym typeface="Wingdings" pitchFamily="2" charset="2"/>
              </a:rPr>
              <a:t> t + 𝜹t </a:t>
            </a:r>
            <a:r>
              <a:rPr lang="en-US" sz="1600" dirty="0">
                <a:latin typeface="Book Antiqua" panose="02040602050305030304" pitchFamily="18" charset="0"/>
              </a:rPr>
              <a:t> to get the next velocity, position, and energy state. A Trick integration job will calculate this for us.</a:t>
            </a:r>
          </a:p>
        </p:txBody>
      </p:sp>
    </p:spTree>
    <p:extLst>
      <p:ext uri="{BB962C8B-B14F-4D97-AF65-F5344CB8AC3E}">
        <p14:creationId xmlns:p14="http://schemas.microsoft.com/office/powerpoint/2010/main" val="38284781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TextBox 101">
            <a:extLst>
              <a:ext uri="{FF2B5EF4-FFF2-40B4-BE49-F238E27FC236}">
                <a16:creationId xmlns:a16="http://schemas.microsoft.com/office/drawing/2014/main" id="{BB80F459-4EF2-0B79-AD5A-D48715F3996E}"/>
              </a:ext>
            </a:extLst>
          </p:cNvPr>
          <p:cNvSpPr txBox="1"/>
          <p:nvPr/>
        </p:nvSpPr>
        <p:spPr>
          <a:xfrm>
            <a:off x="0" y="184825"/>
            <a:ext cx="9143999" cy="369332"/>
          </a:xfrm>
          <a:prstGeom prst="rect">
            <a:avLst/>
          </a:prstGeom>
          <a:noFill/>
        </p:spPr>
        <p:txBody>
          <a:bodyPr wrap="square" rtlCol="0">
            <a:spAutoFit/>
          </a:bodyPr>
          <a:lstStyle/>
          <a:p>
            <a:pPr algn="ctr"/>
            <a:r>
              <a:rPr lang="en-US">
                <a:latin typeface="Book Antiqua" panose="02040602050305030304" pitchFamily="18" charset="0"/>
              </a:rPr>
              <a:t>Specifications of Our Satellite Simulation</a:t>
            </a:r>
            <a:endParaRPr lang="en-US" dirty="0">
              <a:latin typeface="Book Antiqua" panose="02040602050305030304" pitchFamily="18" charset="0"/>
            </a:endParaRPr>
          </a:p>
        </p:txBody>
      </p:sp>
      <p:pic>
        <p:nvPicPr>
          <p:cNvPr id="3" name="Picture 2">
            <a:extLst>
              <a:ext uri="{FF2B5EF4-FFF2-40B4-BE49-F238E27FC236}">
                <a16:creationId xmlns:a16="http://schemas.microsoft.com/office/drawing/2014/main" id="{B5891734-9210-7840-E894-B8F89D131F1D}"/>
              </a:ext>
            </a:extLst>
          </p:cNvPr>
          <p:cNvPicPr>
            <a:picLocks noChangeAspect="1"/>
          </p:cNvPicPr>
          <p:nvPr/>
        </p:nvPicPr>
        <p:blipFill>
          <a:blip r:embed="rId3"/>
          <a:stretch>
            <a:fillRect/>
          </a:stretch>
        </p:blipFill>
        <p:spPr>
          <a:xfrm>
            <a:off x="3143922" y="1054249"/>
            <a:ext cx="2856155" cy="2856155"/>
          </a:xfrm>
          <a:prstGeom prst="rect">
            <a:avLst/>
          </a:prstGeom>
        </p:spPr>
      </p:pic>
      <p:sp>
        <p:nvSpPr>
          <p:cNvPr id="5" name="TextBox 4">
            <a:extLst>
              <a:ext uri="{FF2B5EF4-FFF2-40B4-BE49-F238E27FC236}">
                <a16:creationId xmlns:a16="http://schemas.microsoft.com/office/drawing/2014/main" id="{92245D1F-0D3E-0F64-D19F-68F4A83E51F1}"/>
              </a:ext>
            </a:extLst>
          </p:cNvPr>
          <p:cNvSpPr txBox="1"/>
          <p:nvPr/>
        </p:nvSpPr>
        <p:spPr>
          <a:xfrm>
            <a:off x="279699" y="4550485"/>
            <a:ext cx="8584602" cy="1323439"/>
          </a:xfrm>
          <a:prstGeom prst="rect">
            <a:avLst/>
          </a:prstGeom>
          <a:noFill/>
        </p:spPr>
        <p:txBody>
          <a:bodyPr wrap="square" rtlCol="0">
            <a:spAutoFit/>
          </a:bodyPr>
          <a:lstStyle/>
          <a:p>
            <a:r>
              <a:rPr lang="en-US" sz="1600"/>
              <a:t>Each satellite has a mass of 100,000.00 grams</a:t>
            </a:r>
          </a:p>
          <a:p>
            <a:endParaRPr lang="en-US" sz="1600"/>
          </a:p>
          <a:p>
            <a:r>
              <a:rPr lang="en-US" sz="1600"/>
              <a:t>Satellite 1 orbits the Earth at radius 6578000.0 meters and a tangential velocity of 7784.40 m/s</a:t>
            </a:r>
          </a:p>
          <a:p>
            <a:endParaRPr lang="en-US" sz="1600"/>
          </a:p>
          <a:p>
            <a:r>
              <a:rPr lang="en-US" sz="1600"/>
              <a:t>Satellite 2 orbits the Earth at radius 8478000.0 meters and a tangential velocity of 6856.86 m/s </a:t>
            </a:r>
            <a:endParaRPr lang="en-US" sz="1600" dirty="0"/>
          </a:p>
        </p:txBody>
      </p:sp>
    </p:spTree>
    <p:extLst>
      <p:ext uri="{BB962C8B-B14F-4D97-AF65-F5344CB8AC3E}">
        <p14:creationId xmlns:p14="http://schemas.microsoft.com/office/powerpoint/2010/main" val="22202379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68B5797-EF44-B769-1A02-7FB860F0412E}"/>
              </a:ext>
            </a:extLst>
          </p:cNvPr>
          <p:cNvSpPr txBox="1"/>
          <p:nvPr/>
        </p:nvSpPr>
        <p:spPr>
          <a:xfrm>
            <a:off x="0" y="184825"/>
            <a:ext cx="9143999" cy="369332"/>
          </a:xfrm>
          <a:prstGeom prst="rect">
            <a:avLst/>
          </a:prstGeom>
          <a:noFill/>
        </p:spPr>
        <p:txBody>
          <a:bodyPr wrap="square" rtlCol="0">
            <a:spAutoFit/>
          </a:bodyPr>
          <a:lstStyle/>
          <a:p>
            <a:pPr algn="ctr"/>
            <a:r>
              <a:rPr lang="en-US">
                <a:latin typeface="Book Antiqua" panose="02040602050305030304" pitchFamily="18" charset="0"/>
              </a:rPr>
              <a:t>A Bit About the Hohmann Transfer Orbit</a:t>
            </a:r>
            <a:endParaRPr lang="en-US" dirty="0">
              <a:latin typeface="Book Antiqua" panose="02040602050305030304" pitchFamily="18" charset="0"/>
            </a:endParaRPr>
          </a:p>
        </p:txBody>
      </p:sp>
      <p:sp>
        <p:nvSpPr>
          <p:cNvPr id="6" name="TextBox 5">
            <a:extLst>
              <a:ext uri="{FF2B5EF4-FFF2-40B4-BE49-F238E27FC236}">
                <a16:creationId xmlns:a16="http://schemas.microsoft.com/office/drawing/2014/main" id="{E45B9186-375F-4906-4017-86E8A4E48D9A}"/>
              </a:ext>
            </a:extLst>
          </p:cNvPr>
          <p:cNvSpPr txBox="1"/>
          <p:nvPr/>
        </p:nvSpPr>
        <p:spPr>
          <a:xfrm>
            <a:off x="398033" y="1075764"/>
            <a:ext cx="8078993" cy="1477328"/>
          </a:xfrm>
          <a:prstGeom prst="rect">
            <a:avLst/>
          </a:prstGeom>
          <a:noFill/>
        </p:spPr>
        <p:txBody>
          <a:bodyPr wrap="square" rtlCol="0">
            <a:spAutoFit/>
          </a:bodyPr>
          <a:lstStyle/>
          <a:p>
            <a:r>
              <a:rPr lang="en-US" dirty="0"/>
              <a:t>The Hohmann transfer orbit is an orbital maneuver used to transfer a spacecraft between two orbits of different altitudes around a central body. </a:t>
            </a:r>
          </a:p>
          <a:p>
            <a:endParaRPr lang="en-US" dirty="0"/>
          </a:p>
          <a:p>
            <a:r>
              <a:rPr lang="en-US" dirty="0"/>
              <a:t>The maneuver uses two impulsive engine burns: the first establishes the transfer orbit, and the second adjusts the orbit to match the target.</a:t>
            </a:r>
          </a:p>
        </p:txBody>
      </p:sp>
      <p:pic>
        <p:nvPicPr>
          <p:cNvPr id="10" name="Graphic 9">
            <a:extLst>
              <a:ext uri="{FF2B5EF4-FFF2-40B4-BE49-F238E27FC236}">
                <a16:creationId xmlns:a16="http://schemas.microsoft.com/office/drawing/2014/main" id="{E4D08F04-BBAD-25EC-A954-D9256EA88C7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964310" y="2814720"/>
            <a:ext cx="3215379" cy="3858455"/>
          </a:xfrm>
          <a:prstGeom prst="rect">
            <a:avLst/>
          </a:prstGeom>
        </p:spPr>
      </p:pic>
    </p:spTree>
    <p:extLst>
      <p:ext uri="{BB962C8B-B14F-4D97-AF65-F5344CB8AC3E}">
        <p14:creationId xmlns:p14="http://schemas.microsoft.com/office/powerpoint/2010/main" val="10503371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TextBox 121">
            <a:extLst>
              <a:ext uri="{FF2B5EF4-FFF2-40B4-BE49-F238E27FC236}">
                <a16:creationId xmlns:a16="http://schemas.microsoft.com/office/drawing/2014/main" id="{2D899A8D-52C4-D4F2-4CFF-0E9906ECAE99}"/>
              </a:ext>
            </a:extLst>
          </p:cNvPr>
          <p:cNvSpPr txBox="1"/>
          <p:nvPr/>
        </p:nvSpPr>
        <p:spPr>
          <a:xfrm>
            <a:off x="0" y="184825"/>
            <a:ext cx="9143999" cy="369332"/>
          </a:xfrm>
          <a:prstGeom prst="rect">
            <a:avLst/>
          </a:prstGeom>
          <a:noFill/>
        </p:spPr>
        <p:txBody>
          <a:bodyPr wrap="square" rtlCol="0">
            <a:spAutoFit/>
          </a:bodyPr>
          <a:lstStyle/>
          <a:p>
            <a:pPr algn="ctr"/>
            <a:r>
              <a:rPr lang="en-US" dirty="0">
                <a:latin typeface="Book Antiqua" panose="02040602050305030304" pitchFamily="18" charset="0"/>
              </a:rPr>
              <a:t>Calculating Forces</a:t>
            </a:r>
          </a:p>
        </p:txBody>
      </p:sp>
      <p:sp>
        <p:nvSpPr>
          <p:cNvPr id="3" name="TextBox 2">
            <a:extLst>
              <a:ext uri="{FF2B5EF4-FFF2-40B4-BE49-F238E27FC236}">
                <a16:creationId xmlns:a16="http://schemas.microsoft.com/office/drawing/2014/main" id="{2E0C0BEB-C3A5-5EB1-324C-B3B7C0DFE3BA}"/>
              </a:ext>
            </a:extLst>
          </p:cNvPr>
          <p:cNvSpPr txBox="1"/>
          <p:nvPr/>
        </p:nvSpPr>
        <p:spPr>
          <a:xfrm>
            <a:off x="957431" y="1140311"/>
            <a:ext cx="4528969" cy="2862322"/>
          </a:xfrm>
          <a:prstGeom prst="rect">
            <a:avLst/>
          </a:prstGeom>
          <a:noFill/>
        </p:spPr>
        <p:txBody>
          <a:bodyPr wrap="square" rtlCol="0">
            <a:spAutoFit/>
          </a:bodyPr>
          <a:lstStyle/>
          <a:p>
            <a:pPr marL="342900" indent="-342900">
              <a:buFont typeface="+mj-lt"/>
              <a:buAutoNum type="arabicParenR"/>
            </a:pPr>
            <a:r>
              <a:rPr lang="en-US" dirty="0"/>
              <a:t>Centripetal Force</a:t>
            </a:r>
          </a:p>
          <a:p>
            <a:pPr marL="342900" indent="-342900">
              <a:buFont typeface="+mj-lt"/>
              <a:buAutoNum type="arabicParenR"/>
            </a:pPr>
            <a:endParaRPr lang="en-US" dirty="0"/>
          </a:p>
          <a:p>
            <a:pPr marL="342900" indent="-342900">
              <a:buFont typeface="+mj-lt"/>
              <a:buAutoNum type="arabicParenR"/>
            </a:pPr>
            <a:endParaRPr lang="en-US" dirty="0"/>
          </a:p>
          <a:p>
            <a:pPr marL="342900" indent="-342900">
              <a:buFont typeface="+mj-lt"/>
              <a:buAutoNum type="arabicParenR"/>
            </a:pPr>
            <a:r>
              <a:rPr lang="en-US" dirty="0"/>
              <a:t>Centripetal Force</a:t>
            </a:r>
          </a:p>
          <a:p>
            <a:pPr marL="342900" indent="-342900">
              <a:buFont typeface="+mj-lt"/>
              <a:buAutoNum type="arabicParenR"/>
            </a:pPr>
            <a:endParaRPr lang="en-US" dirty="0"/>
          </a:p>
          <a:p>
            <a:pPr marL="342900" indent="-342900">
              <a:buFont typeface="+mj-lt"/>
              <a:buAutoNum type="arabicParenR"/>
            </a:pPr>
            <a:endParaRPr lang="en-US" dirty="0"/>
          </a:p>
          <a:p>
            <a:pPr marL="342900" indent="-342900">
              <a:buFont typeface="+mj-lt"/>
              <a:buAutoNum type="arabicParenR"/>
            </a:pPr>
            <a:r>
              <a:rPr lang="en-US" dirty="0"/>
              <a:t>Gravitational Force</a:t>
            </a:r>
          </a:p>
          <a:p>
            <a:pPr marL="342900" indent="-342900">
              <a:buFont typeface="+mj-lt"/>
              <a:buAutoNum type="arabicParenR"/>
            </a:pPr>
            <a:endParaRPr lang="en-US" dirty="0"/>
          </a:p>
          <a:p>
            <a:pPr marL="342900" indent="-342900">
              <a:buFont typeface="+mj-lt"/>
              <a:buAutoNum type="arabicParenR"/>
            </a:pPr>
            <a:endParaRPr lang="en-US" dirty="0"/>
          </a:p>
          <a:p>
            <a:pPr marL="342900" indent="-342900">
              <a:buFont typeface="+mj-lt"/>
              <a:buAutoNum type="arabicParenR"/>
            </a:pPr>
            <a:r>
              <a:rPr lang="en-US" dirty="0"/>
              <a:t>Thrust Force</a:t>
            </a:r>
          </a:p>
        </p:txBody>
      </p:sp>
      <p:pic>
        <p:nvPicPr>
          <p:cNvPr id="19" name="Picture 18">
            <a:extLst>
              <a:ext uri="{FF2B5EF4-FFF2-40B4-BE49-F238E27FC236}">
                <a16:creationId xmlns:a16="http://schemas.microsoft.com/office/drawing/2014/main" id="{07623F0B-6188-4CF5-5DF4-C73F3858668E}"/>
              </a:ext>
            </a:extLst>
          </p:cNvPr>
          <p:cNvPicPr>
            <a:picLocks noChangeAspect="1"/>
          </p:cNvPicPr>
          <p:nvPr/>
        </p:nvPicPr>
        <p:blipFill>
          <a:blip r:embed="rId2"/>
          <a:stretch>
            <a:fillRect/>
          </a:stretch>
        </p:blipFill>
        <p:spPr>
          <a:xfrm>
            <a:off x="4552949" y="1963990"/>
            <a:ext cx="1130300" cy="406400"/>
          </a:xfrm>
          <a:prstGeom prst="rect">
            <a:avLst/>
          </a:prstGeom>
        </p:spPr>
      </p:pic>
      <p:pic>
        <p:nvPicPr>
          <p:cNvPr id="22" name="Picture 21">
            <a:extLst>
              <a:ext uri="{FF2B5EF4-FFF2-40B4-BE49-F238E27FC236}">
                <a16:creationId xmlns:a16="http://schemas.microsoft.com/office/drawing/2014/main" id="{358189F7-848B-18B3-842C-A2484BAE9D5C}"/>
              </a:ext>
            </a:extLst>
          </p:cNvPr>
          <p:cNvPicPr>
            <a:picLocks noChangeAspect="1"/>
          </p:cNvPicPr>
          <p:nvPr/>
        </p:nvPicPr>
        <p:blipFill>
          <a:blip r:embed="rId3"/>
          <a:stretch>
            <a:fillRect/>
          </a:stretch>
        </p:blipFill>
        <p:spPr>
          <a:xfrm>
            <a:off x="4533899" y="1140310"/>
            <a:ext cx="1168400" cy="330200"/>
          </a:xfrm>
          <a:prstGeom prst="rect">
            <a:avLst/>
          </a:prstGeom>
        </p:spPr>
      </p:pic>
      <p:pic>
        <p:nvPicPr>
          <p:cNvPr id="40" name="Picture 39">
            <a:extLst>
              <a:ext uri="{FF2B5EF4-FFF2-40B4-BE49-F238E27FC236}">
                <a16:creationId xmlns:a16="http://schemas.microsoft.com/office/drawing/2014/main" id="{8C2DB5C7-37F9-F6BD-07D5-B518F52D77CF}"/>
              </a:ext>
            </a:extLst>
          </p:cNvPr>
          <p:cNvPicPr>
            <a:picLocks noChangeAspect="1"/>
          </p:cNvPicPr>
          <p:nvPr/>
        </p:nvPicPr>
        <p:blipFill>
          <a:blip r:embed="rId4"/>
          <a:stretch>
            <a:fillRect/>
          </a:stretch>
        </p:blipFill>
        <p:spPr>
          <a:xfrm>
            <a:off x="4533899" y="2660717"/>
            <a:ext cx="1574800" cy="609600"/>
          </a:xfrm>
          <a:prstGeom prst="rect">
            <a:avLst/>
          </a:prstGeom>
        </p:spPr>
      </p:pic>
      <p:pic>
        <p:nvPicPr>
          <p:cNvPr id="42" name="Picture 41">
            <a:extLst>
              <a:ext uri="{FF2B5EF4-FFF2-40B4-BE49-F238E27FC236}">
                <a16:creationId xmlns:a16="http://schemas.microsoft.com/office/drawing/2014/main" id="{5E061F58-1E2C-7554-BC6A-922FF8BE04B2}"/>
              </a:ext>
            </a:extLst>
          </p:cNvPr>
          <p:cNvPicPr>
            <a:picLocks noChangeAspect="1"/>
          </p:cNvPicPr>
          <p:nvPr/>
        </p:nvPicPr>
        <p:blipFill>
          <a:blip r:embed="rId5"/>
          <a:stretch>
            <a:fillRect/>
          </a:stretch>
        </p:blipFill>
        <p:spPr>
          <a:xfrm>
            <a:off x="4533899" y="3587684"/>
            <a:ext cx="3619500" cy="647700"/>
          </a:xfrm>
          <a:prstGeom prst="rect">
            <a:avLst/>
          </a:prstGeom>
        </p:spPr>
      </p:pic>
    </p:spTree>
    <p:extLst>
      <p:ext uri="{BB962C8B-B14F-4D97-AF65-F5344CB8AC3E}">
        <p14:creationId xmlns:p14="http://schemas.microsoft.com/office/powerpoint/2010/main" val="3742560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6B2CFC-53AE-82F3-BB95-236E43B70C6D}"/>
            </a:ext>
          </a:extLst>
        </p:cNvPr>
        <p:cNvGrpSpPr/>
        <p:nvPr/>
      </p:nvGrpSpPr>
      <p:grpSpPr>
        <a:xfrm>
          <a:off x="0" y="0"/>
          <a:ext cx="0" cy="0"/>
          <a:chOff x="0" y="0"/>
          <a:chExt cx="0" cy="0"/>
        </a:xfrm>
      </p:grpSpPr>
      <p:sp>
        <p:nvSpPr>
          <p:cNvPr id="122" name="TextBox 121">
            <a:extLst>
              <a:ext uri="{FF2B5EF4-FFF2-40B4-BE49-F238E27FC236}">
                <a16:creationId xmlns:a16="http://schemas.microsoft.com/office/drawing/2014/main" id="{449F6F51-451A-8055-1705-43E6DF615636}"/>
              </a:ext>
            </a:extLst>
          </p:cNvPr>
          <p:cNvSpPr txBox="1"/>
          <p:nvPr/>
        </p:nvSpPr>
        <p:spPr>
          <a:xfrm>
            <a:off x="0" y="184825"/>
            <a:ext cx="9143999" cy="369332"/>
          </a:xfrm>
          <a:prstGeom prst="rect">
            <a:avLst/>
          </a:prstGeom>
          <a:noFill/>
        </p:spPr>
        <p:txBody>
          <a:bodyPr wrap="square" rtlCol="0">
            <a:spAutoFit/>
          </a:bodyPr>
          <a:lstStyle/>
          <a:p>
            <a:pPr algn="ctr"/>
            <a:r>
              <a:rPr lang="en-US" dirty="0">
                <a:latin typeface="Book Antiqua" panose="02040602050305030304" pitchFamily="18" charset="0"/>
              </a:rPr>
              <a:t>Orbital Dynamics 101</a:t>
            </a:r>
          </a:p>
        </p:txBody>
      </p:sp>
      <p:sp>
        <p:nvSpPr>
          <p:cNvPr id="3" name="TextBox 2">
            <a:extLst>
              <a:ext uri="{FF2B5EF4-FFF2-40B4-BE49-F238E27FC236}">
                <a16:creationId xmlns:a16="http://schemas.microsoft.com/office/drawing/2014/main" id="{77ACCEBB-5379-E906-642D-8AA85C0892E9}"/>
              </a:ext>
            </a:extLst>
          </p:cNvPr>
          <p:cNvSpPr txBox="1"/>
          <p:nvPr/>
        </p:nvSpPr>
        <p:spPr>
          <a:xfrm>
            <a:off x="441063" y="844849"/>
            <a:ext cx="7229138" cy="3416320"/>
          </a:xfrm>
          <a:prstGeom prst="rect">
            <a:avLst/>
          </a:prstGeom>
          <a:noFill/>
        </p:spPr>
        <p:txBody>
          <a:bodyPr wrap="square" rtlCol="0">
            <a:spAutoFit/>
          </a:bodyPr>
          <a:lstStyle/>
          <a:p>
            <a:pPr marL="342900" indent="-342900">
              <a:buFont typeface="+mj-lt"/>
              <a:buAutoNum type="arabicParenR" startAt="5"/>
            </a:pPr>
            <a:r>
              <a:rPr lang="en-US" dirty="0"/>
              <a:t>Mechanical Energy = Kinetic Energy + Potential Energy</a:t>
            </a:r>
          </a:p>
          <a:p>
            <a:pPr marL="342900" indent="-342900">
              <a:buFont typeface="+mj-lt"/>
              <a:buAutoNum type="arabicParenR" startAt="5"/>
            </a:pPr>
            <a:endParaRPr lang="en-US" dirty="0"/>
          </a:p>
          <a:p>
            <a:pPr marL="342900" indent="-342900">
              <a:buFont typeface="+mj-lt"/>
              <a:buAutoNum type="arabicParenR" startAt="5"/>
            </a:pPr>
            <a:endParaRPr lang="en-US" dirty="0"/>
          </a:p>
          <a:p>
            <a:pPr marL="342900" indent="-342900">
              <a:buFont typeface="+mj-lt"/>
              <a:buAutoNum type="arabicParenR" startAt="5"/>
            </a:pPr>
            <a:r>
              <a:rPr lang="en-US" dirty="0"/>
              <a:t>Kinetic Energy</a:t>
            </a:r>
          </a:p>
          <a:p>
            <a:pPr marL="342900" indent="-342900">
              <a:buFont typeface="+mj-lt"/>
              <a:buAutoNum type="arabicParenR" startAt="5"/>
            </a:pPr>
            <a:endParaRPr lang="en-US" dirty="0"/>
          </a:p>
          <a:p>
            <a:pPr marL="342900" indent="-342900">
              <a:buFont typeface="+mj-lt"/>
              <a:buAutoNum type="arabicParenR" startAt="5"/>
            </a:pPr>
            <a:endParaRPr lang="en-US" dirty="0"/>
          </a:p>
          <a:p>
            <a:pPr marL="342900" indent="-342900">
              <a:buFont typeface="+mj-lt"/>
              <a:buAutoNum type="arabicParenR" startAt="5"/>
            </a:pPr>
            <a:r>
              <a:rPr lang="en-US" dirty="0"/>
              <a:t>Gravitational Potential Energy</a:t>
            </a:r>
          </a:p>
          <a:p>
            <a:pPr marL="342900" indent="-342900">
              <a:buFont typeface="+mj-lt"/>
              <a:buAutoNum type="arabicParenR" startAt="5"/>
            </a:pPr>
            <a:endParaRPr lang="en-US" dirty="0"/>
          </a:p>
          <a:p>
            <a:pPr marL="342900" indent="-342900">
              <a:buFont typeface="+mj-lt"/>
              <a:buAutoNum type="arabicParenR" startAt="5"/>
            </a:pPr>
            <a:endParaRPr lang="en-US" dirty="0"/>
          </a:p>
          <a:p>
            <a:pPr marL="342900" indent="-342900">
              <a:buFont typeface="+mj-lt"/>
              <a:buAutoNum type="arabicParenR" startAt="5"/>
            </a:pPr>
            <a:r>
              <a:rPr lang="en-US" dirty="0"/>
              <a:t>Mechanical Energy of an orbit</a:t>
            </a:r>
          </a:p>
          <a:p>
            <a:pPr marL="342900" indent="-342900">
              <a:buFont typeface="+mj-lt"/>
              <a:buAutoNum type="arabicParenR" startAt="5"/>
            </a:pPr>
            <a:endParaRPr lang="en-US" dirty="0"/>
          </a:p>
          <a:p>
            <a:pPr marL="342900" indent="-342900">
              <a:buFont typeface="+mj-lt"/>
              <a:buAutoNum type="arabicParenR" startAt="5"/>
            </a:pPr>
            <a:endParaRPr lang="en-US" dirty="0"/>
          </a:p>
        </p:txBody>
      </p:sp>
      <p:pic>
        <p:nvPicPr>
          <p:cNvPr id="4" name="Picture 3">
            <a:extLst>
              <a:ext uri="{FF2B5EF4-FFF2-40B4-BE49-F238E27FC236}">
                <a16:creationId xmlns:a16="http://schemas.microsoft.com/office/drawing/2014/main" id="{80C639CB-9F93-C495-AE2F-8AEC5B7636BA}"/>
              </a:ext>
            </a:extLst>
          </p:cNvPr>
          <p:cNvPicPr>
            <a:picLocks noChangeAspect="1"/>
          </p:cNvPicPr>
          <p:nvPr/>
        </p:nvPicPr>
        <p:blipFill>
          <a:blip r:embed="rId3"/>
          <a:stretch>
            <a:fillRect/>
          </a:stretch>
        </p:blipFill>
        <p:spPr>
          <a:xfrm>
            <a:off x="6487907" y="893887"/>
            <a:ext cx="1930400" cy="241300"/>
          </a:xfrm>
          <a:prstGeom prst="rect">
            <a:avLst/>
          </a:prstGeom>
        </p:spPr>
      </p:pic>
      <p:pic>
        <p:nvPicPr>
          <p:cNvPr id="6" name="Picture 5">
            <a:extLst>
              <a:ext uri="{FF2B5EF4-FFF2-40B4-BE49-F238E27FC236}">
                <a16:creationId xmlns:a16="http://schemas.microsoft.com/office/drawing/2014/main" id="{75793252-5143-6EA6-65B1-9BA0DC7C87DC}"/>
              </a:ext>
            </a:extLst>
          </p:cNvPr>
          <p:cNvPicPr>
            <a:picLocks noChangeAspect="1"/>
          </p:cNvPicPr>
          <p:nvPr/>
        </p:nvPicPr>
        <p:blipFill>
          <a:blip r:embed="rId4"/>
          <a:stretch>
            <a:fillRect/>
          </a:stretch>
        </p:blipFill>
        <p:spPr>
          <a:xfrm>
            <a:off x="6487907" y="1452891"/>
            <a:ext cx="1460500" cy="609600"/>
          </a:xfrm>
          <a:prstGeom prst="rect">
            <a:avLst/>
          </a:prstGeom>
        </p:spPr>
      </p:pic>
      <p:pic>
        <p:nvPicPr>
          <p:cNvPr id="8" name="Picture 7">
            <a:extLst>
              <a:ext uri="{FF2B5EF4-FFF2-40B4-BE49-F238E27FC236}">
                <a16:creationId xmlns:a16="http://schemas.microsoft.com/office/drawing/2014/main" id="{023F1308-4089-5291-D0E1-F7F022DC84DB}"/>
              </a:ext>
            </a:extLst>
          </p:cNvPr>
          <p:cNvPicPr>
            <a:picLocks noChangeAspect="1"/>
          </p:cNvPicPr>
          <p:nvPr/>
        </p:nvPicPr>
        <p:blipFill>
          <a:blip r:embed="rId5"/>
          <a:stretch>
            <a:fillRect/>
          </a:stretch>
        </p:blipFill>
        <p:spPr>
          <a:xfrm>
            <a:off x="6487907" y="2248209"/>
            <a:ext cx="1790700" cy="609600"/>
          </a:xfrm>
          <a:prstGeom prst="rect">
            <a:avLst/>
          </a:prstGeom>
        </p:spPr>
      </p:pic>
      <p:pic>
        <p:nvPicPr>
          <p:cNvPr id="12" name="Picture 11">
            <a:extLst>
              <a:ext uri="{FF2B5EF4-FFF2-40B4-BE49-F238E27FC236}">
                <a16:creationId xmlns:a16="http://schemas.microsoft.com/office/drawing/2014/main" id="{64FEDD11-C9E0-FA60-9C75-BF2D9CF38318}"/>
              </a:ext>
            </a:extLst>
          </p:cNvPr>
          <p:cNvPicPr>
            <a:picLocks noChangeAspect="1"/>
          </p:cNvPicPr>
          <p:nvPr/>
        </p:nvPicPr>
        <p:blipFill>
          <a:blip r:embed="rId6"/>
          <a:stretch>
            <a:fillRect/>
          </a:stretch>
        </p:blipFill>
        <p:spPr>
          <a:xfrm>
            <a:off x="4976607" y="3254689"/>
            <a:ext cx="3441700" cy="609600"/>
          </a:xfrm>
          <a:prstGeom prst="rect">
            <a:avLst/>
          </a:prstGeom>
        </p:spPr>
      </p:pic>
    </p:spTree>
    <p:extLst>
      <p:ext uri="{BB962C8B-B14F-4D97-AF65-F5344CB8AC3E}">
        <p14:creationId xmlns:p14="http://schemas.microsoft.com/office/powerpoint/2010/main" val="45796921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61A463239EEA94490331BC620AC7F2D" ma:contentTypeVersion="5" ma:contentTypeDescription="Create a new document." ma:contentTypeScope="" ma:versionID="927f2301ffef211df9e43825bfb9ace4">
  <xsd:schema xmlns:xsd="http://www.w3.org/2001/XMLSchema" xmlns:xs="http://www.w3.org/2001/XMLSchema" xmlns:p="http://schemas.microsoft.com/office/2006/metadata/properties" xmlns:ns2="f7390e4e-170e-49bb-a61a-390659ee3891" xmlns:ns3="b3cf172b-5abf-4841-99ea-199882f4ab5b" targetNamespace="http://schemas.microsoft.com/office/2006/metadata/properties" ma:root="true" ma:fieldsID="a5e412a6f85a8057d2596237fb39ed0b" ns2:_="" ns3:_="">
    <xsd:import namespace="f7390e4e-170e-49bb-a61a-390659ee3891"/>
    <xsd:import namespace="b3cf172b-5abf-4841-99ea-199882f4ab5b"/>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7390e4e-170e-49bb-a61a-390659ee389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3cf172b-5abf-4841-99ea-199882f4ab5b"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CDB366D-C880-41F4-B3EB-DE71BB398880}">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3E9207EA-A01F-4B9B-8B3D-D9792EA4B2F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7390e4e-170e-49bb-a61a-390659ee3891"/>
    <ds:schemaRef ds:uri="b3cf172b-5abf-4841-99ea-199882f4ab5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FF330DD-CDAC-4309-8EEF-55D2E91F054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 2013 - 2022</Template>
  <TotalTime>11828</TotalTime>
  <Words>990</Words>
  <Application>Microsoft Macintosh PowerPoint</Application>
  <PresentationFormat>Letter Paper (8.5x11 in)</PresentationFormat>
  <Paragraphs>152</Paragraphs>
  <Slides>16</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Book Antiqua</vt:lpstr>
      <vt:lpstr>Calibri</vt:lpstr>
      <vt:lpstr>Calibri Light</vt:lpstr>
      <vt:lpstr>Century Schoolbook</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Penn, John M. (JSC-ER7)[CACI NSS, INC]</dc:creator>
  <cp:lastModifiedBy>Crawford, Otney B. (JSC-ER711)[CACI INC. - FEDERAL]</cp:lastModifiedBy>
  <cp:revision>29</cp:revision>
  <cp:lastPrinted>2023-12-05T18:27:19Z</cp:lastPrinted>
  <dcterms:created xsi:type="dcterms:W3CDTF">2023-08-15T16:41:11Z</dcterms:created>
  <dcterms:modified xsi:type="dcterms:W3CDTF">2024-12-02T17:15:16Z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0x010100761A463239EEA94490331BC620AC7F2D</vt:lpwstr>
  </property>
</Properties>
</file>