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7"/>
  </p:notesMasterIdLst>
  <p:sldIdLst>
    <p:sldId id="265" r:id="rId5"/>
    <p:sldId id="291" r:id="rId6"/>
    <p:sldId id="266" r:id="rId7"/>
    <p:sldId id="267" r:id="rId8"/>
    <p:sldId id="268" r:id="rId9"/>
    <p:sldId id="282" r:id="rId10"/>
    <p:sldId id="279" r:id="rId11"/>
    <p:sldId id="283" r:id="rId12"/>
    <p:sldId id="270" r:id="rId13"/>
    <p:sldId id="275" r:id="rId14"/>
    <p:sldId id="276" r:id="rId15"/>
    <p:sldId id="277" r:id="rId16"/>
    <p:sldId id="278" r:id="rId17"/>
    <p:sldId id="285" r:id="rId18"/>
    <p:sldId id="274" r:id="rId19"/>
    <p:sldId id="286" r:id="rId20"/>
    <p:sldId id="287" r:id="rId21"/>
    <p:sldId id="288" r:id="rId22"/>
    <p:sldId id="290" r:id="rId23"/>
    <p:sldId id="263" r:id="rId24"/>
    <p:sldId id="289" r:id="rId25"/>
    <p:sldId id="280" r:id="rId26"/>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09"/>
    <p:restoredTop sz="93012"/>
  </p:normalViewPr>
  <p:slideViewPr>
    <p:cSldViewPr snapToGrid="0">
      <p:cViewPr varScale="1">
        <p:scale>
          <a:sx n="175" d="100"/>
          <a:sy n="175" d="100"/>
        </p:scale>
        <p:origin x="768" y="160"/>
      </p:cViewPr>
      <p:guideLst>
        <p:guide orient="horz" pos="2232"/>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B3838-903C-0341-B075-4FBAC90D33A7}" type="datetimeFigureOut">
              <a:rPr lang="en-US" smtClean="0"/>
              <a:t>11/27/2024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70BA5-65C9-B240-A3CB-9486261A0EF1}" type="slidenum">
              <a:rPr lang="en-US" smtClean="0"/>
              <a:t>‹#›</a:t>
            </a:fld>
            <a:endParaRPr lang="en-US"/>
          </a:p>
        </p:txBody>
      </p:sp>
    </p:spTree>
    <p:extLst>
      <p:ext uri="{BB962C8B-B14F-4D97-AF65-F5344CB8AC3E}">
        <p14:creationId xmlns:p14="http://schemas.microsoft.com/office/powerpoint/2010/main" val="105694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6</a:t>
            </a:fld>
            <a:endParaRPr lang="en-US"/>
          </a:p>
        </p:txBody>
      </p:sp>
    </p:spTree>
    <p:extLst>
      <p:ext uri="{BB962C8B-B14F-4D97-AF65-F5344CB8AC3E}">
        <p14:creationId xmlns:p14="http://schemas.microsoft.com/office/powerpoint/2010/main" val="13095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12</a:t>
            </a:fld>
            <a:endParaRPr lang="en-US"/>
          </a:p>
        </p:txBody>
      </p:sp>
    </p:spTree>
    <p:extLst>
      <p:ext uri="{BB962C8B-B14F-4D97-AF65-F5344CB8AC3E}">
        <p14:creationId xmlns:p14="http://schemas.microsoft.com/office/powerpoint/2010/main" val="2030758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13</a:t>
            </a:fld>
            <a:endParaRPr lang="en-US"/>
          </a:p>
        </p:txBody>
      </p:sp>
    </p:spTree>
    <p:extLst>
      <p:ext uri="{BB962C8B-B14F-4D97-AF65-F5344CB8AC3E}">
        <p14:creationId xmlns:p14="http://schemas.microsoft.com/office/powerpoint/2010/main" val="338955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15</a:t>
            </a:fld>
            <a:endParaRPr lang="en-US"/>
          </a:p>
        </p:txBody>
      </p:sp>
    </p:spTree>
    <p:extLst>
      <p:ext uri="{BB962C8B-B14F-4D97-AF65-F5344CB8AC3E}">
        <p14:creationId xmlns:p14="http://schemas.microsoft.com/office/powerpoint/2010/main" val="2446995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16</a:t>
            </a:fld>
            <a:endParaRPr lang="en-US"/>
          </a:p>
        </p:txBody>
      </p:sp>
    </p:spTree>
    <p:extLst>
      <p:ext uri="{BB962C8B-B14F-4D97-AF65-F5344CB8AC3E}">
        <p14:creationId xmlns:p14="http://schemas.microsoft.com/office/powerpoint/2010/main" val="25957432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17</a:t>
            </a:fld>
            <a:endParaRPr lang="en-US"/>
          </a:p>
        </p:txBody>
      </p:sp>
    </p:spTree>
    <p:extLst>
      <p:ext uri="{BB962C8B-B14F-4D97-AF65-F5344CB8AC3E}">
        <p14:creationId xmlns:p14="http://schemas.microsoft.com/office/powerpoint/2010/main" val="231357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20</a:t>
            </a:fld>
            <a:endParaRPr lang="en-US"/>
          </a:p>
        </p:txBody>
      </p:sp>
    </p:spTree>
    <p:extLst>
      <p:ext uri="{BB962C8B-B14F-4D97-AF65-F5344CB8AC3E}">
        <p14:creationId xmlns:p14="http://schemas.microsoft.com/office/powerpoint/2010/main" val="4294094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hull_length</a:t>
            </a:r>
            <a:r>
              <a:rPr lang="en-US" dirty="0"/>
              <a:t> = 3.0;</a:t>
            </a:r>
          </a:p>
        </p:txBody>
      </p:sp>
      <p:sp>
        <p:nvSpPr>
          <p:cNvPr id="4" name="Slide Number Placeholder 3"/>
          <p:cNvSpPr>
            <a:spLocks noGrp="1"/>
          </p:cNvSpPr>
          <p:nvPr>
            <p:ph type="sldNum" sz="quarter" idx="5"/>
          </p:nvPr>
        </p:nvSpPr>
        <p:spPr/>
        <p:txBody>
          <a:bodyPr/>
          <a:lstStyle/>
          <a:p>
            <a:fld id="{09A70BA5-65C9-B240-A3CB-9486261A0EF1}" type="slidenum">
              <a:rPr lang="en-US" smtClean="0"/>
              <a:t>22</a:t>
            </a:fld>
            <a:endParaRPr lang="en-US"/>
          </a:p>
        </p:txBody>
      </p:sp>
    </p:spTree>
    <p:extLst>
      <p:ext uri="{BB962C8B-B14F-4D97-AF65-F5344CB8AC3E}">
        <p14:creationId xmlns:p14="http://schemas.microsoft.com/office/powerpoint/2010/main" val="3310421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8545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550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0684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28974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93875-AD3E-2D47-B77B-84C696168B89}"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7152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93875-AD3E-2D47-B77B-84C696168B89}"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99802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93875-AD3E-2D47-B77B-84C696168B89}" type="datetimeFigureOut">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1500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93875-AD3E-2D47-B77B-84C696168B89}" type="datetimeFigureOut">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20509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93875-AD3E-2D47-B77B-84C696168B89}" type="datetimeFigureOut">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62559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721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398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93875-AD3E-2D47-B77B-84C696168B89}" type="datetimeFigureOut">
              <a:rPr lang="en-US" smtClean="0"/>
              <a:t>11/27/2024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4D72D-7391-524B-AA99-463752AD9447}" type="slidenum">
              <a:rPr lang="en-US" smtClean="0"/>
              <a:t>‹#›</a:t>
            </a:fld>
            <a:endParaRPr lang="en-US"/>
          </a:p>
        </p:txBody>
      </p:sp>
    </p:spTree>
    <p:extLst>
      <p:ext uri="{BB962C8B-B14F-4D97-AF65-F5344CB8AC3E}">
        <p14:creationId xmlns:p14="http://schemas.microsoft.com/office/powerpoint/2010/main" val="33362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FC92D-7D24-CB7D-1BA6-5BDC8A67EA99}"/>
              </a:ext>
            </a:extLst>
          </p:cNvPr>
          <p:cNvSpPr txBox="1"/>
          <p:nvPr/>
        </p:nvSpPr>
        <p:spPr>
          <a:xfrm flipH="1">
            <a:off x="2443134" y="2857545"/>
            <a:ext cx="4562531" cy="461665"/>
          </a:xfrm>
          <a:prstGeom prst="rect">
            <a:avLst/>
          </a:prstGeom>
          <a:noFill/>
        </p:spPr>
        <p:txBody>
          <a:bodyPr wrap="square" rtlCol="0">
            <a:spAutoFit/>
          </a:bodyPr>
          <a:lstStyle/>
          <a:p>
            <a:r>
              <a:rPr lang="en-US" sz="2400" dirty="0">
                <a:latin typeface="Century Schoolbook" panose="02040604050505020304" pitchFamily="18" charset="0"/>
              </a:rPr>
              <a:t>Submarine Simulation Design</a:t>
            </a:r>
          </a:p>
        </p:txBody>
      </p:sp>
    </p:spTree>
    <p:extLst>
      <p:ext uri="{BB962C8B-B14F-4D97-AF65-F5344CB8AC3E}">
        <p14:creationId xmlns:p14="http://schemas.microsoft.com/office/powerpoint/2010/main" val="113524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22FD9-574D-3D4D-B614-72678BCA9DFA}"/>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Gravity Force</a:t>
            </a:r>
          </a:p>
        </p:txBody>
      </p:sp>
      <p:sp>
        <p:nvSpPr>
          <p:cNvPr id="4" name="TextBox 3">
            <a:extLst>
              <a:ext uri="{FF2B5EF4-FFF2-40B4-BE49-F238E27FC236}">
                <a16:creationId xmlns:a16="http://schemas.microsoft.com/office/drawing/2014/main" id="{74908824-483F-7679-7357-E67105CDCC04}"/>
              </a:ext>
            </a:extLst>
          </p:cNvPr>
          <p:cNvSpPr txBox="1"/>
          <p:nvPr/>
        </p:nvSpPr>
        <p:spPr>
          <a:xfrm>
            <a:off x="2905341" y="2151778"/>
            <a:ext cx="2993955" cy="461665"/>
          </a:xfrm>
          <a:prstGeom prst="rect">
            <a:avLst/>
          </a:prstGeom>
          <a:noFill/>
          <a:ln>
            <a:noFill/>
          </a:ln>
        </p:spPr>
        <p:txBody>
          <a:bodyPr wrap="square">
            <a:spAutoFit/>
          </a:bodyPr>
          <a:lstStyle/>
          <a:p>
            <a:r>
              <a:rPr lang="en-US" sz="2400" dirty="0">
                <a:latin typeface="Century Schoolbook" panose="02040604050505020304" pitchFamily="18" charset="0"/>
              </a:rPr>
              <a:t>F</a:t>
            </a:r>
            <a:r>
              <a:rPr lang="en-US" sz="2400" baseline="-25000" dirty="0">
                <a:latin typeface="Century Schoolbook" panose="02040604050505020304" pitchFamily="18" charset="0"/>
              </a:rPr>
              <a:t>gravity </a:t>
            </a:r>
            <a:r>
              <a:rPr lang="en-US" sz="2400" dirty="0">
                <a:latin typeface="Century Schoolbook" panose="02040604050505020304" pitchFamily="18" charset="0"/>
              </a:rPr>
              <a:t>= </a:t>
            </a:r>
            <a:r>
              <a:rPr lang="en-US" sz="2400" dirty="0" err="1">
                <a:latin typeface="Century Schoolbook" panose="02040604050505020304" pitchFamily="18" charset="0"/>
              </a:rPr>
              <a:t>m</a:t>
            </a:r>
            <a:r>
              <a:rPr lang="en-US" sz="2400" baseline="-25000" dirty="0" err="1">
                <a:latin typeface="Century Schoolbook" panose="02040604050505020304" pitchFamily="18" charset="0"/>
              </a:rPr>
              <a:t>total</a:t>
            </a:r>
            <a:r>
              <a:rPr lang="en-US" sz="2400" dirty="0">
                <a:latin typeface="Century Schoolbook" panose="02040604050505020304" pitchFamily="18" charset="0"/>
              </a:rPr>
              <a:t>· g</a:t>
            </a:r>
          </a:p>
        </p:txBody>
      </p:sp>
      <p:sp>
        <p:nvSpPr>
          <p:cNvPr id="5" name="TextBox 4">
            <a:extLst>
              <a:ext uri="{FF2B5EF4-FFF2-40B4-BE49-F238E27FC236}">
                <a16:creationId xmlns:a16="http://schemas.microsoft.com/office/drawing/2014/main" id="{D5F02EA0-DD87-06EA-DD5C-DF46D1DFEB12}"/>
              </a:ext>
            </a:extLst>
          </p:cNvPr>
          <p:cNvSpPr txBox="1"/>
          <p:nvPr/>
        </p:nvSpPr>
        <p:spPr>
          <a:xfrm>
            <a:off x="1252821" y="5157414"/>
            <a:ext cx="6638356" cy="461665"/>
          </a:xfrm>
          <a:prstGeom prst="rect">
            <a:avLst/>
          </a:prstGeom>
          <a:noFill/>
          <a:ln>
            <a:solidFill>
              <a:srgbClr val="00B050"/>
            </a:solidFill>
          </a:ln>
        </p:spPr>
        <p:txBody>
          <a:bodyPr wrap="none" rtlCol="0">
            <a:spAutoFit/>
          </a:bodyPr>
          <a:lstStyle/>
          <a:p>
            <a:r>
              <a:rPr lang="en-US" sz="2400" dirty="0">
                <a:latin typeface="Century Schoolbook" panose="02040604050505020304" pitchFamily="18" charset="0"/>
              </a:rPr>
              <a:t>What determines the mass of the submarine?</a:t>
            </a:r>
          </a:p>
        </p:txBody>
      </p:sp>
      <p:sp>
        <p:nvSpPr>
          <p:cNvPr id="7" name="TextBox 6">
            <a:extLst>
              <a:ext uri="{FF2B5EF4-FFF2-40B4-BE49-F238E27FC236}">
                <a16:creationId xmlns:a16="http://schemas.microsoft.com/office/drawing/2014/main" id="{5A9983D3-99A2-00D3-AAC3-C4647D84B180}"/>
              </a:ext>
            </a:extLst>
          </p:cNvPr>
          <p:cNvSpPr txBox="1"/>
          <p:nvPr/>
        </p:nvSpPr>
        <p:spPr>
          <a:xfrm>
            <a:off x="914400" y="1136106"/>
            <a:ext cx="7315200" cy="830997"/>
          </a:xfrm>
          <a:prstGeom prst="rect">
            <a:avLst/>
          </a:prstGeom>
          <a:noFill/>
        </p:spPr>
        <p:txBody>
          <a:bodyPr wrap="square" rtlCol="0">
            <a:spAutoFit/>
          </a:bodyPr>
          <a:lstStyle/>
          <a:p>
            <a:r>
              <a:rPr lang="en-US" sz="2400" dirty="0">
                <a:latin typeface="Century Schoolbook" panose="02040604050505020304" pitchFamily="18" charset="0"/>
              </a:rPr>
              <a:t>Applying the acceleration of gravity to Newton’s 2nd Law:</a:t>
            </a:r>
          </a:p>
        </p:txBody>
      </p:sp>
      <p:sp>
        <p:nvSpPr>
          <p:cNvPr id="8" name="TextBox 7">
            <a:extLst>
              <a:ext uri="{FF2B5EF4-FFF2-40B4-BE49-F238E27FC236}">
                <a16:creationId xmlns:a16="http://schemas.microsoft.com/office/drawing/2014/main" id="{490E0565-81D8-F5A4-193C-06A56F7845B8}"/>
              </a:ext>
            </a:extLst>
          </p:cNvPr>
          <p:cNvSpPr txBox="1"/>
          <p:nvPr/>
        </p:nvSpPr>
        <p:spPr>
          <a:xfrm>
            <a:off x="914399" y="3098128"/>
            <a:ext cx="7315200" cy="1200329"/>
          </a:xfrm>
          <a:prstGeom prst="rect">
            <a:avLst/>
          </a:prstGeom>
          <a:noFill/>
        </p:spPr>
        <p:txBody>
          <a:bodyPr wrap="square" rtlCol="0">
            <a:spAutoFit/>
          </a:bodyPr>
          <a:lstStyle/>
          <a:p>
            <a:r>
              <a:rPr lang="en-US" sz="2400" dirty="0">
                <a:latin typeface="Century Schoolbook" panose="02040604050505020304" pitchFamily="18" charset="0"/>
              </a:rPr>
              <a:t>At sea-level, </a:t>
            </a:r>
            <a:r>
              <a:rPr lang="en-US" sz="2400" b="1" i="1" dirty="0">
                <a:latin typeface="Century Schoolbook" panose="02040604050505020304" pitchFamily="18" charset="0"/>
              </a:rPr>
              <a:t>g</a:t>
            </a:r>
            <a:r>
              <a:rPr lang="en-US" sz="2400" dirty="0">
                <a:latin typeface="Century Schoolbook" panose="02040604050505020304" pitchFamily="18" charset="0"/>
              </a:rPr>
              <a:t> is around 9.81 m/s</a:t>
            </a:r>
            <a:r>
              <a:rPr lang="en-US" sz="2400" baseline="30000" dirty="0">
                <a:latin typeface="Century Schoolbook" panose="02040604050505020304" pitchFamily="18" charset="0"/>
              </a:rPr>
              <a:t>2</a:t>
            </a:r>
            <a:r>
              <a:rPr lang="en-US" sz="2400" dirty="0">
                <a:latin typeface="Century Schoolbook" panose="02040604050505020304" pitchFamily="18" charset="0"/>
              </a:rPr>
              <a:t>.  Since our submarine will at most descend a few miles, we’ll</a:t>
            </a:r>
          </a:p>
          <a:p>
            <a:r>
              <a:rPr lang="en-US" sz="2400" dirty="0">
                <a:latin typeface="Century Schoolbook" panose="02040604050505020304" pitchFamily="18" charset="0"/>
              </a:rPr>
              <a:t>treat </a:t>
            </a:r>
            <a:r>
              <a:rPr lang="en-US" sz="2400" i="1" dirty="0">
                <a:latin typeface="Century Schoolbook" panose="02040604050505020304" pitchFamily="18" charset="0"/>
              </a:rPr>
              <a:t>g</a:t>
            </a:r>
            <a:r>
              <a:rPr lang="en-US" sz="2400" dirty="0">
                <a:latin typeface="Century Schoolbook" panose="02040604050505020304" pitchFamily="18" charset="0"/>
              </a:rPr>
              <a:t> as a constant.</a:t>
            </a:r>
          </a:p>
        </p:txBody>
      </p:sp>
      <p:sp>
        <p:nvSpPr>
          <p:cNvPr id="9" name="TextBox 8">
            <a:extLst>
              <a:ext uri="{FF2B5EF4-FFF2-40B4-BE49-F238E27FC236}">
                <a16:creationId xmlns:a16="http://schemas.microsoft.com/office/drawing/2014/main" id="{B7545D59-11FD-CAE9-9F12-A398C3EBF54B}"/>
              </a:ext>
            </a:extLst>
          </p:cNvPr>
          <p:cNvSpPr txBox="1"/>
          <p:nvPr/>
        </p:nvSpPr>
        <p:spPr>
          <a:xfrm>
            <a:off x="730169" y="2253327"/>
            <a:ext cx="442750"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02531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3EC4D3C-B0FF-4C5B-ADCC-6BF38C05DE7D}"/>
              </a:ext>
            </a:extLst>
          </p:cNvPr>
          <p:cNvSpPr/>
          <p:nvPr/>
        </p:nvSpPr>
        <p:spPr>
          <a:xfrm>
            <a:off x="1508231" y="3598064"/>
            <a:ext cx="5571347" cy="439271"/>
          </a:xfrm>
          <a:prstGeom prst="rect">
            <a:avLst/>
          </a:prstGeom>
          <a:solidFill>
            <a:srgbClr val="FFC00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6C6C3BF-7B8B-3B48-44A0-FD088624D132}"/>
              </a:ext>
            </a:extLst>
          </p:cNvPr>
          <p:cNvSpPr/>
          <p:nvPr/>
        </p:nvSpPr>
        <p:spPr>
          <a:xfrm>
            <a:off x="1508420" y="2841133"/>
            <a:ext cx="5571347" cy="439271"/>
          </a:xfrm>
          <a:prstGeom prst="rect">
            <a:avLst/>
          </a:prstGeom>
          <a:solidFill>
            <a:srgbClr val="FFC000">
              <a:alpha val="3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5C59C26-82C2-5F17-31B1-ABC3D2E04DEB}"/>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Submarine Mass</a:t>
            </a:r>
          </a:p>
        </p:txBody>
      </p:sp>
      <p:sp>
        <p:nvSpPr>
          <p:cNvPr id="2" name="TextBox 1">
            <a:extLst>
              <a:ext uri="{FF2B5EF4-FFF2-40B4-BE49-F238E27FC236}">
                <a16:creationId xmlns:a16="http://schemas.microsoft.com/office/drawing/2014/main" id="{181C2354-2ACE-561D-2799-421C6D0949D6}"/>
              </a:ext>
            </a:extLst>
          </p:cNvPr>
          <p:cNvSpPr txBox="1"/>
          <p:nvPr/>
        </p:nvSpPr>
        <p:spPr>
          <a:xfrm>
            <a:off x="1508420" y="2023610"/>
            <a:ext cx="2989512" cy="1200329"/>
          </a:xfrm>
          <a:prstGeom prst="rect">
            <a:avLst/>
          </a:prstGeom>
          <a:noFill/>
        </p:spPr>
        <p:txBody>
          <a:bodyPr wrap="square">
            <a:spAutoFit/>
          </a:bodyPr>
          <a:lstStyle/>
          <a:p>
            <a:r>
              <a:rPr lang="en-US" dirty="0">
                <a:latin typeface="Century Schoolbook" panose="02040604050505020304" pitchFamily="18" charset="0"/>
              </a:rPr>
              <a:t>hull</a:t>
            </a:r>
          </a:p>
          <a:p>
            <a:r>
              <a:rPr lang="en-US" dirty="0">
                <a:latin typeface="Century Schoolbook" panose="02040604050505020304" pitchFamily="18" charset="0"/>
              </a:rPr>
              <a:t>payload (passengers, etc.)</a:t>
            </a:r>
          </a:p>
          <a:p>
            <a:r>
              <a:rPr lang="en-US" dirty="0">
                <a:latin typeface="Century Schoolbook" panose="02040604050505020304" pitchFamily="18" charset="0"/>
              </a:rPr>
              <a:t>--------------</a:t>
            </a:r>
          </a:p>
          <a:p>
            <a:r>
              <a:rPr lang="en-US" dirty="0" err="1">
                <a:latin typeface="Century Schoolbook" panose="02040604050505020304" pitchFamily="18" charset="0"/>
              </a:rPr>
              <a:t>m</a:t>
            </a:r>
            <a:r>
              <a:rPr lang="en-US" baseline="-25000" dirty="0" err="1">
                <a:latin typeface="Century Schoolbook" panose="02040604050505020304" pitchFamily="18" charset="0"/>
              </a:rPr>
              <a:t>fixed</a:t>
            </a:r>
            <a:endParaRPr lang="en-US" dirty="0">
              <a:latin typeface="Century Schoolbook" panose="02040604050505020304" pitchFamily="18" charset="0"/>
            </a:endParaRPr>
          </a:p>
        </p:txBody>
      </p:sp>
      <p:sp>
        <p:nvSpPr>
          <p:cNvPr id="6" name="TextBox 5">
            <a:extLst>
              <a:ext uri="{FF2B5EF4-FFF2-40B4-BE49-F238E27FC236}">
                <a16:creationId xmlns:a16="http://schemas.microsoft.com/office/drawing/2014/main" id="{FFA688AD-993F-FF76-10F2-D5E3F8343B33}"/>
              </a:ext>
            </a:extLst>
          </p:cNvPr>
          <p:cNvSpPr txBox="1"/>
          <p:nvPr/>
        </p:nvSpPr>
        <p:spPr>
          <a:xfrm>
            <a:off x="1508230" y="1110306"/>
            <a:ext cx="4335979" cy="369332"/>
          </a:xfrm>
          <a:prstGeom prst="rect">
            <a:avLst/>
          </a:prstGeom>
          <a:noFill/>
          <a:ln>
            <a:noFill/>
          </a:ln>
        </p:spPr>
        <p:txBody>
          <a:bodyPr wrap="square">
            <a:spAutoFit/>
          </a:bodyPr>
          <a:lstStyle/>
          <a:p>
            <a:r>
              <a:rPr lang="en-US" dirty="0" err="1">
                <a:latin typeface="Century Schoolbook" panose="02040604050505020304" pitchFamily="18" charset="0"/>
              </a:rPr>
              <a:t>m</a:t>
            </a:r>
            <a:r>
              <a:rPr lang="en-US" baseline="-25000" dirty="0" err="1">
                <a:latin typeface="Century Schoolbook" panose="02040604050505020304" pitchFamily="18" charset="0"/>
              </a:rPr>
              <a:t>total</a:t>
            </a:r>
            <a:r>
              <a:rPr lang="en-US" baseline="-25000" dirty="0">
                <a:latin typeface="Century Schoolbook" panose="02040604050505020304" pitchFamily="18" charset="0"/>
              </a:rPr>
              <a:t> </a:t>
            </a:r>
            <a:r>
              <a:rPr lang="en-US" dirty="0">
                <a:latin typeface="Century Schoolbook" panose="02040604050505020304" pitchFamily="18" charset="0"/>
              </a:rPr>
              <a:t>= </a:t>
            </a:r>
            <a:r>
              <a:rPr lang="en-US" dirty="0" err="1">
                <a:latin typeface="Century Schoolbook" panose="02040604050505020304" pitchFamily="18" charset="0"/>
              </a:rPr>
              <a:t>m</a:t>
            </a:r>
            <a:r>
              <a:rPr lang="en-US" baseline="-25000" dirty="0" err="1">
                <a:latin typeface="Century Schoolbook" panose="02040604050505020304" pitchFamily="18" charset="0"/>
              </a:rPr>
              <a:t>fixed</a:t>
            </a:r>
            <a:r>
              <a:rPr lang="en-US" dirty="0">
                <a:latin typeface="Century Schoolbook" panose="02040604050505020304" pitchFamily="18" charset="0"/>
              </a:rPr>
              <a:t> + </a:t>
            </a:r>
            <a:r>
              <a:rPr lang="en-US" dirty="0" err="1">
                <a:latin typeface="Century Schoolbook" panose="02040604050505020304" pitchFamily="18" charset="0"/>
              </a:rPr>
              <a:t>m</a:t>
            </a:r>
            <a:r>
              <a:rPr lang="en-US" baseline="-25000" dirty="0" err="1">
                <a:latin typeface="Century Schoolbook" panose="02040604050505020304" pitchFamily="18" charset="0"/>
              </a:rPr>
              <a:t>hard_ballast</a:t>
            </a:r>
            <a:r>
              <a:rPr lang="en-US" dirty="0">
                <a:latin typeface="Century Schoolbook" panose="02040604050505020304" pitchFamily="18" charset="0"/>
              </a:rPr>
              <a:t> + </a:t>
            </a:r>
            <a:r>
              <a:rPr lang="en-US" dirty="0" err="1">
                <a:latin typeface="Century Schoolbook" panose="02040604050505020304" pitchFamily="18" charset="0"/>
              </a:rPr>
              <a:t>m</a:t>
            </a:r>
            <a:r>
              <a:rPr lang="en-US" baseline="-25000" dirty="0" err="1">
                <a:latin typeface="Century Schoolbook" panose="02040604050505020304" pitchFamily="18" charset="0"/>
              </a:rPr>
              <a:t>ballast_water</a:t>
            </a:r>
            <a:r>
              <a:rPr lang="en-US" dirty="0">
                <a:latin typeface="Century Schoolbook" panose="02040604050505020304" pitchFamily="18" charset="0"/>
              </a:rPr>
              <a:t> </a:t>
            </a:r>
          </a:p>
        </p:txBody>
      </p:sp>
      <p:sp>
        <p:nvSpPr>
          <p:cNvPr id="8" name="TextBox 7">
            <a:extLst>
              <a:ext uri="{FF2B5EF4-FFF2-40B4-BE49-F238E27FC236}">
                <a16:creationId xmlns:a16="http://schemas.microsoft.com/office/drawing/2014/main" id="{C924DFC3-C80C-889C-AE79-9FBEE89EF075}"/>
              </a:ext>
            </a:extLst>
          </p:cNvPr>
          <p:cNvSpPr txBox="1"/>
          <p:nvPr/>
        </p:nvSpPr>
        <p:spPr>
          <a:xfrm>
            <a:off x="552309" y="4930758"/>
            <a:ext cx="8039380" cy="461665"/>
          </a:xfrm>
          <a:prstGeom prst="rect">
            <a:avLst/>
          </a:prstGeom>
          <a:noFill/>
          <a:ln>
            <a:solidFill>
              <a:srgbClr val="00B050"/>
            </a:solidFill>
          </a:ln>
        </p:spPr>
        <p:txBody>
          <a:bodyPr wrap="none" rtlCol="0">
            <a:spAutoFit/>
          </a:bodyPr>
          <a:lstStyle/>
          <a:p>
            <a:r>
              <a:rPr lang="en-US" sz="2400" dirty="0">
                <a:latin typeface="Century Schoolbook" panose="02040604050505020304" pitchFamily="18" charset="0"/>
              </a:rPr>
              <a:t>What’s the mass of the ballast water in the submarine?</a:t>
            </a:r>
          </a:p>
        </p:txBody>
      </p:sp>
      <p:sp>
        <p:nvSpPr>
          <p:cNvPr id="12" name="TextBox 11">
            <a:extLst>
              <a:ext uri="{FF2B5EF4-FFF2-40B4-BE49-F238E27FC236}">
                <a16:creationId xmlns:a16="http://schemas.microsoft.com/office/drawing/2014/main" id="{9CC44137-CF8F-22EF-7917-8AD5D281CDAA}"/>
              </a:ext>
            </a:extLst>
          </p:cNvPr>
          <p:cNvSpPr txBox="1"/>
          <p:nvPr/>
        </p:nvSpPr>
        <p:spPr>
          <a:xfrm>
            <a:off x="1508231" y="3580554"/>
            <a:ext cx="5719483" cy="369332"/>
          </a:xfrm>
          <a:prstGeom prst="rect">
            <a:avLst/>
          </a:prstGeom>
          <a:noFill/>
        </p:spPr>
        <p:txBody>
          <a:bodyPr wrap="square">
            <a:spAutoFit/>
          </a:bodyPr>
          <a:lstStyle/>
          <a:p>
            <a:r>
              <a:rPr lang="en-US" dirty="0" err="1">
                <a:latin typeface="Century Schoolbook" panose="02040604050505020304" pitchFamily="18" charset="0"/>
              </a:rPr>
              <a:t>m</a:t>
            </a:r>
            <a:r>
              <a:rPr lang="en-US" baseline="-25000" dirty="0" err="1">
                <a:latin typeface="Century Schoolbook" panose="02040604050505020304" pitchFamily="18" charset="0"/>
              </a:rPr>
              <a:t>hard_ballast</a:t>
            </a:r>
            <a:endParaRPr lang="en-US" dirty="0"/>
          </a:p>
        </p:txBody>
      </p:sp>
      <p:sp>
        <p:nvSpPr>
          <p:cNvPr id="15" name="TextBox 14">
            <a:extLst>
              <a:ext uri="{FF2B5EF4-FFF2-40B4-BE49-F238E27FC236}">
                <a16:creationId xmlns:a16="http://schemas.microsoft.com/office/drawing/2014/main" id="{25E6E2F3-960A-4B64-9FA8-CCAC696C4F08}"/>
              </a:ext>
            </a:extLst>
          </p:cNvPr>
          <p:cNvSpPr txBox="1"/>
          <p:nvPr/>
        </p:nvSpPr>
        <p:spPr>
          <a:xfrm>
            <a:off x="5464205" y="2020065"/>
            <a:ext cx="1375865" cy="1200329"/>
          </a:xfrm>
          <a:prstGeom prst="rect">
            <a:avLst/>
          </a:prstGeom>
          <a:noFill/>
        </p:spPr>
        <p:txBody>
          <a:bodyPr wrap="square">
            <a:spAutoFit/>
          </a:bodyPr>
          <a:lstStyle/>
          <a:p>
            <a:r>
              <a:rPr lang="en-US" sz="1800" dirty="0">
                <a:latin typeface="Century Schoolbook" panose="02040604050505020304" pitchFamily="18" charset="0"/>
              </a:rPr>
              <a:t>10000.0 kg</a:t>
            </a:r>
          </a:p>
          <a:p>
            <a:r>
              <a:rPr lang="en-US" dirty="0">
                <a:latin typeface="Century Schoolbook" panose="02040604050505020304" pitchFamily="18" charset="0"/>
              </a:rPr>
              <a:t>  1500.0 kg</a:t>
            </a:r>
          </a:p>
          <a:p>
            <a:r>
              <a:rPr lang="en-US" dirty="0">
                <a:latin typeface="Century Schoolbook" panose="02040604050505020304" pitchFamily="18" charset="0"/>
              </a:rPr>
              <a:t>--------------</a:t>
            </a:r>
          </a:p>
          <a:p>
            <a:r>
              <a:rPr lang="en-US" dirty="0">
                <a:latin typeface="Century Schoolbook" panose="02040604050505020304" pitchFamily="18" charset="0"/>
              </a:rPr>
              <a:t>11500.0 kg</a:t>
            </a:r>
          </a:p>
        </p:txBody>
      </p:sp>
      <p:sp>
        <p:nvSpPr>
          <p:cNvPr id="16" name="TextBox 15">
            <a:extLst>
              <a:ext uri="{FF2B5EF4-FFF2-40B4-BE49-F238E27FC236}">
                <a16:creationId xmlns:a16="http://schemas.microsoft.com/office/drawing/2014/main" id="{92612253-0268-C4FD-546E-242B3CDE9C03}"/>
              </a:ext>
            </a:extLst>
          </p:cNvPr>
          <p:cNvSpPr txBox="1"/>
          <p:nvPr/>
        </p:nvSpPr>
        <p:spPr>
          <a:xfrm>
            <a:off x="5464205" y="3607443"/>
            <a:ext cx="1375865" cy="369332"/>
          </a:xfrm>
          <a:prstGeom prst="rect">
            <a:avLst/>
          </a:prstGeom>
          <a:noFill/>
        </p:spPr>
        <p:txBody>
          <a:bodyPr wrap="square">
            <a:spAutoFit/>
          </a:bodyPr>
          <a:lstStyle/>
          <a:p>
            <a:r>
              <a:rPr lang="en-US" dirty="0">
                <a:latin typeface="Century Schoolbook" panose="02040604050505020304" pitchFamily="18" charset="0"/>
              </a:rPr>
              <a:t>        </a:t>
            </a:r>
            <a:r>
              <a:rPr lang="en-US" sz="1800" dirty="0">
                <a:latin typeface="Century Schoolbook" panose="02040604050505020304" pitchFamily="18" charset="0"/>
              </a:rPr>
              <a:t>0.0 kg</a:t>
            </a:r>
          </a:p>
        </p:txBody>
      </p:sp>
      <p:sp>
        <p:nvSpPr>
          <p:cNvPr id="19" name="TextBox 18">
            <a:extLst>
              <a:ext uri="{FF2B5EF4-FFF2-40B4-BE49-F238E27FC236}">
                <a16:creationId xmlns:a16="http://schemas.microsoft.com/office/drawing/2014/main" id="{6BDF98AE-7FAF-0054-ECC7-69BF40FF5370}"/>
              </a:ext>
            </a:extLst>
          </p:cNvPr>
          <p:cNvSpPr txBox="1"/>
          <p:nvPr/>
        </p:nvSpPr>
        <p:spPr>
          <a:xfrm>
            <a:off x="730169" y="1132199"/>
            <a:ext cx="442750" cy="369332"/>
          </a:xfrm>
          <a:prstGeom prst="rect">
            <a:avLst/>
          </a:prstGeom>
          <a:noFill/>
        </p:spPr>
        <p:txBody>
          <a:bodyPr wrap="none" rtlCol="0">
            <a:spAutoFit/>
          </a:bodyPr>
          <a:lstStyle/>
          <a:p>
            <a:r>
              <a:rPr lang="en-US" dirty="0"/>
              <a:t>(4)</a:t>
            </a:r>
          </a:p>
        </p:txBody>
      </p:sp>
    </p:spTree>
    <p:extLst>
      <p:ext uri="{BB962C8B-B14F-4D97-AF65-F5344CB8AC3E}">
        <p14:creationId xmlns:p14="http://schemas.microsoft.com/office/powerpoint/2010/main" val="290773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161D2E-C7CC-0421-8093-09346ED453CF}"/>
              </a:ext>
            </a:extLst>
          </p:cNvPr>
          <p:cNvSpPr txBox="1"/>
          <p:nvPr/>
        </p:nvSpPr>
        <p:spPr>
          <a:xfrm>
            <a:off x="0" y="337225"/>
            <a:ext cx="9143999" cy="369332"/>
          </a:xfrm>
          <a:prstGeom prst="rect">
            <a:avLst/>
          </a:prstGeom>
          <a:noFill/>
        </p:spPr>
        <p:txBody>
          <a:bodyPr wrap="square" rtlCol="0">
            <a:spAutoFit/>
          </a:bodyPr>
          <a:lstStyle/>
          <a:p>
            <a:pPr algn="ctr"/>
            <a:r>
              <a:rPr lang="en-US" dirty="0">
                <a:latin typeface="Book Antiqua" panose="02040602050305030304" pitchFamily="18" charset="0"/>
              </a:rPr>
              <a:t>Ballast Water Mass</a:t>
            </a:r>
          </a:p>
        </p:txBody>
      </p:sp>
      <p:sp>
        <p:nvSpPr>
          <p:cNvPr id="4" name="TextBox 3">
            <a:extLst>
              <a:ext uri="{FF2B5EF4-FFF2-40B4-BE49-F238E27FC236}">
                <a16:creationId xmlns:a16="http://schemas.microsoft.com/office/drawing/2014/main" id="{09C2BA36-4169-9FF8-F9CF-9D386FAE96FA}"/>
              </a:ext>
            </a:extLst>
          </p:cNvPr>
          <p:cNvSpPr txBox="1"/>
          <p:nvPr/>
        </p:nvSpPr>
        <p:spPr>
          <a:xfrm>
            <a:off x="1440343" y="3429000"/>
            <a:ext cx="3904014" cy="369332"/>
          </a:xfrm>
          <a:prstGeom prst="rect">
            <a:avLst/>
          </a:prstGeom>
          <a:noFill/>
        </p:spPr>
        <p:txBody>
          <a:bodyPr wrap="square">
            <a:spAutoFit/>
          </a:bodyPr>
          <a:lstStyle/>
          <a:p>
            <a:r>
              <a:rPr lang="en-US" i="1" dirty="0" err="1">
                <a:latin typeface="Century Schoolbook" panose="02040604050505020304" pitchFamily="18" charset="0"/>
              </a:rPr>
              <a:t>V</a:t>
            </a:r>
            <a:r>
              <a:rPr lang="en-US" i="1" baseline="-25000" dirty="0" err="1">
                <a:latin typeface="Century Schoolbook" panose="02040604050505020304" pitchFamily="18" charset="0"/>
              </a:rPr>
              <a:t>ballast_water</a:t>
            </a:r>
            <a:r>
              <a:rPr lang="en-US" i="1" baseline="-25000" dirty="0">
                <a:latin typeface="Century Schoolbook" panose="02040604050505020304" pitchFamily="18" charset="0"/>
              </a:rPr>
              <a:t> </a:t>
            </a:r>
            <a:r>
              <a:rPr lang="en-US" dirty="0">
                <a:latin typeface="Century Schoolbook" panose="02040604050505020304" pitchFamily="18" charset="0"/>
              </a:rPr>
              <a:t>= </a:t>
            </a:r>
            <a:r>
              <a:rPr lang="en-US" b="1" dirty="0" err="1">
                <a:latin typeface="Century Schoolbook" panose="02040604050505020304" pitchFamily="18" charset="0"/>
              </a:rPr>
              <a:t>V</a:t>
            </a:r>
            <a:r>
              <a:rPr lang="en-US" b="1" baseline="-25000" dirty="0" err="1">
                <a:latin typeface="Century Schoolbook" panose="02040604050505020304" pitchFamily="18" charset="0"/>
              </a:rPr>
              <a:t>ballast_tank</a:t>
            </a:r>
            <a:r>
              <a:rPr lang="en-US" i="1" baseline="-25000" dirty="0">
                <a:latin typeface="Century Schoolbook" panose="02040604050505020304" pitchFamily="18" charset="0"/>
              </a:rPr>
              <a:t> </a:t>
            </a:r>
            <a:r>
              <a:rPr lang="en-US" dirty="0">
                <a:latin typeface="Century Schoolbook" panose="02040604050505020304" pitchFamily="18" charset="0"/>
              </a:rPr>
              <a:t>– </a:t>
            </a:r>
            <a:r>
              <a:rPr lang="en-US" i="1" dirty="0" err="1">
                <a:latin typeface="Century Schoolbook" panose="02040604050505020304" pitchFamily="18" charset="0"/>
              </a:rPr>
              <a:t>V</a:t>
            </a:r>
            <a:r>
              <a:rPr lang="en-US" i="1" baseline="-25000" dirty="0" err="1">
                <a:latin typeface="Century Schoolbook" panose="02040604050505020304" pitchFamily="18" charset="0"/>
              </a:rPr>
              <a:t>ballast_air</a:t>
            </a:r>
            <a:endParaRPr lang="en-US" i="1" dirty="0">
              <a:latin typeface="Century Schoolbook" panose="02040604050505020304" pitchFamily="18" charset="0"/>
            </a:endParaRPr>
          </a:p>
        </p:txBody>
      </p:sp>
      <p:sp>
        <p:nvSpPr>
          <p:cNvPr id="3" name="TextBox 2">
            <a:extLst>
              <a:ext uri="{FF2B5EF4-FFF2-40B4-BE49-F238E27FC236}">
                <a16:creationId xmlns:a16="http://schemas.microsoft.com/office/drawing/2014/main" id="{D16C657F-7014-5D93-7BD1-8DC6CCE44872}"/>
              </a:ext>
            </a:extLst>
          </p:cNvPr>
          <p:cNvSpPr txBox="1"/>
          <p:nvPr/>
        </p:nvSpPr>
        <p:spPr>
          <a:xfrm>
            <a:off x="1440343" y="1937537"/>
            <a:ext cx="3673195" cy="369332"/>
          </a:xfrm>
          <a:prstGeom prst="rect">
            <a:avLst/>
          </a:prstGeom>
          <a:noFill/>
        </p:spPr>
        <p:txBody>
          <a:bodyPr wrap="square">
            <a:spAutoFit/>
          </a:bodyPr>
          <a:lstStyle/>
          <a:p>
            <a:r>
              <a:rPr lang="en-US" i="1" dirty="0" err="1">
                <a:latin typeface="Century Schoolbook" panose="02040604050505020304" pitchFamily="18" charset="0"/>
              </a:rPr>
              <a:t>m</a:t>
            </a:r>
            <a:r>
              <a:rPr lang="en-US" i="1" baseline="-25000" dirty="0" err="1">
                <a:latin typeface="Century Schoolbook" panose="02040604050505020304" pitchFamily="18" charset="0"/>
              </a:rPr>
              <a:t>ballast_water</a:t>
            </a:r>
            <a:r>
              <a:rPr lang="en-US" i="1" dirty="0">
                <a:latin typeface="Century Schoolbook" panose="02040604050505020304" pitchFamily="18" charset="0"/>
              </a:rPr>
              <a:t> </a:t>
            </a:r>
            <a:r>
              <a:rPr lang="en-US" dirty="0">
                <a:latin typeface="Century Schoolbook" panose="02040604050505020304" pitchFamily="18" charset="0"/>
              </a:rPr>
              <a:t>= </a:t>
            </a:r>
            <a:r>
              <a:rPr lang="en-US" i="1" dirty="0" err="1">
                <a:latin typeface="Century Schoolbook" panose="02040604050505020304" pitchFamily="18" charset="0"/>
              </a:rPr>
              <a:t>V</a:t>
            </a:r>
            <a:r>
              <a:rPr lang="en-US" i="1" baseline="-25000" dirty="0" err="1">
                <a:latin typeface="Century Schoolbook" panose="02040604050505020304" pitchFamily="18" charset="0"/>
              </a:rPr>
              <a:t>ballast_water</a:t>
            </a:r>
            <a:r>
              <a:rPr lang="en-US" i="1" dirty="0">
                <a:latin typeface="Century Schoolbook" panose="02040604050505020304" pitchFamily="18" charset="0"/>
              </a:rPr>
              <a:t> </a:t>
            </a:r>
            <a:r>
              <a:rPr lang="en-US" dirty="0">
                <a:latin typeface="Century Schoolbook" panose="02040604050505020304" pitchFamily="18" charset="0"/>
              </a:rPr>
              <a:t>⨯ </a:t>
            </a:r>
            <a:r>
              <a:rPr lang="en-US" sz="1800" b="1" dirty="0">
                <a:latin typeface="Century Schoolbook" panose="02040604050505020304" pitchFamily="18" charset="0"/>
              </a:rPr>
              <a:t>𝝆</a:t>
            </a:r>
            <a:r>
              <a:rPr lang="en-US" sz="1800" b="1" baseline="-25000" dirty="0">
                <a:latin typeface="Century Schoolbook" panose="02040604050505020304" pitchFamily="18" charset="0"/>
              </a:rPr>
              <a:t>water</a:t>
            </a:r>
            <a:endParaRPr lang="en-US" b="1" dirty="0">
              <a:latin typeface="Century Schoolbook" panose="02040604050505020304" pitchFamily="18" charset="0"/>
            </a:endParaRPr>
          </a:p>
        </p:txBody>
      </p:sp>
      <p:sp>
        <p:nvSpPr>
          <p:cNvPr id="7" name="TextBox 6">
            <a:extLst>
              <a:ext uri="{FF2B5EF4-FFF2-40B4-BE49-F238E27FC236}">
                <a16:creationId xmlns:a16="http://schemas.microsoft.com/office/drawing/2014/main" id="{CF0F9BC5-9FE3-002C-B668-0CB994F3DFFE}"/>
              </a:ext>
            </a:extLst>
          </p:cNvPr>
          <p:cNvSpPr txBox="1"/>
          <p:nvPr/>
        </p:nvSpPr>
        <p:spPr>
          <a:xfrm>
            <a:off x="730169" y="1962884"/>
            <a:ext cx="442750" cy="369332"/>
          </a:xfrm>
          <a:prstGeom prst="rect">
            <a:avLst/>
          </a:prstGeom>
          <a:noFill/>
        </p:spPr>
        <p:txBody>
          <a:bodyPr wrap="none" rtlCol="0">
            <a:spAutoFit/>
          </a:bodyPr>
          <a:lstStyle/>
          <a:p>
            <a:r>
              <a:rPr lang="en-US" dirty="0"/>
              <a:t>(5)</a:t>
            </a:r>
          </a:p>
        </p:txBody>
      </p:sp>
      <p:sp>
        <p:nvSpPr>
          <p:cNvPr id="8" name="TextBox 7">
            <a:extLst>
              <a:ext uri="{FF2B5EF4-FFF2-40B4-BE49-F238E27FC236}">
                <a16:creationId xmlns:a16="http://schemas.microsoft.com/office/drawing/2014/main" id="{C8555E5E-B870-66A5-1492-62B50A752605}"/>
              </a:ext>
            </a:extLst>
          </p:cNvPr>
          <p:cNvSpPr txBox="1"/>
          <p:nvPr/>
        </p:nvSpPr>
        <p:spPr>
          <a:xfrm>
            <a:off x="730169" y="3449993"/>
            <a:ext cx="442750" cy="369332"/>
          </a:xfrm>
          <a:prstGeom prst="rect">
            <a:avLst/>
          </a:prstGeom>
          <a:noFill/>
        </p:spPr>
        <p:txBody>
          <a:bodyPr wrap="none" rtlCol="0">
            <a:spAutoFit/>
          </a:bodyPr>
          <a:lstStyle/>
          <a:p>
            <a:r>
              <a:rPr lang="en-US" dirty="0"/>
              <a:t>(6)</a:t>
            </a:r>
          </a:p>
        </p:txBody>
      </p:sp>
      <p:sp>
        <p:nvSpPr>
          <p:cNvPr id="5" name="TextBox 4">
            <a:extLst>
              <a:ext uri="{FF2B5EF4-FFF2-40B4-BE49-F238E27FC236}">
                <a16:creationId xmlns:a16="http://schemas.microsoft.com/office/drawing/2014/main" id="{7D7F4CC3-B9AF-A5C3-C4DD-BA45BD93E6C6}"/>
              </a:ext>
            </a:extLst>
          </p:cNvPr>
          <p:cNvSpPr txBox="1"/>
          <p:nvPr/>
        </p:nvSpPr>
        <p:spPr>
          <a:xfrm>
            <a:off x="1440343" y="4937102"/>
            <a:ext cx="4654567" cy="369332"/>
          </a:xfrm>
          <a:prstGeom prst="rect">
            <a:avLst/>
          </a:prstGeom>
          <a:noFill/>
        </p:spPr>
        <p:txBody>
          <a:bodyPr wrap="square">
            <a:spAutoFit/>
          </a:bodyPr>
          <a:lstStyle/>
          <a:p>
            <a:r>
              <a:rPr lang="en-US" i="1" dirty="0" err="1">
                <a:latin typeface="Century Schoolbook" panose="02040604050505020304" pitchFamily="18" charset="0"/>
              </a:rPr>
              <a:t>ballast_air_ratio</a:t>
            </a:r>
            <a:r>
              <a:rPr lang="en-US" i="1" dirty="0">
                <a:latin typeface="Century Schoolbook" panose="02040604050505020304" pitchFamily="18" charset="0"/>
              </a:rPr>
              <a:t> </a:t>
            </a:r>
            <a:r>
              <a:rPr lang="en-US" dirty="0">
                <a:latin typeface="Century Schoolbook" panose="02040604050505020304" pitchFamily="18" charset="0"/>
              </a:rPr>
              <a:t>= </a:t>
            </a:r>
            <a:r>
              <a:rPr lang="en-US" i="1" dirty="0" err="1">
                <a:latin typeface="Century Schoolbook" panose="02040604050505020304" pitchFamily="18" charset="0"/>
              </a:rPr>
              <a:t>V</a:t>
            </a:r>
            <a:r>
              <a:rPr lang="en-US" i="1" baseline="-25000" dirty="0" err="1">
                <a:latin typeface="Century Schoolbook" panose="02040604050505020304" pitchFamily="18" charset="0"/>
              </a:rPr>
              <a:t>ballast_air</a:t>
            </a:r>
            <a:r>
              <a:rPr lang="en-US" i="1" baseline="-25000" dirty="0">
                <a:latin typeface="Century Schoolbook" panose="02040604050505020304" pitchFamily="18" charset="0"/>
              </a:rPr>
              <a:t>  </a:t>
            </a:r>
            <a:r>
              <a:rPr lang="en-US" dirty="0">
                <a:latin typeface="Century Schoolbook" panose="02040604050505020304" pitchFamily="18" charset="0"/>
              </a:rPr>
              <a:t>/ </a:t>
            </a:r>
            <a:r>
              <a:rPr lang="en-US" b="1" dirty="0" err="1">
                <a:latin typeface="Century Schoolbook" panose="02040604050505020304" pitchFamily="18" charset="0"/>
              </a:rPr>
              <a:t>V</a:t>
            </a:r>
            <a:r>
              <a:rPr lang="en-US" b="1" baseline="-25000" dirty="0" err="1">
                <a:latin typeface="Century Schoolbook" panose="02040604050505020304" pitchFamily="18" charset="0"/>
              </a:rPr>
              <a:t>ballast_tank</a:t>
            </a:r>
            <a:r>
              <a:rPr lang="en-US" i="1" baseline="-25000" dirty="0">
                <a:latin typeface="Century Schoolbook" panose="02040604050505020304" pitchFamily="18" charset="0"/>
              </a:rPr>
              <a:t> </a:t>
            </a:r>
            <a:endParaRPr lang="en-US" dirty="0">
              <a:latin typeface="Century Schoolbook" panose="02040604050505020304" pitchFamily="18" charset="0"/>
            </a:endParaRPr>
          </a:p>
        </p:txBody>
      </p:sp>
      <p:sp>
        <p:nvSpPr>
          <p:cNvPr id="9" name="TextBox 8">
            <a:extLst>
              <a:ext uri="{FF2B5EF4-FFF2-40B4-BE49-F238E27FC236}">
                <a16:creationId xmlns:a16="http://schemas.microsoft.com/office/drawing/2014/main" id="{2A9E08F5-106A-5C54-3848-C1EE37A0AE84}"/>
              </a:ext>
            </a:extLst>
          </p:cNvPr>
          <p:cNvSpPr txBox="1"/>
          <p:nvPr/>
        </p:nvSpPr>
        <p:spPr>
          <a:xfrm>
            <a:off x="730169" y="4937102"/>
            <a:ext cx="619660" cy="369332"/>
          </a:xfrm>
          <a:prstGeom prst="rect">
            <a:avLst/>
          </a:prstGeom>
          <a:noFill/>
        </p:spPr>
        <p:txBody>
          <a:bodyPr wrap="square">
            <a:spAutoFit/>
          </a:bodyPr>
          <a:lstStyle/>
          <a:p>
            <a:r>
              <a:rPr lang="en-US" dirty="0"/>
              <a:t>(6.a)</a:t>
            </a:r>
          </a:p>
        </p:txBody>
      </p:sp>
      <p:sp>
        <p:nvSpPr>
          <p:cNvPr id="10" name="TextBox 9">
            <a:extLst>
              <a:ext uri="{FF2B5EF4-FFF2-40B4-BE49-F238E27FC236}">
                <a16:creationId xmlns:a16="http://schemas.microsoft.com/office/drawing/2014/main" id="{842808C4-C482-A66E-8F34-936A7C8C2A64}"/>
              </a:ext>
            </a:extLst>
          </p:cNvPr>
          <p:cNvSpPr txBox="1"/>
          <p:nvPr/>
        </p:nvSpPr>
        <p:spPr>
          <a:xfrm>
            <a:off x="730169" y="4131958"/>
            <a:ext cx="7293984" cy="646331"/>
          </a:xfrm>
          <a:prstGeom prst="rect">
            <a:avLst/>
          </a:prstGeom>
          <a:noFill/>
        </p:spPr>
        <p:txBody>
          <a:bodyPr wrap="none" rtlCol="0">
            <a:spAutoFit/>
          </a:bodyPr>
          <a:lstStyle/>
          <a:p>
            <a:r>
              <a:rPr lang="en-US" dirty="0">
                <a:latin typeface="Century Schoolbook" panose="02040604050505020304" pitchFamily="18" charset="0"/>
              </a:rPr>
              <a:t>We also need to calculate the ratio of the ballast air to ballast tank</a:t>
            </a:r>
          </a:p>
          <a:p>
            <a:r>
              <a:rPr lang="en-US" dirty="0">
                <a:latin typeface="Century Schoolbook" panose="02040604050505020304" pitchFamily="18" charset="0"/>
              </a:rPr>
              <a:t> volume for our </a:t>
            </a:r>
            <a:r>
              <a:rPr lang="en-US" dirty="0">
                <a:solidFill>
                  <a:srgbClr val="00B0F0"/>
                </a:solidFill>
                <a:latin typeface="Century Schoolbook" panose="02040604050505020304" pitchFamily="18" charset="0"/>
              </a:rPr>
              <a:t>GUI</a:t>
            </a:r>
            <a:r>
              <a:rPr lang="en-US" dirty="0">
                <a:latin typeface="Century Schoolbook" panose="02040604050505020304" pitchFamily="18" charset="0"/>
              </a:rPr>
              <a:t>, to draw the water and air in the ballast tank.</a:t>
            </a:r>
          </a:p>
        </p:txBody>
      </p:sp>
      <p:sp>
        <p:nvSpPr>
          <p:cNvPr id="11" name="TextBox 10">
            <a:extLst>
              <a:ext uri="{FF2B5EF4-FFF2-40B4-BE49-F238E27FC236}">
                <a16:creationId xmlns:a16="http://schemas.microsoft.com/office/drawing/2014/main" id="{F6D11E8E-EDB7-31C5-8821-496DA38C542F}"/>
              </a:ext>
            </a:extLst>
          </p:cNvPr>
          <p:cNvSpPr txBox="1"/>
          <p:nvPr/>
        </p:nvSpPr>
        <p:spPr>
          <a:xfrm>
            <a:off x="785210" y="1010284"/>
            <a:ext cx="6338595" cy="646331"/>
          </a:xfrm>
          <a:prstGeom prst="rect">
            <a:avLst/>
          </a:prstGeom>
          <a:noFill/>
        </p:spPr>
        <p:txBody>
          <a:bodyPr wrap="none" rtlCol="0">
            <a:spAutoFit/>
          </a:bodyPr>
          <a:lstStyle/>
          <a:p>
            <a:r>
              <a:rPr lang="en-US" dirty="0">
                <a:latin typeface="Century Schoolbook" panose="02040604050505020304" pitchFamily="18" charset="0"/>
              </a:rPr>
              <a:t>The mass of the water in the ballast tank is the volume of</a:t>
            </a:r>
          </a:p>
          <a:p>
            <a:r>
              <a:rPr lang="en-US" dirty="0">
                <a:latin typeface="Century Schoolbook" panose="02040604050505020304" pitchFamily="18" charset="0"/>
              </a:rPr>
              <a:t>the water in the ballast tank times the density of water.</a:t>
            </a:r>
          </a:p>
        </p:txBody>
      </p:sp>
      <p:sp>
        <p:nvSpPr>
          <p:cNvPr id="12" name="TextBox 11">
            <a:extLst>
              <a:ext uri="{FF2B5EF4-FFF2-40B4-BE49-F238E27FC236}">
                <a16:creationId xmlns:a16="http://schemas.microsoft.com/office/drawing/2014/main" id="{DDD2BD4F-262C-9C30-195A-53CA6FA9546D}"/>
              </a:ext>
            </a:extLst>
          </p:cNvPr>
          <p:cNvSpPr txBox="1"/>
          <p:nvPr/>
        </p:nvSpPr>
        <p:spPr>
          <a:xfrm>
            <a:off x="785210" y="2615179"/>
            <a:ext cx="6306535" cy="646331"/>
          </a:xfrm>
          <a:prstGeom prst="rect">
            <a:avLst/>
          </a:prstGeom>
          <a:noFill/>
        </p:spPr>
        <p:txBody>
          <a:bodyPr wrap="none" rtlCol="0">
            <a:spAutoFit/>
          </a:bodyPr>
          <a:lstStyle/>
          <a:p>
            <a:r>
              <a:rPr lang="en-US" dirty="0">
                <a:latin typeface="Century Schoolbook" panose="02040604050505020304" pitchFamily="18" charset="0"/>
              </a:rPr>
              <a:t>The volume of the water in the ballast tank is the volume</a:t>
            </a:r>
          </a:p>
          <a:p>
            <a:r>
              <a:rPr lang="en-US" dirty="0">
                <a:latin typeface="Century Schoolbook" panose="02040604050505020304" pitchFamily="18" charset="0"/>
              </a:rPr>
              <a:t>of the ballast tank minus the volume filled with air.</a:t>
            </a:r>
          </a:p>
        </p:txBody>
      </p:sp>
    </p:spTree>
    <p:extLst>
      <p:ext uri="{BB962C8B-B14F-4D97-AF65-F5344CB8AC3E}">
        <p14:creationId xmlns:p14="http://schemas.microsoft.com/office/powerpoint/2010/main" val="480735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423F4-346A-3DE8-D6F8-C44C594CD3D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Ballast Air Volume</a:t>
            </a:r>
          </a:p>
        </p:txBody>
      </p:sp>
      <p:sp>
        <p:nvSpPr>
          <p:cNvPr id="4" name="TextBox 3">
            <a:extLst>
              <a:ext uri="{FF2B5EF4-FFF2-40B4-BE49-F238E27FC236}">
                <a16:creationId xmlns:a16="http://schemas.microsoft.com/office/drawing/2014/main" id="{F9D0AFC5-F44A-AE56-0150-072AE134D273}"/>
              </a:ext>
            </a:extLst>
          </p:cNvPr>
          <p:cNvSpPr txBox="1"/>
          <p:nvPr/>
        </p:nvSpPr>
        <p:spPr>
          <a:xfrm>
            <a:off x="1464952" y="1453693"/>
            <a:ext cx="2868508" cy="369332"/>
          </a:xfrm>
          <a:prstGeom prst="rect">
            <a:avLst/>
          </a:prstGeom>
          <a:noFill/>
        </p:spPr>
        <p:txBody>
          <a:bodyPr wrap="square">
            <a:spAutoFit/>
          </a:bodyPr>
          <a:lstStyle/>
          <a:p>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baseline="-25000" dirty="0">
                <a:latin typeface="Century Schoolbook" panose="02040604050505020304" pitchFamily="18" charset="0"/>
              </a:rPr>
              <a:t> </a:t>
            </a:r>
            <a:r>
              <a:rPr lang="en-US" dirty="0">
                <a:latin typeface="Century Schoolbook" panose="02040604050505020304" pitchFamily="18" charset="0"/>
              </a:rPr>
              <a:t>= </a:t>
            </a:r>
            <a:r>
              <a:rPr lang="en-US" dirty="0" err="1">
                <a:solidFill>
                  <a:srgbClr val="FFC000"/>
                </a:solidFill>
                <a:latin typeface="Century Schoolbook" panose="02040604050505020304" pitchFamily="18" charset="0"/>
              </a:rPr>
              <a:t>E</a:t>
            </a:r>
            <a:r>
              <a:rPr lang="en-US" baseline="-25000" dirty="0" err="1">
                <a:solidFill>
                  <a:srgbClr val="FFC000"/>
                </a:solidFill>
                <a:latin typeface="Century Schoolbook" panose="02040604050505020304" pitchFamily="18" charset="0"/>
              </a:rPr>
              <a:t>ballast</a:t>
            </a:r>
            <a:r>
              <a:rPr lang="en-US" baseline="-25000" dirty="0">
                <a:solidFill>
                  <a:srgbClr val="FFC000"/>
                </a:solidFill>
                <a:latin typeface="Century Schoolbook" panose="02040604050505020304" pitchFamily="18" charset="0"/>
              </a:rPr>
              <a:t> </a:t>
            </a:r>
            <a:r>
              <a:rPr lang="en-US" dirty="0">
                <a:latin typeface="Century Schoolbook" panose="02040604050505020304" pitchFamily="18" charset="0"/>
              </a:rPr>
              <a:t>/ </a:t>
            </a:r>
            <a:r>
              <a:rPr lang="en-US" dirty="0" err="1">
                <a:latin typeface="Century Schoolbook" panose="02040604050505020304" pitchFamily="18" charset="0"/>
              </a:rPr>
              <a:t>P</a:t>
            </a:r>
            <a:r>
              <a:rPr lang="en-US" baseline="-25000" dirty="0" err="1">
                <a:latin typeface="Century Schoolbook" panose="02040604050505020304" pitchFamily="18" charset="0"/>
              </a:rPr>
              <a:t>water</a:t>
            </a:r>
            <a:endParaRPr lang="en-US" dirty="0">
              <a:latin typeface="Century Schoolbook" panose="02040604050505020304" pitchFamily="18" charset="0"/>
            </a:endParaRPr>
          </a:p>
        </p:txBody>
      </p:sp>
      <p:sp>
        <p:nvSpPr>
          <p:cNvPr id="8" name="TextBox 7">
            <a:extLst>
              <a:ext uri="{FF2B5EF4-FFF2-40B4-BE49-F238E27FC236}">
                <a16:creationId xmlns:a16="http://schemas.microsoft.com/office/drawing/2014/main" id="{E431BCC2-3F80-AD2A-786A-53DE56920DF6}"/>
              </a:ext>
            </a:extLst>
          </p:cNvPr>
          <p:cNvSpPr txBox="1"/>
          <p:nvPr/>
        </p:nvSpPr>
        <p:spPr>
          <a:xfrm>
            <a:off x="1464952" y="2073519"/>
            <a:ext cx="6613573" cy="923330"/>
          </a:xfrm>
          <a:prstGeom prst="rect">
            <a:avLst/>
          </a:prstGeom>
          <a:noFill/>
        </p:spPr>
        <p:txBody>
          <a:bodyPr wrap="square">
            <a:spAutoFit/>
          </a:bodyPr>
          <a:lstStyle/>
          <a:p>
            <a:r>
              <a:rPr lang="en-US" b="1" dirty="0">
                <a:latin typeface="Century Schoolbook" panose="02040604050505020304" pitchFamily="18" charset="0"/>
              </a:rPr>
              <a:t>Note</a:t>
            </a:r>
            <a:r>
              <a:rPr lang="en-US" dirty="0">
                <a:latin typeface="Century Schoolbook" panose="02040604050505020304" pitchFamily="18" charset="0"/>
              </a:rPr>
              <a:t> that we must limit the volume of the ballast air to that of the ballast tank. That is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baseline="-25000" dirty="0">
                <a:latin typeface="Century Schoolbook" panose="02040604050505020304" pitchFamily="18" charset="0"/>
              </a:rPr>
              <a:t> </a:t>
            </a:r>
            <a:r>
              <a:rPr lang="en-US" dirty="0">
                <a:latin typeface="Century Schoolbook" panose="02040604050505020304" pitchFamily="18" charset="0"/>
              </a:rPr>
              <a:t>must be limited to less than or equal to </a:t>
            </a:r>
            <a:r>
              <a:rPr lang="en-US" dirty="0" err="1">
                <a:latin typeface="Century Schoolbook" panose="02040604050505020304" pitchFamily="18" charset="0"/>
              </a:rPr>
              <a:t>V</a:t>
            </a:r>
            <a:r>
              <a:rPr lang="en-US" baseline="-25000" dirty="0" err="1">
                <a:latin typeface="Century Schoolbook" panose="02040604050505020304" pitchFamily="18" charset="0"/>
              </a:rPr>
              <a:t>ballast_tank</a:t>
            </a:r>
            <a:endParaRPr lang="en-US" dirty="0">
              <a:latin typeface="Century Schoolbook" panose="02040604050505020304" pitchFamily="18" charset="0"/>
            </a:endParaRPr>
          </a:p>
        </p:txBody>
      </p:sp>
      <p:sp>
        <p:nvSpPr>
          <p:cNvPr id="3" name="TextBox 2">
            <a:extLst>
              <a:ext uri="{FF2B5EF4-FFF2-40B4-BE49-F238E27FC236}">
                <a16:creationId xmlns:a16="http://schemas.microsoft.com/office/drawing/2014/main" id="{5F46E882-C3FF-FD7B-622A-7B022867DE93}"/>
              </a:ext>
            </a:extLst>
          </p:cNvPr>
          <p:cNvSpPr txBox="1"/>
          <p:nvPr/>
        </p:nvSpPr>
        <p:spPr>
          <a:xfrm>
            <a:off x="1464953" y="3384592"/>
            <a:ext cx="6462498" cy="369332"/>
          </a:xfrm>
          <a:prstGeom prst="rect">
            <a:avLst/>
          </a:prstGeom>
          <a:noFill/>
        </p:spPr>
        <p:txBody>
          <a:bodyPr wrap="square">
            <a:spAutoFit/>
          </a:bodyPr>
          <a:lstStyle/>
          <a:p>
            <a:r>
              <a:rPr lang="en-US" b="1" dirty="0">
                <a:latin typeface="Century Schoolbook" panose="02040604050505020304" pitchFamily="18" charset="0"/>
              </a:rPr>
              <a:t>Also</a:t>
            </a:r>
            <a:r>
              <a:rPr lang="en-US" dirty="0">
                <a:latin typeface="Century Schoolbook" panose="02040604050505020304" pitchFamily="18" charset="0"/>
              </a:rPr>
              <a:t>, when we limit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dirty="0">
                <a:latin typeface="Century Schoolbook" panose="02040604050505020304" pitchFamily="18" charset="0"/>
              </a:rPr>
              <a:t> we must recalculate </a:t>
            </a:r>
            <a:r>
              <a:rPr lang="en-US" dirty="0" err="1">
                <a:solidFill>
                  <a:srgbClr val="FFC000"/>
                </a:solidFill>
                <a:latin typeface="Century Schoolbook" panose="02040604050505020304" pitchFamily="18" charset="0"/>
              </a:rPr>
              <a:t>E</a:t>
            </a:r>
            <a:r>
              <a:rPr lang="en-US" baseline="-25000" dirty="0" err="1">
                <a:solidFill>
                  <a:srgbClr val="FFC000"/>
                </a:solidFill>
                <a:latin typeface="Century Schoolbook" panose="02040604050505020304" pitchFamily="18" charset="0"/>
              </a:rPr>
              <a:t>ballast</a:t>
            </a:r>
            <a:r>
              <a:rPr lang="en-US" dirty="0">
                <a:latin typeface="Century Schoolbook" panose="02040604050505020304" pitchFamily="18" charset="0"/>
              </a:rPr>
              <a:t>  </a:t>
            </a:r>
          </a:p>
        </p:txBody>
      </p:sp>
      <p:sp>
        <p:nvSpPr>
          <p:cNvPr id="7" name="TextBox 6">
            <a:extLst>
              <a:ext uri="{FF2B5EF4-FFF2-40B4-BE49-F238E27FC236}">
                <a16:creationId xmlns:a16="http://schemas.microsoft.com/office/drawing/2014/main" id="{7E1CBC39-E20E-E50F-E113-C59076EA3635}"/>
              </a:ext>
            </a:extLst>
          </p:cNvPr>
          <p:cNvSpPr txBox="1"/>
          <p:nvPr/>
        </p:nvSpPr>
        <p:spPr>
          <a:xfrm>
            <a:off x="1780380" y="4357084"/>
            <a:ext cx="4980851" cy="830997"/>
          </a:xfrm>
          <a:prstGeom prst="rect">
            <a:avLst/>
          </a:prstGeom>
          <a:noFill/>
          <a:ln>
            <a:solidFill>
              <a:srgbClr val="00B050"/>
            </a:solidFill>
          </a:ln>
        </p:spPr>
        <p:txBody>
          <a:bodyPr wrap="none" rtlCol="0">
            <a:spAutoFit/>
          </a:bodyPr>
          <a:lstStyle/>
          <a:p>
            <a:r>
              <a:rPr lang="en-US" sz="2400" dirty="0">
                <a:latin typeface="Century Schoolbook" panose="02040604050505020304" pitchFamily="18" charset="0"/>
              </a:rPr>
              <a:t>What’s the water pressure (</a:t>
            </a:r>
            <a:r>
              <a:rPr lang="en-US" sz="2400" dirty="0" err="1">
                <a:latin typeface="Century Schoolbook" panose="02040604050505020304" pitchFamily="18" charset="0"/>
              </a:rPr>
              <a:t>P</a:t>
            </a:r>
            <a:r>
              <a:rPr lang="en-US" sz="2400" baseline="-25000" dirty="0" err="1">
                <a:latin typeface="Century Schoolbook" panose="02040604050505020304" pitchFamily="18" charset="0"/>
              </a:rPr>
              <a:t>water</a:t>
            </a:r>
            <a:r>
              <a:rPr lang="en-US" sz="2400" dirty="0">
                <a:latin typeface="Century Schoolbook" panose="02040604050505020304" pitchFamily="18" charset="0"/>
              </a:rPr>
              <a:t>)</a:t>
            </a:r>
          </a:p>
          <a:p>
            <a:r>
              <a:rPr lang="en-US" sz="2400" dirty="0">
                <a:latin typeface="Century Schoolbook" panose="02040604050505020304" pitchFamily="18" charset="0"/>
              </a:rPr>
              <a:t>at our submarine’s depth?</a:t>
            </a:r>
          </a:p>
        </p:txBody>
      </p:sp>
      <p:sp>
        <p:nvSpPr>
          <p:cNvPr id="9" name="TextBox 8">
            <a:extLst>
              <a:ext uri="{FF2B5EF4-FFF2-40B4-BE49-F238E27FC236}">
                <a16:creationId xmlns:a16="http://schemas.microsoft.com/office/drawing/2014/main" id="{074B29F9-928C-F511-FCA9-6FF004E73763}"/>
              </a:ext>
            </a:extLst>
          </p:cNvPr>
          <p:cNvSpPr txBox="1"/>
          <p:nvPr/>
        </p:nvSpPr>
        <p:spPr>
          <a:xfrm>
            <a:off x="730169" y="1457321"/>
            <a:ext cx="442750"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99566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25FC9D-44C6-24E6-567E-B6E8D7A73E00}"/>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Water Pressure</a:t>
            </a:r>
          </a:p>
        </p:txBody>
      </p:sp>
      <p:sp>
        <p:nvSpPr>
          <p:cNvPr id="6" name="TextBox 5">
            <a:extLst>
              <a:ext uri="{FF2B5EF4-FFF2-40B4-BE49-F238E27FC236}">
                <a16:creationId xmlns:a16="http://schemas.microsoft.com/office/drawing/2014/main" id="{869BC789-66E6-3E15-3818-F5FF8F8D473B}"/>
              </a:ext>
            </a:extLst>
          </p:cNvPr>
          <p:cNvSpPr txBox="1"/>
          <p:nvPr/>
        </p:nvSpPr>
        <p:spPr>
          <a:xfrm>
            <a:off x="2538453" y="1168353"/>
            <a:ext cx="4067092" cy="369332"/>
          </a:xfrm>
          <a:prstGeom prst="rect">
            <a:avLst/>
          </a:prstGeom>
          <a:noFill/>
        </p:spPr>
        <p:txBody>
          <a:bodyPr wrap="square">
            <a:spAutoFit/>
          </a:bodyPr>
          <a:lstStyle/>
          <a:p>
            <a:r>
              <a:rPr lang="en-US" i="1" dirty="0" err="1">
                <a:latin typeface="Century Schoolbook" panose="02040604050505020304" pitchFamily="18" charset="0"/>
              </a:rPr>
              <a:t>P</a:t>
            </a:r>
            <a:r>
              <a:rPr lang="en-US" i="1" baseline="-25000" dirty="0" err="1">
                <a:latin typeface="Century Schoolbook" panose="02040604050505020304" pitchFamily="18" charset="0"/>
              </a:rPr>
              <a:t>water</a:t>
            </a:r>
            <a:r>
              <a:rPr lang="en-US" i="1" baseline="-25000" dirty="0">
                <a:latin typeface="Century Schoolbook" panose="02040604050505020304" pitchFamily="18" charset="0"/>
              </a:rPr>
              <a:t> </a:t>
            </a:r>
            <a:r>
              <a:rPr lang="en-US" i="1" dirty="0">
                <a:latin typeface="Century Schoolbook" panose="02040604050505020304" pitchFamily="18" charset="0"/>
              </a:rPr>
              <a:t>= </a:t>
            </a:r>
            <a:r>
              <a:rPr lang="en-US" sz="1800" dirty="0">
                <a:latin typeface="Century Schoolbook" panose="02040604050505020304" pitchFamily="18" charset="0"/>
              </a:rPr>
              <a:t>𝝆</a:t>
            </a:r>
            <a:r>
              <a:rPr lang="en-US" sz="1800" baseline="-25000" dirty="0">
                <a:latin typeface="Century Schoolbook" panose="02040604050505020304" pitchFamily="18" charset="0"/>
              </a:rPr>
              <a:t>water </a:t>
            </a:r>
            <a:r>
              <a:rPr lang="en-US" sz="1800" i="1" dirty="0">
                <a:latin typeface="Century Schoolbook" panose="02040604050505020304" pitchFamily="18" charset="0"/>
              </a:rPr>
              <a:t>⨯ </a:t>
            </a:r>
            <a:r>
              <a:rPr lang="en-US" i="1" dirty="0">
                <a:latin typeface="Century Schoolbook" panose="02040604050505020304" pitchFamily="18" charset="0"/>
              </a:rPr>
              <a:t>g ⨯ depth + </a:t>
            </a:r>
            <a:r>
              <a:rPr lang="en-US" i="1" dirty="0" err="1">
                <a:latin typeface="Century Schoolbook" panose="02040604050505020304" pitchFamily="18" charset="0"/>
              </a:rPr>
              <a:t>P</a:t>
            </a:r>
            <a:r>
              <a:rPr lang="en-US" i="1" baseline="-25000" dirty="0" err="1">
                <a:latin typeface="Century Schoolbook" panose="02040604050505020304" pitchFamily="18" charset="0"/>
              </a:rPr>
              <a:t>atmosphere</a:t>
            </a:r>
            <a:endParaRPr lang="en-US" i="1" baseline="-25000" dirty="0">
              <a:latin typeface="Century Schoolbook" panose="02040604050505020304" pitchFamily="18" charset="0"/>
            </a:endParaRPr>
          </a:p>
        </p:txBody>
      </p:sp>
      <p:sp>
        <p:nvSpPr>
          <p:cNvPr id="8" name="TextBox 7">
            <a:extLst>
              <a:ext uri="{FF2B5EF4-FFF2-40B4-BE49-F238E27FC236}">
                <a16:creationId xmlns:a16="http://schemas.microsoft.com/office/drawing/2014/main" id="{191FF41C-A963-639B-87CB-E60D7FDD68DB}"/>
              </a:ext>
            </a:extLst>
          </p:cNvPr>
          <p:cNvSpPr txBox="1"/>
          <p:nvPr/>
        </p:nvSpPr>
        <p:spPr>
          <a:xfrm>
            <a:off x="818983" y="2208676"/>
            <a:ext cx="3438939" cy="369332"/>
          </a:xfrm>
          <a:prstGeom prst="rect">
            <a:avLst/>
          </a:prstGeom>
          <a:noFill/>
        </p:spPr>
        <p:txBody>
          <a:bodyPr wrap="square">
            <a:spAutoFit/>
          </a:bodyPr>
          <a:lstStyle/>
          <a:p>
            <a:r>
              <a:rPr lang="en-US" sz="1800" dirty="0">
                <a:latin typeface="Century Schoolbook" panose="02040604050505020304" pitchFamily="18" charset="0"/>
              </a:rPr>
              <a:t>• 𝝆</a:t>
            </a:r>
            <a:r>
              <a:rPr lang="en-US" sz="1800" baseline="-25000" dirty="0">
                <a:latin typeface="Century Schoolbook" panose="02040604050505020304" pitchFamily="18" charset="0"/>
              </a:rPr>
              <a:t>water</a:t>
            </a:r>
            <a:r>
              <a:rPr lang="en-US" sz="1800" dirty="0">
                <a:latin typeface="Century Schoolbook" panose="02040604050505020304" pitchFamily="18" charset="0"/>
              </a:rPr>
              <a:t> is the density of water.</a:t>
            </a:r>
            <a:r>
              <a:rPr lang="en-US" sz="1800" baseline="-25000" dirty="0">
                <a:latin typeface="Century Schoolbook" panose="02040604050505020304" pitchFamily="18" charset="0"/>
              </a:rPr>
              <a:t> </a:t>
            </a:r>
            <a:endParaRPr lang="en-US" dirty="0"/>
          </a:p>
        </p:txBody>
      </p:sp>
      <p:sp>
        <p:nvSpPr>
          <p:cNvPr id="9" name="TextBox 8">
            <a:extLst>
              <a:ext uri="{FF2B5EF4-FFF2-40B4-BE49-F238E27FC236}">
                <a16:creationId xmlns:a16="http://schemas.microsoft.com/office/drawing/2014/main" id="{7690AAA6-5DC7-3678-D252-4DED6BECE053}"/>
              </a:ext>
            </a:extLst>
          </p:cNvPr>
          <p:cNvSpPr txBox="1"/>
          <p:nvPr/>
        </p:nvSpPr>
        <p:spPr>
          <a:xfrm>
            <a:off x="818982" y="2578008"/>
            <a:ext cx="3653625" cy="369332"/>
          </a:xfrm>
          <a:prstGeom prst="rect">
            <a:avLst/>
          </a:prstGeom>
          <a:noFill/>
        </p:spPr>
        <p:txBody>
          <a:bodyPr wrap="square">
            <a:spAutoFit/>
          </a:bodyPr>
          <a:lstStyle/>
          <a:p>
            <a:r>
              <a:rPr lang="en-US" sz="1800" dirty="0">
                <a:latin typeface="Century Schoolbook" panose="02040604050505020304" pitchFamily="18" charset="0"/>
              </a:rPr>
              <a:t>• </a:t>
            </a:r>
            <a:r>
              <a:rPr lang="en-US" i="1" dirty="0">
                <a:latin typeface="Century Schoolbook" panose="02040604050505020304" pitchFamily="18" charset="0"/>
              </a:rPr>
              <a:t>g</a:t>
            </a:r>
            <a:r>
              <a:rPr lang="en-US" sz="1800" dirty="0">
                <a:latin typeface="Century Schoolbook" panose="02040604050505020304" pitchFamily="18" charset="0"/>
              </a:rPr>
              <a:t> is the acceleration of gravity.</a:t>
            </a:r>
            <a:r>
              <a:rPr lang="en-US" sz="1800" baseline="-25000" dirty="0">
                <a:latin typeface="Century Schoolbook" panose="02040604050505020304" pitchFamily="18" charset="0"/>
              </a:rPr>
              <a:t> </a:t>
            </a:r>
            <a:endParaRPr lang="en-US" dirty="0"/>
          </a:p>
        </p:txBody>
      </p:sp>
      <p:sp>
        <p:nvSpPr>
          <p:cNvPr id="11" name="TextBox 10">
            <a:extLst>
              <a:ext uri="{FF2B5EF4-FFF2-40B4-BE49-F238E27FC236}">
                <a16:creationId xmlns:a16="http://schemas.microsoft.com/office/drawing/2014/main" id="{D7B9D8C8-3B7C-B31D-8D68-FD7F2009B3CD}"/>
              </a:ext>
            </a:extLst>
          </p:cNvPr>
          <p:cNvSpPr txBox="1"/>
          <p:nvPr/>
        </p:nvSpPr>
        <p:spPr>
          <a:xfrm>
            <a:off x="818982" y="2953505"/>
            <a:ext cx="5681208" cy="923330"/>
          </a:xfrm>
          <a:prstGeom prst="rect">
            <a:avLst/>
          </a:prstGeom>
          <a:noFill/>
        </p:spPr>
        <p:txBody>
          <a:bodyPr wrap="square">
            <a:spAutoFit/>
          </a:bodyPr>
          <a:lstStyle/>
          <a:p>
            <a:r>
              <a:rPr lang="en-US" i="1" dirty="0">
                <a:latin typeface="Century Schoolbook" panose="02040604050505020304" pitchFamily="18" charset="0"/>
              </a:rPr>
              <a:t>• depth </a:t>
            </a:r>
            <a:r>
              <a:rPr lang="en-US" dirty="0">
                <a:latin typeface="Century Schoolbook" panose="02040604050505020304" pitchFamily="18" charset="0"/>
              </a:rPr>
              <a:t>is our submarine’s depth below the surface. Note that this is the negative of our submarines y-position.</a:t>
            </a:r>
            <a:endParaRPr lang="en-US" dirty="0"/>
          </a:p>
        </p:txBody>
      </p:sp>
      <p:sp>
        <p:nvSpPr>
          <p:cNvPr id="13" name="TextBox 12">
            <a:extLst>
              <a:ext uri="{FF2B5EF4-FFF2-40B4-BE49-F238E27FC236}">
                <a16:creationId xmlns:a16="http://schemas.microsoft.com/office/drawing/2014/main" id="{360ED07F-B029-4D1F-1B29-BB0917D91181}"/>
              </a:ext>
            </a:extLst>
          </p:cNvPr>
          <p:cNvSpPr txBox="1"/>
          <p:nvPr/>
        </p:nvSpPr>
        <p:spPr>
          <a:xfrm>
            <a:off x="818982" y="3820145"/>
            <a:ext cx="7303274" cy="369332"/>
          </a:xfrm>
          <a:prstGeom prst="rect">
            <a:avLst/>
          </a:prstGeom>
          <a:noFill/>
        </p:spPr>
        <p:txBody>
          <a:bodyPr wrap="square">
            <a:spAutoFit/>
          </a:bodyPr>
          <a:lstStyle/>
          <a:p>
            <a:r>
              <a:rPr lang="en-US" i="1" dirty="0">
                <a:latin typeface="Century Schoolbook" panose="02040604050505020304" pitchFamily="18" charset="0"/>
              </a:rPr>
              <a:t>• </a:t>
            </a:r>
            <a:r>
              <a:rPr lang="en-US" i="1" dirty="0" err="1">
                <a:latin typeface="Century Schoolbook" panose="02040604050505020304" pitchFamily="18" charset="0"/>
              </a:rPr>
              <a:t>P</a:t>
            </a:r>
            <a:r>
              <a:rPr lang="en-US" i="1" baseline="-25000" dirty="0" err="1">
                <a:latin typeface="Century Schoolbook" panose="02040604050505020304" pitchFamily="18" charset="0"/>
              </a:rPr>
              <a:t>atmosphere</a:t>
            </a:r>
            <a:r>
              <a:rPr lang="en-US" dirty="0">
                <a:latin typeface="Century Schoolbook" panose="02040604050505020304" pitchFamily="18" charset="0"/>
              </a:rPr>
              <a:t> is the atmospheric pressure at the surface of the water.</a:t>
            </a:r>
            <a:endParaRPr lang="en-US" dirty="0"/>
          </a:p>
        </p:txBody>
      </p:sp>
      <p:sp>
        <p:nvSpPr>
          <p:cNvPr id="14" name="TextBox 13">
            <a:extLst>
              <a:ext uri="{FF2B5EF4-FFF2-40B4-BE49-F238E27FC236}">
                <a16:creationId xmlns:a16="http://schemas.microsoft.com/office/drawing/2014/main" id="{354478E1-6284-6C1C-7A43-9978D2E5D5FB}"/>
              </a:ext>
            </a:extLst>
          </p:cNvPr>
          <p:cNvSpPr txBox="1"/>
          <p:nvPr/>
        </p:nvSpPr>
        <p:spPr>
          <a:xfrm>
            <a:off x="730169" y="1155174"/>
            <a:ext cx="442750" cy="369332"/>
          </a:xfrm>
          <a:prstGeom prst="rect">
            <a:avLst/>
          </a:prstGeom>
          <a:noFill/>
        </p:spPr>
        <p:txBody>
          <a:bodyPr wrap="none" rtlCol="0">
            <a:spAutoFit/>
          </a:bodyPr>
          <a:lstStyle/>
          <a:p>
            <a:r>
              <a:rPr lang="en-US" dirty="0"/>
              <a:t>(8)</a:t>
            </a:r>
          </a:p>
        </p:txBody>
      </p:sp>
    </p:spTree>
    <p:extLst>
      <p:ext uri="{BB962C8B-B14F-4D97-AF65-F5344CB8AC3E}">
        <p14:creationId xmlns:p14="http://schemas.microsoft.com/office/powerpoint/2010/main" val="309764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332ED4-5513-1F6E-3E18-163559DB1E63}"/>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Drag Force</a:t>
            </a:r>
          </a:p>
        </p:txBody>
      </p:sp>
      <p:sp>
        <p:nvSpPr>
          <p:cNvPr id="6" name="TextBox 5">
            <a:extLst>
              <a:ext uri="{FF2B5EF4-FFF2-40B4-BE49-F238E27FC236}">
                <a16:creationId xmlns:a16="http://schemas.microsoft.com/office/drawing/2014/main" id="{0F1286D5-7528-C3DB-2251-AA979E73F64D}"/>
              </a:ext>
            </a:extLst>
          </p:cNvPr>
          <p:cNvSpPr txBox="1"/>
          <p:nvPr/>
        </p:nvSpPr>
        <p:spPr>
          <a:xfrm>
            <a:off x="913363" y="1049420"/>
            <a:ext cx="7755729" cy="1477328"/>
          </a:xfrm>
          <a:prstGeom prst="rect">
            <a:avLst/>
          </a:prstGeom>
          <a:noFill/>
        </p:spPr>
        <p:txBody>
          <a:bodyPr wrap="square" rtlCol="0">
            <a:spAutoFit/>
          </a:bodyPr>
          <a:lstStyle/>
          <a:p>
            <a:r>
              <a:rPr lang="en-US" dirty="0">
                <a:latin typeface="Century Schoolbook" panose="02040604050505020304" pitchFamily="18" charset="0"/>
              </a:rPr>
              <a:t>As the submarine moves upward, or downward, it will be subject to an drag force. Drag is a function of the submarine’s shape [ presented by the coefficient of drag (C</a:t>
            </a:r>
            <a:r>
              <a:rPr lang="en-US" baseline="-25000" dirty="0">
                <a:latin typeface="Century Schoolbook" panose="02040604050505020304" pitchFamily="18" charset="0"/>
              </a:rPr>
              <a:t>d</a:t>
            </a:r>
            <a:r>
              <a:rPr lang="en-US" dirty="0">
                <a:latin typeface="Century Schoolbook" panose="02040604050505020304" pitchFamily="18" charset="0"/>
              </a:rPr>
              <a:t>)], the density of the water (𝝆), and the cross-sectional area (A) perpendicular to the velocity (</a:t>
            </a:r>
            <a:r>
              <a:rPr lang="en-US" dirty="0">
                <a:solidFill>
                  <a:srgbClr val="24292F"/>
                </a:solidFill>
                <a:latin typeface="Century Schoolbook" panose="02040604050505020304" pitchFamily="18" charset="0"/>
              </a:rPr>
              <a:t>v)</a:t>
            </a:r>
            <a:r>
              <a:rPr lang="en-US" dirty="0">
                <a:latin typeface="Century Schoolbook" panose="02040604050505020304" pitchFamily="18" charset="0"/>
              </a:rPr>
              <a:t>. The drag force points in the opposite direction as the velocity.</a:t>
            </a:r>
          </a:p>
        </p:txBody>
      </p:sp>
      <p:sp>
        <p:nvSpPr>
          <p:cNvPr id="7" name="TextBox 6">
            <a:extLst>
              <a:ext uri="{FF2B5EF4-FFF2-40B4-BE49-F238E27FC236}">
                <a16:creationId xmlns:a16="http://schemas.microsoft.com/office/drawing/2014/main" id="{2D8D1E7A-A16C-1401-84C8-8E87D21191E1}"/>
              </a:ext>
            </a:extLst>
          </p:cNvPr>
          <p:cNvSpPr txBox="1"/>
          <p:nvPr/>
        </p:nvSpPr>
        <p:spPr>
          <a:xfrm>
            <a:off x="2796849" y="2844504"/>
            <a:ext cx="3550302" cy="461665"/>
          </a:xfrm>
          <a:prstGeom prst="rect">
            <a:avLst/>
          </a:prstGeom>
          <a:noFill/>
          <a:ln>
            <a:noFill/>
          </a:ln>
        </p:spPr>
        <p:txBody>
          <a:bodyPr wrap="square" rtlCol="0">
            <a:spAutoFit/>
          </a:bodyPr>
          <a:lstStyle/>
          <a:p>
            <a:r>
              <a:rPr lang="en-US" sz="2400" dirty="0">
                <a:latin typeface="Century Schoolbook" panose="02040604050505020304" pitchFamily="18" charset="0"/>
              </a:rPr>
              <a:t>F</a:t>
            </a:r>
            <a:r>
              <a:rPr lang="en-US" sz="2400" baseline="-25000" dirty="0">
                <a:latin typeface="Century Schoolbook" panose="02040604050505020304" pitchFamily="18" charset="0"/>
              </a:rPr>
              <a:t>drag</a:t>
            </a:r>
            <a:r>
              <a:rPr lang="en-US" sz="2400" dirty="0">
                <a:latin typeface="Century Schoolbook" panose="02040604050505020304" pitchFamily="18" charset="0"/>
              </a:rPr>
              <a:t> = - ½ 𝝆 v|v|C</a:t>
            </a:r>
            <a:r>
              <a:rPr lang="en-US" sz="2400" baseline="-25000" dirty="0">
                <a:latin typeface="Century Schoolbook" panose="02040604050505020304" pitchFamily="18" charset="0"/>
              </a:rPr>
              <a:t>d </a:t>
            </a:r>
            <a:r>
              <a:rPr lang="en-US" sz="2400" dirty="0">
                <a:latin typeface="Century Schoolbook" panose="02040604050505020304" pitchFamily="18" charset="0"/>
              </a:rPr>
              <a:t>A </a:t>
            </a:r>
          </a:p>
        </p:txBody>
      </p:sp>
      <p:sp>
        <p:nvSpPr>
          <p:cNvPr id="8" name="TextBox 7">
            <a:extLst>
              <a:ext uri="{FF2B5EF4-FFF2-40B4-BE49-F238E27FC236}">
                <a16:creationId xmlns:a16="http://schemas.microsoft.com/office/drawing/2014/main" id="{D5315949-574C-EAB2-911F-49F07AA4E2CB}"/>
              </a:ext>
            </a:extLst>
          </p:cNvPr>
          <p:cNvSpPr txBox="1"/>
          <p:nvPr/>
        </p:nvSpPr>
        <p:spPr>
          <a:xfrm>
            <a:off x="913363" y="3623925"/>
            <a:ext cx="7147499" cy="646331"/>
          </a:xfrm>
          <a:prstGeom prst="rect">
            <a:avLst/>
          </a:prstGeom>
          <a:noFill/>
        </p:spPr>
        <p:txBody>
          <a:bodyPr wrap="square">
            <a:spAutoFit/>
          </a:bodyPr>
          <a:lstStyle/>
          <a:p>
            <a:r>
              <a:rPr lang="en-US" b="0" i="0" u="none" strike="noStrike" dirty="0">
                <a:solidFill>
                  <a:srgbClr val="24292F"/>
                </a:solidFill>
                <a:effectLst/>
                <a:latin typeface="Century Schoolbook" panose="02040604050505020304" pitchFamily="18" charset="0"/>
              </a:rPr>
              <a:t>For our submarine, we’ll assume C</a:t>
            </a:r>
            <a:r>
              <a:rPr lang="en-US" b="0" i="0" u="none" strike="noStrike" baseline="-25000" dirty="0">
                <a:solidFill>
                  <a:srgbClr val="24292F"/>
                </a:solidFill>
                <a:effectLst/>
                <a:latin typeface="Century Schoolbook" panose="02040604050505020304" pitchFamily="18" charset="0"/>
              </a:rPr>
              <a:t>d</a:t>
            </a:r>
            <a:r>
              <a:rPr lang="en-US" b="0" i="0" u="none" strike="noStrike" dirty="0">
                <a:solidFill>
                  <a:srgbClr val="24292F"/>
                </a:solidFill>
                <a:effectLst/>
                <a:latin typeface="Century Schoolbook" panose="02040604050505020304" pitchFamily="18" charset="0"/>
              </a:rPr>
              <a:t> = 0.5, the </a:t>
            </a:r>
            <a:r>
              <a:rPr lang="en-US" dirty="0">
                <a:latin typeface="Century Schoolbook" panose="02040604050505020304" pitchFamily="18" charset="0"/>
              </a:rPr>
              <a:t>coefficient of drag for a sphere.</a:t>
            </a:r>
            <a:endParaRPr lang="en-US" dirty="0"/>
          </a:p>
        </p:txBody>
      </p:sp>
      <p:sp>
        <p:nvSpPr>
          <p:cNvPr id="9" name="TextBox 8">
            <a:extLst>
              <a:ext uri="{FF2B5EF4-FFF2-40B4-BE49-F238E27FC236}">
                <a16:creationId xmlns:a16="http://schemas.microsoft.com/office/drawing/2014/main" id="{2CF91C2C-52A8-A11F-AB88-B2B8943967C1}"/>
              </a:ext>
            </a:extLst>
          </p:cNvPr>
          <p:cNvSpPr txBox="1"/>
          <p:nvPr/>
        </p:nvSpPr>
        <p:spPr>
          <a:xfrm>
            <a:off x="2084814" y="5851099"/>
            <a:ext cx="5146716" cy="369332"/>
          </a:xfrm>
          <a:prstGeom prst="rect">
            <a:avLst/>
          </a:prstGeom>
          <a:noFill/>
          <a:ln>
            <a:noFill/>
          </a:ln>
        </p:spPr>
        <p:txBody>
          <a:bodyPr wrap="square">
            <a:spAutoFit/>
          </a:bodyPr>
          <a:lstStyle/>
          <a:p>
            <a:r>
              <a:rPr lang="en-US" b="0" i="0" u="none" strike="noStrike" dirty="0">
                <a:solidFill>
                  <a:srgbClr val="24292F"/>
                </a:solidFill>
                <a:effectLst/>
                <a:latin typeface="Century Schoolbook" panose="02040604050505020304" pitchFamily="18" charset="0"/>
              </a:rPr>
              <a:t>A </a:t>
            </a:r>
            <a:r>
              <a:rPr lang="en-US" dirty="0">
                <a:solidFill>
                  <a:srgbClr val="24292F"/>
                </a:solidFill>
                <a:latin typeface="Century Schoolbook" panose="02040604050505020304" pitchFamily="18" charset="0"/>
              </a:rPr>
              <a:t>= </a:t>
            </a:r>
            <a:r>
              <a:rPr lang="en-US" dirty="0" err="1">
                <a:solidFill>
                  <a:srgbClr val="24292F"/>
                </a:solidFill>
                <a:latin typeface="Century Schoolbook" panose="02040604050505020304" pitchFamily="18" charset="0"/>
              </a:rPr>
              <a:t>outer_hull_outer_radius</a:t>
            </a:r>
            <a:r>
              <a:rPr lang="en-US" dirty="0">
                <a:solidFill>
                  <a:srgbClr val="24292F"/>
                </a:solidFill>
                <a:latin typeface="Century Schoolbook" panose="02040604050505020304" pitchFamily="18" charset="0"/>
              </a:rPr>
              <a:t> ⨯ 2 ⨯ </a:t>
            </a:r>
            <a:r>
              <a:rPr lang="en-US" dirty="0" err="1">
                <a:solidFill>
                  <a:srgbClr val="24292F"/>
                </a:solidFill>
                <a:latin typeface="Century Schoolbook" panose="02040604050505020304" pitchFamily="18" charset="0"/>
              </a:rPr>
              <a:t>hull_length</a:t>
            </a:r>
            <a:endParaRPr lang="en-US" dirty="0"/>
          </a:p>
        </p:txBody>
      </p:sp>
      <p:sp>
        <p:nvSpPr>
          <p:cNvPr id="10" name="TextBox 9">
            <a:extLst>
              <a:ext uri="{FF2B5EF4-FFF2-40B4-BE49-F238E27FC236}">
                <a16:creationId xmlns:a16="http://schemas.microsoft.com/office/drawing/2014/main" id="{183A133A-383D-5545-C1CA-9CC6F5F52BB0}"/>
              </a:ext>
            </a:extLst>
          </p:cNvPr>
          <p:cNvSpPr txBox="1"/>
          <p:nvPr/>
        </p:nvSpPr>
        <p:spPr>
          <a:xfrm>
            <a:off x="910881" y="4415912"/>
            <a:ext cx="7355320" cy="369332"/>
          </a:xfrm>
          <a:prstGeom prst="rect">
            <a:avLst/>
          </a:prstGeom>
          <a:noFill/>
        </p:spPr>
        <p:txBody>
          <a:bodyPr wrap="square">
            <a:spAutoFit/>
          </a:bodyPr>
          <a:lstStyle/>
          <a:p>
            <a:r>
              <a:rPr lang="en-US" dirty="0">
                <a:latin typeface="Century Schoolbook" panose="02040604050505020304" pitchFamily="18" charset="0"/>
              </a:rPr>
              <a:t>𝝆</a:t>
            </a:r>
            <a:r>
              <a:rPr lang="el-GR" b="0" i="0" u="none" strike="noStrike" dirty="0">
                <a:solidFill>
                  <a:srgbClr val="24292F"/>
                </a:solidFill>
                <a:effectLst/>
                <a:latin typeface="Century Schoolbook" panose="02040604050505020304" pitchFamily="18" charset="0"/>
              </a:rPr>
              <a:t> </a:t>
            </a:r>
            <a:r>
              <a:rPr lang="en-US" b="0" i="0" u="none" strike="noStrike" dirty="0">
                <a:solidFill>
                  <a:srgbClr val="24292F"/>
                </a:solidFill>
                <a:effectLst/>
                <a:latin typeface="Century Schoolbook" panose="02040604050505020304" pitchFamily="18" charset="0"/>
              </a:rPr>
              <a:t>(</a:t>
            </a:r>
            <a:r>
              <a:rPr lang="en-US" sz="1800" dirty="0">
                <a:latin typeface="Century Schoolbook" panose="02040604050505020304" pitchFamily="18" charset="0"/>
              </a:rPr>
              <a:t>Density of Salt Water</a:t>
            </a:r>
            <a:r>
              <a:rPr lang="en-US" b="0" i="0" u="none" strike="noStrike" dirty="0">
                <a:solidFill>
                  <a:srgbClr val="24292F"/>
                </a:solidFill>
                <a:effectLst/>
                <a:latin typeface="Century Schoolbook" panose="02040604050505020304" pitchFamily="18" charset="0"/>
              </a:rPr>
              <a:t>) </a:t>
            </a:r>
            <a:r>
              <a:rPr lang="en-US" dirty="0">
                <a:latin typeface="Century Schoolbook" panose="02040604050505020304" pitchFamily="18" charset="0"/>
                <a:cs typeface="Courier New" panose="02070309020205020404" pitchFamily="49" charset="0"/>
              </a:rPr>
              <a:t>= </a:t>
            </a:r>
            <a:r>
              <a:rPr lang="en-US" sz="1800" dirty="0">
                <a:latin typeface="Century Schoolbook" panose="02040604050505020304" pitchFamily="18" charset="0"/>
              </a:rPr>
              <a:t>1023.6 kg/m</a:t>
            </a:r>
            <a:r>
              <a:rPr lang="en-US" sz="1800" baseline="30000" dirty="0">
                <a:latin typeface="Century Schoolbook" panose="02040604050505020304" pitchFamily="18" charset="0"/>
              </a:rPr>
              <a:t>3</a:t>
            </a:r>
            <a:r>
              <a:rPr lang="en-US" dirty="0">
                <a:latin typeface="Century Schoolbook" panose="02040604050505020304" pitchFamily="18" charset="0"/>
                <a:cs typeface="Courier New" panose="02070309020205020404" pitchFamily="49" charset="0"/>
              </a:rPr>
              <a:t> </a:t>
            </a:r>
            <a:endParaRPr lang="en-US" b="0" i="0" u="none" strike="noStrike" dirty="0">
              <a:solidFill>
                <a:srgbClr val="24292F"/>
              </a:solidFill>
              <a:effectLst/>
              <a:latin typeface="Century Schoolbook" panose="02040604050505020304" pitchFamily="18" charset="0"/>
            </a:endParaRPr>
          </a:p>
        </p:txBody>
      </p:sp>
      <p:sp>
        <p:nvSpPr>
          <p:cNvPr id="12" name="TextBox 11">
            <a:extLst>
              <a:ext uri="{FF2B5EF4-FFF2-40B4-BE49-F238E27FC236}">
                <a16:creationId xmlns:a16="http://schemas.microsoft.com/office/drawing/2014/main" id="{F7D4A490-C527-29A6-66C7-3C16962FB290}"/>
              </a:ext>
            </a:extLst>
          </p:cNvPr>
          <p:cNvSpPr txBox="1"/>
          <p:nvPr/>
        </p:nvSpPr>
        <p:spPr>
          <a:xfrm>
            <a:off x="894338" y="5029258"/>
            <a:ext cx="7774753" cy="646331"/>
          </a:xfrm>
          <a:prstGeom prst="rect">
            <a:avLst/>
          </a:prstGeom>
          <a:noFill/>
        </p:spPr>
        <p:txBody>
          <a:bodyPr wrap="square">
            <a:spAutoFit/>
          </a:bodyPr>
          <a:lstStyle/>
          <a:p>
            <a:r>
              <a:rPr lang="en-US" dirty="0">
                <a:latin typeface="Century Schoolbook" panose="02040604050505020304" pitchFamily="18" charset="0"/>
              </a:rPr>
              <a:t>We’ll calculate the cross-sectional area from the outer radius of the outer hull of our submarine (Eq#). </a:t>
            </a:r>
            <a:endParaRPr lang="en-US" dirty="0"/>
          </a:p>
        </p:txBody>
      </p:sp>
      <p:sp>
        <p:nvSpPr>
          <p:cNvPr id="15" name="TextBox 14">
            <a:extLst>
              <a:ext uri="{FF2B5EF4-FFF2-40B4-BE49-F238E27FC236}">
                <a16:creationId xmlns:a16="http://schemas.microsoft.com/office/drawing/2014/main" id="{57138488-C9A6-6302-C93A-22921C6D6B39}"/>
              </a:ext>
            </a:extLst>
          </p:cNvPr>
          <p:cNvSpPr txBox="1"/>
          <p:nvPr/>
        </p:nvSpPr>
        <p:spPr>
          <a:xfrm>
            <a:off x="730169" y="2801091"/>
            <a:ext cx="442750" cy="369332"/>
          </a:xfrm>
          <a:prstGeom prst="rect">
            <a:avLst/>
          </a:prstGeom>
          <a:noFill/>
        </p:spPr>
        <p:txBody>
          <a:bodyPr wrap="none" rtlCol="0">
            <a:spAutoFit/>
          </a:bodyPr>
          <a:lstStyle/>
          <a:p>
            <a:r>
              <a:rPr lang="en-US" dirty="0"/>
              <a:t>(9)</a:t>
            </a:r>
          </a:p>
        </p:txBody>
      </p:sp>
      <p:sp>
        <p:nvSpPr>
          <p:cNvPr id="2" name="TextBox 1">
            <a:extLst>
              <a:ext uri="{FF2B5EF4-FFF2-40B4-BE49-F238E27FC236}">
                <a16:creationId xmlns:a16="http://schemas.microsoft.com/office/drawing/2014/main" id="{6C264027-FCE4-9B0E-3CEF-9BBD80FA6001}"/>
              </a:ext>
            </a:extLst>
          </p:cNvPr>
          <p:cNvSpPr txBox="1"/>
          <p:nvPr/>
        </p:nvSpPr>
        <p:spPr>
          <a:xfrm>
            <a:off x="730169" y="5846067"/>
            <a:ext cx="559769"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203593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80DCE0-AEBF-25A2-03FB-71E115ABDB24}"/>
              </a:ext>
            </a:extLst>
          </p:cNvPr>
          <p:cNvSpPr txBox="1"/>
          <p:nvPr/>
        </p:nvSpPr>
        <p:spPr>
          <a:xfrm>
            <a:off x="2539997" y="2346255"/>
            <a:ext cx="4051633" cy="461665"/>
          </a:xfrm>
          <a:prstGeom prst="rect">
            <a:avLst/>
          </a:prstGeom>
          <a:noFill/>
          <a:ln>
            <a:solidFill>
              <a:schemeClr val="tx1"/>
            </a:solidFill>
          </a:ln>
        </p:spPr>
        <p:txBody>
          <a:bodyPr wrap="square">
            <a:spAutoFit/>
          </a:bodyPr>
          <a:lstStyle/>
          <a:p>
            <a:r>
              <a:rPr lang="en-US" sz="2400" dirty="0">
                <a:latin typeface="Century Schoolbook" panose="02040604050505020304" pitchFamily="18" charset="0"/>
              </a:rPr>
              <a:t>F</a:t>
            </a:r>
            <a:r>
              <a:rPr lang="en-US" sz="2400" baseline="-25000" dirty="0">
                <a:latin typeface="Century Schoolbook" panose="02040604050505020304" pitchFamily="18" charset="0"/>
              </a:rPr>
              <a:t>bouyancy</a:t>
            </a:r>
            <a:r>
              <a:rPr lang="en-US" sz="2400" dirty="0">
                <a:latin typeface="Century Schoolbook" panose="02040604050505020304" pitchFamily="18" charset="0"/>
              </a:rPr>
              <a:t> =  </a:t>
            </a:r>
            <a:r>
              <a:rPr lang="en-US" sz="2400" dirty="0" err="1">
                <a:latin typeface="Century Schoolbook" panose="02040604050505020304" pitchFamily="18" charset="0"/>
              </a:rPr>
              <a:t>m</a:t>
            </a:r>
            <a:r>
              <a:rPr lang="en-US" sz="2400" baseline="-25000" dirty="0" err="1">
                <a:latin typeface="Century Schoolbook" panose="02040604050505020304" pitchFamily="18" charset="0"/>
              </a:rPr>
              <a:t>displaced_water</a:t>
            </a:r>
            <a:r>
              <a:rPr lang="en-US" sz="2400" dirty="0">
                <a:latin typeface="Century Schoolbook" panose="02040604050505020304" pitchFamily="18" charset="0"/>
              </a:rPr>
              <a:t>· g</a:t>
            </a:r>
          </a:p>
        </p:txBody>
      </p:sp>
      <p:sp>
        <p:nvSpPr>
          <p:cNvPr id="6" name="TextBox 5">
            <a:extLst>
              <a:ext uri="{FF2B5EF4-FFF2-40B4-BE49-F238E27FC236}">
                <a16:creationId xmlns:a16="http://schemas.microsoft.com/office/drawing/2014/main" id="{E90ECA1F-26E5-1055-0F41-191114DE0740}"/>
              </a:ext>
            </a:extLst>
          </p:cNvPr>
          <p:cNvSpPr txBox="1"/>
          <p:nvPr/>
        </p:nvSpPr>
        <p:spPr>
          <a:xfrm>
            <a:off x="1011382" y="1105424"/>
            <a:ext cx="7093527" cy="923330"/>
          </a:xfrm>
          <a:prstGeom prst="rect">
            <a:avLst/>
          </a:prstGeom>
          <a:noFill/>
        </p:spPr>
        <p:txBody>
          <a:bodyPr wrap="square" rtlCol="0">
            <a:spAutoFit/>
          </a:bodyPr>
          <a:lstStyle/>
          <a:p>
            <a:r>
              <a:rPr lang="en-US" dirty="0">
                <a:latin typeface="Century Schoolbook" panose="02040604050505020304" pitchFamily="18" charset="0"/>
              </a:rPr>
              <a:t>Buoyancy is a force on an object, that opposes gravity, by a fluid within which it’s immersed. This force is equal to the mass of the displaced fluid times the acceleration of gravity.</a:t>
            </a:r>
          </a:p>
        </p:txBody>
      </p:sp>
      <p:sp>
        <p:nvSpPr>
          <p:cNvPr id="17" name="TextBox 16">
            <a:extLst>
              <a:ext uri="{FF2B5EF4-FFF2-40B4-BE49-F238E27FC236}">
                <a16:creationId xmlns:a16="http://schemas.microsoft.com/office/drawing/2014/main" id="{1DFE716C-0CB7-F2A5-2EB5-B4A5CE4B410F}"/>
              </a:ext>
            </a:extLst>
          </p:cNvPr>
          <p:cNvSpPr txBox="1"/>
          <p:nvPr/>
        </p:nvSpPr>
        <p:spPr>
          <a:xfrm>
            <a:off x="1495676" y="3176565"/>
            <a:ext cx="4993675" cy="369332"/>
          </a:xfrm>
          <a:prstGeom prst="rect">
            <a:avLst/>
          </a:prstGeom>
          <a:noFill/>
        </p:spPr>
        <p:txBody>
          <a:bodyPr wrap="none" rtlCol="0">
            <a:spAutoFit/>
          </a:bodyPr>
          <a:lstStyle/>
          <a:p>
            <a:r>
              <a:rPr lang="en-US" dirty="0" err="1">
                <a:latin typeface="Century Schoolbook" panose="02040604050505020304" pitchFamily="18" charset="0"/>
              </a:rPr>
              <a:t>m</a:t>
            </a:r>
            <a:r>
              <a:rPr lang="en-US" baseline="-25000" dirty="0" err="1">
                <a:latin typeface="Century Schoolbook" panose="02040604050505020304" pitchFamily="18" charset="0"/>
              </a:rPr>
              <a:t>displaced_water</a:t>
            </a:r>
            <a:r>
              <a:rPr lang="en-US" dirty="0">
                <a:latin typeface="Century Schoolbook" panose="02040604050505020304" pitchFamily="18" charset="0"/>
              </a:rPr>
              <a:t> = ( </a:t>
            </a:r>
            <a:r>
              <a:rPr lang="en-US" dirty="0" err="1">
                <a:latin typeface="Century Schoolbook" panose="02040604050505020304" pitchFamily="18" charset="0"/>
              </a:rPr>
              <a:t>V</a:t>
            </a:r>
            <a:r>
              <a:rPr lang="en-US" baseline="-25000" dirty="0" err="1">
                <a:latin typeface="Century Schoolbook" panose="02040604050505020304" pitchFamily="18" charset="0"/>
              </a:rPr>
              <a:t>hull_disp</a:t>
            </a:r>
            <a:r>
              <a:rPr lang="en-US" dirty="0">
                <a:latin typeface="Century Schoolbook" panose="02040604050505020304" pitchFamily="18" charset="0"/>
              </a:rPr>
              <a:t> +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dirty="0">
                <a:latin typeface="Century Schoolbook" panose="02040604050505020304" pitchFamily="18" charset="0"/>
              </a:rPr>
              <a:t> ) </a:t>
            </a:r>
            <a:r>
              <a:rPr lang="en-US" sz="1800" dirty="0">
                <a:latin typeface="Century Schoolbook" panose="02040604050505020304" pitchFamily="18" charset="0"/>
              </a:rPr>
              <a:t>·  𝝆</a:t>
            </a:r>
            <a:r>
              <a:rPr lang="en-US" sz="1800" baseline="-25000" dirty="0">
                <a:latin typeface="Century Schoolbook" panose="02040604050505020304" pitchFamily="18" charset="0"/>
              </a:rPr>
              <a:t>water</a:t>
            </a:r>
            <a:r>
              <a:rPr lang="en-US" dirty="0">
                <a:latin typeface="Century Schoolbook" panose="02040604050505020304" pitchFamily="18" charset="0"/>
              </a:rPr>
              <a:t> </a:t>
            </a:r>
            <a:endParaRPr lang="en-US" baseline="-25000" dirty="0">
              <a:latin typeface="Century Schoolbook" panose="02040604050505020304" pitchFamily="18" charset="0"/>
            </a:endParaRPr>
          </a:p>
        </p:txBody>
      </p:sp>
      <p:sp>
        <p:nvSpPr>
          <p:cNvPr id="20" name="TextBox 19">
            <a:extLst>
              <a:ext uri="{FF2B5EF4-FFF2-40B4-BE49-F238E27FC236}">
                <a16:creationId xmlns:a16="http://schemas.microsoft.com/office/drawing/2014/main" id="{7A049703-D720-5F02-9CB2-BDA069EC221E}"/>
              </a:ext>
            </a:extLst>
          </p:cNvPr>
          <p:cNvSpPr txBox="1"/>
          <p:nvPr/>
        </p:nvSpPr>
        <p:spPr>
          <a:xfrm>
            <a:off x="1486894" y="3735776"/>
            <a:ext cx="6222985" cy="369332"/>
          </a:xfrm>
          <a:prstGeom prst="rect">
            <a:avLst/>
          </a:prstGeom>
          <a:noFill/>
        </p:spPr>
        <p:txBody>
          <a:bodyPr wrap="square">
            <a:spAutoFit/>
          </a:bodyPr>
          <a:lstStyle/>
          <a:p>
            <a:r>
              <a:rPr lang="en-US" sz="1800"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hull_disp</a:t>
            </a:r>
            <a:r>
              <a:rPr lang="en-US" sz="1800" dirty="0">
                <a:latin typeface="Century Schoolbook" panose="02040604050505020304" pitchFamily="18" charset="0"/>
              </a:rPr>
              <a:t> is the volume of water displaced by the hull.</a:t>
            </a:r>
            <a:r>
              <a:rPr lang="en-US" sz="1800" baseline="-25000" dirty="0">
                <a:latin typeface="Century Schoolbook" panose="02040604050505020304" pitchFamily="18" charset="0"/>
              </a:rPr>
              <a:t> </a:t>
            </a:r>
            <a:endParaRPr lang="en-US" dirty="0"/>
          </a:p>
        </p:txBody>
      </p:sp>
      <p:sp>
        <p:nvSpPr>
          <p:cNvPr id="21" name="TextBox 20">
            <a:extLst>
              <a:ext uri="{FF2B5EF4-FFF2-40B4-BE49-F238E27FC236}">
                <a16:creationId xmlns:a16="http://schemas.microsoft.com/office/drawing/2014/main" id="{FE122646-C371-77E7-BF74-65B93C50CB1C}"/>
              </a:ext>
            </a:extLst>
          </p:cNvPr>
          <p:cNvSpPr txBox="1"/>
          <p:nvPr/>
        </p:nvSpPr>
        <p:spPr>
          <a:xfrm>
            <a:off x="1486893" y="4229779"/>
            <a:ext cx="6222985" cy="923330"/>
          </a:xfrm>
          <a:prstGeom prst="rect">
            <a:avLst/>
          </a:prstGeom>
          <a:noFill/>
        </p:spPr>
        <p:txBody>
          <a:bodyPr wrap="square">
            <a:spAutoFit/>
          </a:bodyPr>
          <a:lstStyle/>
          <a:p>
            <a:r>
              <a:rPr lang="en-US" sz="1800"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ballast_air</a:t>
            </a:r>
            <a:r>
              <a:rPr lang="en-US" sz="1800" dirty="0">
                <a:latin typeface="Century Schoolbook" panose="02040604050505020304" pitchFamily="18" charset="0"/>
              </a:rPr>
              <a:t> is the volume of air in the ballast tank. Note that this </a:t>
            </a:r>
            <a:r>
              <a:rPr lang="en-US" dirty="0">
                <a:latin typeface="Century Schoolbook" panose="02040604050505020304" pitchFamily="18" charset="0"/>
              </a:rPr>
              <a:t>air </a:t>
            </a:r>
            <a:r>
              <a:rPr lang="en-US" u="sng" dirty="0">
                <a:latin typeface="Century Schoolbook" panose="02040604050505020304" pitchFamily="18" charset="0"/>
              </a:rPr>
              <a:t>displaces</a:t>
            </a:r>
            <a:r>
              <a:rPr lang="en-US" dirty="0">
                <a:latin typeface="Century Schoolbook" panose="02040604050505020304" pitchFamily="18" charset="0"/>
              </a:rPr>
              <a:t> water from the ballast tank. This was calculated in equation #7.</a:t>
            </a:r>
            <a:endParaRPr lang="en-US" dirty="0"/>
          </a:p>
        </p:txBody>
      </p:sp>
      <p:sp>
        <p:nvSpPr>
          <p:cNvPr id="23" name="TextBox 22">
            <a:extLst>
              <a:ext uri="{FF2B5EF4-FFF2-40B4-BE49-F238E27FC236}">
                <a16:creationId xmlns:a16="http://schemas.microsoft.com/office/drawing/2014/main" id="{7E58FBA4-2436-6EC2-F13B-70FF7CAAE156}"/>
              </a:ext>
            </a:extLst>
          </p:cNvPr>
          <p:cNvSpPr txBox="1"/>
          <p:nvPr/>
        </p:nvSpPr>
        <p:spPr>
          <a:xfrm>
            <a:off x="1486893" y="5302174"/>
            <a:ext cx="3438939" cy="369332"/>
          </a:xfrm>
          <a:prstGeom prst="rect">
            <a:avLst/>
          </a:prstGeom>
          <a:noFill/>
        </p:spPr>
        <p:txBody>
          <a:bodyPr wrap="square">
            <a:spAutoFit/>
          </a:bodyPr>
          <a:lstStyle/>
          <a:p>
            <a:r>
              <a:rPr lang="en-US" sz="1800" dirty="0">
                <a:latin typeface="Century Schoolbook" panose="02040604050505020304" pitchFamily="18" charset="0"/>
              </a:rPr>
              <a:t>• 𝝆</a:t>
            </a:r>
            <a:r>
              <a:rPr lang="en-US" sz="1800" baseline="-25000" dirty="0">
                <a:latin typeface="Century Schoolbook" panose="02040604050505020304" pitchFamily="18" charset="0"/>
              </a:rPr>
              <a:t>water</a:t>
            </a:r>
            <a:r>
              <a:rPr lang="en-US" sz="1800" dirty="0">
                <a:latin typeface="Century Schoolbook" panose="02040604050505020304" pitchFamily="18" charset="0"/>
              </a:rPr>
              <a:t> is the density of water.</a:t>
            </a:r>
            <a:r>
              <a:rPr lang="en-US" sz="1800" baseline="-25000" dirty="0">
                <a:latin typeface="Century Schoolbook" panose="02040604050505020304" pitchFamily="18" charset="0"/>
              </a:rPr>
              <a:t> </a:t>
            </a:r>
            <a:endParaRPr lang="en-US" dirty="0"/>
          </a:p>
        </p:txBody>
      </p:sp>
      <p:sp>
        <p:nvSpPr>
          <p:cNvPr id="24" name="TextBox 23">
            <a:extLst>
              <a:ext uri="{FF2B5EF4-FFF2-40B4-BE49-F238E27FC236}">
                <a16:creationId xmlns:a16="http://schemas.microsoft.com/office/drawing/2014/main" id="{4255DC92-9D03-CDEA-033F-E8BE5A2F06F3}"/>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Force of Buoyancy</a:t>
            </a:r>
          </a:p>
        </p:txBody>
      </p:sp>
      <p:sp>
        <p:nvSpPr>
          <p:cNvPr id="2" name="TextBox 1">
            <a:extLst>
              <a:ext uri="{FF2B5EF4-FFF2-40B4-BE49-F238E27FC236}">
                <a16:creationId xmlns:a16="http://schemas.microsoft.com/office/drawing/2014/main" id="{728CA99B-7E1D-878C-E7D3-5C27AA44F6BC}"/>
              </a:ext>
            </a:extLst>
          </p:cNvPr>
          <p:cNvSpPr txBox="1"/>
          <p:nvPr/>
        </p:nvSpPr>
        <p:spPr>
          <a:xfrm>
            <a:off x="730169" y="2418703"/>
            <a:ext cx="559769" cy="369332"/>
          </a:xfrm>
          <a:prstGeom prst="rect">
            <a:avLst/>
          </a:prstGeom>
          <a:noFill/>
        </p:spPr>
        <p:txBody>
          <a:bodyPr wrap="none" rtlCol="0">
            <a:spAutoFit/>
          </a:bodyPr>
          <a:lstStyle/>
          <a:p>
            <a:r>
              <a:rPr lang="en-US" dirty="0"/>
              <a:t>(11)</a:t>
            </a:r>
          </a:p>
        </p:txBody>
      </p:sp>
    </p:spTree>
    <p:extLst>
      <p:ext uri="{BB962C8B-B14F-4D97-AF65-F5344CB8AC3E}">
        <p14:creationId xmlns:p14="http://schemas.microsoft.com/office/powerpoint/2010/main" val="391330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7EC8C54-FC29-AF8C-6DFA-2CE5998196F0}"/>
              </a:ext>
            </a:extLst>
          </p:cNvPr>
          <p:cNvSpPr txBox="1"/>
          <p:nvPr/>
        </p:nvSpPr>
        <p:spPr>
          <a:xfrm>
            <a:off x="1190182" y="5464607"/>
            <a:ext cx="4439814" cy="307777"/>
          </a:xfrm>
          <a:prstGeom prst="rect">
            <a:avLst/>
          </a:prstGeom>
          <a:noFill/>
        </p:spPr>
        <p:txBody>
          <a:bodyPr wrap="square">
            <a:spAutoFit/>
          </a:bodyPr>
          <a:lstStyle/>
          <a:p>
            <a:r>
              <a:rPr lang="en-US" sz="1400" dirty="0" err="1">
                <a:latin typeface="Century Schoolbook" panose="02040604050505020304" pitchFamily="18" charset="0"/>
              </a:rPr>
              <a:t>V</a:t>
            </a:r>
            <a:r>
              <a:rPr lang="en-US" sz="1400" baseline="-25000" dirty="0" err="1">
                <a:latin typeface="Century Schoolbook" panose="02040604050505020304" pitchFamily="18" charset="0"/>
              </a:rPr>
              <a:t>hull</a:t>
            </a:r>
            <a:r>
              <a:rPr lang="en-US" sz="1400" baseline="-25000" dirty="0">
                <a:latin typeface="Century Schoolbook" panose="02040604050505020304" pitchFamily="18" charset="0"/>
              </a:rPr>
              <a:t> </a:t>
            </a:r>
            <a:r>
              <a:rPr lang="en-US" sz="1400" dirty="0">
                <a:latin typeface="Century Schoolbook" panose="02040604050505020304" pitchFamily="18" charset="0"/>
              </a:rPr>
              <a:t>= 𝝅 ⨯ (</a:t>
            </a:r>
            <a:r>
              <a:rPr lang="en-US" sz="1400" dirty="0" err="1">
                <a:latin typeface="Century Schoolbook" panose="02040604050505020304" pitchFamily="18" charset="0"/>
              </a:rPr>
              <a:t>inner_hull_outer_radius</a:t>
            </a:r>
            <a:r>
              <a:rPr lang="en-US" sz="1400" dirty="0">
                <a:latin typeface="Century Schoolbook" panose="02040604050505020304" pitchFamily="18" charset="0"/>
              </a:rPr>
              <a:t>)</a:t>
            </a:r>
            <a:r>
              <a:rPr lang="en-US" sz="1400" baseline="30000" dirty="0">
                <a:latin typeface="Century Schoolbook" panose="02040604050505020304" pitchFamily="18" charset="0"/>
              </a:rPr>
              <a:t>2</a:t>
            </a:r>
            <a:r>
              <a:rPr lang="en-US" sz="1400" dirty="0">
                <a:latin typeface="Century Schoolbook" panose="02040604050505020304" pitchFamily="18" charset="0"/>
              </a:rPr>
              <a:t> ⨯ </a:t>
            </a:r>
            <a:r>
              <a:rPr lang="en-US" sz="1400" dirty="0" err="1">
                <a:latin typeface="Century Schoolbook" panose="02040604050505020304" pitchFamily="18" charset="0"/>
              </a:rPr>
              <a:t>hull_length</a:t>
            </a:r>
            <a:endParaRPr lang="en-US" sz="1400" dirty="0">
              <a:latin typeface="Century Schoolbook" panose="02040604050505020304" pitchFamily="18" charset="0"/>
            </a:endParaRPr>
          </a:p>
        </p:txBody>
      </p:sp>
      <p:sp>
        <p:nvSpPr>
          <p:cNvPr id="18" name="TextBox 17">
            <a:extLst>
              <a:ext uri="{FF2B5EF4-FFF2-40B4-BE49-F238E27FC236}">
                <a16:creationId xmlns:a16="http://schemas.microsoft.com/office/drawing/2014/main" id="{D0EF2856-C7CF-FA5C-37A9-C2FC45ED91EF}"/>
              </a:ext>
            </a:extLst>
          </p:cNvPr>
          <p:cNvSpPr txBox="1"/>
          <p:nvPr/>
        </p:nvSpPr>
        <p:spPr>
          <a:xfrm>
            <a:off x="2699821" y="2564275"/>
            <a:ext cx="2392176" cy="369332"/>
          </a:xfrm>
          <a:prstGeom prst="rect">
            <a:avLst/>
          </a:prstGeom>
          <a:noFill/>
          <a:ln>
            <a:noFill/>
          </a:ln>
        </p:spPr>
        <p:txBody>
          <a:bodyPr wrap="square">
            <a:spAutoFit/>
          </a:bodyPr>
          <a:lstStyle/>
          <a:p>
            <a:r>
              <a:rPr lang="en-US"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hull</a:t>
            </a:r>
            <a:r>
              <a:rPr lang="en-US" baseline="-25000" dirty="0">
                <a:latin typeface="Century Schoolbook" panose="02040604050505020304" pitchFamily="18" charset="0"/>
              </a:rPr>
              <a:t> </a:t>
            </a:r>
            <a:r>
              <a:rPr lang="en-US" dirty="0">
                <a:latin typeface="Century Schoolbook" panose="02040604050505020304" pitchFamily="18" charset="0"/>
              </a:rPr>
              <a:t>/ (1 + e</a:t>
            </a:r>
            <a:r>
              <a:rPr lang="en-US" baseline="30000" dirty="0">
                <a:latin typeface="Century Schoolbook" panose="02040604050505020304" pitchFamily="18" charset="0"/>
              </a:rPr>
              <a:t>( -5.5 depth)</a:t>
            </a:r>
            <a:r>
              <a:rPr lang="en-US" dirty="0">
                <a:latin typeface="Century Schoolbook" panose="02040604050505020304" pitchFamily="18" charset="0"/>
              </a:rPr>
              <a:t>)</a:t>
            </a:r>
            <a:endParaRPr lang="en-US" baseline="30000" dirty="0">
              <a:latin typeface="Century Schoolbook" panose="02040604050505020304" pitchFamily="18" charset="0"/>
            </a:endParaRPr>
          </a:p>
        </p:txBody>
      </p:sp>
      <p:sp>
        <p:nvSpPr>
          <p:cNvPr id="7" name="TextBox 6">
            <a:extLst>
              <a:ext uri="{FF2B5EF4-FFF2-40B4-BE49-F238E27FC236}">
                <a16:creationId xmlns:a16="http://schemas.microsoft.com/office/drawing/2014/main" id="{5E43AFF1-0264-60DB-52D8-4432007E825E}"/>
              </a:ext>
            </a:extLst>
          </p:cNvPr>
          <p:cNvSpPr txBox="1"/>
          <p:nvPr/>
        </p:nvSpPr>
        <p:spPr>
          <a:xfrm>
            <a:off x="5134520" y="1297675"/>
            <a:ext cx="2206517" cy="276999"/>
          </a:xfrm>
          <a:prstGeom prst="rect">
            <a:avLst/>
          </a:prstGeom>
          <a:noFill/>
          <a:ln>
            <a:noFill/>
          </a:ln>
        </p:spPr>
        <p:txBody>
          <a:bodyPr wrap="square">
            <a:spAutoFit/>
          </a:bodyPr>
          <a:lstStyle/>
          <a:p>
            <a:r>
              <a:rPr lang="en-US" sz="1200" dirty="0">
                <a:latin typeface="Century Schoolbook" panose="02040604050505020304" pitchFamily="18" charset="0"/>
              </a:rPr>
              <a:t>if hull is not submerged. </a:t>
            </a:r>
            <a:endParaRPr lang="en-US" sz="1200" dirty="0"/>
          </a:p>
        </p:txBody>
      </p:sp>
      <p:sp>
        <p:nvSpPr>
          <p:cNvPr id="10" name="TextBox 9">
            <a:extLst>
              <a:ext uri="{FF2B5EF4-FFF2-40B4-BE49-F238E27FC236}">
                <a16:creationId xmlns:a16="http://schemas.microsoft.com/office/drawing/2014/main" id="{FDE324E6-69AF-15D5-12C7-B94BF6E5A346}"/>
              </a:ext>
            </a:extLst>
          </p:cNvPr>
          <p:cNvSpPr txBox="1"/>
          <p:nvPr/>
        </p:nvSpPr>
        <p:spPr>
          <a:xfrm>
            <a:off x="2665640" y="1297675"/>
            <a:ext cx="376620" cy="369332"/>
          </a:xfrm>
          <a:prstGeom prst="rect">
            <a:avLst/>
          </a:prstGeom>
          <a:noFill/>
          <a:ln>
            <a:noFill/>
          </a:ln>
        </p:spPr>
        <p:txBody>
          <a:bodyPr wrap="square">
            <a:spAutoFit/>
          </a:bodyPr>
          <a:lstStyle/>
          <a:p>
            <a:r>
              <a:rPr lang="en-US" dirty="0">
                <a:latin typeface="Century Schoolbook" panose="02040604050505020304" pitchFamily="18" charset="0"/>
              </a:rPr>
              <a:t> 0 </a:t>
            </a:r>
            <a:endParaRPr lang="en-US" dirty="0"/>
          </a:p>
        </p:txBody>
      </p:sp>
      <p:grpSp>
        <p:nvGrpSpPr>
          <p:cNvPr id="19" name="Group 18">
            <a:extLst>
              <a:ext uri="{FF2B5EF4-FFF2-40B4-BE49-F238E27FC236}">
                <a16:creationId xmlns:a16="http://schemas.microsoft.com/office/drawing/2014/main" id="{FFBA71A4-B702-CF37-1581-223BFFB92B24}"/>
              </a:ext>
            </a:extLst>
          </p:cNvPr>
          <p:cNvGrpSpPr/>
          <p:nvPr/>
        </p:nvGrpSpPr>
        <p:grpSpPr>
          <a:xfrm>
            <a:off x="7537386" y="3433023"/>
            <a:ext cx="1073426" cy="1142843"/>
            <a:chOff x="7744570" y="1221395"/>
            <a:chExt cx="1073426" cy="1142843"/>
          </a:xfrm>
        </p:grpSpPr>
        <p:sp>
          <p:nvSpPr>
            <p:cNvPr id="33" name="Rectangle 32">
              <a:extLst>
                <a:ext uri="{FF2B5EF4-FFF2-40B4-BE49-F238E27FC236}">
                  <a16:creationId xmlns:a16="http://schemas.microsoft.com/office/drawing/2014/main" id="{ADFBCE77-FAB4-9B7C-1888-BA9701AAAD11}"/>
                </a:ext>
              </a:extLst>
            </p:cNvPr>
            <p:cNvSpPr/>
            <p:nvPr/>
          </p:nvSpPr>
          <p:spPr>
            <a:xfrm>
              <a:off x="7744570" y="1221395"/>
              <a:ext cx="1073426" cy="1142843"/>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1FFEDEB9-158D-208D-0E3B-C93F6149F44E}"/>
                </a:ext>
              </a:extLst>
            </p:cNvPr>
            <p:cNvGrpSpPr/>
            <p:nvPr/>
          </p:nvGrpSpPr>
          <p:grpSpPr>
            <a:xfrm>
              <a:off x="7832035" y="1310691"/>
              <a:ext cx="911928" cy="914400"/>
              <a:chOff x="7832035" y="1350446"/>
              <a:chExt cx="911928" cy="914400"/>
            </a:xfrm>
          </p:grpSpPr>
          <p:sp>
            <p:nvSpPr>
              <p:cNvPr id="15" name="Oval 14">
                <a:extLst>
                  <a:ext uri="{FF2B5EF4-FFF2-40B4-BE49-F238E27FC236}">
                    <a16:creationId xmlns:a16="http://schemas.microsoft.com/office/drawing/2014/main" id="{6103BBAB-A18D-550F-9B1B-988D12B20DC8}"/>
                  </a:ext>
                </a:extLst>
              </p:cNvPr>
              <p:cNvSpPr/>
              <p:nvPr/>
            </p:nvSpPr>
            <p:spPr>
              <a:xfrm>
                <a:off x="7930815" y="1484826"/>
                <a:ext cx="710166" cy="664176"/>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B17B21C-96E6-1242-3551-72F250A01E51}"/>
                  </a:ext>
                </a:extLst>
              </p:cNvPr>
              <p:cNvSpPr/>
              <p:nvPr/>
            </p:nvSpPr>
            <p:spPr>
              <a:xfrm>
                <a:off x="8107945" y="1350446"/>
                <a:ext cx="354259" cy="140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onut 20">
                <a:extLst>
                  <a:ext uri="{FF2B5EF4-FFF2-40B4-BE49-F238E27FC236}">
                    <a16:creationId xmlns:a16="http://schemas.microsoft.com/office/drawing/2014/main" id="{ADBD15F8-460C-87FE-8DC2-83DE388A1338}"/>
                  </a:ext>
                </a:extLst>
              </p:cNvPr>
              <p:cNvSpPr/>
              <p:nvPr/>
            </p:nvSpPr>
            <p:spPr>
              <a:xfrm>
                <a:off x="7898685" y="1453625"/>
                <a:ext cx="774427" cy="730902"/>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Block Arc 21">
                <a:extLst>
                  <a:ext uri="{FF2B5EF4-FFF2-40B4-BE49-F238E27FC236}">
                    <a16:creationId xmlns:a16="http://schemas.microsoft.com/office/drawing/2014/main" id="{E443E2B1-DF82-E66E-35A6-5F171826C8DE}"/>
                  </a:ext>
                </a:extLst>
              </p:cNvPr>
              <p:cNvSpPr/>
              <p:nvPr/>
            </p:nvSpPr>
            <p:spPr>
              <a:xfrm>
                <a:off x="7832035" y="1389061"/>
                <a:ext cx="911928" cy="855705"/>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052AD015-BA72-5FA3-CE5C-AF48DDB993A2}"/>
                  </a:ext>
                </a:extLst>
              </p:cNvPr>
              <p:cNvSpPr/>
              <p:nvPr/>
            </p:nvSpPr>
            <p:spPr>
              <a:xfrm>
                <a:off x="7984366" y="2000720"/>
                <a:ext cx="604712" cy="293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177D64F-9E4B-EC36-3CE3-F4B3FD33DC67}"/>
                  </a:ext>
                </a:extLst>
              </p:cNvPr>
              <p:cNvSpPr/>
              <p:nvPr/>
            </p:nvSpPr>
            <p:spPr>
              <a:xfrm>
                <a:off x="8177149" y="2156724"/>
                <a:ext cx="214203" cy="1081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EAE5D65-29D5-4657-CE9A-E33811A30FBE}"/>
                  </a:ext>
                </a:extLst>
              </p:cNvPr>
              <p:cNvSpPr/>
              <p:nvPr/>
            </p:nvSpPr>
            <p:spPr>
              <a:xfrm>
                <a:off x="8425405" y="1557422"/>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B4B3D8A8-8B86-8C9A-6D6E-9BB8C25BFF8A}"/>
                  </a:ext>
                </a:extLst>
              </p:cNvPr>
              <p:cNvSpPr/>
              <p:nvPr/>
            </p:nvSpPr>
            <p:spPr>
              <a:xfrm>
                <a:off x="8424581"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A728A34D-4A7B-EBF0-7830-2F68A01529E3}"/>
                  </a:ext>
                </a:extLst>
              </p:cNvPr>
              <p:cNvSpPr/>
              <p:nvPr/>
            </p:nvSpPr>
            <p:spPr>
              <a:xfrm>
                <a:off x="8499195" y="1653959"/>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nut 27">
                <a:extLst>
                  <a:ext uri="{FF2B5EF4-FFF2-40B4-BE49-F238E27FC236}">
                    <a16:creationId xmlns:a16="http://schemas.microsoft.com/office/drawing/2014/main" id="{6427DB8A-7526-4B1E-94EE-712A73B22AC7}"/>
                  </a:ext>
                </a:extLst>
              </p:cNvPr>
              <p:cNvSpPr/>
              <p:nvPr/>
            </p:nvSpPr>
            <p:spPr>
              <a:xfrm>
                <a:off x="8499195" y="1654731"/>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793114CD-8F86-00AD-5C71-5FF66C683E55}"/>
                  </a:ext>
                </a:extLst>
              </p:cNvPr>
              <p:cNvSpPr/>
              <p:nvPr/>
            </p:nvSpPr>
            <p:spPr>
              <a:xfrm>
                <a:off x="8004962" y="1555800"/>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ACFB903-E7EF-CC06-719C-1C09EACA9ED7}"/>
                  </a:ext>
                </a:extLst>
              </p:cNvPr>
              <p:cNvSpPr/>
              <p:nvPr/>
            </p:nvSpPr>
            <p:spPr>
              <a:xfrm>
                <a:off x="7936582" y="1657357"/>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a:extLst>
                  <a:ext uri="{FF2B5EF4-FFF2-40B4-BE49-F238E27FC236}">
                    <a16:creationId xmlns:a16="http://schemas.microsoft.com/office/drawing/2014/main" id="{DFEAB0A5-F606-9AA8-05C1-BFC01683BA4D}"/>
                  </a:ext>
                </a:extLst>
              </p:cNvPr>
              <p:cNvSpPr/>
              <p:nvPr/>
            </p:nvSpPr>
            <p:spPr>
              <a:xfrm>
                <a:off x="8005786"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Donut 31">
                <a:extLst>
                  <a:ext uri="{FF2B5EF4-FFF2-40B4-BE49-F238E27FC236}">
                    <a16:creationId xmlns:a16="http://schemas.microsoft.com/office/drawing/2014/main" id="{3424E16C-604B-84B9-6514-B8A2E328D0E9}"/>
                  </a:ext>
                </a:extLst>
              </p:cNvPr>
              <p:cNvSpPr/>
              <p:nvPr/>
            </p:nvSpPr>
            <p:spPr>
              <a:xfrm>
                <a:off x="7937406" y="165735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34" name="Group 33">
            <a:extLst>
              <a:ext uri="{FF2B5EF4-FFF2-40B4-BE49-F238E27FC236}">
                <a16:creationId xmlns:a16="http://schemas.microsoft.com/office/drawing/2014/main" id="{773F794D-E57E-F89D-85F9-F1DF4DD96E3B}"/>
              </a:ext>
            </a:extLst>
          </p:cNvPr>
          <p:cNvGrpSpPr/>
          <p:nvPr/>
        </p:nvGrpSpPr>
        <p:grpSpPr>
          <a:xfrm>
            <a:off x="7541361" y="848820"/>
            <a:ext cx="1077401" cy="1150565"/>
            <a:chOff x="7744570" y="2804760"/>
            <a:chExt cx="1077401" cy="1150565"/>
          </a:xfrm>
        </p:grpSpPr>
        <p:sp>
          <p:nvSpPr>
            <p:cNvPr id="67" name="Rectangle 66">
              <a:extLst>
                <a:ext uri="{FF2B5EF4-FFF2-40B4-BE49-F238E27FC236}">
                  <a16:creationId xmlns:a16="http://schemas.microsoft.com/office/drawing/2014/main" id="{9FC11B4C-1FC6-138C-5291-14F71FF0BB01}"/>
                </a:ext>
              </a:extLst>
            </p:cNvPr>
            <p:cNvSpPr/>
            <p:nvPr/>
          </p:nvSpPr>
          <p:spPr>
            <a:xfrm>
              <a:off x="7748545" y="2804760"/>
              <a:ext cx="1073426" cy="114284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D5B5A852-876D-5AB1-997C-FEFB87E8018E}"/>
                </a:ext>
              </a:extLst>
            </p:cNvPr>
            <p:cNvGrpSpPr/>
            <p:nvPr/>
          </p:nvGrpSpPr>
          <p:grpSpPr>
            <a:xfrm>
              <a:off x="7836010" y="2886105"/>
              <a:ext cx="911928" cy="914400"/>
              <a:chOff x="7832035" y="1350446"/>
              <a:chExt cx="911928" cy="914400"/>
            </a:xfrm>
          </p:grpSpPr>
          <p:sp>
            <p:nvSpPr>
              <p:cNvPr id="69" name="Oval 68">
                <a:extLst>
                  <a:ext uri="{FF2B5EF4-FFF2-40B4-BE49-F238E27FC236}">
                    <a16:creationId xmlns:a16="http://schemas.microsoft.com/office/drawing/2014/main" id="{6BDFCA32-064F-5043-149F-0652D557B722}"/>
                  </a:ext>
                </a:extLst>
              </p:cNvPr>
              <p:cNvSpPr/>
              <p:nvPr/>
            </p:nvSpPr>
            <p:spPr>
              <a:xfrm>
                <a:off x="7930815" y="1484826"/>
                <a:ext cx="710166" cy="664176"/>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1223A7B-C22B-E81C-FB61-85B3D356FB63}"/>
                  </a:ext>
                </a:extLst>
              </p:cNvPr>
              <p:cNvSpPr/>
              <p:nvPr/>
            </p:nvSpPr>
            <p:spPr>
              <a:xfrm>
                <a:off x="8107945" y="1350446"/>
                <a:ext cx="354259" cy="140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nut 70">
                <a:extLst>
                  <a:ext uri="{FF2B5EF4-FFF2-40B4-BE49-F238E27FC236}">
                    <a16:creationId xmlns:a16="http://schemas.microsoft.com/office/drawing/2014/main" id="{B14104CB-AF39-314F-77E9-62139AC1FAE9}"/>
                  </a:ext>
                </a:extLst>
              </p:cNvPr>
              <p:cNvSpPr/>
              <p:nvPr/>
            </p:nvSpPr>
            <p:spPr>
              <a:xfrm>
                <a:off x="7898685" y="1453625"/>
                <a:ext cx="774427" cy="730902"/>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Block Arc 71">
                <a:extLst>
                  <a:ext uri="{FF2B5EF4-FFF2-40B4-BE49-F238E27FC236}">
                    <a16:creationId xmlns:a16="http://schemas.microsoft.com/office/drawing/2014/main" id="{634F9352-6704-4E72-07FE-64619D33CFF5}"/>
                  </a:ext>
                </a:extLst>
              </p:cNvPr>
              <p:cNvSpPr/>
              <p:nvPr/>
            </p:nvSpPr>
            <p:spPr>
              <a:xfrm>
                <a:off x="7832035" y="1389061"/>
                <a:ext cx="911928" cy="855705"/>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Rectangle 72">
                <a:extLst>
                  <a:ext uri="{FF2B5EF4-FFF2-40B4-BE49-F238E27FC236}">
                    <a16:creationId xmlns:a16="http://schemas.microsoft.com/office/drawing/2014/main" id="{FF4AD628-3E4D-AA49-E726-5AE416898EDB}"/>
                  </a:ext>
                </a:extLst>
              </p:cNvPr>
              <p:cNvSpPr/>
              <p:nvPr/>
            </p:nvSpPr>
            <p:spPr>
              <a:xfrm>
                <a:off x="7984366" y="2000720"/>
                <a:ext cx="604712" cy="293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29D5AFD-996C-0311-7A86-C0BBAB3738D8}"/>
                  </a:ext>
                </a:extLst>
              </p:cNvPr>
              <p:cNvSpPr/>
              <p:nvPr/>
            </p:nvSpPr>
            <p:spPr>
              <a:xfrm>
                <a:off x="8177149" y="2156724"/>
                <a:ext cx="214203" cy="1081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863FDB31-DEB9-E84F-9C5F-A1E715F2E6A3}"/>
                  </a:ext>
                </a:extLst>
              </p:cNvPr>
              <p:cNvSpPr/>
              <p:nvPr/>
            </p:nvSpPr>
            <p:spPr>
              <a:xfrm>
                <a:off x="8425405" y="1557422"/>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Donut 75">
                <a:extLst>
                  <a:ext uri="{FF2B5EF4-FFF2-40B4-BE49-F238E27FC236}">
                    <a16:creationId xmlns:a16="http://schemas.microsoft.com/office/drawing/2014/main" id="{E52CD9FA-85B5-7707-6A2C-DA955EEE3B15}"/>
                  </a:ext>
                </a:extLst>
              </p:cNvPr>
              <p:cNvSpPr/>
              <p:nvPr/>
            </p:nvSpPr>
            <p:spPr>
              <a:xfrm>
                <a:off x="8424581"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2FD9EFBF-E3B1-F6E8-8550-F752A56B040C}"/>
                  </a:ext>
                </a:extLst>
              </p:cNvPr>
              <p:cNvSpPr/>
              <p:nvPr/>
            </p:nvSpPr>
            <p:spPr>
              <a:xfrm>
                <a:off x="8499195" y="1653959"/>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Donut 77">
                <a:extLst>
                  <a:ext uri="{FF2B5EF4-FFF2-40B4-BE49-F238E27FC236}">
                    <a16:creationId xmlns:a16="http://schemas.microsoft.com/office/drawing/2014/main" id="{511C923E-F6C8-F9A8-925B-1506DBB0AF16}"/>
                  </a:ext>
                </a:extLst>
              </p:cNvPr>
              <p:cNvSpPr/>
              <p:nvPr/>
            </p:nvSpPr>
            <p:spPr>
              <a:xfrm>
                <a:off x="8499195" y="1654731"/>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Oval 78">
                <a:extLst>
                  <a:ext uri="{FF2B5EF4-FFF2-40B4-BE49-F238E27FC236}">
                    <a16:creationId xmlns:a16="http://schemas.microsoft.com/office/drawing/2014/main" id="{A21357DE-8C6D-0AB6-1129-FFB5CC7F0116}"/>
                  </a:ext>
                </a:extLst>
              </p:cNvPr>
              <p:cNvSpPr/>
              <p:nvPr/>
            </p:nvSpPr>
            <p:spPr>
              <a:xfrm>
                <a:off x="8004962" y="1555800"/>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B408C9A-346F-2F63-5581-94CB83049026}"/>
                  </a:ext>
                </a:extLst>
              </p:cNvPr>
              <p:cNvSpPr/>
              <p:nvPr/>
            </p:nvSpPr>
            <p:spPr>
              <a:xfrm>
                <a:off x="7936582" y="1657357"/>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Donut 80">
                <a:extLst>
                  <a:ext uri="{FF2B5EF4-FFF2-40B4-BE49-F238E27FC236}">
                    <a16:creationId xmlns:a16="http://schemas.microsoft.com/office/drawing/2014/main" id="{C16E720B-F266-45A1-614C-440C87E44E30}"/>
                  </a:ext>
                </a:extLst>
              </p:cNvPr>
              <p:cNvSpPr/>
              <p:nvPr/>
            </p:nvSpPr>
            <p:spPr>
              <a:xfrm>
                <a:off x="8005786"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Donut 81">
                <a:extLst>
                  <a:ext uri="{FF2B5EF4-FFF2-40B4-BE49-F238E27FC236}">
                    <a16:creationId xmlns:a16="http://schemas.microsoft.com/office/drawing/2014/main" id="{606E600B-4805-0F3F-1A9A-80F8CC3B1C6E}"/>
                  </a:ext>
                </a:extLst>
              </p:cNvPr>
              <p:cNvSpPr/>
              <p:nvPr/>
            </p:nvSpPr>
            <p:spPr>
              <a:xfrm>
                <a:off x="7937406" y="165735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83" name="Rectangle 82">
              <a:extLst>
                <a:ext uri="{FF2B5EF4-FFF2-40B4-BE49-F238E27FC236}">
                  <a16:creationId xmlns:a16="http://schemas.microsoft.com/office/drawing/2014/main" id="{807EC683-0B89-7591-5C5F-369695416AEF}"/>
                </a:ext>
              </a:extLst>
            </p:cNvPr>
            <p:cNvSpPr/>
            <p:nvPr/>
          </p:nvSpPr>
          <p:spPr>
            <a:xfrm>
              <a:off x="7744570" y="3870688"/>
              <a:ext cx="1073426" cy="84637"/>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CFB5B4F-B7D6-55F9-B23F-5DB0B838EDD5}"/>
              </a:ext>
            </a:extLst>
          </p:cNvPr>
          <p:cNvGrpSpPr/>
          <p:nvPr/>
        </p:nvGrpSpPr>
        <p:grpSpPr>
          <a:xfrm>
            <a:off x="7537386" y="2145643"/>
            <a:ext cx="1077401" cy="1150566"/>
            <a:chOff x="7740595" y="4377254"/>
            <a:chExt cx="1077401" cy="1150566"/>
          </a:xfrm>
        </p:grpSpPr>
        <p:sp>
          <p:nvSpPr>
            <p:cNvPr id="84" name="Rectangle 83">
              <a:extLst>
                <a:ext uri="{FF2B5EF4-FFF2-40B4-BE49-F238E27FC236}">
                  <a16:creationId xmlns:a16="http://schemas.microsoft.com/office/drawing/2014/main" id="{5A04E699-9FC5-2144-1EA4-44A92256AF72}"/>
                </a:ext>
              </a:extLst>
            </p:cNvPr>
            <p:cNvSpPr/>
            <p:nvPr/>
          </p:nvSpPr>
          <p:spPr>
            <a:xfrm>
              <a:off x="7744570" y="4377254"/>
              <a:ext cx="1073426" cy="114284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D0DF3803-CD3A-4EC4-6D1D-218997609E3D}"/>
                </a:ext>
              </a:extLst>
            </p:cNvPr>
            <p:cNvGrpSpPr/>
            <p:nvPr/>
          </p:nvGrpSpPr>
          <p:grpSpPr>
            <a:xfrm>
              <a:off x="7832035" y="4458599"/>
              <a:ext cx="911928" cy="914400"/>
              <a:chOff x="7832035" y="1350446"/>
              <a:chExt cx="911928" cy="914400"/>
            </a:xfrm>
          </p:grpSpPr>
          <p:sp>
            <p:nvSpPr>
              <p:cNvPr id="86" name="Oval 85">
                <a:extLst>
                  <a:ext uri="{FF2B5EF4-FFF2-40B4-BE49-F238E27FC236}">
                    <a16:creationId xmlns:a16="http://schemas.microsoft.com/office/drawing/2014/main" id="{9DF00111-72E2-2612-B094-D24A34939246}"/>
                  </a:ext>
                </a:extLst>
              </p:cNvPr>
              <p:cNvSpPr/>
              <p:nvPr/>
            </p:nvSpPr>
            <p:spPr>
              <a:xfrm>
                <a:off x="7930815" y="1484826"/>
                <a:ext cx="710166" cy="664176"/>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FA9EA39-BC86-EEBE-C19F-65B818482D05}"/>
                  </a:ext>
                </a:extLst>
              </p:cNvPr>
              <p:cNvSpPr/>
              <p:nvPr/>
            </p:nvSpPr>
            <p:spPr>
              <a:xfrm>
                <a:off x="8107945" y="1350446"/>
                <a:ext cx="354259" cy="1405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Donut 87">
                <a:extLst>
                  <a:ext uri="{FF2B5EF4-FFF2-40B4-BE49-F238E27FC236}">
                    <a16:creationId xmlns:a16="http://schemas.microsoft.com/office/drawing/2014/main" id="{0419C55A-9102-A5C2-7AB2-61C292DD73FF}"/>
                  </a:ext>
                </a:extLst>
              </p:cNvPr>
              <p:cNvSpPr/>
              <p:nvPr/>
            </p:nvSpPr>
            <p:spPr>
              <a:xfrm>
                <a:off x="7898685" y="1453625"/>
                <a:ext cx="774427" cy="730902"/>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Block Arc 88">
                <a:extLst>
                  <a:ext uri="{FF2B5EF4-FFF2-40B4-BE49-F238E27FC236}">
                    <a16:creationId xmlns:a16="http://schemas.microsoft.com/office/drawing/2014/main" id="{5BBB41E9-800D-3DC3-5E47-6637F7E0BC1B}"/>
                  </a:ext>
                </a:extLst>
              </p:cNvPr>
              <p:cNvSpPr/>
              <p:nvPr/>
            </p:nvSpPr>
            <p:spPr>
              <a:xfrm>
                <a:off x="7832035" y="1389061"/>
                <a:ext cx="911928" cy="855705"/>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a:extLst>
                  <a:ext uri="{FF2B5EF4-FFF2-40B4-BE49-F238E27FC236}">
                    <a16:creationId xmlns:a16="http://schemas.microsoft.com/office/drawing/2014/main" id="{24F5DD33-2F2A-588D-AA1D-F6F60CD15AC8}"/>
                  </a:ext>
                </a:extLst>
              </p:cNvPr>
              <p:cNvSpPr/>
              <p:nvPr/>
            </p:nvSpPr>
            <p:spPr>
              <a:xfrm>
                <a:off x="7984366" y="2000720"/>
                <a:ext cx="604712" cy="293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822339E-1332-A9C9-F662-56B3B2EB3C03}"/>
                  </a:ext>
                </a:extLst>
              </p:cNvPr>
              <p:cNvSpPr/>
              <p:nvPr/>
            </p:nvSpPr>
            <p:spPr>
              <a:xfrm>
                <a:off x="8177149" y="2156724"/>
                <a:ext cx="214203" cy="1081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45A7F1E-5FED-3D80-B467-3F3506D721AB}"/>
                  </a:ext>
                </a:extLst>
              </p:cNvPr>
              <p:cNvSpPr/>
              <p:nvPr/>
            </p:nvSpPr>
            <p:spPr>
              <a:xfrm>
                <a:off x="8425405" y="1557422"/>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nut 92">
                <a:extLst>
                  <a:ext uri="{FF2B5EF4-FFF2-40B4-BE49-F238E27FC236}">
                    <a16:creationId xmlns:a16="http://schemas.microsoft.com/office/drawing/2014/main" id="{28D54FBA-3CEC-6516-8D41-62BE36F06C30}"/>
                  </a:ext>
                </a:extLst>
              </p:cNvPr>
              <p:cNvSpPr/>
              <p:nvPr/>
            </p:nvSpPr>
            <p:spPr>
              <a:xfrm>
                <a:off x="8424581"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Oval 93">
                <a:extLst>
                  <a:ext uri="{FF2B5EF4-FFF2-40B4-BE49-F238E27FC236}">
                    <a16:creationId xmlns:a16="http://schemas.microsoft.com/office/drawing/2014/main" id="{16A7250C-A5E1-2839-CA3B-665832050A0B}"/>
                  </a:ext>
                </a:extLst>
              </p:cNvPr>
              <p:cNvSpPr/>
              <p:nvPr/>
            </p:nvSpPr>
            <p:spPr>
              <a:xfrm>
                <a:off x="8499195" y="1653959"/>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Donut 94">
                <a:extLst>
                  <a:ext uri="{FF2B5EF4-FFF2-40B4-BE49-F238E27FC236}">
                    <a16:creationId xmlns:a16="http://schemas.microsoft.com/office/drawing/2014/main" id="{053A30D5-EF96-D149-C44E-9076E3D6A429}"/>
                  </a:ext>
                </a:extLst>
              </p:cNvPr>
              <p:cNvSpPr/>
              <p:nvPr/>
            </p:nvSpPr>
            <p:spPr>
              <a:xfrm>
                <a:off x="8499195" y="1654731"/>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3D47E469-BC46-2EF1-8E53-976E1B49B21F}"/>
                  </a:ext>
                </a:extLst>
              </p:cNvPr>
              <p:cNvSpPr/>
              <p:nvPr/>
            </p:nvSpPr>
            <p:spPr>
              <a:xfrm>
                <a:off x="8004962" y="1555800"/>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2A1F0E4E-8A7D-DE83-2316-7C9DB8199827}"/>
                  </a:ext>
                </a:extLst>
              </p:cNvPr>
              <p:cNvSpPr/>
              <p:nvPr/>
            </p:nvSpPr>
            <p:spPr>
              <a:xfrm>
                <a:off x="7936582" y="1657357"/>
                <a:ext cx="135113" cy="12665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Donut 97">
                <a:extLst>
                  <a:ext uri="{FF2B5EF4-FFF2-40B4-BE49-F238E27FC236}">
                    <a16:creationId xmlns:a16="http://schemas.microsoft.com/office/drawing/2014/main" id="{750C8886-CD9C-AB64-E305-F3011B786733}"/>
                  </a:ext>
                </a:extLst>
              </p:cNvPr>
              <p:cNvSpPr/>
              <p:nvPr/>
            </p:nvSpPr>
            <p:spPr>
              <a:xfrm>
                <a:off x="8005786" y="155587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Donut 98">
                <a:extLst>
                  <a:ext uri="{FF2B5EF4-FFF2-40B4-BE49-F238E27FC236}">
                    <a16:creationId xmlns:a16="http://schemas.microsoft.com/office/drawing/2014/main" id="{56CE7C46-9E29-5D71-D581-6074B346CF03}"/>
                  </a:ext>
                </a:extLst>
              </p:cNvPr>
              <p:cNvSpPr/>
              <p:nvPr/>
            </p:nvSpPr>
            <p:spPr>
              <a:xfrm>
                <a:off x="7937406" y="1657357"/>
                <a:ext cx="136761" cy="127429"/>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0" name="Rectangle 99">
              <a:extLst>
                <a:ext uri="{FF2B5EF4-FFF2-40B4-BE49-F238E27FC236}">
                  <a16:creationId xmlns:a16="http://schemas.microsoft.com/office/drawing/2014/main" id="{0FEDFB5C-66E7-7D43-A21D-892798E58829}"/>
                </a:ext>
              </a:extLst>
            </p:cNvPr>
            <p:cNvSpPr/>
            <p:nvPr/>
          </p:nvSpPr>
          <p:spPr>
            <a:xfrm>
              <a:off x="7740595" y="4929046"/>
              <a:ext cx="1073426" cy="598774"/>
            </a:xfrm>
            <a:prstGeom prst="rect">
              <a:avLst/>
            </a:prstGeom>
            <a:solidFill>
              <a:srgbClr val="00B0F0">
                <a:alpha val="4588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7B23780-2CA6-BACA-3134-964651FF9BBE}"/>
              </a:ext>
            </a:extLst>
          </p:cNvPr>
          <p:cNvSpPr txBox="1"/>
          <p:nvPr/>
        </p:nvSpPr>
        <p:spPr>
          <a:xfrm>
            <a:off x="2721342" y="3847543"/>
            <a:ext cx="785273" cy="369332"/>
          </a:xfrm>
          <a:prstGeom prst="rect">
            <a:avLst/>
          </a:prstGeom>
          <a:noFill/>
          <a:ln>
            <a:noFill/>
          </a:ln>
        </p:spPr>
        <p:txBody>
          <a:bodyPr wrap="square">
            <a:spAutoFit/>
          </a:bodyPr>
          <a:lstStyle/>
          <a:p>
            <a:r>
              <a:rPr lang="en-US" dirty="0">
                <a:latin typeface="Century Schoolbook" panose="02040604050505020304" pitchFamily="18" charset="0"/>
              </a:rPr>
              <a:t> </a:t>
            </a:r>
            <a:r>
              <a:rPr lang="en-US" dirty="0" err="1">
                <a:latin typeface="Century Schoolbook" panose="02040604050505020304" pitchFamily="18" charset="0"/>
              </a:rPr>
              <a:t>V</a:t>
            </a:r>
            <a:r>
              <a:rPr lang="en-US" baseline="-25000" dirty="0" err="1">
                <a:latin typeface="Century Schoolbook" panose="02040604050505020304" pitchFamily="18" charset="0"/>
              </a:rPr>
              <a:t>hull</a:t>
            </a:r>
            <a:endParaRPr lang="en-US" baseline="-25000" dirty="0"/>
          </a:p>
        </p:txBody>
      </p:sp>
      <p:sp>
        <p:nvSpPr>
          <p:cNvPr id="6" name="TextBox 5">
            <a:extLst>
              <a:ext uri="{FF2B5EF4-FFF2-40B4-BE49-F238E27FC236}">
                <a16:creationId xmlns:a16="http://schemas.microsoft.com/office/drawing/2014/main" id="{7465C261-FAA5-8B1A-5044-27E4EF16A044}"/>
              </a:ext>
            </a:extLst>
          </p:cNvPr>
          <p:cNvSpPr txBox="1"/>
          <p:nvPr/>
        </p:nvSpPr>
        <p:spPr>
          <a:xfrm>
            <a:off x="5168701" y="2564275"/>
            <a:ext cx="2287015" cy="646331"/>
          </a:xfrm>
          <a:prstGeom prst="rect">
            <a:avLst/>
          </a:prstGeom>
          <a:noFill/>
          <a:ln>
            <a:noFill/>
          </a:ln>
        </p:spPr>
        <p:txBody>
          <a:bodyPr wrap="square">
            <a:spAutoFit/>
          </a:bodyPr>
          <a:lstStyle/>
          <a:p>
            <a:r>
              <a:rPr lang="en-US" sz="1200" dirty="0">
                <a:latin typeface="Century Schoolbook" panose="02040604050505020304" pitchFamily="18" charset="0"/>
              </a:rPr>
              <a:t>if hull is partially submerged,</a:t>
            </a:r>
          </a:p>
          <a:p>
            <a:r>
              <a:rPr lang="en-US" sz="1200" dirty="0">
                <a:latin typeface="Century Schoolbook" panose="02040604050505020304" pitchFamily="18" charset="0"/>
              </a:rPr>
              <a:t>We can estimate the displacement.</a:t>
            </a:r>
            <a:endParaRPr lang="en-US" sz="1200" dirty="0"/>
          </a:p>
        </p:txBody>
      </p:sp>
      <p:sp>
        <p:nvSpPr>
          <p:cNvPr id="9" name="TextBox 8">
            <a:extLst>
              <a:ext uri="{FF2B5EF4-FFF2-40B4-BE49-F238E27FC236}">
                <a16:creationId xmlns:a16="http://schemas.microsoft.com/office/drawing/2014/main" id="{B77932C1-B84A-4D26-C513-166FA5CB7EA5}"/>
              </a:ext>
            </a:extLst>
          </p:cNvPr>
          <p:cNvSpPr txBox="1"/>
          <p:nvPr/>
        </p:nvSpPr>
        <p:spPr>
          <a:xfrm>
            <a:off x="5190222" y="3847543"/>
            <a:ext cx="1966378" cy="276999"/>
          </a:xfrm>
          <a:prstGeom prst="rect">
            <a:avLst/>
          </a:prstGeom>
          <a:noFill/>
          <a:ln>
            <a:noFill/>
          </a:ln>
        </p:spPr>
        <p:txBody>
          <a:bodyPr wrap="square">
            <a:spAutoFit/>
          </a:bodyPr>
          <a:lstStyle/>
          <a:p>
            <a:r>
              <a:rPr lang="en-US" sz="1200" dirty="0">
                <a:latin typeface="Century Schoolbook" panose="02040604050505020304" pitchFamily="18" charset="0"/>
              </a:rPr>
              <a:t>if hull is fully submerged</a:t>
            </a:r>
            <a:endParaRPr lang="en-US" sz="1200" dirty="0"/>
          </a:p>
        </p:txBody>
      </p:sp>
      <p:sp>
        <p:nvSpPr>
          <p:cNvPr id="11" name="TextBox 10">
            <a:extLst>
              <a:ext uri="{FF2B5EF4-FFF2-40B4-BE49-F238E27FC236}">
                <a16:creationId xmlns:a16="http://schemas.microsoft.com/office/drawing/2014/main" id="{29F31DEE-7FDC-BAEF-BD24-7A11A4B5409D}"/>
              </a:ext>
            </a:extLst>
          </p:cNvPr>
          <p:cNvSpPr txBox="1"/>
          <p:nvPr/>
        </p:nvSpPr>
        <p:spPr>
          <a:xfrm>
            <a:off x="1460762" y="1714349"/>
            <a:ext cx="1073426" cy="307777"/>
          </a:xfrm>
          <a:prstGeom prst="rect">
            <a:avLst/>
          </a:prstGeom>
          <a:noFill/>
        </p:spPr>
        <p:txBody>
          <a:bodyPr wrap="square">
            <a:spAutoFit/>
          </a:bodyPr>
          <a:lstStyle/>
          <a:p>
            <a:r>
              <a:rPr lang="en-US" sz="1400" dirty="0" err="1">
                <a:latin typeface="Century Schoolbook" panose="02040604050505020304" pitchFamily="18" charset="0"/>
              </a:rPr>
              <a:t>V</a:t>
            </a:r>
            <a:r>
              <a:rPr lang="en-US" sz="1400" baseline="-25000" dirty="0" err="1">
                <a:latin typeface="Century Schoolbook" panose="02040604050505020304" pitchFamily="18" charset="0"/>
              </a:rPr>
              <a:t>hull_disp</a:t>
            </a:r>
            <a:r>
              <a:rPr lang="en-US" sz="1400" dirty="0">
                <a:latin typeface="Century Schoolbook" panose="02040604050505020304" pitchFamily="18" charset="0"/>
              </a:rPr>
              <a:t> = </a:t>
            </a:r>
            <a:endParaRPr lang="en-US" sz="1400" dirty="0"/>
          </a:p>
        </p:txBody>
      </p:sp>
      <p:sp>
        <p:nvSpPr>
          <p:cNvPr id="12" name="Left Brace 11">
            <a:extLst>
              <a:ext uri="{FF2B5EF4-FFF2-40B4-BE49-F238E27FC236}">
                <a16:creationId xmlns:a16="http://schemas.microsoft.com/office/drawing/2014/main" id="{17AF38A8-49C8-E6AF-01AC-262074098322}"/>
              </a:ext>
            </a:extLst>
          </p:cNvPr>
          <p:cNvSpPr/>
          <p:nvPr/>
        </p:nvSpPr>
        <p:spPr>
          <a:xfrm>
            <a:off x="2491730" y="848820"/>
            <a:ext cx="275046" cy="372704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DD1574D6-5C23-D0BA-B704-8EA045ED82A5}"/>
              </a:ext>
            </a:extLst>
          </p:cNvPr>
          <p:cNvSpPr txBox="1"/>
          <p:nvPr/>
        </p:nvSpPr>
        <p:spPr>
          <a:xfrm>
            <a:off x="630413" y="1665633"/>
            <a:ext cx="559769" cy="369332"/>
          </a:xfrm>
          <a:prstGeom prst="rect">
            <a:avLst/>
          </a:prstGeom>
          <a:noFill/>
        </p:spPr>
        <p:txBody>
          <a:bodyPr wrap="none" rtlCol="0">
            <a:spAutoFit/>
          </a:bodyPr>
          <a:lstStyle/>
          <a:p>
            <a:r>
              <a:rPr lang="en-US" dirty="0"/>
              <a:t>(12)</a:t>
            </a:r>
          </a:p>
        </p:txBody>
      </p:sp>
      <p:sp>
        <p:nvSpPr>
          <p:cNvPr id="16" name="TextBox 15">
            <a:extLst>
              <a:ext uri="{FF2B5EF4-FFF2-40B4-BE49-F238E27FC236}">
                <a16:creationId xmlns:a16="http://schemas.microsoft.com/office/drawing/2014/main" id="{1E40116E-DF97-9D15-C9F8-55BFC360D639}"/>
              </a:ext>
            </a:extLst>
          </p:cNvPr>
          <p:cNvSpPr txBox="1"/>
          <p:nvPr/>
        </p:nvSpPr>
        <p:spPr>
          <a:xfrm>
            <a:off x="558960" y="5433829"/>
            <a:ext cx="559769" cy="369332"/>
          </a:xfrm>
          <a:prstGeom prst="rect">
            <a:avLst/>
          </a:prstGeom>
          <a:noFill/>
        </p:spPr>
        <p:txBody>
          <a:bodyPr wrap="none" rtlCol="0">
            <a:spAutoFit/>
          </a:bodyPr>
          <a:lstStyle/>
          <a:p>
            <a:r>
              <a:rPr lang="en-US" dirty="0"/>
              <a:t>(13)</a:t>
            </a:r>
          </a:p>
        </p:txBody>
      </p:sp>
      <p:sp>
        <p:nvSpPr>
          <p:cNvPr id="17" name="TextBox 16">
            <a:extLst>
              <a:ext uri="{FF2B5EF4-FFF2-40B4-BE49-F238E27FC236}">
                <a16:creationId xmlns:a16="http://schemas.microsoft.com/office/drawing/2014/main" id="{F15554AB-21E5-A919-44C2-AF85E0DE37D4}"/>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Hull Displacement Volume</a:t>
            </a:r>
          </a:p>
        </p:txBody>
      </p:sp>
      <p:grpSp>
        <p:nvGrpSpPr>
          <p:cNvPr id="37" name="Group 36">
            <a:extLst>
              <a:ext uri="{FF2B5EF4-FFF2-40B4-BE49-F238E27FC236}">
                <a16:creationId xmlns:a16="http://schemas.microsoft.com/office/drawing/2014/main" id="{F5705949-B16C-5617-3A5D-C6C4DA3B98A4}"/>
              </a:ext>
            </a:extLst>
          </p:cNvPr>
          <p:cNvGrpSpPr/>
          <p:nvPr/>
        </p:nvGrpSpPr>
        <p:grpSpPr>
          <a:xfrm>
            <a:off x="7307829" y="5168822"/>
            <a:ext cx="1291978" cy="974295"/>
            <a:chOff x="4594826" y="4059827"/>
            <a:chExt cx="2460840" cy="1828800"/>
          </a:xfrm>
        </p:grpSpPr>
        <p:sp>
          <p:nvSpPr>
            <p:cNvPr id="38" name="Can 37">
              <a:extLst>
                <a:ext uri="{FF2B5EF4-FFF2-40B4-BE49-F238E27FC236}">
                  <a16:creationId xmlns:a16="http://schemas.microsoft.com/office/drawing/2014/main" id="{0B593806-28F1-AA2C-50DF-1AC1316700F4}"/>
                </a:ext>
              </a:extLst>
            </p:cNvPr>
            <p:cNvSpPr/>
            <p:nvPr/>
          </p:nvSpPr>
          <p:spPr>
            <a:xfrm>
              <a:off x="5460227" y="4059827"/>
              <a:ext cx="710438" cy="44316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an 38">
              <a:extLst>
                <a:ext uri="{FF2B5EF4-FFF2-40B4-BE49-F238E27FC236}">
                  <a16:creationId xmlns:a16="http://schemas.microsoft.com/office/drawing/2014/main" id="{BD788320-11A1-A4D7-CC5D-A3A53429ACC4}"/>
                </a:ext>
              </a:extLst>
            </p:cNvPr>
            <p:cNvSpPr/>
            <p:nvPr/>
          </p:nvSpPr>
          <p:spPr>
            <a:xfrm rot="16200000">
              <a:off x="5019689" y="3874633"/>
              <a:ext cx="1591515" cy="2436473"/>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an 39">
              <a:extLst>
                <a:ext uri="{FF2B5EF4-FFF2-40B4-BE49-F238E27FC236}">
                  <a16:creationId xmlns:a16="http://schemas.microsoft.com/office/drawing/2014/main" id="{D856A313-5AB8-482C-6F72-F6B4D752E13D}"/>
                </a:ext>
              </a:extLst>
            </p:cNvPr>
            <p:cNvSpPr/>
            <p:nvPr/>
          </p:nvSpPr>
          <p:spPr>
            <a:xfrm rot="16200000">
              <a:off x="5173255" y="3898093"/>
              <a:ext cx="1328350" cy="2436473"/>
            </a:xfrm>
            <a:prstGeom prst="can">
              <a:avLst/>
            </a:prstGeom>
            <a:solidFill>
              <a:schemeClr val="accent4">
                <a:lumMod val="20000"/>
                <a:lumOff val="80000"/>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2D63891-0AD5-3492-607D-AAAD1D3D08A2}"/>
                </a:ext>
              </a:extLst>
            </p:cNvPr>
            <p:cNvSpPr/>
            <p:nvPr/>
          </p:nvSpPr>
          <p:spPr>
            <a:xfrm>
              <a:off x="4627984" y="5365102"/>
              <a:ext cx="2388636" cy="167951"/>
            </a:xfrm>
            <a:custGeom>
              <a:avLst/>
              <a:gdLst>
                <a:gd name="connsiteX0" fmla="*/ 0 w 2388636"/>
                <a:gd name="connsiteY0" fmla="*/ 0 h 167951"/>
                <a:gd name="connsiteX1" fmla="*/ 279918 w 2388636"/>
                <a:gd name="connsiteY1" fmla="*/ 149290 h 167951"/>
                <a:gd name="connsiteX2" fmla="*/ 2388636 w 2388636"/>
                <a:gd name="connsiteY2" fmla="*/ 167951 h 167951"/>
                <a:gd name="connsiteX3" fmla="*/ 1959428 w 2388636"/>
                <a:gd name="connsiteY3" fmla="*/ 18661 h 167951"/>
                <a:gd name="connsiteX4" fmla="*/ 0 w 2388636"/>
                <a:gd name="connsiteY4" fmla="*/ 0 h 16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36" h="167951">
                  <a:moveTo>
                    <a:pt x="0" y="0"/>
                  </a:moveTo>
                  <a:lnTo>
                    <a:pt x="279918" y="149290"/>
                  </a:lnTo>
                  <a:lnTo>
                    <a:pt x="2388636" y="167951"/>
                  </a:lnTo>
                  <a:lnTo>
                    <a:pt x="1959428" y="18661"/>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Can 41">
              <a:extLst>
                <a:ext uri="{FF2B5EF4-FFF2-40B4-BE49-F238E27FC236}">
                  <a16:creationId xmlns:a16="http://schemas.microsoft.com/office/drawing/2014/main" id="{B56FD93A-F5FD-5BE9-9762-506CE2650BA4}"/>
                </a:ext>
              </a:extLst>
            </p:cNvPr>
            <p:cNvSpPr/>
            <p:nvPr/>
          </p:nvSpPr>
          <p:spPr>
            <a:xfrm rot="16200000">
              <a:off x="5742446" y="3855612"/>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an 42">
              <a:extLst>
                <a:ext uri="{FF2B5EF4-FFF2-40B4-BE49-F238E27FC236}">
                  <a16:creationId xmlns:a16="http://schemas.microsoft.com/office/drawing/2014/main" id="{A76514F4-8B4C-01C2-CB02-40F7DF0108AB}"/>
                </a:ext>
              </a:extLst>
            </p:cNvPr>
            <p:cNvSpPr/>
            <p:nvPr/>
          </p:nvSpPr>
          <p:spPr>
            <a:xfrm rot="16200000">
              <a:off x="5874153" y="4041623"/>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6E4BC71-0F8F-81A6-9F77-CDF101F29330}"/>
                </a:ext>
              </a:extLst>
            </p:cNvPr>
            <p:cNvSpPr/>
            <p:nvPr/>
          </p:nvSpPr>
          <p:spPr>
            <a:xfrm>
              <a:off x="4594826" y="4297111"/>
              <a:ext cx="395892"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4D2189D-2B5B-4CC6-6F69-C0A9917E6197}"/>
                </a:ext>
              </a:extLst>
            </p:cNvPr>
            <p:cNvSpPr/>
            <p:nvPr/>
          </p:nvSpPr>
          <p:spPr>
            <a:xfrm>
              <a:off x="4792773" y="5794612"/>
              <a:ext cx="2093324" cy="94015"/>
            </a:xfrm>
            <a:prstGeom prst="rect">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B4A1756F-97EE-4ACE-DE4D-BEEEF9565AA2}"/>
                </a:ext>
              </a:extLst>
            </p:cNvPr>
            <p:cNvSpPr/>
            <p:nvPr/>
          </p:nvSpPr>
          <p:spPr>
            <a:xfrm>
              <a:off x="4705350" y="5740399"/>
              <a:ext cx="82550" cy="148227"/>
            </a:xfrm>
            <a:custGeom>
              <a:avLst/>
              <a:gdLst>
                <a:gd name="connsiteX0" fmla="*/ 76200 w 76200"/>
                <a:gd name="connsiteY0" fmla="*/ 47625 h 120650"/>
                <a:gd name="connsiteX1" fmla="*/ 0 w 76200"/>
                <a:gd name="connsiteY1" fmla="*/ 0 h 120650"/>
                <a:gd name="connsiteX2" fmla="*/ 3175 w 76200"/>
                <a:gd name="connsiteY2" fmla="*/ 73025 h 120650"/>
                <a:gd name="connsiteX3" fmla="*/ 73025 w 76200"/>
                <a:gd name="connsiteY3" fmla="*/ 120650 h 120650"/>
                <a:gd name="connsiteX4" fmla="*/ 73025 w 76200"/>
                <a:gd name="connsiteY4" fmla="*/ 12065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20650">
                  <a:moveTo>
                    <a:pt x="76200" y="47625"/>
                  </a:moveTo>
                  <a:lnTo>
                    <a:pt x="0" y="0"/>
                  </a:lnTo>
                  <a:lnTo>
                    <a:pt x="3175" y="73025"/>
                  </a:lnTo>
                  <a:lnTo>
                    <a:pt x="73025" y="120650"/>
                  </a:lnTo>
                  <a:lnTo>
                    <a:pt x="73025" y="12065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B78DF2C-A705-1786-D166-161638A03CC5}"/>
                </a:ext>
              </a:extLst>
            </p:cNvPr>
            <p:cNvSpPr/>
            <p:nvPr/>
          </p:nvSpPr>
          <p:spPr>
            <a:xfrm>
              <a:off x="6637790" y="4297111"/>
              <a:ext cx="404684"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375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D87A70-16E2-9D4D-636E-CCAB7713FFF9}"/>
              </a:ext>
            </a:extLst>
          </p:cNvPr>
          <p:cNvPicPr>
            <a:picLocks noChangeAspect="1"/>
          </p:cNvPicPr>
          <p:nvPr/>
        </p:nvPicPr>
        <p:blipFill>
          <a:blip r:embed="rId2"/>
          <a:stretch>
            <a:fillRect/>
          </a:stretch>
        </p:blipFill>
        <p:spPr>
          <a:xfrm>
            <a:off x="3820332" y="2546639"/>
            <a:ext cx="4732881" cy="2601279"/>
          </a:xfrm>
          <a:prstGeom prst="rect">
            <a:avLst/>
          </a:prstGeom>
        </p:spPr>
      </p:pic>
      <p:pic>
        <p:nvPicPr>
          <p:cNvPr id="5" name="Picture 4">
            <a:extLst>
              <a:ext uri="{FF2B5EF4-FFF2-40B4-BE49-F238E27FC236}">
                <a16:creationId xmlns:a16="http://schemas.microsoft.com/office/drawing/2014/main" id="{CBB81CA7-8832-148A-08DE-DE53F8DC5237}"/>
              </a:ext>
            </a:extLst>
          </p:cNvPr>
          <p:cNvPicPr>
            <a:picLocks noChangeAspect="1"/>
          </p:cNvPicPr>
          <p:nvPr/>
        </p:nvPicPr>
        <p:blipFill>
          <a:blip r:embed="rId3"/>
          <a:stretch>
            <a:fillRect/>
          </a:stretch>
        </p:blipFill>
        <p:spPr>
          <a:xfrm>
            <a:off x="759857" y="2968952"/>
            <a:ext cx="2429415" cy="878327"/>
          </a:xfrm>
          <a:prstGeom prst="rect">
            <a:avLst/>
          </a:prstGeom>
        </p:spPr>
      </p:pic>
      <p:sp>
        <p:nvSpPr>
          <p:cNvPr id="2" name="TextBox 1">
            <a:extLst>
              <a:ext uri="{FF2B5EF4-FFF2-40B4-BE49-F238E27FC236}">
                <a16:creationId xmlns:a16="http://schemas.microsoft.com/office/drawing/2014/main" id="{08298F3C-D47F-F144-D363-78496A9D5A59}"/>
              </a:ext>
            </a:extLst>
          </p:cNvPr>
          <p:cNvSpPr txBox="1"/>
          <p:nvPr/>
        </p:nvSpPr>
        <p:spPr>
          <a:xfrm>
            <a:off x="1" y="273602"/>
            <a:ext cx="9143999" cy="369332"/>
          </a:xfrm>
          <a:prstGeom prst="rect">
            <a:avLst/>
          </a:prstGeom>
          <a:noFill/>
        </p:spPr>
        <p:txBody>
          <a:bodyPr wrap="square" rtlCol="0">
            <a:spAutoFit/>
          </a:bodyPr>
          <a:lstStyle/>
          <a:p>
            <a:pPr algn="ctr"/>
            <a:r>
              <a:rPr lang="en-US" dirty="0">
                <a:latin typeface="Book Antiqua" panose="02040602050305030304" pitchFamily="18" charset="0"/>
              </a:rPr>
              <a:t>Side-Note About the Partially Submerged Hull Estimate</a:t>
            </a:r>
          </a:p>
        </p:txBody>
      </p:sp>
      <p:sp>
        <p:nvSpPr>
          <p:cNvPr id="3" name="TextBox 2">
            <a:extLst>
              <a:ext uri="{FF2B5EF4-FFF2-40B4-BE49-F238E27FC236}">
                <a16:creationId xmlns:a16="http://schemas.microsoft.com/office/drawing/2014/main" id="{BE486016-951B-3F9E-9D52-C528ECA32783}"/>
              </a:ext>
            </a:extLst>
          </p:cNvPr>
          <p:cNvSpPr txBox="1"/>
          <p:nvPr/>
        </p:nvSpPr>
        <p:spPr>
          <a:xfrm>
            <a:off x="1459686" y="1056939"/>
            <a:ext cx="7093527" cy="923330"/>
          </a:xfrm>
          <a:prstGeom prst="rect">
            <a:avLst/>
          </a:prstGeom>
          <a:noFill/>
        </p:spPr>
        <p:txBody>
          <a:bodyPr wrap="square" rtlCol="0">
            <a:spAutoFit/>
          </a:bodyPr>
          <a:lstStyle/>
          <a:p>
            <a:r>
              <a:rPr lang="en-US" dirty="0">
                <a:latin typeface="Century Schoolbook" panose="02040604050505020304" pitchFamily="18" charset="0"/>
              </a:rPr>
              <a:t>In the special case where the submarine is only partially submerged, we </a:t>
            </a:r>
            <a:r>
              <a:rPr lang="en-US" u="sng" dirty="0">
                <a:latin typeface="Century Schoolbook" panose="02040604050505020304" pitchFamily="18" charset="0"/>
              </a:rPr>
              <a:t>estimate</a:t>
            </a:r>
            <a:r>
              <a:rPr lang="en-US" dirty="0">
                <a:latin typeface="Century Schoolbook" panose="02040604050505020304" pitchFamily="18" charset="0"/>
              </a:rPr>
              <a:t> the volume of water displaced by</a:t>
            </a:r>
          </a:p>
          <a:p>
            <a:r>
              <a:rPr lang="en-US" dirty="0">
                <a:latin typeface="Century Schoolbook" panose="02040604050505020304" pitchFamily="18" charset="0"/>
              </a:rPr>
              <a:t>the hull using a sigmoid (S-shaped) function.</a:t>
            </a:r>
          </a:p>
        </p:txBody>
      </p:sp>
    </p:spTree>
    <p:extLst>
      <p:ext uri="{BB962C8B-B14F-4D97-AF65-F5344CB8AC3E}">
        <p14:creationId xmlns:p14="http://schemas.microsoft.com/office/powerpoint/2010/main" val="1816690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B4A06-83D2-3715-1FCD-13157F0313B1}"/>
              </a:ext>
            </a:extLst>
          </p:cNvPr>
          <p:cNvSpPr txBox="1"/>
          <p:nvPr/>
        </p:nvSpPr>
        <p:spPr>
          <a:xfrm>
            <a:off x="0" y="4975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Organizing Things</a:t>
            </a:r>
          </a:p>
        </p:txBody>
      </p:sp>
      <p:sp>
        <p:nvSpPr>
          <p:cNvPr id="5" name="TextBox 4">
            <a:extLst>
              <a:ext uri="{FF2B5EF4-FFF2-40B4-BE49-F238E27FC236}">
                <a16:creationId xmlns:a16="http://schemas.microsoft.com/office/drawing/2014/main" id="{40A6E62D-F303-F637-4B45-DE5222CA8DE6}"/>
              </a:ext>
            </a:extLst>
          </p:cNvPr>
          <p:cNvSpPr txBox="1"/>
          <p:nvPr/>
        </p:nvSpPr>
        <p:spPr>
          <a:xfrm>
            <a:off x="693056" y="2133637"/>
            <a:ext cx="7757888" cy="2308324"/>
          </a:xfrm>
          <a:prstGeom prst="rect">
            <a:avLst/>
          </a:prstGeom>
          <a:noFill/>
        </p:spPr>
        <p:txBody>
          <a:bodyPr wrap="square" rtlCol="0">
            <a:spAutoFit/>
          </a:bodyPr>
          <a:lstStyle/>
          <a:p>
            <a:r>
              <a:rPr lang="en-US" sz="2400" dirty="0">
                <a:latin typeface="Century Schoolbook" panose="02040604050505020304" pitchFamily="18" charset="0"/>
              </a:rPr>
              <a:t>We now have the equations needed to calculate our acceleration, forces, masses, volumes, densities, so forth. On the next few pages, we’ll look at our variables in terms of computational dependencies. This exercise can give us some valuable insight as to how we organize our simulation.</a:t>
            </a:r>
          </a:p>
        </p:txBody>
      </p:sp>
    </p:spTree>
    <p:extLst>
      <p:ext uri="{BB962C8B-B14F-4D97-AF65-F5344CB8AC3E}">
        <p14:creationId xmlns:p14="http://schemas.microsoft.com/office/powerpoint/2010/main" val="156835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5DD99-08B0-19B7-FB54-5E3F3D2CF86E}"/>
              </a:ext>
            </a:extLst>
          </p:cNvPr>
          <p:cNvSpPr txBox="1"/>
          <p:nvPr/>
        </p:nvSpPr>
        <p:spPr>
          <a:xfrm>
            <a:off x="473337" y="699246"/>
            <a:ext cx="8003689" cy="1200329"/>
          </a:xfrm>
          <a:prstGeom prst="rect">
            <a:avLst/>
          </a:prstGeom>
          <a:noFill/>
        </p:spPr>
        <p:txBody>
          <a:bodyPr wrap="square" rtlCol="0">
            <a:spAutoFit/>
          </a:bodyPr>
          <a:lstStyle/>
          <a:p>
            <a:r>
              <a:rPr lang="en-US" sz="2400" dirty="0">
                <a:latin typeface="Century Schoolbook" panose="02040604050505020304" pitchFamily="18" charset="0"/>
              </a:rPr>
              <a:t>The goal of this exercise is to learn to implement a physics model in a Trick simulation in a clear and organized way. </a:t>
            </a:r>
          </a:p>
        </p:txBody>
      </p:sp>
      <p:sp>
        <p:nvSpPr>
          <p:cNvPr id="5" name="TextBox 4">
            <a:extLst>
              <a:ext uri="{FF2B5EF4-FFF2-40B4-BE49-F238E27FC236}">
                <a16:creationId xmlns:a16="http://schemas.microsoft.com/office/drawing/2014/main" id="{6810AED5-D2F3-23DA-0383-01CE0E6BC0D3}"/>
              </a:ext>
            </a:extLst>
          </p:cNvPr>
          <p:cNvSpPr txBox="1"/>
          <p:nvPr/>
        </p:nvSpPr>
        <p:spPr>
          <a:xfrm>
            <a:off x="1659367" y="2926734"/>
            <a:ext cx="5631628" cy="1569660"/>
          </a:xfrm>
          <a:prstGeom prst="rect">
            <a:avLst/>
          </a:prstGeom>
          <a:solidFill>
            <a:schemeClr val="accent1">
              <a:lumMod val="20000"/>
              <a:lumOff val="80000"/>
            </a:schemeClr>
          </a:solidFill>
        </p:spPr>
        <p:txBody>
          <a:bodyPr wrap="square">
            <a:spAutoFit/>
          </a:bodyPr>
          <a:lstStyle/>
          <a:p>
            <a:r>
              <a:rPr lang="en-US" sz="2400" i="1" dirty="0">
                <a:solidFill>
                  <a:srgbClr val="000000"/>
                </a:solidFill>
                <a:effectLst/>
                <a:latin typeface="Book Antiqua" panose="02040602050305030304" pitchFamily="18" charset="0"/>
              </a:rPr>
              <a:t>“The computing scientist’s main challenge is not to get confused by the complexities of his own making.”</a:t>
            </a:r>
          </a:p>
          <a:p>
            <a:r>
              <a:rPr lang="en-US" sz="2400" i="1" dirty="0">
                <a:solidFill>
                  <a:srgbClr val="000000"/>
                </a:solidFill>
                <a:effectLst/>
                <a:latin typeface="Book Antiqua" panose="02040602050305030304" pitchFamily="18" charset="0"/>
              </a:rPr>
              <a:t>― Edsger W. Dijkstra</a:t>
            </a:r>
          </a:p>
        </p:txBody>
      </p:sp>
    </p:spTree>
    <p:extLst>
      <p:ext uri="{BB962C8B-B14F-4D97-AF65-F5344CB8AC3E}">
        <p14:creationId xmlns:p14="http://schemas.microsoft.com/office/powerpoint/2010/main" val="2909604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7BC8A19-0439-F787-5DF9-EF8A1496F5BE}"/>
              </a:ext>
            </a:extLst>
          </p:cNvPr>
          <p:cNvSpPr/>
          <p:nvPr/>
        </p:nvSpPr>
        <p:spPr>
          <a:xfrm>
            <a:off x="478978" y="817605"/>
            <a:ext cx="5756579" cy="1068537"/>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419E334-ED8B-CCF3-6016-791E49E00ECD}"/>
              </a:ext>
            </a:extLst>
          </p:cNvPr>
          <p:cNvSpPr txBox="1"/>
          <p:nvPr/>
        </p:nvSpPr>
        <p:spPr>
          <a:xfrm>
            <a:off x="6246594" y="2637990"/>
            <a:ext cx="513282"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buoy</a:t>
            </a:r>
            <a:endParaRPr lang="en-US" sz="1200" dirty="0">
              <a:latin typeface="Century Schoolbook" panose="02040604050505020304" pitchFamily="18" charset="0"/>
            </a:endParaRPr>
          </a:p>
        </p:txBody>
      </p:sp>
      <p:sp>
        <p:nvSpPr>
          <p:cNvPr id="5" name="TextBox 4">
            <a:extLst>
              <a:ext uri="{FF2B5EF4-FFF2-40B4-BE49-F238E27FC236}">
                <a16:creationId xmlns:a16="http://schemas.microsoft.com/office/drawing/2014/main" id="{F90B843B-DAF2-5203-62E4-25463ED533D7}"/>
              </a:ext>
            </a:extLst>
          </p:cNvPr>
          <p:cNvSpPr txBox="1"/>
          <p:nvPr/>
        </p:nvSpPr>
        <p:spPr>
          <a:xfrm>
            <a:off x="5661423" y="3215898"/>
            <a:ext cx="1223412" cy="276999"/>
          </a:xfrm>
          <a:prstGeom prst="rect">
            <a:avLst/>
          </a:prstGeom>
          <a:noFill/>
          <a:ln>
            <a:noFill/>
          </a:ln>
        </p:spPr>
        <p:txBody>
          <a:bodyPr wrap="none" rtlCol="0">
            <a:spAutoFit/>
          </a:bodyPr>
          <a:lstStyle/>
          <a:p>
            <a:r>
              <a:rPr lang="en-US" sz="1200" dirty="0" err="1">
                <a:latin typeface="Century Schoolbook" panose="02040604050505020304" pitchFamily="18" charset="0"/>
              </a:rPr>
              <a:t>m</a:t>
            </a:r>
            <a:r>
              <a:rPr lang="en-US" sz="1200" baseline="-25000" dirty="0" err="1">
                <a:latin typeface="Century Schoolbook" panose="02040604050505020304" pitchFamily="18" charset="0"/>
              </a:rPr>
              <a:t>total_displacement</a:t>
            </a:r>
            <a:endParaRPr lang="en-US" sz="1200" dirty="0">
              <a:latin typeface="Century Schoolbook" panose="02040604050505020304" pitchFamily="18" charset="0"/>
            </a:endParaRPr>
          </a:p>
        </p:txBody>
      </p:sp>
      <p:sp>
        <p:nvSpPr>
          <p:cNvPr id="6" name="TextBox 5">
            <a:extLst>
              <a:ext uri="{FF2B5EF4-FFF2-40B4-BE49-F238E27FC236}">
                <a16:creationId xmlns:a16="http://schemas.microsoft.com/office/drawing/2014/main" id="{346B2AD3-A231-1ABC-F17D-2F47AF627376}"/>
              </a:ext>
            </a:extLst>
          </p:cNvPr>
          <p:cNvSpPr txBox="1"/>
          <p:nvPr/>
        </p:nvSpPr>
        <p:spPr>
          <a:xfrm>
            <a:off x="6938740" y="3226914"/>
            <a:ext cx="268022" cy="276999"/>
          </a:xfrm>
          <a:prstGeom prst="rect">
            <a:avLst/>
          </a:prstGeom>
          <a:solidFill>
            <a:srgbClr val="FFC000"/>
          </a:solidFill>
          <a:ln>
            <a:noFill/>
          </a:ln>
        </p:spPr>
        <p:txBody>
          <a:bodyPr wrap="none" rtlCol="0">
            <a:spAutoFit/>
          </a:bodyPr>
          <a:lstStyle/>
          <a:p>
            <a:r>
              <a:rPr lang="en-US" sz="1200" dirty="0">
                <a:latin typeface="Century Schoolbook" panose="02040604050505020304" pitchFamily="18" charset="0"/>
              </a:rPr>
              <a:t>g</a:t>
            </a:r>
          </a:p>
        </p:txBody>
      </p:sp>
      <p:sp>
        <p:nvSpPr>
          <p:cNvPr id="9" name="TextBox 8">
            <a:extLst>
              <a:ext uri="{FF2B5EF4-FFF2-40B4-BE49-F238E27FC236}">
                <a16:creationId xmlns:a16="http://schemas.microsoft.com/office/drawing/2014/main" id="{FD2AF3A7-C2D8-3764-8A79-B8BCA3D8E753}"/>
              </a:ext>
            </a:extLst>
          </p:cNvPr>
          <p:cNvSpPr txBox="1"/>
          <p:nvPr/>
        </p:nvSpPr>
        <p:spPr>
          <a:xfrm>
            <a:off x="2806035" y="5353935"/>
            <a:ext cx="620683" cy="276999"/>
          </a:xfrm>
          <a:prstGeom prst="rect">
            <a:avLst/>
          </a:prstGeom>
          <a:solidFill>
            <a:srgbClr val="92D050"/>
          </a:solidFill>
          <a:ln>
            <a:noFill/>
          </a:ln>
        </p:spPr>
        <p:txBody>
          <a:bodyPr wrap="none" rtlCol="0">
            <a:spAutoFit/>
          </a:bodyPr>
          <a:lstStyle/>
          <a:p>
            <a:r>
              <a:rPr lang="en-US" sz="1200" dirty="0" err="1">
                <a:latin typeface="Century Schoolbook" panose="02040604050505020304" pitchFamily="18" charset="0"/>
              </a:rPr>
              <a:t>E</a:t>
            </a:r>
            <a:r>
              <a:rPr lang="en-US" sz="1200" baseline="-25000" dirty="0" err="1">
                <a:latin typeface="Century Schoolbook" panose="02040604050505020304" pitchFamily="18" charset="0"/>
              </a:rPr>
              <a:t>ballast</a:t>
            </a:r>
            <a:endParaRPr lang="en-US" sz="1200" dirty="0">
              <a:latin typeface="Century Schoolbook" panose="02040604050505020304" pitchFamily="18" charset="0"/>
            </a:endParaRPr>
          </a:p>
        </p:txBody>
      </p:sp>
      <p:sp>
        <p:nvSpPr>
          <p:cNvPr id="10" name="TextBox 9">
            <a:extLst>
              <a:ext uri="{FF2B5EF4-FFF2-40B4-BE49-F238E27FC236}">
                <a16:creationId xmlns:a16="http://schemas.microsoft.com/office/drawing/2014/main" id="{13D91DE6-9D7C-8415-6991-B73A96F2867C}"/>
              </a:ext>
            </a:extLst>
          </p:cNvPr>
          <p:cNvSpPr txBox="1"/>
          <p:nvPr/>
        </p:nvSpPr>
        <p:spPr>
          <a:xfrm>
            <a:off x="4191755" y="5330695"/>
            <a:ext cx="561372" cy="276999"/>
          </a:xfrm>
          <a:prstGeom prst="rect">
            <a:avLst/>
          </a:prstGeom>
          <a:noFill/>
          <a:ln>
            <a:solidFill>
              <a:schemeClr val="tx1"/>
            </a:solidFill>
          </a:ln>
        </p:spPr>
        <p:txBody>
          <a:bodyPr wrap="none" rtlCol="0">
            <a:spAutoFit/>
          </a:bodyPr>
          <a:lstStyle/>
          <a:p>
            <a:r>
              <a:rPr lang="en-US" sz="1200" dirty="0">
                <a:latin typeface="Century Schoolbook" panose="02040604050505020304" pitchFamily="18" charset="0"/>
              </a:rPr>
              <a:t>P</a:t>
            </a:r>
            <a:r>
              <a:rPr lang="en-US" sz="1200" baseline="-25000" dirty="0">
                <a:latin typeface="Century Schoolbook" panose="02040604050505020304" pitchFamily="18" charset="0"/>
              </a:rPr>
              <a:t>water</a:t>
            </a:r>
            <a:endParaRPr lang="en-US" sz="1200" dirty="0">
              <a:latin typeface="Century Schoolbook" panose="02040604050505020304" pitchFamily="18" charset="0"/>
            </a:endParaRPr>
          </a:p>
        </p:txBody>
      </p:sp>
      <p:sp>
        <p:nvSpPr>
          <p:cNvPr id="11" name="TextBox 10">
            <a:extLst>
              <a:ext uri="{FF2B5EF4-FFF2-40B4-BE49-F238E27FC236}">
                <a16:creationId xmlns:a16="http://schemas.microsoft.com/office/drawing/2014/main" id="{C4BFB1D0-1B19-0E92-098C-40D410D62EB8}"/>
              </a:ext>
            </a:extLst>
          </p:cNvPr>
          <p:cNvSpPr txBox="1"/>
          <p:nvPr/>
        </p:nvSpPr>
        <p:spPr>
          <a:xfrm>
            <a:off x="6093797" y="4860707"/>
            <a:ext cx="734496" cy="276999"/>
          </a:xfrm>
          <a:prstGeom prst="rect">
            <a:avLst/>
          </a:prstGeom>
          <a:solidFill>
            <a:schemeClr val="bg1"/>
          </a:solid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hull_disp</a:t>
            </a:r>
            <a:endParaRPr lang="en-US" sz="1200" dirty="0">
              <a:latin typeface="Century Schoolbook" panose="02040604050505020304" pitchFamily="18" charset="0"/>
            </a:endParaRPr>
          </a:p>
        </p:txBody>
      </p:sp>
      <p:sp>
        <p:nvSpPr>
          <p:cNvPr id="12" name="TextBox 11">
            <a:extLst>
              <a:ext uri="{FF2B5EF4-FFF2-40B4-BE49-F238E27FC236}">
                <a16:creationId xmlns:a16="http://schemas.microsoft.com/office/drawing/2014/main" id="{3601DE4F-912F-6086-CBE5-07BB3B33BF61}"/>
              </a:ext>
            </a:extLst>
          </p:cNvPr>
          <p:cNvSpPr txBox="1"/>
          <p:nvPr/>
        </p:nvSpPr>
        <p:spPr>
          <a:xfrm>
            <a:off x="5287493" y="5910019"/>
            <a:ext cx="503215" cy="276999"/>
          </a:xfrm>
          <a:prstGeom prst="rect">
            <a:avLst/>
          </a:prstGeom>
          <a:solidFill>
            <a:srgbClr val="92D050"/>
          </a:solidFill>
          <a:ln>
            <a:noFill/>
          </a:ln>
        </p:spPr>
        <p:txBody>
          <a:bodyPr wrap="square" rtlCol="0">
            <a:spAutoFit/>
          </a:bodyPr>
          <a:lstStyle/>
          <a:p>
            <a:r>
              <a:rPr lang="en-US" sz="1200" dirty="0">
                <a:latin typeface="Century Schoolbook" panose="02040604050505020304" pitchFamily="18" charset="0"/>
              </a:rPr>
              <a:t>pos</a:t>
            </a:r>
            <a:r>
              <a:rPr lang="en-US" sz="1200" baseline="-25000" dirty="0">
                <a:latin typeface="Century Schoolbook" panose="02040604050505020304" pitchFamily="18" charset="0"/>
              </a:rPr>
              <a:t>y</a:t>
            </a:r>
          </a:p>
        </p:txBody>
      </p:sp>
      <p:sp>
        <p:nvSpPr>
          <p:cNvPr id="14" name="TextBox 13">
            <a:extLst>
              <a:ext uri="{FF2B5EF4-FFF2-40B4-BE49-F238E27FC236}">
                <a16:creationId xmlns:a16="http://schemas.microsoft.com/office/drawing/2014/main" id="{EB6E734B-3137-24B4-2A5B-4B034208AC36}"/>
              </a:ext>
            </a:extLst>
          </p:cNvPr>
          <p:cNvSpPr txBox="1"/>
          <p:nvPr/>
        </p:nvSpPr>
        <p:spPr>
          <a:xfrm>
            <a:off x="4347372" y="5919667"/>
            <a:ext cx="295274" cy="276999"/>
          </a:xfrm>
          <a:prstGeom prst="rect">
            <a:avLst/>
          </a:prstGeom>
          <a:solidFill>
            <a:srgbClr val="FFC000"/>
          </a:solidFill>
          <a:ln>
            <a:noFill/>
          </a:ln>
        </p:spPr>
        <p:txBody>
          <a:bodyPr wrap="square" rtlCol="0">
            <a:spAutoFit/>
          </a:bodyPr>
          <a:lstStyle/>
          <a:p>
            <a:r>
              <a:rPr lang="en-US" sz="1200" dirty="0">
                <a:latin typeface="Century Schoolbook" panose="02040604050505020304" pitchFamily="18" charset="0"/>
              </a:rPr>
              <a:t>g</a:t>
            </a:r>
          </a:p>
        </p:txBody>
      </p:sp>
      <p:sp>
        <p:nvSpPr>
          <p:cNvPr id="15" name="TextBox 14">
            <a:extLst>
              <a:ext uri="{FF2B5EF4-FFF2-40B4-BE49-F238E27FC236}">
                <a16:creationId xmlns:a16="http://schemas.microsoft.com/office/drawing/2014/main" id="{44ABFEAC-6321-CE5A-3F94-FF92AC30D0C6}"/>
              </a:ext>
            </a:extLst>
          </p:cNvPr>
          <p:cNvSpPr txBox="1"/>
          <p:nvPr/>
        </p:nvSpPr>
        <p:spPr>
          <a:xfrm>
            <a:off x="3460303" y="5921624"/>
            <a:ext cx="574554" cy="276999"/>
          </a:xfrm>
          <a:prstGeom prst="rect">
            <a:avLst/>
          </a:prstGeom>
          <a:solidFill>
            <a:srgbClr val="FFC000"/>
          </a:solidFill>
          <a:ln>
            <a:noFill/>
          </a:ln>
        </p:spPr>
        <p:txBody>
          <a:bodyPr wrap="square" rtlCol="0">
            <a:spAutoFit/>
          </a:bodyPr>
          <a:lstStyle/>
          <a:p>
            <a:r>
              <a:rPr lang="en-US" sz="1200" dirty="0">
                <a:latin typeface="Century Schoolbook" panose="02040604050505020304" pitchFamily="18" charset="0"/>
              </a:rPr>
              <a:t>𝞺</a:t>
            </a:r>
            <a:r>
              <a:rPr lang="en-US" sz="1200" baseline="-25000" dirty="0">
                <a:latin typeface="Century Schoolbook" panose="02040604050505020304" pitchFamily="18" charset="0"/>
              </a:rPr>
              <a:t>water</a:t>
            </a:r>
            <a:endParaRPr lang="en-US" sz="1200" dirty="0">
              <a:latin typeface="Century Schoolbook" panose="02040604050505020304" pitchFamily="18" charset="0"/>
            </a:endParaRPr>
          </a:p>
        </p:txBody>
      </p:sp>
      <p:sp>
        <p:nvSpPr>
          <p:cNvPr id="16" name="TextBox 15">
            <a:extLst>
              <a:ext uri="{FF2B5EF4-FFF2-40B4-BE49-F238E27FC236}">
                <a16:creationId xmlns:a16="http://schemas.microsoft.com/office/drawing/2014/main" id="{4AEBF136-6D55-CB87-5CB1-B6ECCEF52C39}"/>
              </a:ext>
            </a:extLst>
          </p:cNvPr>
          <p:cNvSpPr txBox="1"/>
          <p:nvPr/>
        </p:nvSpPr>
        <p:spPr>
          <a:xfrm>
            <a:off x="3465699" y="4965728"/>
            <a:ext cx="806631" cy="276999"/>
          </a:xfrm>
          <a:prstGeom prst="rect">
            <a:avLst/>
          </a:prstGeom>
          <a:no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ballast_air</a:t>
            </a:r>
            <a:endParaRPr lang="en-US" sz="1200" dirty="0">
              <a:latin typeface="Century Schoolbook" panose="02040604050505020304" pitchFamily="18" charset="0"/>
            </a:endParaRPr>
          </a:p>
        </p:txBody>
      </p:sp>
      <p:cxnSp>
        <p:nvCxnSpPr>
          <p:cNvPr id="18" name="Straight Connector 17">
            <a:extLst>
              <a:ext uri="{FF2B5EF4-FFF2-40B4-BE49-F238E27FC236}">
                <a16:creationId xmlns:a16="http://schemas.microsoft.com/office/drawing/2014/main" id="{583C51DF-6A32-D4BE-D2AE-963C86B3353D}"/>
              </a:ext>
            </a:extLst>
          </p:cNvPr>
          <p:cNvCxnSpPr>
            <a:stCxn id="4" idx="2"/>
            <a:endCxn id="5" idx="0"/>
          </p:cNvCxnSpPr>
          <p:nvPr/>
        </p:nvCxnSpPr>
        <p:spPr>
          <a:xfrm flipH="1">
            <a:off x="6273129" y="2914989"/>
            <a:ext cx="230106" cy="3009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89BC8B9-DCB9-5374-7693-E6F63E0BDF7B}"/>
              </a:ext>
            </a:extLst>
          </p:cNvPr>
          <p:cNvCxnSpPr>
            <a:cxnSpLocks/>
            <a:stCxn id="4" idx="2"/>
            <a:endCxn id="6" idx="0"/>
          </p:cNvCxnSpPr>
          <p:nvPr/>
        </p:nvCxnSpPr>
        <p:spPr>
          <a:xfrm>
            <a:off x="6503235" y="2914989"/>
            <a:ext cx="569516" cy="311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828C74-F7C1-C7F9-08C9-2D8FB7215D93}"/>
              </a:ext>
            </a:extLst>
          </p:cNvPr>
          <p:cNvCxnSpPr>
            <a:cxnSpLocks/>
            <a:stCxn id="5" idx="2"/>
            <a:endCxn id="111" idx="0"/>
          </p:cNvCxnSpPr>
          <p:nvPr/>
        </p:nvCxnSpPr>
        <p:spPr>
          <a:xfrm flipH="1">
            <a:off x="3395278" y="3492897"/>
            <a:ext cx="2877851" cy="910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40165AB-6DAA-5B90-A589-B5A098073769}"/>
              </a:ext>
            </a:extLst>
          </p:cNvPr>
          <p:cNvCxnSpPr>
            <a:cxnSpLocks/>
            <a:stCxn id="5" idx="2"/>
            <a:endCxn id="16" idx="0"/>
          </p:cNvCxnSpPr>
          <p:nvPr/>
        </p:nvCxnSpPr>
        <p:spPr>
          <a:xfrm flipH="1">
            <a:off x="3869015" y="3492897"/>
            <a:ext cx="2404114" cy="1472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77CC70-C196-9B7A-16F3-21269B35B320}"/>
              </a:ext>
            </a:extLst>
          </p:cNvPr>
          <p:cNvCxnSpPr>
            <a:cxnSpLocks/>
            <a:stCxn id="5" idx="2"/>
            <a:endCxn id="11" idx="0"/>
          </p:cNvCxnSpPr>
          <p:nvPr/>
        </p:nvCxnSpPr>
        <p:spPr>
          <a:xfrm>
            <a:off x="6273129" y="3492897"/>
            <a:ext cx="187916" cy="13678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C3D20F9-C54F-3048-DB6E-1666587595ED}"/>
              </a:ext>
            </a:extLst>
          </p:cNvPr>
          <p:cNvCxnSpPr>
            <a:cxnSpLocks/>
            <a:stCxn id="16" idx="2"/>
            <a:endCxn id="9" idx="0"/>
          </p:cNvCxnSpPr>
          <p:nvPr/>
        </p:nvCxnSpPr>
        <p:spPr>
          <a:xfrm flipH="1">
            <a:off x="3116377" y="5242727"/>
            <a:ext cx="752638" cy="11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ED5E59B-5D92-9D05-96E5-17E70D513870}"/>
              </a:ext>
            </a:extLst>
          </p:cNvPr>
          <p:cNvCxnSpPr>
            <a:cxnSpLocks/>
            <a:stCxn id="16" idx="2"/>
            <a:endCxn id="10" idx="0"/>
          </p:cNvCxnSpPr>
          <p:nvPr/>
        </p:nvCxnSpPr>
        <p:spPr>
          <a:xfrm>
            <a:off x="3869015" y="5242727"/>
            <a:ext cx="603426" cy="87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C36278-EE91-C620-AFFA-536C4759506E}"/>
              </a:ext>
            </a:extLst>
          </p:cNvPr>
          <p:cNvCxnSpPr>
            <a:cxnSpLocks/>
            <a:stCxn id="10" idx="2"/>
            <a:endCxn id="12" idx="0"/>
          </p:cNvCxnSpPr>
          <p:nvPr/>
        </p:nvCxnSpPr>
        <p:spPr>
          <a:xfrm>
            <a:off x="4472441" y="5607694"/>
            <a:ext cx="1066660" cy="302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F1B1A03-0CC5-2BFC-495D-36B8D8DFB034}"/>
              </a:ext>
            </a:extLst>
          </p:cNvPr>
          <p:cNvCxnSpPr>
            <a:cxnSpLocks/>
            <a:stCxn id="10" idx="2"/>
            <a:endCxn id="15" idx="0"/>
          </p:cNvCxnSpPr>
          <p:nvPr/>
        </p:nvCxnSpPr>
        <p:spPr>
          <a:xfrm flipH="1">
            <a:off x="3747580" y="5607694"/>
            <a:ext cx="724861" cy="313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88FC092-1365-66D1-BC52-AF7E38E9FF08}"/>
              </a:ext>
            </a:extLst>
          </p:cNvPr>
          <p:cNvCxnSpPr>
            <a:cxnSpLocks/>
            <a:stCxn id="10" idx="2"/>
            <a:endCxn id="14" idx="0"/>
          </p:cNvCxnSpPr>
          <p:nvPr/>
        </p:nvCxnSpPr>
        <p:spPr>
          <a:xfrm>
            <a:off x="4472441" y="5607694"/>
            <a:ext cx="22568" cy="31197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F60D09C-4A8E-BDC8-52C7-D012E4E290F8}"/>
              </a:ext>
            </a:extLst>
          </p:cNvPr>
          <p:cNvSpPr txBox="1"/>
          <p:nvPr/>
        </p:nvSpPr>
        <p:spPr>
          <a:xfrm>
            <a:off x="2156855" y="1609143"/>
            <a:ext cx="407484" cy="276999"/>
          </a:xfrm>
          <a:prstGeom prst="rect">
            <a:avLst/>
          </a:prstGeom>
          <a:noFill/>
          <a:ln>
            <a:noFill/>
          </a:ln>
        </p:spPr>
        <p:txBody>
          <a:bodyPr wrap="none" rtlCol="0">
            <a:spAutoFit/>
          </a:bodyPr>
          <a:lstStyle/>
          <a:p>
            <a:pPr algn="ctr"/>
            <a:r>
              <a:rPr lang="en-US" sz="1200" dirty="0">
                <a:latin typeface="Century Schoolbook" panose="02040604050505020304" pitchFamily="18" charset="0"/>
              </a:rPr>
              <a:t>acc</a:t>
            </a:r>
          </a:p>
        </p:txBody>
      </p:sp>
      <p:sp>
        <p:nvSpPr>
          <p:cNvPr id="3" name="TextBox 2">
            <a:extLst>
              <a:ext uri="{FF2B5EF4-FFF2-40B4-BE49-F238E27FC236}">
                <a16:creationId xmlns:a16="http://schemas.microsoft.com/office/drawing/2014/main" id="{A6EF356D-DC60-C3CF-942F-90AD8669364B}"/>
              </a:ext>
            </a:extLst>
          </p:cNvPr>
          <p:cNvSpPr txBox="1"/>
          <p:nvPr/>
        </p:nvSpPr>
        <p:spPr>
          <a:xfrm>
            <a:off x="1656122" y="2583296"/>
            <a:ext cx="341760"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g</a:t>
            </a:r>
            <a:endParaRPr lang="en-US" sz="1200" dirty="0">
              <a:latin typeface="Century Schoolbook" panose="02040604050505020304" pitchFamily="18" charset="0"/>
            </a:endParaRPr>
          </a:p>
        </p:txBody>
      </p:sp>
      <p:sp>
        <p:nvSpPr>
          <p:cNvPr id="13" name="TextBox 12">
            <a:extLst>
              <a:ext uri="{FF2B5EF4-FFF2-40B4-BE49-F238E27FC236}">
                <a16:creationId xmlns:a16="http://schemas.microsoft.com/office/drawing/2014/main" id="{68F79908-B3AA-686D-3FEB-63A56714BC82}"/>
              </a:ext>
            </a:extLst>
          </p:cNvPr>
          <p:cNvSpPr txBox="1"/>
          <p:nvPr/>
        </p:nvSpPr>
        <p:spPr>
          <a:xfrm>
            <a:off x="3160138" y="2549718"/>
            <a:ext cx="503664" cy="276999"/>
          </a:xfrm>
          <a:prstGeom prst="rect">
            <a:avLst/>
          </a:prstGeom>
          <a:noFill/>
          <a:ln>
            <a:noFill/>
          </a:ln>
        </p:spPr>
        <p:txBody>
          <a:bodyPr wrap="none" rtlCol="0">
            <a:spAutoFit/>
          </a:bodyPr>
          <a:lstStyle/>
          <a:p>
            <a:r>
              <a:rPr lang="en-US" sz="1200" dirty="0">
                <a:latin typeface="Century Schoolbook" panose="02040604050505020304" pitchFamily="18" charset="0"/>
              </a:rPr>
              <a:t>F</a:t>
            </a:r>
            <a:r>
              <a:rPr lang="en-US" sz="1200" baseline="-25000" dirty="0">
                <a:latin typeface="Century Schoolbook" panose="02040604050505020304" pitchFamily="18" charset="0"/>
              </a:rPr>
              <a:t>drag</a:t>
            </a:r>
            <a:endParaRPr lang="en-US" sz="1200" dirty="0">
              <a:latin typeface="Century Schoolbook" panose="02040604050505020304" pitchFamily="18" charset="0"/>
            </a:endParaRPr>
          </a:p>
        </p:txBody>
      </p:sp>
      <p:sp>
        <p:nvSpPr>
          <p:cNvPr id="17" name="TextBox 16">
            <a:extLst>
              <a:ext uri="{FF2B5EF4-FFF2-40B4-BE49-F238E27FC236}">
                <a16:creationId xmlns:a16="http://schemas.microsoft.com/office/drawing/2014/main" id="{1C7F79E9-A8A4-948D-5F6E-1C03AB683E35}"/>
              </a:ext>
            </a:extLst>
          </p:cNvPr>
          <p:cNvSpPr txBox="1"/>
          <p:nvPr/>
        </p:nvSpPr>
        <p:spPr>
          <a:xfrm>
            <a:off x="2511299" y="3153036"/>
            <a:ext cx="354584" cy="276999"/>
          </a:xfrm>
          <a:prstGeom prst="rect">
            <a:avLst/>
          </a:prstGeom>
          <a:solidFill>
            <a:srgbClr val="FFC000"/>
          </a:solidFill>
          <a:ln>
            <a:noFill/>
          </a:ln>
        </p:spPr>
        <p:txBody>
          <a:bodyPr wrap="none" rtlCol="0">
            <a:spAutoFit/>
          </a:bodyPr>
          <a:lstStyle/>
          <a:p>
            <a:r>
              <a:rPr lang="en-US" sz="1200" dirty="0">
                <a:latin typeface="Century Schoolbook" panose="02040604050505020304" pitchFamily="18" charset="0"/>
              </a:rPr>
              <a:t>C</a:t>
            </a:r>
            <a:r>
              <a:rPr lang="en-US" sz="1200" baseline="-25000" dirty="0">
                <a:latin typeface="Century Schoolbook" panose="02040604050505020304" pitchFamily="18" charset="0"/>
              </a:rPr>
              <a:t>d</a:t>
            </a:r>
            <a:endParaRPr lang="en-US" sz="1200" dirty="0">
              <a:latin typeface="Century Schoolbook" panose="02040604050505020304" pitchFamily="18" charset="0"/>
            </a:endParaRPr>
          </a:p>
        </p:txBody>
      </p:sp>
      <p:sp>
        <p:nvSpPr>
          <p:cNvPr id="30" name="TextBox 29">
            <a:extLst>
              <a:ext uri="{FF2B5EF4-FFF2-40B4-BE49-F238E27FC236}">
                <a16:creationId xmlns:a16="http://schemas.microsoft.com/office/drawing/2014/main" id="{9F51E0EE-5246-07AB-C2E0-257F55F35A4D}"/>
              </a:ext>
            </a:extLst>
          </p:cNvPr>
          <p:cNvSpPr txBox="1"/>
          <p:nvPr/>
        </p:nvSpPr>
        <p:spPr>
          <a:xfrm>
            <a:off x="2937491" y="3145322"/>
            <a:ext cx="393056" cy="276999"/>
          </a:xfrm>
          <a:prstGeom prst="rect">
            <a:avLst/>
          </a:prstGeom>
          <a:solidFill>
            <a:srgbClr val="92D050"/>
          </a:solidFill>
          <a:ln>
            <a:noFill/>
          </a:ln>
        </p:spPr>
        <p:txBody>
          <a:bodyPr wrap="none" rtlCol="0">
            <a:spAutoFit/>
          </a:bodyPr>
          <a:lstStyle/>
          <a:p>
            <a:r>
              <a:rPr lang="en-US" sz="1200" dirty="0">
                <a:latin typeface="Century Schoolbook" panose="02040604050505020304" pitchFamily="18" charset="0"/>
              </a:rPr>
              <a:t>vel</a:t>
            </a:r>
          </a:p>
        </p:txBody>
      </p:sp>
      <p:sp>
        <p:nvSpPr>
          <p:cNvPr id="31" name="TextBox 30">
            <a:extLst>
              <a:ext uri="{FF2B5EF4-FFF2-40B4-BE49-F238E27FC236}">
                <a16:creationId xmlns:a16="http://schemas.microsoft.com/office/drawing/2014/main" id="{6FAC918E-5FDF-D13C-E1C4-1E45C140B109}"/>
              </a:ext>
            </a:extLst>
          </p:cNvPr>
          <p:cNvSpPr txBox="1"/>
          <p:nvPr/>
        </p:nvSpPr>
        <p:spPr>
          <a:xfrm>
            <a:off x="4547400" y="2960017"/>
            <a:ext cx="295274" cy="276999"/>
          </a:xfrm>
          <a:prstGeom prst="rect">
            <a:avLst/>
          </a:prstGeom>
          <a:noFill/>
          <a:ln>
            <a:noFill/>
          </a:ln>
        </p:spPr>
        <p:txBody>
          <a:bodyPr wrap="none" rtlCol="0">
            <a:spAutoFit/>
          </a:bodyPr>
          <a:lstStyle/>
          <a:p>
            <a:r>
              <a:rPr lang="en-US" sz="1200" dirty="0">
                <a:latin typeface="Century Schoolbook" panose="02040604050505020304" pitchFamily="18" charset="0"/>
              </a:rPr>
              <a:t>A</a:t>
            </a:r>
          </a:p>
        </p:txBody>
      </p:sp>
      <p:cxnSp>
        <p:nvCxnSpPr>
          <p:cNvPr id="32" name="Straight Connector 31">
            <a:extLst>
              <a:ext uri="{FF2B5EF4-FFF2-40B4-BE49-F238E27FC236}">
                <a16:creationId xmlns:a16="http://schemas.microsoft.com/office/drawing/2014/main" id="{46587A40-A7E1-70B5-9B86-8F8F52EFE338}"/>
              </a:ext>
            </a:extLst>
          </p:cNvPr>
          <p:cNvCxnSpPr>
            <a:cxnSpLocks/>
            <a:stCxn id="13" idx="2"/>
            <a:endCxn id="17" idx="0"/>
          </p:cNvCxnSpPr>
          <p:nvPr/>
        </p:nvCxnSpPr>
        <p:spPr>
          <a:xfrm flipH="1">
            <a:off x="2688591" y="2826717"/>
            <a:ext cx="723379" cy="3263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69F1B26-B0EF-9F62-0DA0-F3CAD1A8D11C}"/>
              </a:ext>
            </a:extLst>
          </p:cNvPr>
          <p:cNvCxnSpPr>
            <a:cxnSpLocks/>
            <a:stCxn id="13" idx="2"/>
            <a:endCxn id="111" idx="0"/>
          </p:cNvCxnSpPr>
          <p:nvPr/>
        </p:nvCxnSpPr>
        <p:spPr>
          <a:xfrm flipH="1">
            <a:off x="3395278" y="2826717"/>
            <a:ext cx="16692" cy="15762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A0B059-9611-F941-0B8C-692A33014BE7}"/>
              </a:ext>
            </a:extLst>
          </p:cNvPr>
          <p:cNvCxnSpPr>
            <a:cxnSpLocks/>
            <a:stCxn id="13" idx="2"/>
            <a:endCxn id="31" idx="0"/>
          </p:cNvCxnSpPr>
          <p:nvPr/>
        </p:nvCxnSpPr>
        <p:spPr>
          <a:xfrm>
            <a:off x="3411970" y="2826717"/>
            <a:ext cx="1283067" cy="133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A19B86-1536-0025-C420-26D08BA9C0B9}"/>
              </a:ext>
            </a:extLst>
          </p:cNvPr>
          <p:cNvCxnSpPr>
            <a:cxnSpLocks/>
            <a:stCxn id="13" idx="2"/>
            <a:endCxn id="30" idx="0"/>
          </p:cNvCxnSpPr>
          <p:nvPr/>
        </p:nvCxnSpPr>
        <p:spPr>
          <a:xfrm flipH="1">
            <a:off x="3134019" y="2826717"/>
            <a:ext cx="277951" cy="3186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EB1B65-8CDC-4CA0-A564-13CD8408436C}"/>
              </a:ext>
            </a:extLst>
          </p:cNvPr>
          <p:cNvCxnSpPr>
            <a:cxnSpLocks/>
            <a:stCxn id="87" idx="2"/>
            <a:endCxn id="3" idx="0"/>
          </p:cNvCxnSpPr>
          <p:nvPr/>
        </p:nvCxnSpPr>
        <p:spPr>
          <a:xfrm flipH="1">
            <a:off x="1827002" y="2303591"/>
            <a:ext cx="1594183" cy="27970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5431BF7-B466-AE85-F613-5F9953EB7708}"/>
              </a:ext>
            </a:extLst>
          </p:cNvPr>
          <p:cNvCxnSpPr>
            <a:cxnSpLocks/>
            <a:stCxn id="87" idx="2"/>
            <a:endCxn id="4" idx="0"/>
          </p:cNvCxnSpPr>
          <p:nvPr/>
        </p:nvCxnSpPr>
        <p:spPr>
          <a:xfrm>
            <a:off x="3421185" y="2303591"/>
            <a:ext cx="3082050" cy="33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B7A60B-873A-0410-EAF4-E419B4E058D1}"/>
              </a:ext>
            </a:extLst>
          </p:cNvPr>
          <p:cNvCxnSpPr>
            <a:cxnSpLocks/>
            <a:stCxn id="87" idx="2"/>
            <a:endCxn id="13" idx="0"/>
          </p:cNvCxnSpPr>
          <p:nvPr/>
        </p:nvCxnSpPr>
        <p:spPr>
          <a:xfrm flipH="1">
            <a:off x="3411970" y="2303591"/>
            <a:ext cx="9215" cy="24612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C671AE-2946-0EF9-7368-BB6D9C636DB7}"/>
              </a:ext>
            </a:extLst>
          </p:cNvPr>
          <p:cNvSpPr txBox="1"/>
          <p:nvPr/>
        </p:nvSpPr>
        <p:spPr>
          <a:xfrm>
            <a:off x="1084383" y="3184473"/>
            <a:ext cx="542136" cy="276999"/>
          </a:xfrm>
          <a:prstGeom prst="rect">
            <a:avLst/>
          </a:prstGeom>
          <a:noFill/>
          <a:ln>
            <a:noFill/>
          </a:ln>
        </p:spPr>
        <p:txBody>
          <a:bodyPr wrap="none" rtlCol="0">
            <a:spAutoFit/>
          </a:bodyPr>
          <a:lstStyle/>
          <a:p>
            <a:r>
              <a:rPr lang="en-US" sz="1200" dirty="0">
                <a:latin typeface="Century Schoolbook" panose="02040604050505020304" pitchFamily="18" charset="0"/>
              </a:rPr>
              <a:t>m</a:t>
            </a:r>
            <a:r>
              <a:rPr lang="en-US" sz="1200" baseline="-25000" dirty="0">
                <a:latin typeface="Century Schoolbook" panose="02040604050505020304" pitchFamily="18" charset="0"/>
              </a:rPr>
              <a:t>total</a:t>
            </a:r>
            <a:endParaRPr lang="en-US" sz="1200" dirty="0">
              <a:latin typeface="Century Schoolbook" panose="02040604050505020304" pitchFamily="18" charset="0"/>
            </a:endParaRPr>
          </a:p>
        </p:txBody>
      </p:sp>
      <p:sp>
        <p:nvSpPr>
          <p:cNvPr id="63" name="TextBox 62">
            <a:extLst>
              <a:ext uri="{FF2B5EF4-FFF2-40B4-BE49-F238E27FC236}">
                <a16:creationId xmlns:a16="http://schemas.microsoft.com/office/drawing/2014/main" id="{89DF1E06-CBC6-39CC-40D8-F27819F5D985}"/>
              </a:ext>
            </a:extLst>
          </p:cNvPr>
          <p:cNvSpPr txBox="1"/>
          <p:nvPr/>
        </p:nvSpPr>
        <p:spPr>
          <a:xfrm>
            <a:off x="1924600" y="3173165"/>
            <a:ext cx="268022" cy="276999"/>
          </a:xfrm>
          <a:prstGeom prst="rect">
            <a:avLst/>
          </a:prstGeom>
          <a:solidFill>
            <a:srgbClr val="FFC000"/>
          </a:solidFill>
        </p:spPr>
        <p:txBody>
          <a:bodyPr wrap="none" rtlCol="0">
            <a:spAutoFit/>
          </a:bodyPr>
          <a:lstStyle/>
          <a:p>
            <a:r>
              <a:rPr lang="en-US" sz="1200" dirty="0">
                <a:latin typeface="Century Schoolbook" panose="02040604050505020304" pitchFamily="18" charset="0"/>
              </a:rPr>
              <a:t>g</a:t>
            </a:r>
          </a:p>
        </p:txBody>
      </p:sp>
      <p:sp>
        <p:nvSpPr>
          <p:cNvPr id="64" name="TextBox 63">
            <a:extLst>
              <a:ext uri="{FF2B5EF4-FFF2-40B4-BE49-F238E27FC236}">
                <a16:creationId xmlns:a16="http://schemas.microsoft.com/office/drawing/2014/main" id="{CB555DAB-F7CE-6874-204E-024A34133450}"/>
              </a:ext>
            </a:extLst>
          </p:cNvPr>
          <p:cNvSpPr txBox="1"/>
          <p:nvPr/>
        </p:nvSpPr>
        <p:spPr>
          <a:xfrm>
            <a:off x="1208776" y="3921967"/>
            <a:ext cx="551754" cy="276999"/>
          </a:xfrm>
          <a:prstGeom prst="rect">
            <a:avLst/>
          </a:prstGeom>
          <a:solidFill>
            <a:srgbClr val="FFC000"/>
          </a:solidFill>
          <a:ln>
            <a:noFill/>
          </a:ln>
        </p:spPr>
        <p:txBody>
          <a:bodyPr wrap="none" rtlCol="0">
            <a:spAutoFit/>
          </a:bodyPr>
          <a:lstStyle/>
          <a:p>
            <a:r>
              <a:rPr lang="en-US" sz="1200" dirty="0">
                <a:latin typeface="Century Schoolbook" panose="02040604050505020304" pitchFamily="18" charset="0"/>
              </a:rPr>
              <a:t>m</a:t>
            </a:r>
            <a:r>
              <a:rPr lang="en-US" sz="1200" baseline="-25000" dirty="0">
                <a:latin typeface="Century Schoolbook" panose="02040604050505020304" pitchFamily="18" charset="0"/>
              </a:rPr>
              <a:t>fixed</a:t>
            </a:r>
            <a:endParaRPr lang="en-US" sz="1200" dirty="0">
              <a:latin typeface="Century Schoolbook" panose="02040604050505020304" pitchFamily="18" charset="0"/>
            </a:endParaRPr>
          </a:p>
        </p:txBody>
      </p:sp>
      <p:sp>
        <p:nvSpPr>
          <p:cNvPr id="108" name="TextBox 107">
            <a:extLst>
              <a:ext uri="{FF2B5EF4-FFF2-40B4-BE49-F238E27FC236}">
                <a16:creationId xmlns:a16="http://schemas.microsoft.com/office/drawing/2014/main" id="{3A08B9E1-5EAC-267E-5EA1-5B6A9CF2BC4B}"/>
              </a:ext>
            </a:extLst>
          </p:cNvPr>
          <p:cNvSpPr txBox="1"/>
          <p:nvPr/>
        </p:nvSpPr>
        <p:spPr>
          <a:xfrm>
            <a:off x="1837405" y="3917711"/>
            <a:ext cx="941283" cy="276999"/>
          </a:xfrm>
          <a:prstGeom prst="rect">
            <a:avLst/>
          </a:prstGeom>
          <a:noFill/>
          <a:ln>
            <a:noFill/>
          </a:ln>
        </p:spPr>
        <p:txBody>
          <a:bodyPr wrap="none" rtlCol="0">
            <a:spAutoFit/>
          </a:bodyPr>
          <a:lstStyle/>
          <a:p>
            <a:r>
              <a:rPr lang="en-US" sz="1200" dirty="0" err="1">
                <a:latin typeface="Century Schoolbook" panose="02040604050505020304" pitchFamily="18" charset="0"/>
              </a:rPr>
              <a:t>m</a:t>
            </a:r>
            <a:r>
              <a:rPr lang="en-US" sz="1200" baseline="-25000" dirty="0" err="1">
                <a:latin typeface="Century Schoolbook" panose="02040604050505020304" pitchFamily="18" charset="0"/>
              </a:rPr>
              <a:t>ballastWater</a:t>
            </a:r>
            <a:endParaRPr lang="en-US" sz="1200" dirty="0">
              <a:latin typeface="Century Schoolbook" panose="02040604050505020304" pitchFamily="18" charset="0"/>
            </a:endParaRPr>
          </a:p>
        </p:txBody>
      </p:sp>
      <p:sp>
        <p:nvSpPr>
          <p:cNvPr id="109" name="TextBox 108">
            <a:extLst>
              <a:ext uri="{FF2B5EF4-FFF2-40B4-BE49-F238E27FC236}">
                <a16:creationId xmlns:a16="http://schemas.microsoft.com/office/drawing/2014/main" id="{5C211163-A893-75DC-F3EC-1AC61A203C8C}"/>
              </a:ext>
            </a:extLst>
          </p:cNvPr>
          <p:cNvSpPr txBox="1"/>
          <p:nvPr/>
        </p:nvSpPr>
        <p:spPr>
          <a:xfrm>
            <a:off x="1708828" y="4439896"/>
            <a:ext cx="915635" cy="276999"/>
          </a:xfrm>
          <a:prstGeom prst="rect">
            <a:avLst/>
          </a:prstGeom>
          <a:noFill/>
          <a:ln>
            <a:noFill/>
          </a:ln>
        </p:spPr>
        <p:txBody>
          <a:bodyPr wrap="none" rtlCol="0">
            <a:spAutoFit/>
          </a:bodyPr>
          <a:lstStyle/>
          <a:p>
            <a:r>
              <a:rPr lang="en-US" sz="1200" dirty="0">
                <a:latin typeface="Century Schoolbook" panose="02040604050505020304" pitchFamily="18" charset="0"/>
              </a:rPr>
              <a:t>V</a:t>
            </a:r>
            <a:r>
              <a:rPr lang="en-US" sz="1200" baseline="-25000" dirty="0">
                <a:latin typeface="Century Schoolbook" panose="02040604050505020304" pitchFamily="18" charset="0"/>
              </a:rPr>
              <a:t>ballastWater</a:t>
            </a:r>
            <a:endParaRPr lang="en-US" sz="1200" dirty="0">
              <a:latin typeface="Century Schoolbook" panose="02040604050505020304" pitchFamily="18" charset="0"/>
            </a:endParaRPr>
          </a:p>
        </p:txBody>
      </p:sp>
      <p:sp>
        <p:nvSpPr>
          <p:cNvPr id="110" name="TextBox 109">
            <a:extLst>
              <a:ext uri="{FF2B5EF4-FFF2-40B4-BE49-F238E27FC236}">
                <a16:creationId xmlns:a16="http://schemas.microsoft.com/office/drawing/2014/main" id="{0D3C8EA8-3E97-F870-9E85-BEDF10335F05}"/>
              </a:ext>
            </a:extLst>
          </p:cNvPr>
          <p:cNvSpPr txBox="1"/>
          <p:nvPr/>
        </p:nvSpPr>
        <p:spPr>
          <a:xfrm>
            <a:off x="971537" y="4991334"/>
            <a:ext cx="870751" cy="276999"/>
          </a:xfrm>
          <a:prstGeom prst="rect">
            <a:avLst/>
          </a:prstGeom>
          <a:solidFill>
            <a:srgbClr val="FFC000"/>
          </a:solid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ballastTank</a:t>
            </a:r>
            <a:endParaRPr lang="en-US" sz="1200" dirty="0">
              <a:latin typeface="Century Schoolbook" panose="02040604050505020304" pitchFamily="18" charset="0"/>
            </a:endParaRPr>
          </a:p>
        </p:txBody>
      </p:sp>
      <p:sp>
        <p:nvSpPr>
          <p:cNvPr id="111" name="TextBox 110">
            <a:extLst>
              <a:ext uri="{FF2B5EF4-FFF2-40B4-BE49-F238E27FC236}">
                <a16:creationId xmlns:a16="http://schemas.microsoft.com/office/drawing/2014/main" id="{9CF3B321-9F69-B8E3-9D49-585B1CE1FFD3}"/>
              </a:ext>
            </a:extLst>
          </p:cNvPr>
          <p:cNvSpPr txBox="1"/>
          <p:nvPr/>
        </p:nvSpPr>
        <p:spPr>
          <a:xfrm>
            <a:off x="3117637" y="4402936"/>
            <a:ext cx="555281" cy="276999"/>
          </a:xfrm>
          <a:prstGeom prst="rect">
            <a:avLst/>
          </a:prstGeom>
          <a:solidFill>
            <a:srgbClr val="FFC000"/>
          </a:solidFill>
          <a:ln>
            <a:noFill/>
          </a:ln>
        </p:spPr>
        <p:txBody>
          <a:bodyPr wrap="square" rtlCol="0">
            <a:spAutoFit/>
          </a:bodyPr>
          <a:lstStyle/>
          <a:p>
            <a:r>
              <a:rPr lang="en-US" sz="1200" dirty="0">
                <a:latin typeface="Century Schoolbook" panose="02040604050505020304" pitchFamily="18" charset="0"/>
              </a:rPr>
              <a:t>𝞺</a:t>
            </a:r>
            <a:r>
              <a:rPr lang="en-US" sz="1200" baseline="-25000" dirty="0">
                <a:latin typeface="Century Schoolbook" panose="02040604050505020304" pitchFamily="18" charset="0"/>
              </a:rPr>
              <a:t>water</a:t>
            </a:r>
            <a:endParaRPr lang="en-US" sz="1200" dirty="0">
              <a:latin typeface="Century Schoolbook" panose="02040604050505020304" pitchFamily="18" charset="0"/>
            </a:endParaRPr>
          </a:p>
        </p:txBody>
      </p:sp>
      <p:cxnSp>
        <p:nvCxnSpPr>
          <p:cNvPr id="122" name="Straight Connector 121">
            <a:extLst>
              <a:ext uri="{FF2B5EF4-FFF2-40B4-BE49-F238E27FC236}">
                <a16:creationId xmlns:a16="http://schemas.microsoft.com/office/drawing/2014/main" id="{161C50B3-F437-DE36-2364-B0A4D291763D}"/>
              </a:ext>
            </a:extLst>
          </p:cNvPr>
          <p:cNvCxnSpPr>
            <a:cxnSpLocks/>
            <a:stCxn id="109" idx="2"/>
            <a:endCxn id="110" idx="0"/>
          </p:cNvCxnSpPr>
          <p:nvPr/>
        </p:nvCxnSpPr>
        <p:spPr>
          <a:xfrm flipH="1">
            <a:off x="1406913" y="4716895"/>
            <a:ext cx="759733" cy="274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5EECEEE3-8DAD-C05C-5216-CA1EC4052EE6}"/>
              </a:ext>
            </a:extLst>
          </p:cNvPr>
          <p:cNvCxnSpPr>
            <a:cxnSpLocks/>
            <a:stCxn id="109" idx="2"/>
            <a:endCxn id="16" idx="0"/>
          </p:cNvCxnSpPr>
          <p:nvPr/>
        </p:nvCxnSpPr>
        <p:spPr>
          <a:xfrm>
            <a:off x="2166646" y="4716895"/>
            <a:ext cx="1702369" cy="248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3283E5B-C71F-34D3-2A4A-A8B8B003DFF4}"/>
              </a:ext>
            </a:extLst>
          </p:cNvPr>
          <p:cNvCxnSpPr>
            <a:cxnSpLocks/>
            <a:stCxn id="108" idx="2"/>
            <a:endCxn id="111" idx="0"/>
          </p:cNvCxnSpPr>
          <p:nvPr/>
        </p:nvCxnSpPr>
        <p:spPr>
          <a:xfrm>
            <a:off x="2308047" y="4194710"/>
            <a:ext cx="1087231" cy="2082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E2B9C1E-73CC-4597-AF56-9D31F8E3C9C7}"/>
              </a:ext>
            </a:extLst>
          </p:cNvPr>
          <p:cNvCxnSpPr>
            <a:cxnSpLocks/>
            <a:stCxn id="108" idx="2"/>
            <a:endCxn id="109" idx="0"/>
          </p:cNvCxnSpPr>
          <p:nvPr/>
        </p:nvCxnSpPr>
        <p:spPr>
          <a:xfrm flipH="1">
            <a:off x="2166646" y="4194710"/>
            <a:ext cx="141401" cy="245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EAB0B157-F4BC-98D6-515F-F80BE53088C3}"/>
              </a:ext>
            </a:extLst>
          </p:cNvPr>
          <p:cNvCxnSpPr>
            <a:cxnSpLocks/>
            <a:stCxn id="3" idx="2"/>
            <a:endCxn id="62" idx="0"/>
          </p:cNvCxnSpPr>
          <p:nvPr/>
        </p:nvCxnSpPr>
        <p:spPr>
          <a:xfrm flipH="1">
            <a:off x="1355451" y="2860295"/>
            <a:ext cx="471551" cy="324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7D2B7F6-8F39-49CF-C89B-2BD63D3C19BE}"/>
              </a:ext>
            </a:extLst>
          </p:cNvPr>
          <p:cNvCxnSpPr>
            <a:cxnSpLocks/>
            <a:stCxn id="3" idx="2"/>
            <a:endCxn id="63" idx="0"/>
          </p:cNvCxnSpPr>
          <p:nvPr/>
        </p:nvCxnSpPr>
        <p:spPr>
          <a:xfrm>
            <a:off x="1827002" y="2860295"/>
            <a:ext cx="231609" cy="3128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685C98D-C635-4B18-3747-61A2EE9B0A82}"/>
              </a:ext>
            </a:extLst>
          </p:cNvPr>
          <p:cNvCxnSpPr>
            <a:cxnSpLocks/>
            <a:stCxn id="62" idx="2"/>
            <a:endCxn id="64" idx="0"/>
          </p:cNvCxnSpPr>
          <p:nvPr/>
        </p:nvCxnSpPr>
        <p:spPr>
          <a:xfrm>
            <a:off x="1355451" y="3461472"/>
            <a:ext cx="129202" cy="460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6832143-FECD-9409-4D81-35471FE32B34}"/>
              </a:ext>
            </a:extLst>
          </p:cNvPr>
          <p:cNvCxnSpPr>
            <a:cxnSpLocks/>
            <a:stCxn id="62" idx="2"/>
            <a:endCxn id="108" idx="0"/>
          </p:cNvCxnSpPr>
          <p:nvPr/>
        </p:nvCxnSpPr>
        <p:spPr>
          <a:xfrm>
            <a:off x="1355451" y="3461472"/>
            <a:ext cx="952596" cy="456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DF467B1-B851-EDE7-065F-C54A19BC327F}"/>
              </a:ext>
            </a:extLst>
          </p:cNvPr>
          <p:cNvCxnSpPr>
            <a:cxnSpLocks/>
            <a:stCxn id="2" idx="2"/>
            <a:endCxn id="62" idx="0"/>
          </p:cNvCxnSpPr>
          <p:nvPr/>
        </p:nvCxnSpPr>
        <p:spPr>
          <a:xfrm flipH="1">
            <a:off x="1355451" y="1886142"/>
            <a:ext cx="1005146" cy="129833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4AC3ABB-CDBA-A080-7B98-41CF20A73068}"/>
              </a:ext>
            </a:extLst>
          </p:cNvPr>
          <p:cNvSpPr txBox="1"/>
          <p:nvPr/>
        </p:nvSpPr>
        <p:spPr>
          <a:xfrm>
            <a:off x="225453" y="3928755"/>
            <a:ext cx="886781" cy="276999"/>
          </a:xfrm>
          <a:prstGeom prst="rect">
            <a:avLst/>
          </a:prstGeom>
          <a:solidFill>
            <a:srgbClr val="FFC000"/>
          </a:solidFill>
          <a:ln>
            <a:noFill/>
          </a:ln>
        </p:spPr>
        <p:txBody>
          <a:bodyPr wrap="none" rtlCol="0">
            <a:spAutoFit/>
          </a:bodyPr>
          <a:lstStyle/>
          <a:p>
            <a:r>
              <a:rPr lang="en-US" sz="1200" dirty="0" err="1">
                <a:latin typeface="Century Schoolbook" panose="02040604050505020304" pitchFamily="18" charset="0"/>
              </a:rPr>
              <a:t>m</a:t>
            </a:r>
            <a:r>
              <a:rPr lang="en-US" sz="1200" baseline="-25000" dirty="0" err="1">
                <a:latin typeface="Century Schoolbook" panose="02040604050505020304" pitchFamily="18" charset="0"/>
              </a:rPr>
              <a:t>hardBallast</a:t>
            </a:r>
            <a:endParaRPr lang="en-US" sz="1200" dirty="0">
              <a:latin typeface="Century Schoolbook" panose="02040604050505020304" pitchFamily="18" charset="0"/>
            </a:endParaRPr>
          </a:p>
        </p:txBody>
      </p:sp>
      <p:cxnSp>
        <p:nvCxnSpPr>
          <p:cNvPr id="29" name="Straight Connector 28">
            <a:extLst>
              <a:ext uri="{FF2B5EF4-FFF2-40B4-BE49-F238E27FC236}">
                <a16:creationId xmlns:a16="http://schemas.microsoft.com/office/drawing/2014/main" id="{99722252-0633-EC8D-2009-B6A51AC44913}"/>
              </a:ext>
            </a:extLst>
          </p:cNvPr>
          <p:cNvCxnSpPr>
            <a:cxnSpLocks/>
            <a:stCxn id="62" idx="2"/>
            <a:endCxn id="7" idx="0"/>
          </p:cNvCxnSpPr>
          <p:nvPr/>
        </p:nvCxnSpPr>
        <p:spPr>
          <a:xfrm flipH="1">
            <a:off x="668844" y="3461472"/>
            <a:ext cx="686607" cy="467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2DD68E1-3E56-5FAB-80E8-9716896D5E97}"/>
              </a:ext>
            </a:extLst>
          </p:cNvPr>
          <p:cNvCxnSpPr>
            <a:cxnSpLocks/>
            <a:stCxn id="11" idx="2"/>
            <a:endCxn id="45" idx="0"/>
          </p:cNvCxnSpPr>
          <p:nvPr/>
        </p:nvCxnSpPr>
        <p:spPr>
          <a:xfrm>
            <a:off x="6461045" y="5137706"/>
            <a:ext cx="539050" cy="2534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26D387F-4C2B-002A-B1A4-10F789F557B1}"/>
              </a:ext>
            </a:extLst>
          </p:cNvPr>
          <p:cNvCxnSpPr>
            <a:cxnSpLocks/>
            <a:stCxn id="11" idx="2"/>
            <a:endCxn id="12" idx="0"/>
          </p:cNvCxnSpPr>
          <p:nvPr/>
        </p:nvCxnSpPr>
        <p:spPr>
          <a:xfrm flipH="1">
            <a:off x="5539101" y="5137706"/>
            <a:ext cx="921944" cy="772313"/>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EB57C62-E349-BC89-8D65-53F1338CADBB}"/>
              </a:ext>
            </a:extLst>
          </p:cNvPr>
          <p:cNvSpPr txBox="1"/>
          <p:nvPr/>
        </p:nvSpPr>
        <p:spPr>
          <a:xfrm>
            <a:off x="7023216" y="5981978"/>
            <a:ext cx="1337013" cy="215444"/>
          </a:xfrm>
          <a:prstGeom prst="rect">
            <a:avLst/>
          </a:prstGeom>
          <a:solidFill>
            <a:srgbClr val="FFC000"/>
          </a:solidFill>
          <a:ln>
            <a:noFill/>
          </a:ln>
        </p:spPr>
        <p:txBody>
          <a:bodyPr wrap="square" rtlCol="0">
            <a:spAutoFit/>
          </a:bodyPr>
          <a:lstStyle/>
          <a:p>
            <a:r>
              <a:rPr lang="en-US" sz="800" dirty="0" err="1">
                <a:latin typeface="Century Schoolbook" panose="02040604050505020304" pitchFamily="18" charset="0"/>
              </a:rPr>
              <a:t>inner_hull_outer_radius</a:t>
            </a:r>
            <a:endParaRPr lang="en-US" sz="800" baseline="-25000" dirty="0">
              <a:latin typeface="Century Schoolbook" panose="02040604050505020304" pitchFamily="18" charset="0"/>
            </a:endParaRPr>
          </a:p>
        </p:txBody>
      </p:sp>
      <p:sp>
        <p:nvSpPr>
          <p:cNvPr id="87" name="TextBox 86">
            <a:extLst>
              <a:ext uri="{FF2B5EF4-FFF2-40B4-BE49-F238E27FC236}">
                <a16:creationId xmlns:a16="http://schemas.microsoft.com/office/drawing/2014/main" id="{069E8F95-5F11-8547-409A-A38315D2ED1D}"/>
              </a:ext>
            </a:extLst>
          </p:cNvPr>
          <p:cNvSpPr txBox="1"/>
          <p:nvPr/>
        </p:nvSpPr>
        <p:spPr>
          <a:xfrm>
            <a:off x="3166948" y="2026592"/>
            <a:ext cx="508473"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total</a:t>
            </a:r>
            <a:endParaRPr lang="en-US" sz="1200" baseline="-25000" dirty="0">
              <a:latin typeface="Century Schoolbook" panose="02040604050505020304" pitchFamily="18" charset="0"/>
            </a:endParaRPr>
          </a:p>
        </p:txBody>
      </p:sp>
      <p:cxnSp>
        <p:nvCxnSpPr>
          <p:cNvPr id="95" name="Straight Connector 94">
            <a:extLst>
              <a:ext uri="{FF2B5EF4-FFF2-40B4-BE49-F238E27FC236}">
                <a16:creationId xmlns:a16="http://schemas.microsoft.com/office/drawing/2014/main" id="{6A71ECF7-E8F7-6183-1319-F1B8C69E79AC}"/>
              </a:ext>
            </a:extLst>
          </p:cNvPr>
          <p:cNvCxnSpPr>
            <a:cxnSpLocks/>
            <a:stCxn id="2" idx="2"/>
          </p:cNvCxnSpPr>
          <p:nvPr/>
        </p:nvCxnSpPr>
        <p:spPr>
          <a:xfrm>
            <a:off x="2360597" y="1886142"/>
            <a:ext cx="1260400" cy="126389"/>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42A29B64-F4EC-1255-7E87-05553030D463}"/>
              </a:ext>
            </a:extLst>
          </p:cNvPr>
          <p:cNvSpPr txBox="1"/>
          <p:nvPr/>
        </p:nvSpPr>
        <p:spPr>
          <a:xfrm>
            <a:off x="1544498" y="2949915"/>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Eq3</a:t>
            </a:r>
          </a:p>
        </p:txBody>
      </p:sp>
      <p:sp>
        <p:nvSpPr>
          <p:cNvPr id="168" name="TextBox 167">
            <a:extLst>
              <a:ext uri="{FF2B5EF4-FFF2-40B4-BE49-F238E27FC236}">
                <a16:creationId xmlns:a16="http://schemas.microsoft.com/office/drawing/2014/main" id="{C2888F67-FED2-1EF0-BC66-E0DA560AA374}"/>
              </a:ext>
            </a:extLst>
          </p:cNvPr>
          <p:cNvSpPr txBox="1"/>
          <p:nvPr/>
        </p:nvSpPr>
        <p:spPr>
          <a:xfrm>
            <a:off x="1148597" y="3490457"/>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Eq4</a:t>
            </a:r>
          </a:p>
        </p:txBody>
      </p:sp>
      <p:sp>
        <p:nvSpPr>
          <p:cNvPr id="169" name="TextBox 168">
            <a:extLst>
              <a:ext uri="{FF2B5EF4-FFF2-40B4-BE49-F238E27FC236}">
                <a16:creationId xmlns:a16="http://schemas.microsoft.com/office/drawing/2014/main" id="{0FD31B79-E31A-1A5B-E801-40C8224FF0CF}"/>
              </a:ext>
            </a:extLst>
          </p:cNvPr>
          <p:cNvSpPr txBox="1"/>
          <p:nvPr/>
        </p:nvSpPr>
        <p:spPr>
          <a:xfrm>
            <a:off x="2202095" y="4187134"/>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Eq5</a:t>
            </a:r>
          </a:p>
        </p:txBody>
      </p:sp>
      <p:sp>
        <p:nvSpPr>
          <p:cNvPr id="170" name="TextBox 169">
            <a:extLst>
              <a:ext uri="{FF2B5EF4-FFF2-40B4-BE49-F238E27FC236}">
                <a16:creationId xmlns:a16="http://schemas.microsoft.com/office/drawing/2014/main" id="{447B8B46-548A-85EE-2A52-146A748D3676}"/>
              </a:ext>
            </a:extLst>
          </p:cNvPr>
          <p:cNvSpPr txBox="1"/>
          <p:nvPr/>
        </p:nvSpPr>
        <p:spPr>
          <a:xfrm>
            <a:off x="1968063" y="4716895"/>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Eq6</a:t>
            </a:r>
          </a:p>
        </p:txBody>
      </p:sp>
      <p:sp>
        <p:nvSpPr>
          <p:cNvPr id="171" name="TextBox 170">
            <a:extLst>
              <a:ext uri="{FF2B5EF4-FFF2-40B4-BE49-F238E27FC236}">
                <a16:creationId xmlns:a16="http://schemas.microsoft.com/office/drawing/2014/main" id="{467C60F2-0F20-B32D-234B-2FDB82306E4A}"/>
              </a:ext>
            </a:extLst>
          </p:cNvPr>
          <p:cNvSpPr txBox="1"/>
          <p:nvPr/>
        </p:nvSpPr>
        <p:spPr>
          <a:xfrm>
            <a:off x="3648929" y="5214561"/>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Eq7</a:t>
            </a:r>
          </a:p>
        </p:txBody>
      </p:sp>
      <p:sp>
        <p:nvSpPr>
          <p:cNvPr id="172" name="TextBox 171">
            <a:extLst>
              <a:ext uri="{FF2B5EF4-FFF2-40B4-BE49-F238E27FC236}">
                <a16:creationId xmlns:a16="http://schemas.microsoft.com/office/drawing/2014/main" id="{BEF0AF7A-0737-5D95-9F7F-AAA6F050B8EB}"/>
              </a:ext>
            </a:extLst>
          </p:cNvPr>
          <p:cNvSpPr txBox="1"/>
          <p:nvPr/>
        </p:nvSpPr>
        <p:spPr>
          <a:xfrm>
            <a:off x="4273388" y="5617342"/>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Eq8</a:t>
            </a:r>
          </a:p>
        </p:txBody>
      </p:sp>
      <p:sp>
        <p:nvSpPr>
          <p:cNvPr id="173" name="TextBox 172">
            <a:extLst>
              <a:ext uri="{FF2B5EF4-FFF2-40B4-BE49-F238E27FC236}">
                <a16:creationId xmlns:a16="http://schemas.microsoft.com/office/drawing/2014/main" id="{BD04DD8B-BD8F-937B-9486-E7AD9F35B7FE}"/>
              </a:ext>
            </a:extLst>
          </p:cNvPr>
          <p:cNvSpPr txBox="1"/>
          <p:nvPr/>
        </p:nvSpPr>
        <p:spPr>
          <a:xfrm>
            <a:off x="3228709" y="2839050"/>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Eq9</a:t>
            </a:r>
          </a:p>
        </p:txBody>
      </p:sp>
      <p:sp>
        <p:nvSpPr>
          <p:cNvPr id="41" name="TextBox 40">
            <a:extLst>
              <a:ext uri="{FF2B5EF4-FFF2-40B4-BE49-F238E27FC236}">
                <a16:creationId xmlns:a16="http://schemas.microsoft.com/office/drawing/2014/main" id="{6A4A88BA-2340-358E-5519-1BBF8636C088}"/>
              </a:ext>
            </a:extLst>
          </p:cNvPr>
          <p:cNvSpPr txBox="1"/>
          <p:nvPr/>
        </p:nvSpPr>
        <p:spPr>
          <a:xfrm>
            <a:off x="6314724" y="2992632"/>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Eq11</a:t>
            </a:r>
          </a:p>
        </p:txBody>
      </p:sp>
      <p:sp>
        <p:nvSpPr>
          <p:cNvPr id="45" name="TextBox 44">
            <a:extLst>
              <a:ext uri="{FF2B5EF4-FFF2-40B4-BE49-F238E27FC236}">
                <a16:creationId xmlns:a16="http://schemas.microsoft.com/office/drawing/2014/main" id="{BE7DE1DD-195D-B31D-68CA-2F692C14C8C6}"/>
              </a:ext>
            </a:extLst>
          </p:cNvPr>
          <p:cNvSpPr txBox="1"/>
          <p:nvPr/>
        </p:nvSpPr>
        <p:spPr>
          <a:xfrm>
            <a:off x="6757881" y="5391187"/>
            <a:ext cx="484428" cy="276999"/>
          </a:xfrm>
          <a:prstGeom prst="rect">
            <a:avLst/>
          </a:prstGeom>
          <a:solidFill>
            <a:schemeClr val="bg1"/>
          </a:solid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hull</a:t>
            </a:r>
            <a:endParaRPr lang="en-US" sz="1200" dirty="0">
              <a:latin typeface="Century Schoolbook" panose="02040604050505020304" pitchFamily="18" charset="0"/>
            </a:endParaRPr>
          </a:p>
        </p:txBody>
      </p:sp>
      <p:sp>
        <p:nvSpPr>
          <p:cNvPr id="56" name="TextBox 55">
            <a:extLst>
              <a:ext uri="{FF2B5EF4-FFF2-40B4-BE49-F238E27FC236}">
                <a16:creationId xmlns:a16="http://schemas.microsoft.com/office/drawing/2014/main" id="{479516C6-1D4E-1B91-D493-0C8BBBA664DB}"/>
              </a:ext>
            </a:extLst>
          </p:cNvPr>
          <p:cNvSpPr txBox="1"/>
          <p:nvPr/>
        </p:nvSpPr>
        <p:spPr>
          <a:xfrm>
            <a:off x="6214036" y="5982853"/>
            <a:ext cx="725552" cy="215444"/>
          </a:xfrm>
          <a:prstGeom prst="rect">
            <a:avLst/>
          </a:prstGeom>
          <a:solidFill>
            <a:srgbClr val="FFC000"/>
          </a:solidFill>
          <a:ln>
            <a:noFill/>
          </a:ln>
        </p:spPr>
        <p:txBody>
          <a:bodyPr wrap="square" rtlCol="0">
            <a:spAutoFit/>
          </a:bodyPr>
          <a:lstStyle/>
          <a:p>
            <a:r>
              <a:rPr lang="en-US" sz="800" dirty="0" err="1">
                <a:latin typeface="Century Schoolbook" panose="02040604050505020304" pitchFamily="18" charset="0"/>
              </a:rPr>
              <a:t>hull_length</a:t>
            </a:r>
            <a:endParaRPr lang="en-US" sz="800" baseline="-25000" dirty="0">
              <a:latin typeface="Century Schoolbook" panose="02040604050505020304" pitchFamily="18" charset="0"/>
            </a:endParaRPr>
          </a:p>
        </p:txBody>
      </p:sp>
      <p:cxnSp>
        <p:nvCxnSpPr>
          <p:cNvPr id="77" name="Straight Connector 76">
            <a:extLst>
              <a:ext uri="{FF2B5EF4-FFF2-40B4-BE49-F238E27FC236}">
                <a16:creationId xmlns:a16="http://schemas.microsoft.com/office/drawing/2014/main" id="{D8032FB6-3499-2AC7-CAA8-1A4171DB59F6}"/>
              </a:ext>
            </a:extLst>
          </p:cNvPr>
          <p:cNvCxnSpPr>
            <a:cxnSpLocks/>
            <a:stCxn id="45" idx="2"/>
            <a:endCxn id="56" idx="0"/>
          </p:cNvCxnSpPr>
          <p:nvPr/>
        </p:nvCxnSpPr>
        <p:spPr>
          <a:xfrm flipH="1">
            <a:off x="6576812" y="5668186"/>
            <a:ext cx="423283" cy="314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47D86F1-DABC-E2E8-2EDB-EEECAA7D58D6}"/>
              </a:ext>
            </a:extLst>
          </p:cNvPr>
          <p:cNvCxnSpPr>
            <a:cxnSpLocks/>
            <a:stCxn id="45" idx="2"/>
            <a:endCxn id="50" idx="0"/>
          </p:cNvCxnSpPr>
          <p:nvPr/>
        </p:nvCxnSpPr>
        <p:spPr>
          <a:xfrm>
            <a:off x="7000095" y="5668186"/>
            <a:ext cx="691628" cy="313792"/>
          </a:xfrm>
          <a:prstGeom prst="line">
            <a:avLst/>
          </a:prstGeom>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4E7D10F-296E-A5A8-E945-65862B775E0D}"/>
              </a:ext>
            </a:extLst>
          </p:cNvPr>
          <p:cNvSpPr txBox="1"/>
          <p:nvPr/>
        </p:nvSpPr>
        <p:spPr>
          <a:xfrm>
            <a:off x="6785620" y="5718229"/>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Eq13</a:t>
            </a:r>
          </a:p>
        </p:txBody>
      </p:sp>
      <p:sp>
        <p:nvSpPr>
          <p:cNvPr id="105" name="TextBox 104">
            <a:extLst>
              <a:ext uri="{FF2B5EF4-FFF2-40B4-BE49-F238E27FC236}">
                <a16:creationId xmlns:a16="http://schemas.microsoft.com/office/drawing/2014/main" id="{BFE0D2D3-12DA-DADB-1767-7AE0E224ACCD}"/>
              </a:ext>
            </a:extLst>
          </p:cNvPr>
          <p:cNvSpPr txBox="1"/>
          <p:nvPr/>
        </p:nvSpPr>
        <p:spPr>
          <a:xfrm>
            <a:off x="6274928" y="5153095"/>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Eq12</a:t>
            </a:r>
          </a:p>
        </p:txBody>
      </p:sp>
      <p:sp>
        <p:nvSpPr>
          <p:cNvPr id="116" name="TextBox 115">
            <a:extLst>
              <a:ext uri="{FF2B5EF4-FFF2-40B4-BE49-F238E27FC236}">
                <a16:creationId xmlns:a16="http://schemas.microsoft.com/office/drawing/2014/main" id="{1A6A4801-B2DC-A887-8743-61FEE4F465C1}"/>
              </a:ext>
            </a:extLst>
          </p:cNvPr>
          <p:cNvSpPr txBox="1"/>
          <p:nvPr/>
        </p:nvSpPr>
        <p:spPr>
          <a:xfrm>
            <a:off x="2309322" y="1922013"/>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a:t>
            </a:r>
          </a:p>
        </p:txBody>
      </p:sp>
      <p:sp>
        <p:nvSpPr>
          <p:cNvPr id="117" name="TextBox 116">
            <a:extLst>
              <a:ext uri="{FF2B5EF4-FFF2-40B4-BE49-F238E27FC236}">
                <a16:creationId xmlns:a16="http://schemas.microsoft.com/office/drawing/2014/main" id="{56CA6332-C69B-6274-7A22-81DED2885AD3}"/>
              </a:ext>
            </a:extLst>
          </p:cNvPr>
          <p:cNvSpPr txBox="1"/>
          <p:nvPr/>
        </p:nvSpPr>
        <p:spPr>
          <a:xfrm>
            <a:off x="3026452" y="2297122"/>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Eq2</a:t>
            </a:r>
          </a:p>
        </p:txBody>
      </p:sp>
      <p:sp>
        <p:nvSpPr>
          <p:cNvPr id="130" name="TextBox 129">
            <a:extLst>
              <a:ext uri="{FF2B5EF4-FFF2-40B4-BE49-F238E27FC236}">
                <a16:creationId xmlns:a16="http://schemas.microsoft.com/office/drawing/2014/main" id="{C3ECC9F6-F75D-CD20-AD08-119138D0F9D2}"/>
              </a:ext>
            </a:extLst>
          </p:cNvPr>
          <p:cNvSpPr txBox="1"/>
          <p:nvPr/>
        </p:nvSpPr>
        <p:spPr>
          <a:xfrm>
            <a:off x="1655112" y="1197733"/>
            <a:ext cx="601448" cy="276999"/>
          </a:xfrm>
          <a:prstGeom prst="rect">
            <a:avLst/>
          </a:prstGeom>
          <a:noFill/>
          <a:ln>
            <a:noFill/>
          </a:ln>
        </p:spPr>
        <p:txBody>
          <a:bodyPr wrap="none" rtlCol="0">
            <a:spAutoFit/>
          </a:bodyPr>
          <a:lstStyle/>
          <a:p>
            <a:pPr algn="ctr"/>
            <a:r>
              <a:rPr lang="en-US" sz="1200" dirty="0" err="1">
                <a:latin typeface="Century Schoolbook" panose="02040604050505020304" pitchFamily="18" charset="0"/>
              </a:rPr>
              <a:t>vel</a:t>
            </a:r>
            <a:r>
              <a:rPr lang="en-US" sz="1200" baseline="-25000" dirty="0" err="1">
                <a:latin typeface="Century Schoolbook" panose="02040604050505020304" pitchFamily="18" charset="0"/>
              </a:rPr>
              <a:t>next</a:t>
            </a:r>
            <a:endParaRPr lang="en-US" sz="1200" dirty="0">
              <a:latin typeface="Century Schoolbook" panose="02040604050505020304" pitchFamily="18" charset="0"/>
            </a:endParaRPr>
          </a:p>
        </p:txBody>
      </p:sp>
      <p:sp>
        <p:nvSpPr>
          <p:cNvPr id="132" name="TextBox 131">
            <a:extLst>
              <a:ext uri="{FF2B5EF4-FFF2-40B4-BE49-F238E27FC236}">
                <a16:creationId xmlns:a16="http://schemas.microsoft.com/office/drawing/2014/main" id="{1BD16243-D8D5-D039-9EED-A222B95272B0}"/>
              </a:ext>
            </a:extLst>
          </p:cNvPr>
          <p:cNvSpPr txBox="1"/>
          <p:nvPr/>
        </p:nvSpPr>
        <p:spPr>
          <a:xfrm>
            <a:off x="1075257" y="1611536"/>
            <a:ext cx="393056" cy="276999"/>
          </a:xfrm>
          <a:prstGeom prst="rect">
            <a:avLst/>
          </a:prstGeom>
          <a:solidFill>
            <a:srgbClr val="92D050"/>
          </a:solidFill>
          <a:ln>
            <a:noFill/>
          </a:ln>
        </p:spPr>
        <p:txBody>
          <a:bodyPr wrap="none" rtlCol="0">
            <a:spAutoFit/>
          </a:bodyPr>
          <a:lstStyle/>
          <a:p>
            <a:r>
              <a:rPr lang="en-US" sz="1200" dirty="0">
                <a:latin typeface="Century Schoolbook" panose="02040604050505020304" pitchFamily="18" charset="0"/>
              </a:rPr>
              <a:t>vel</a:t>
            </a:r>
          </a:p>
        </p:txBody>
      </p:sp>
      <p:sp>
        <p:nvSpPr>
          <p:cNvPr id="136" name="TextBox 135">
            <a:extLst>
              <a:ext uri="{FF2B5EF4-FFF2-40B4-BE49-F238E27FC236}">
                <a16:creationId xmlns:a16="http://schemas.microsoft.com/office/drawing/2014/main" id="{1EC1F037-427D-5443-0B0B-14D08E14DFBD}"/>
              </a:ext>
            </a:extLst>
          </p:cNvPr>
          <p:cNvSpPr txBox="1"/>
          <p:nvPr/>
        </p:nvSpPr>
        <p:spPr>
          <a:xfrm>
            <a:off x="559139" y="1229458"/>
            <a:ext cx="443036" cy="276999"/>
          </a:xfrm>
          <a:prstGeom prst="rect">
            <a:avLst/>
          </a:prstGeom>
          <a:solidFill>
            <a:srgbClr val="92D050"/>
          </a:solidFill>
          <a:ln>
            <a:noFill/>
          </a:ln>
        </p:spPr>
        <p:txBody>
          <a:bodyPr wrap="square" rtlCol="0">
            <a:spAutoFit/>
          </a:bodyPr>
          <a:lstStyle/>
          <a:p>
            <a:r>
              <a:rPr lang="en-US" sz="1200" dirty="0">
                <a:latin typeface="Century Schoolbook" panose="02040604050505020304" pitchFamily="18" charset="0"/>
              </a:rPr>
              <a:t>pos</a:t>
            </a:r>
            <a:endParaRPr lang="en-US" sz="1200" baseline="-25000" dirty="0">
              <a:latin typeface="Century Schoolbook" panose="02040604050505020304" pitchFamily="18" charset="0"/>
            </a:endParaRPr>
          </a:p>
        </p:txBody>
      </p:sp>
      <p:sp>
        <p:nvSpPr>
          <p:cNvPr id="138" name="TextBox 137">
            <a:extLst>
              <a:ext uri="{FF2B5EF4-FFF2-40B4-BE49-F238E27FC236}">
                <a16:creationId xmlns:a16="http://schemas.microsoft.com/office/drawing/2014/main" id="{50EDA41D-06BC-BB55-5B4D-7AABBE32F8C9}"/>
              </a:ext>
            </a:extLst>
          </p:cNvPr>
          <p:cNvSpPr txBox="1"/>
          <p:nvPr/>
        </p:nvSpPr>
        <p:spPr>
          <a:xfrm>
            <a:off x="1216958" y="817605"/>
            <a:ext cx="628698" cy="276999"/>
          </a:xfrm>
          <a:prstGeom prst="rect">
            <a:avLst/>
          </a:prstGeom>
          <a:noFill/>
          <a:ln>
            <a:noFill/>
          </a:ln>
        </p:spPr>
        <p:txBody>
          <a:bodyPr wrap="none" rtlCol="0">
            <a:spAutoFit/>
          </a:bodyPr>
          <a:lstStyle/>
          <a:p>
            <a:pPr algn="ctr"/>
            <a:r>
              <a:rPr lang="en-US" sz="1200" dirty="0" err="1">
                <a:latin typeface="Century Schoolbook" panose="02040604050505020304" pitchFamily="18" charset="0"/>
              </a:rPr>
              <a:t>pos</a:t>
            </a:r>
            <a:r>
              <a:rPr lang="en-US" sz="1200" baseline="-25000" dirty="0" err="1">
                <a:latin typeface="Century Schoolbook" panose="02040604050505020304" pitchFamily="18" charset="0"/>
              </a:rPr>
              <a:t>next</a:t>
            </a:r>
            <a:endParaRPr lang="en-US" sz="1200" dirty="0">
              <a:latin typeface="Century Schoolbook" panose="02040604050505020304" pitchFamily="18" charset="0"/>
            </a:endParaRPr>
          </a:p>
        </p:txBody>
      </p:sp>
      <p:cxnSp>
        <p:nvCxnSpPr>
          <p:cNvPr id="139" name="Straight Connector 138">
            <a:extLst>
              <a:ext uri="{FF2B5EF4-FFF2-40B4-BE49-F238E27FC236}">
                <a16:creationId xmlns:a16="http://schemas.microsoft.com/office/drawing/2014/main" id="{7449A098-30AC-7721-02DC-CBC0D0C2E491}"/>
              </a:ext>
            </a:extLst>
          </p:cNvPr>
          <p:cNvCxnSpPr>
            <a:cxnSpLocks/>
            <a:stCxn id="138" idx="2"/>
            <a:endCxn id="136" idx="0"/>
          </p:cNvCxnSpPr>
          <p:nvPr/>
        </p:nvCxnSpPr>
        <p:spPr>
          <a:xfrm flipH="1">
            <a:off x="780657" y="1094604"/>
            <a:ext cx="750650" cy="134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22D19A5-DAF3-C713-24A4-E66C483290D8}"/>
              </a:ext>
            </a:extLst>
          </p:cNvPr>
          <p:cNvCxnSpPr>
            <a:cxnSpLocks/>
            <a:stCxn id="138" idx="2"/>
            <a:endCxn id="130" idx="0"/>
          </p:cNvCxnSpPr>
          <p:nvPr/>
        </p:nvCxnSpPr>
        <p:spPr>
          <a:xfrm>
            <a:off x="1531307" y="1094604"/>
            <a:ext cx="424529" cy="103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F84E3D32-0261-C17A-9716-F17573D49814}"/>
              </a:ext>
            </a:extLst>
          </p:cNvPr>
          <p:cNvCxnSpPr>
            <a:cxnSpLocks/>
            <a:stCxn id="130" idx="2"/>
            <a:endCxn id="132" idx="0"/>
          </p:cNvCxnSpPr>
          <p:nvPr/>
        </p:nvCxnSpPr>
        <p:spPr>
          <a:xfrm flipH="1">
            <a:off x="1271785" y="1474732"/>
            <a:ext cx="684051" cy="13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7B67451-E263-73F7-83AD-C130C6825F65}"/>
              </a:ext>
            </a:extLst>
          </p:cNvPr>
          <p:cNvCxnSpPr>
            <a:cxnSpLocks/>
            <a:stCxn id="130" idx="2"/>
            <a:endCxn id="2" idx="0"/>
          </p:cNvCxnSpPr>
          <p:nvPr/>
        </p:nvCxnSpPr>
        <p:spPr>
          <a:xfrm>
            <a:off x="1955836" y="1474732"/>
            <a:ext cx="404761" cy="134411"/>
          </a:xfrm>
          <a:prstGeom prst="line">
            <a:avLst/>
          </a:prstGeom>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EB373CFA-4991-97D1-CA79-8C813B3DBE18}"/>
              </a:ext>
            </a:extLst>
          </p:cNvPr>
          <p:cNvSpPr txBox="1"/>
          <p:nvPr/>
        </p:nvSpPr>
        <p:spPr>
          <a:xfrm>
            <a:off x="83858" y="237440"/>
            <a:ext cx="9060142" cy="369332"/>
          </a:xfrm>
          <a:prstGeom prst="rect">
            <a:avLst/>
          </a:prstGeom>
          <a:noFill/>
        </p:spPr>
        <p:txBody>
          <a:bodyPr wrap="square" rtlCol="0">
            <a:spAutoFit/>
          </a:bodyPr>
          <a:lstStyle/>
          <a:p>
            <a:pPr algn="ctr"/>
            <a:r>
              <a:rPr lang="en-US" dirty="0">
                <a:latin typeface="Century Schoolbook" panose="02040604050505020304" pitchFamily="18" charset="0"/>
              </a:rPr>
              <a:t>Computational Dependencies</a:t>
            </a:r>
          </a:p>
        </p:txBody>
      </p:sp>
      <p:sp>
        <p:nvSpPr>
          <p:cNvPr id="154" name="TextBox 153">
            <a:extLst>
              <a:ext uri="{FF2B5EF4-FFF2-40B4-BE49-F238E27FC236}">
                <a16:creationId xmlns:a16="http://schemas.microsoft.com/office/drawing/2014/main" id="{35B79A70-ADCE-F6F3-8060-0E4E3F21D689}"/>
              </a:ext>
            </a:extLst>
          </p:cNvPr>
          <p:cNvSpPr txBox="1"/>
          <p:nvPr/>
        </p:nvSpPr>
        <p:spPr>
          <a:xfrm>
            <a:off x="1162896" y="1132179"/>
            <a:ext cx="723275" cy="215444"/>
          </a:xfrm>
          <a:prstGeom prst="rect">
            <a:avLst/>
          </a:prstGeom>
          <a:noFill/>
        </p:spPr>
        <p:txBody>
          <a:bodyPr wrap="none" rtlCol="0">
            <a:spAutoFit/>
          </a:bodyPr>
          <a:lstStyle/>
          <a:p>
            <a:r>
              <a:rPr lang="en-US" sz="800" dirty="0">
                <a:solidFill>
                  <a:srgbClr val="00B050"/>
                </a:solidFill>
                <a:latin typeface="Century Schoolbook" panose="02040604050505020304" pitchFamily="18" charset="0"/>
              </a:rPr>
              <a:t>Integration</a:t>
            </a:r>
          </a:p>
        </p:txBody>
      </p:sp>
      <p:sp>
        <p:nvSpPr>
          <p:cNvPr id="156" name="TextBox 155">
            <a:extLst>
              <a:ext uri="{FF2B5EF4-FFF2-40B4-BE49-F238E27FC236}">
                <a16:creationId xmlns:a16="http://schemas.microsoft.com/office/drawing/2014/main" id="{98DD0E06-CE98-352E-187A-B1C595CFCA62}"/>
              </a:ext>
            </a:extLst>
          </p:cNvPr>
          <p:cNvSpPr txBox="1"/>
          <p:nvPr/>
        </p:nvSpPr>
        <p:spPr>
          <a:xfrm>
            <a:off x="1562685" y="1504506"/>
            <a:ext cx="723275" cy="215444"/>
          </a:xfrm>
          <a:prstGeom prst="rect">
            <a:avLst/>
          </a:prstGeom>
          <a:noFill/>
        </p:spPr>
        <p:txBody>
          <a:bodyPr wrap="none" rtlCol="0">
            <a:spAutoFit/>
          </a:bodyPr>
          <a:lstStyle/>
          <a:p>
            <a:r>
              <a:rPr lang="en-US" sz="800" dirty="0">
                <a:solidFill>
                  <a:srgbClr val="00B050"/>
                </a:solidFill>
                <a:latin typeface="Century Schoolbook" panose="02040604050505020304" pitchFamily="18" charset="0"/>
              </a:rPr>
              <a:t>Integration</a:t>
            </a:r>
          </a:p>
        </p:txBody>
      </p:sp>
      <p:sp>
        <p:nvSpPr>
          <p:cNvPr id="8" name="TextBox 7">
            <a:extLst>
              <a:ext uri="{FF2B5EF4-FFF2-40B4-BE49-F238E27FC236}">
                <a16:creationId xmlns:a16="http://schemas.microsoft.com/office/drawing/2014/main" id="{3B65C45A-4456-6495-635D-DE0DF6E9FEEC}"/>
              </a:ext>
            </a:extLst>
          </p:cNvPr>
          <p:cNvSpPr txBox="1"/>
          <p:nvPr/>
        </p:nvSpPr>
        <p:spPr>
          <a:xfrm>
            <a:off x="4596560" y="1063836"/>
            <a:ext cx="880369" cy="276999"/>
          </a:xfrm>
          <a:prstGeom prst="rect">
            <a:avLst/>
          </a:prstGeom>
          <a:noFill/>
          <a:ln>
            <a:noFill/>
          </a:ln>
        </p:spPr>
        <p:txBody>
          <a:bodyPr wrap="none" rtlCol="0">
            <a:spAutoFit/>
          </a:bodyPr>
          <a:lstStyle/>
          <a:p>
            <a:r>
              <a:rPr lang="en-US" sz="1200" dirty="0" err="1">
                <a:latin typeface="Century Schoolbook" panose="02040604050505020304" pitchFamily="18" charset="0"/>
              </a:rPr>
              <a:t>E</a:t>
            </a:r>
            <a:r>
              <a:rPr lang="en-US" sz="1200" baseline="-25000" dirty="0" err="1">
                <a:latin typeface="Century Schoolbook" panose="02040604050505020304" pitchFamily="18" charset="0"/>
              </a:rPr>
              <a:t>ballast_next</a:t>
            </a:r>
            <a:endParaRPr lang="en-US" sz="1200" dirty="0">
              <a:latin typeface="Century Schoolbook" panose="02040604050505020304" pitchFamily="18" charset="0"/>
            </a:endParaRPr>
          </a:p>
        </p:txBody>
      </p:sp>
      <p:sp>
        <p:nvSpPr>
          <p:cNvPr id="21" name="TextBox 20">
            <a:extLst>
              <a:ext uri="{FF2B5EF4-FFF2-40B4-BE49-F238E27FC236}">
                <a16:creationId xmlns:a16="http://schemas.microsoft.com/office/drawing/2014/main" id="{9FC629B4-C8B4-F769-F9E4-F689D81DFD1F}"/>
              </a:ext>
            </a:extLst>
          </p:cNvPr>
          <p:cNvSpPr txBox="1"/>
          <p:nvPr/>
        </p:nvSpPr>
        <p:spPr>
          <a:xfrm>
            <a:off x="5053802" y="1597937"/>
            <a:ext cx="1099981" cy="276999"/>
          </a:xfrm>
          <a:prstGeom prst="rect">
            <a:avLst/>
          </a:prstGeom>
          <a:solidFill>
            <a:srgbClr val="92D050"/>
          </a:solidFill>
          <a:ln>
            <a:noFill/>
          </a:ln>
        </p:spPr>
        <p:txBody>
          <a:bodyPr wrap="none" rtlCol="0">
            <a:spAutoFit/>
          </a:bodyPr>
          <a:lstStyle/>
          <a:p>
            <a:r>
              <a:rPr lang="en-US" sz="1200" dirty="0" err="1">
                <a:latin typeface="Century Schoolbook" panose="02040604050505020304" pitchFamily="18" charset="0"/>
              </a:rPr>
              <a:t>pump_power</a:t>
            </a:r>
            <a:endParaRPr lang="en-US" sz="1200" dirty="0">
              <a:latin typeface="Century Schoolbook" panose="02040604050505020304" pitchFamily="18" charset="0"/>
            </a:endParaRPr>
          </a:p>
        </p:txBody>
      </p:sp>
      <p:sp>
        <p:nvSpPr>
          <p:cNvPr id="42" name="TextBox 41">
            <a:extLst>
              <a:ext uri="{FF2B5EF4-FFF2-40B4-BE49-F238E27FC236}">
                <a16:creationId xmlns:a16="http://schemas.microsoft.com/office/drawing/2014/main" id="{22137C9B-F3C2-FFF8-71CB-9AF83CE2F976}"/>
              </a:ext>
            </a:extLst>
          </p:cNvPr>
          <p:cNvSpPr txBox="1"/>
          <p:nvPr/>
        </p:nvSpPr>
        <p:spPr>
          <a:xfrm>
            <a:off x="4189601" y="1604188"/>
            <a:ext cx="620683" cy="276999"/>
          </a:xfrm>
          <a:prstGeom prst="rect">
            <a:avLst/>
          </a:prstGeom>
          <a:solidFill>
            <a:srgbClr val="92D050"/>
          </a:solidFill>
          <a:ln>
            <a:noFill/>
          </a:ln>
        </p:spPr>
        <p:txBody>
          <a:bodyPr wrap="none" rtlCol="0">
            <a:spAutoFit/>
          </a:bodyPr>
          <a:lstStyle/>
          <a:p>
            <a:r>
              <a:rPr lang="en-US" sz="1200" dirty="0" err="1">
                <a:latin typeface="Century Schoolbook" panose="02040604050505020304" pitchFamily="18" charset="0"/>
              </a:rPr>
              <a:t>E</a:t>
            </a:r>
            <a:r>
              <a:rPr lang="en-US" sz="1200" baseline="-25000" dirty="0" err="1">
                <a:latin typeface="Century Schoolbook" panose="02040604050505020304" pitchFamily="18" charset="0"/>
              </a:rPr>
              <a:t>ballast</a:t>
            </a:r>
            <a:endParaRPr lang="en-US" sz="1200" dirty="0">
              <a:latin typeface="Century Schoolbook" panose="02040604050505020304" pitchFamily="18" charset="0"/>
            </a:endParaRPr>
          </a:p>
        </p:txBody>
      </p:sp>
      <p:sp>
        <p:nvSpPr>
          <p:cNvPr id="43" name="TextBox 42">
            <a:extLst>
              <a:ext uri="{FF2B5EF4-FFF2-40B4-BE49-F238E27FC236}">
                <a16:creationId xmlns:a16="http://schemas.microsoft.com/office/drawing/2014/main" id="{41E398E9-8A12-E550-ACE1-5F895685C518}"/>
              </a:ext>
            </a:extLst>
          </p:cNvPr>
          <p:cNvSpPr txBox="1"/>
          <p:nvPr/>
        </p:nvSpPr>
        <p:spPr>
          <a:xfrm>
            <a:off x="4721192" y="1416474"/>
            <a:ext cx="723275" cy="215444"/>
          </a:xfrm>
          <a:prstGeom prst="rect">
            <a:avLst/>
          </a:prstGeom>
          <a:noFill/>
        </p:spPr>
        <p:txBody>
          <a:bodyPr wrap="none" rtlCol="0">
            <a:spAutoFit/>
          </a:bodyPr>
          <a:lstStyle/>
          <a:p>
            <a:r>
              <a:rPr lang="en-US" sz="800" dirty="0">
                <a:solidFill>
                  <a:srgbClr val="00B050"/>
                </a:solidFill>
                <a:latin typeface="Century Schoolbook" panose="02040604050505020304" pitchFamily="18" charset="0"/>
              </a:rPr>
              <a:t>Integration</a:t>
            </a:r>
          </a:p>
        </p:txBody>
      </p:sp>
      <p:cxnSp>
        <p:nvCxnSpPr>
          <p:cNvPr id="44" name="Straight Connector 43">
            <a:extLst>
              <a:ext uri="{FF2B5EF4-FFF2-40B4-BE49-F238E27FC236}">
                <a16:creationId xmlns:a16="http://schemas.microsoft.com/office/drawing/2014/main" id="{419CE245-6A4C-8E5B-5E23-5701C10C955B}"/>
              </a:ext>
            </a:extLst>
          </p:cNvPr>
          <p:cNvCxnSpPr>
            <a:cxnSpLocks/>
            <a:stCxn id="8" idx="2"/>
            <a:endCxn id="42" idx="0"/>
          </p:cNvCxnSpPr>
          <p:nvPr/>
        </p:nvCxnSpPr>
        <p:spPr>
          <a:xfrm flipH="1">
            <a:off x="4499943" y="1340835"/>
            <a:ext cx="536802" cy="263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284EC68-40DC-946B-A4C5-751BB124ABA4}"/>
              </a:ext>
            </a:extLst>
          </p:cNvPr>
          <p:cNvCxnSpPr>
            <a:cxnSpLocks/>
            <a:stCxn id="8" idx="2"/>
            <a:endCxn id="21" idx="0"/>
          </p:cNvCxnSpPr>
          <p:nvPr/>
        </p:nvCxnSpPr>
        <p:spPr>
          <a:xfrm>
            <a:off x="5036745" y="1340835"/>
            <a:ext cx="567048" cy="257102"/>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3FBF0A3-9565-7380-9153-66B33AFC6035}"/>
              </a:ext>
            </a:extLst>
          </p:cNvPr>
          <p:cNvSpPr txBox="1"/>
          <p:nvPr/>
        </p:nvSpPr>
        <p:spPr>
          <a:xfrm>
            <a:off x="2392958" y="821180"/>
            <a:ext cx="2055371" cy="307777"/>
          </a:xfrm>
          <a:prstGeom prst="rect">
            <a:avLst/>
          </a:prstGeom>
          <a:noFill/>
        </p:spPr>
        <p:txBody>
          <a:bodyPr wrap="none" rtlCol="0">
            <a:spAutoFit/>
          </a:bodyPr>
          <a:lstStyle/>
          <a:p>
            <a:r>
              <a:rPr lang="en-US" sz="1400" dirty="0">
                <a:solidFill>
                  <a:srgbClr val="00B050"/>
                </a:solidFill>
                <a:latin typeface="Century Schoolbook" panose="02040604050505020304" pitchFamily="18" charset="0"/>
              </a:rPr>
              <a:t>Numerical Integration</a:t>
            </a:r>
          </a:p>
        </p:txBody>
      </p:sp>
      <p:cxnSp>
        <p:nvCxnSpPr>
          <p:cNvPr id="90" name="Straight Arrow Connector 89">
            <a:extLst>
              <a:ext uri="{FF2B5EF4-FFF2-40B4-BE49-F238E27FC236}">
                <a16:creationId xmlns:a16="http://schemas.microsoft.com/office/drawing/2014/main" id="{74B81888-6D9C-044B-E929-0A1624D8C75D}"/>
              </a:ext>
            </a:extLst>
          </p:cNvPr>
          <p:cNvCxnSpPr>
            <a:cxnSpLocks/>
            <a:endCxn id="21" idx="3"/>
          </p:cNvCxnSpPr>
          <p:nvPr/>
        </p:nvCxnSpPr>
        <p:spPr>
          <a:xfrm flipH="1">
            <a:off x="6153783" y="1736437"/>
            <a:ext cx="4161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A905C1DE-15C8-0C03-B305-9E9A995764E1}"/>
              </a:ext>
            </a:extLst>
          </p:cNvPr>
          <p:cNvSpPr txBox="1"/>
          <p:nvPr/>
        </p:nvSpPr>
        <p:spPr>
          <a:xfrm>
            <a:off x="6542874" y="1581450"/>
            <a:ext cx="2058577" cy="461665"/>
          </a:xfrm>
          <a:prstGeom prst="rect">
            <a:avLst/>
          </a:prstGeom>
          <a:noFill/>
        </p:spPr>
        <p:txBody>
          <a:bodyPr wrap="none" rtlCol="0">
            <a:spAutoFit/>
          </a:bodyPr>
          <a:lstStyle/>
          <a:p>
            <a:r>
              <a:rPr lang="en-US" sz="1200" dirty="0">
                <a:solidFill>
                  <a:srgbClr val="00B0F0"/>
                </a:solidFill>
                <a:latin typeface="Century Schoolbook" panose="02040604050505020304" pitchFamily="18" charset="0"/>
              </a:rPr>
              <a:t>From the GUI, that is, the</a:t>
            </a:r>
          </a:p>
          <a:p>
            <a:r>
              <a:rPr lang="en-US" sz="1200" dirty="0">
                <a:solidFill>
                  <a:srgbClr val="00B0F0"/>
                </a:solidFill>
                <a:latin typeface="Century Schoolbook" panose="02040604050505020304" pitchFamily="18" charset="0"/>
              </a:rPr>
              <a:t>variable server client.</a:t>
            </a:r>
          </a:p>
        </p:txBody>
      </p:sp>
      <p:cxnSp>
        <p:nvCxnSpPr>
          <p:cNvPr id="98" name="Straight Arrow Connector 97">
            <a:extLst>
              <a:ext uri="{FF2B5EF4-FFF2-40B4-BE49-F238E27FC236}">
                <a16:creationId xmlns:a16="http://schemas.microsoft.com/office/drawing/2014/main" id="{37F497E5-4602-82A9-F6A1-8D0CF822E1C5}"/>
              </a:ext>
            </a:extLst>
          </p:cNvPr>
          <p:cNvCxnSpPr>
            <a:cxnSpLocks/>
            <a:stCxn id="10" idx="3"/>
          </p:cNvCxnSpPr>
          <p:nvPr/>
        </p:nvCxnSpPr>
        <p:spPr>
          <a:xfrm>
            <a:off x="4753127" y="5469195"/>
            <a:ext cx="179448" cy="51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959D6B8-8524-8AB6-C104-CCB87035D801}"/>
              </a:ext>
            </a:extLst>
          </p:cNvPr>
          <p:cNvSpPr txBox="1"/>
          <p:nvPr/>
        </p:nvSpPr>
        <p:spPr>
          <a:xfrm>
            <a:off x="5426060" y="5320486"/>
            <a:ext cx="547436" cy="307777"/>
          </a:xfrm>
          <a:prstGeom prst="rect">
            <a:avLst/>
          </a:prstGeom>
          <a:noFill/>
        </p:spPr>
        <p:txBody>
          <a:bodyPr wrap="square">
            <a:spAutoFit/>
          </a:bodyPr>
          <a:lstStyle/>
          <a:p>
            <a:r>
              <a:rPr lang="en-US" sz="1400" dirty="0">
                <a:solidFill>
                  <a:srgbClr val="00B0F0"/>
                </a:solidFill>
                <a:latin typeface="Century Schoolbook" panose="02040604050505020304" pitchFamily="18" charset="0"/>
              </a:rPr>
              <a:t>GUI</a:t>
            </a:r>
            <a:endParaRPr lang="en-US" sz="1400" dirty="0">
              <a:solidFill>
                <a:srgbClr val="00B0F0"/>
              </a:solidFill>
            </a:endParaRPr>
          </a:p>
        </p:txBody>
      </p:sp>
      <p:sp>
        <p:nvSpPr>
          <p:cNvPr id="112" name="TextBox 111">
            <a:extLst>
              <a:ext uri="{FF2B5EF4-FFF2-40B4-BE49-F238E27FC236}">
                <a16:creationId xmlns:a16="http://schemas.microsoft.com/office/drawing/2014/main" id="{19B519D7-2C36-3AAF-250C-E11C42F0E0DE}"/>
              </a:ext>
            </a:extLst>
          </p:cNvPr>
          <p:cNvSpPr txBox="1"/>
          <p:nvPr/>
        </p:nvSpPr>
        <p:spPr>
          <a:xfrm>
            <a:off x="4863891" y="3486699"/>
            <a:ext cx="733265" cy="215444"/>
          </a:xfrm>
          <a:prstGeom prst="rect">
            <a:avLst/>
          </a:prstGeom>
          <a:solidFill>
            <a:srgbClr val="FFC000"/>
          </a:solidFill>
        </p:spPr>
        <p:txBody>
          <a:bodyPr wrap="square">
            <a:spAutoFit/>
          </a:bodyPr>
          <a:lstStyle/>
          <a:p>
            <a:r>
              <a:rPr lang="en-US" sz="800" dirty="0" err="1">
                <a:solidFill>
                  <a:srgbClr val="24292F"/>
                </a:solidFill>
                <a:latin typeface="Century Schoolbook" panose="02040604050505020304" pitchFamily="18" charset="0"/>
              </a:rPr>
              <a:t>hull_length</a:t>
            </a:r>
            <a:endParaRPr lang="en-US" sz="800" dirty="0"/>
          </a:p>
        </p:txBody>
      </p:sp>
      <p:sp>
        <p:nvSpPr>
          <p:cNvPr id="114" name="TextBox 113">
            <a:extLst>
              <a:ext uri="{FF2B5EF4-FFF2-40B4-BE49-F238E27FC236}">
                <a16:creationId xmlns:a16="http://schemas.microsoft.com/office/drawing/2014/main" id="{74235364-9DD6-1CAA-94CA-B327A039CE67}"/>
              </a:ext>
            </a:extLst>
          </p:cNvPr>
          <p:cNvSpPr txBox="1"/>
          <p:nvPr/>
        </p:nvSpPr>
        <p:spPr>
          <a:xfrm>
            <a:off x="3501154" y="3483102"/>
            <a:ext cx="1320481" cy="215444"/>
          </a:xfrm>
          <a:prstGeom prst="rect">
            <a:avLst/>
          </a:prstGeom>
          <a:solidFill>
            <a:srgbClr val="FFC000"/>
          </a:solidFill>
        </p:spPr>
        <p:txBody>
          <a:bodyPr wrap="square">
            <a:spAutoFit/>
          </a:bodyPr>
          <a:lstStyle/>
          <a:p>
            <a:r>
              <a:rPr lang="en-US" sz="800" dirty="0" err="1">
                <a:solidFill>
                  <a:srgbClr val="24292F"/>
                </a:solidFill>
                <a:latin typeface="Century Schoolbook" panose="02040604050505020304" pitchFamily="18" charset="0"/>
              </a:rPr>
              <a:t>outer_hull_outer_radius</a:t>
            </a:r>
            <a:r>
              <a:rPr lang="en-US" sz="800" dirty="0">
                <a:solidFill>
                  <a:srgbClr val="24292F"/>
                </a:solidFill>
                <a:latin typeface="Century Schoolbook" panose="02040604050505020304" pitchFamily="18" charset="0"/>
              </a:rPr>
              <a:t> </a:t>
            </a:r>
            <a:endParaRPr lang="en-US" sz="800" dirty="0"/>
          </a:p>
        </p:txBody>
      </p:sp>
      <p:cxnSp>
        <p:nvCxnSpPr>
          <p:cNvPr id="115" name="Straight Connector 114">
            <a:extLst>
              <a:ext uri="{FF2B5EF4-FFF2-40B4-BE49-F238E27FC236}">
                <a16:creationId xmlns:a16="http://schemas.microsoft.com/office/drawing/2014/main" id="{C7B9280D-31A2-DDA7-F357-3FFED4542935}"/>
              </a:ext>
            </a:extLst>
          </p:cNvPr>
          <p:cNvCxnSpPr>
            <a:cxnSpLocks/>
            <a:endCxn id="114" idx="0"/>
          </p:cNvCxnSpPr>
          <p:nvPr/>
        </p:nvCxnSpPr>
        <p:spPr>
          <a:xfrm flipH="1">
            <a:off x="4161395" y="3273301"/>
            <a:ext cx="533642" cy="209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7A83BB9-6EB0-BB35-BF93-9BB9631EDA84}"/>
              </a:ext>
            </a:extLst>
          </p:cNvPr>
          <p:cNvCxnSpPr>
            <a:cxnSpLocks/>
            <a:endCxn id="112" idx="0"/>
          </p:cNvCxnSpPr>
          <p:nvPr/>
        </p:nvCxnSpPr>
        <p:spPr>
          <a:xfrm>
            <a:off x="4695037" y="3273301"/>
            <a:ext cx="535487" cy="213398"/>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2BAF1E90-0C83-3D39-97A1-2DB9DF65986C}"/>
              </a:ext>
            </a:extLst>
          </p:cNvPr>
          <p:cNvSpPr txBox="1"/>
          <p:nvPr/>
        </p:nvSpPr>
        <p:spPr>
          <a:xfrm>
            <a:off x="4434742" y="3224511"/>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Eq10</a:t>
            </a:r>
          </a:p>
        </p:txBody>
      </p:sp>
    </p:spTree>
    <p:extLst>
      <p:ext uri="{BB962C8B-B14F-4D97-AF65-F5344CB8AC3E}">
        <p14:creationId xmlns:p14="http://schemas.microsoft.com/office/powerpoint/2010/main" val="863728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1F4EA2-D95B-A3EA-E497-4090A4A86983}"/>
              </a:ext>
            </a:extLst>
          </p:cNvPr>
          <p:cNvSpPr txBox="1"/>
          <p:nvPr/>
        </p:nvSpPr>
        <p:spPr>
          <a:xfrm>
            <a:off x="5043714" y="1136011"/>
            <a:ext cx="3388093" cy="3416320"/>
          </a:xfrm>
          <a:prstGeom prst="rect">
            <a:avLst/>
          </a:prstGeom>
          <a:noFill/>
          <a:ln>
            <a:solidFill>
              <a:schemeClr val="tx1"/>
            </a:solidFill>
          </a:ln>
        </p:spPr>
        <p:txBody>
          <a:bodyPr wrap="square">
            <a:spAutoFit/>
          </a:bodyPr>
          <a:lstStyle/>
          <a:p>
            <a:r>
              <a:rPr lang="en-US" sz="800" dirty="0">
                <a:latin typeface="Menlo" panose="020B0609030804020204" pitchFamily="49" charset="0"/>
                <a:ea typeface="Menlo" panose="020B0609030804020204" pitchFamily="49" charset="0"/>
                <a:cs typeface="Menlo" panose="020B0609030804020204" pitchFamily="49" charset="0"/>
              </a:rPr>
              <a:t>class Submarine {</a:t>
            </a:r>
          </a:p>
          <a:p>
            <a:r>
              <a:rPr lang="en-US" sz="800" dirty="0">
                <a:latin typeface="Menlo" panose="020B0609030804020204" pitchFamily="49" charset="0"/>
                <a:ea typeface="Menlo" panose="020B0609030804020204" pitchFamily="49" charset="0"/>
                <a:cs typeface="Menlo" panose="020B0609030804020204" pitchFamily="49" charset="0"/>
              </a:rPr>
              <a:t>    public:</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Parameters</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outer_hull_outer_radius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inner_hull_outer_radius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hull_length</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ballast_tank_volume</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hard_ballast_mass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hull_mass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payload_mass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Cd;</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State Variables (Uncalculated Variables)</a:t>
            </a:r>
          </a:p>
          <a:p>
            <a:r>
              <a:rPr lang="en-US" sz="800" dirty="0">
                <a:latin typeface="Menlo" panose="020B0609030804020204" pitchFamily="49" charset="0"/>
                <a:ea typeface="Menlo" panose="020B0609030804020204" pitchFamily="49" charset="0"/>
                <a:cs typeface="Menlo" panose="020B0609030804020204" pitchFamily="49" charset="0"/>
              </a:rPr>
              <a:t>	double pos[2];</a:t>
            </a:r>
          </a:p>
          <a:p>
            <a:r>
              <a:rPr lang="en-US" sz="800" dirty="0">
                <a:latin typeface="Menlo" panose="020B0609030804020204" pitchFamily="49" charset="0"/>
                <a:ea typeface="Menlo" panose="020B0609030804020204" pitchFamily="49" charset="0"/>
                <a:cs typeface="Menlo" panose="020B0609030804020204" pitchFamily="49" charset="0"/>
              </a:rPr>
              <a:t>	double vel[2];</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ballast_energy</a:t>
            </a:r>
            <a:r>
              <a:rPr lang="en-US" sz="800" dirty="0">
                <a:latin typeface="Menlo" panose="020B0609030804020204" pitchFamily="49" charset="0"/>
                <a:ea typeface="Menlo" panose="020B0609030804020204" pitchFamily="49" charset="0"/>
                <a:cs typeface="Menlo" panose="020B0609030804020204" pitchFamily="49" charset="0"/>
              </a:rPr>
              <a:t>;  // joules</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pump_power</a:t>
            </a:r>
            <a:r>
              <a:rPr lang="en-US" sz="800" dirty="0">
                <a:latin typeface="Menlo" panose="020B0609030804020204" pitchFamily="49" charset="0"/>
                <a:ea typeface="Menlo" panose="020B0609030804020204" pitchFamily="49" charset="0"/>
                <a:cs typeface="Menlo" panose="020B0609030804020204" pitchFamily="49" charset="0"/>
              </a:rPr>
              <a:t>;      // watts</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Calculated Variables</a:t>
            </a:r>
          </a:p>
          <a:p>
            <a:r>
              <a:rPr lang="en-US" sz="800" dirty="0">
                <a:latin typeface="Menlo" panose="020B0609030804020204" pitchFamily="49" charset="0"/>
                <a:ea typeface="Menlo" panose="020B0609030804020204" pitchFamily="49" charset="0"/>
                <a:cs typeface="Menlo" panose="020B0609030804020204" pitchFamily="49" charset="0"/>
              </a:rPr>
              <a:t>	double acc[2];</a:t>
            </a:r>
          </a:p>
          <a:p>
            <a:endParaRPr lang="en-US" sz="800" dirty="0">
              <a:latin typeface="Menlo" panose="020B0609030804020204" pitchFamily="49" charset="0"/>
              <a:ea typeface="Menlo" panose="020B0609030804020204" pitchFamily="49" charset="0"/>
              <a:cs typeface="Menlo" panose="020B0609030804020204" pitchFamily="49" charset="0"/>
            </a:endParaRPr>
          </a:p>
          <a:p>
            <a:r>
              <a:rPr lang="en-US" sz="800" dirty="0">
                <a:latin typeface="Menlo" panose="020B0609030804020204" pitchFamily="49" charset="0"/>
                <a:ea typeface="Menlo" panose="020B0609030804020204" pitchFamily="49" charset="0"/>
                <a:cs typeface="Menlo" panose="020B0609030804020204" pitchFamily="49" charset="0"/>
              </a:rPr>
              <a:t>    // Control Variable</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ballast_air_ratio</a:t>
            </a:r>
            <a:r>
              <a:rPr lang="en-US" sz="800" dirty="0">
                <a:latin typeface="Menlo" panose="020B0609030804020204" pitchFamily="49" charset="0"/>
                <a:ea typeface="Menlo" panose="020B0609030804020204" pitchFamily="49" charset="0"/>
                <a:cs typeface="Menlo" panose="020B0609030804020204" pitchFamily="49" charset="0"/>
              </a:rPr>
              <a:t>;     // To the GUI.</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water_pressure_pascals</a:t>
            </a:r>
            <a:r>
              <a:rPr lang="en-US" sz="800" dirty="0">
                <a:latin typeface="Menlo" panose="020B0609030804020204" pitchFamily="49" charset="0"/>
                <a:ea typeface="Menlo" panose="020B0609030804020204" pitchFamily="49" charset="0"/>
                <a:cs typeface="Menlo" panose="020B0609030804020204" pitchFamily="49" charset="0"/>
              </a:rPr>
              <a:t>;</a:t>
            </a:r>
          </a:p>
          <a:p>
            <a:r>
              <a:rPr lang="en-US" sz="800" dirty="0">
                <a:latin typeface="Menlo" panose="020B0609030804020204" pitchFamily="49" charset="0"/>
                <a:ea typeface="Menlo" panose="020B0609030804020204" pitchFamily="49" charset="0"/>
                <a:cs typeface="Menlo" panose="020B0609030804020204" pitchFamily="49" charset="0"/>
              </a:rPr>
              <a:t>    double </a:t>
            </a:r>
            <a:r>
              <a:rPr lang="en-US" sz="800" dirty="0" err="1">
                <a:latin typeface="Menlo" panose="020B0609030804020204" pitchFamily="49" charset="0"/>
                <a:ea typeface="Menlo" panose="020B0609030804020204" pitchFamily="49" charset="0"/>
                <a:cs typeface="Menlo" panose="020B0609030804020204" pitchFamily="49" charset="0"/>
              </a:rPr>
              <a:t>water_pressure_PSI</a:t>
            </a:r>
            <a:r>
              <a:rPr lang="en-US" sz="800" dirty="0">
                <a:latin typeface="Menlo" panose="020B0609030804020204" pitchFamily="49" charset="0"/>
                <a:ea typeface="Menlo" panose="020B0609030804020204" pitchFamily="49" charset="0"/>
                <a:cs typeface="Menlo" panose="020B0609030804020204" pitchFamily="49" charset="0"/>
              </a:rPr>
              <a:t>;    // To the GUI.</a:t>
            </a:r>
          </a:p>
          <a:p>
            <a:r>
              <a:rPr lang="en-US" sz="800" dirty="0">
                <a:latin typeface="Menlo" panose="020B0609030804020204" pitchFamily="49" charset="0"/>
                <a:ea typeface="Menlo" panose="020B0609030804020204" pitchFamily="49" charset="0"/>
                <a:cs typeface="Menlo" panose="020B0609030804020204" pitchFamily="49" charset="0"/>
              </a:rPr>
              <a:t>    int    </a:t>
            </a:r>
            <a:r>
              <a:rPr lang="en-US" sz="800" dirty="0" err="1">
                <a:latin typeface="Menlo" panose="020B0609030804020204" pitchFamily="49" charset="0"/>
                <a:ea typeface="Menlo" panose="020B0609030804020204" pitchFamily="49" charset="0"/>
                <a:cs typeface="Menlo" panose="020B0609030804020204" pitchFamily="49" charset="0"/>
              </a:rPr>
              <a:t>pump_power_command</a:t>
            </a:r>
            <a:r>
              <a:rPr lang="en-US" sz="800" dirty="0">
                <a:latin typeface="Menlo" panose="020B0609030804020204" pitchFamily="49" charset="0"/>
                <a:ea typeface="Menlo" panose="020B0609030804020204" pitchFamily="49" charset="0"/>
                <a:cs typeface="Menlo" panose="020B0609030804020204" pitchFamily="49" charset="0"/>
              </a:rPr>
              <a:t>;    // From the GUI.</a:t>
            </a:r>
          </a:p>
        </p:txBody>
      </p:sp>
      <p:sp>
        <p:nvSpPr>
          <p:cNvPr id="2" name="TextBox 1">
            <a:extLst>
              <a:ext uri="{FF2B5EF4-FFF2-40B4-BE49-F238E27FC236}">
                <a16:creationId xmlns:a16="http://schemas.microsoft.com/office/drawing/2014/main" id="{4734BB30-5C28-3647-26AA-EF0F2E0BDA7D}"/>
              </a:ext>
            </a:extLst>
          </p:cNvPr>
          <p:cNvSpPr txBox="1"/>
          <p:nvPr/>
        </p:nvSpPr>
        <p:spPr>
          <a:xfrm>
            <a:off x="395119" y="1136011"/>
            <a:ext cx="3901110" cy="584775"/>
          </a:xfrm>
          <a:prstGeom prst="rect">
            <a:avLst/>
          </a:prstGeom>
          <a:noFill/>
        </p:spPr>
        <p:txBody>
          <a:bodyPr wrap="square" rtlCol="0">
            <a:spAutoFit/>
          </a:bodyPr>
          <a:lstStyle/>
          <a:p>
            <a:r>
              <a:rPr lang="en-US" sz="1600" dirty="0">
                <a:latin typeface="Century Schoolbook" panose="02040604050505020304" pitchFamily="18" charset="0"/>
              </a:rPr>
              <a:t>What are the members of the struct or class that describes our submarine?</a:t>
            </a:r>
          </a:p>
        </p:txBody>
      </p:sp>
      <p:sp>
        <p:nvSpPr>
          <p:cNvPr id="3" name="TextBox 2">
            <a:extLst>
              <a:ext uri="{FF2B5EF4-FFF2-40B4-BE49-F238E27FC236}">
                <a16:creationId xmlns:a16="http://schemas.microsoft.com/office/drawing/2014/main" id="{022D6C1E-7F09-030F-2DDB-AA044F5F75B9}"/>
              </a:ext>
            </a:extLst>
          </p:cNvPr>
          <p:cNvSpPr txBox="1"/>
          <p:nvPr/>
        </p:nvSpPr>
        <p:spPr>
          <a:xfrm>
            <a:off x="395119" y="1720786"/>
            <a:ext cx="3901110" cy="2062103"/>
          </a:xfrm>
          <a:prstGeom prst="rect">
            <a:avLst/>
          </a:prstGeom>
          <a:noFill/>
          <a:ln>
            <a:noFill/>
          </a:ln>
        </p:spPr>
        <p:txBody>
          <a:bodyPr wrap="square" rtlCol="0">
            <a:spAutoFit/>
          </a:bodyPr>
          <a:lstStyle/>
          <a:p>
            <a:r>
              <a:rPr lang="en-US" sz="1600" dirty="0">
                <a:latin typeface="Century Schoolbook" panose="02040604050505020304" pitchFamily="18" charset="0"/>
              </a:rPr>
              <a:t>In the dependencies tree, the variables that don’t have dependencies (in the yellow boxes), completely define the </a:t>
            </a:r>
            <a:r>
              <a:rPr lang="en-US" sz="1600" b="1" dirty="0">
                <a:latin typeface="Century Schoolbook" panose="02040604050505020304" pitchFamily="18" charset="0"/>
              </a:rPr>
              <a:t>parameters</a:t>
            </a:r>
            <a:r>
              <a:rPr lang="en-US" sz="1600" dirty="0">
                <a:latin typeface="Century Schoolbook" panose="02040604050505020304" pitchFamily="18" charset="0"/>
              </a:rPr>
              <a:t> of our submarine. The variables derived by numerical integration (in the green boxes) define the </a:t>
            </a:r>
            <a:r>
              <a:rPr lang="en-US" sz="1600" b="1" dirty="0">
                <a:latin typeface="Century Schoolbook" panose="02040604050505020304" pitchFamily="18" charset="0"/>
              </a:rPr>
              <a:t>dynamic state</a:t>
            </a:r>
            <a:r>
              <a:rPr lang="en-US" sz="1600" dirty="0">
                <a:latin typeface="Century Schoolbook" panose="02040604050505020304" pitchFamily="18" charset="0"/>
              </a:rPr>
              <a:t> of the submarine. Let’s start with these. </a:t>
            </a:r>
          </a:p>
        </p:txBody>
      </p:sp>
      <p:sp>
        <p:nvSpPr>
          <p:cNvPr id="4" name="TextBox 3">
            <a:extLst>
              <a:ext uri="{FF2B5EF4-FFF2-40B4-BE49-F238E27FC236}">
                <a16:creationId xmlns:a16="http://schemas.microsoft.com/office/drawing/2014/main" id="{B594862E-6E64-2B07-E5C0-5BF0BC90A784}"/>
              </a:ext>
            </a:extLst>
          </p:cNvPr>
          <p:cNvSpPr txBox="1"/>
          <p:nvPr/>
        </p:nvSpPr>
        <p:spPr>
          <a:xfrm>
            <a:off x="395119" y="4008334"/>
            <a:ext cx="3901110" cy="830997"/>
          </a:xfrm>
          <a:prstGeom prst="rect">
            <a:avLst/>
          </a:prstGeom>
          <a:noFill/>
        </p:spPr>
        <p:txBody>
          <a:bodyPr wrap="square">
            <a:spAutoFit/>
          </a:bodyPr>
          <a:lstStyle/>
          <a:p>
            <a:r>
              <a:rPr lang="en-US" sz="1600" dirty="0">
                <a:latin typeface="Century Schoolbook" panose="02040604050505020304" pitchFamily="18" charset="0"/>
              </a:rPr>
              <a:t>Whereas pos and vel are 2-D arrays we’re only going to update the vertical element (y) for now.</a:t>
            </a:r>
            <a:endParaRPr lang="en-US" sz="1600" dirty="0"/>
          </a:p>
        </p:txBody>
      </p:sp>
      <p:sp>
        <p:nvSpPr>
          <p:cNvPr id="7" name="TextBox 6">
            <a:extLst>
              <a:ext uri="{FF2B5EF4-FFF2-40B4-BE49-F238E27FC236}">
                <a16:creationId xmlns:a16="http://schemas.microsoft.com/office/drawing/2014/main" id="{540C4A0F-1CD5-A277-130A-670718B1AD3A}"/>
              </a:ext>
            </a:extLst>
          </p:cNvPr>
          <p:cNvSpPr txBox="1"/>
          <p:nvPr/>
        </p:nvSpPr>
        <p:spPr>
          <a:xfrm>
            <a:off x="395119" y="4910887"/>
            <a:ext cx="3901111" cy="830997"/>
          </a:xfrm>
          <a:prstGeom prst="rect">
            <a:avLst/>
          </a:prstGeom>
          <a:noFill/>
        </p:spPr>
        <p:txBody>
          <a:bodyPr wrap="square" rtlCol="0">
            <a:spAutoFit/>
          </a:bodyPr>
          <a:lstStyle/>
          <a:p>
            <a:r>
              <a:rPr lang="en-US" sz="1600" dirty="0">
                <a:latin typeface="Century Schoolbook" panose="02040604050505020304" pitchFamily="18" charset="0"/>
              </a:rPr>
              <a:t>Finally, we need some control variables for communicating with our variable server client. </a:t>
            </a:r>
          </a:p>
        </p:txBody>
      </p:sp>
      <p:sp>
        <p:nvSpPr>
          <p:cNvPr id="10" name="TextBox 9">
            <a:extLst>
              <a:ext uri="{FF2B5EF4-FFF2-40B4-BE49-F238E27FC236}">
                <a16:creationId xmlns:a16="http://schemas.microsoft.com/office/drawing/2014/main" id="{83AF1F15-20F9-04C0-02A5-C073F8F4A480}"/>
              </a:ext>
            </a:extLst>
          </p:cNvPr>
          <p:cNvSpPr txBox="1"/>
          <p:nvPr/>
        </p:nvSpPr>
        <p:spPr>
          <a:xfrm>
            <a:off x="0" y="210935"/>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Submarine Simulation State</a:t>
            </a:r>
          </a:p>
        </p:txBody>
      </p:sp>
    </p:spTree>
    <p:extLst>
      <p:ext uri="{BB962C8B-B14F-4D97-AF65-F5344CB8AC3E}">
        <p14:creationId xmlns:p14="http://schemas.microsoft.com/office/powerpoint/2010/main" val="3278470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87166941-C685-BFCA-8962-1629075EF368}"/>
              </a:ext>
            </a:extLst>
          </p:cNvPr>
          <p:cNvSpPr txBox="1"/>
          <p:nvPr/>
        </p:nvSpPr>
        <p:spPr>
          <a:xfrm>
            <a:off x="1415986" y="3337459"/>
            <a:ext cx="3475328" cy="1015663"/>
          </a:xfrm>
          <a:prstGeom prst="rect">
            <a:avLst/>
          </a:prstGeom>
          <a:noFill/>
        </p:spPr>
        <p:txBody>
          <a:bodyPr wrap="square">
            <a:spAutoFit/>
          </a:bodyPr>
          <a:lstStyle/>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outer_hull_outer_radius</a:t>
            </a:r>
            <a:r>
              <a:rPr lang="en-US" sz="1200" dirty="0">
                <a:latin typeface="Century Schoolbook" panose="02040604050505020304" pitchFamily="18" charset="0"/>
              </a:rPr>
              <a:t> = 1.30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outer_hull_inner_radius</a:t>
            </a:r>
            <a:r>
              <a:rPr lang="en-US" sz="1200" dirty="0">
                <a:latin typeface="Century Schoolbook" panose="02040604050505020304" pitchFamily="18" charset="0"/>
              </a:rPr>
              <a:t> = 1.25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inner_hull_outer_radius</a:t>
            </a:r>
            <a:r>
              <a:rPr lang="en-US" sz="1200" dirty="0">
                <a:latin typeface="Century Schoolbook" panose="02040604050505020304" pitchFamily="18" charset="0"/>
              </a:rPr>
              <a:t> = 1.10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inner_hull_inner_radius</a:t>
            </a:r>
            <a:r>
              <a:rPr lang="en-US" sz="1200" dirty="0">
                <a:latin typeface="Century Schoolbook" panose="02040604050505020304" pitchFamily="18" charset="0"/>
              </a:rPr>
              <a:t> = 1.00 meters</a:t>
            </a:r>
          </a:p>
          <a:p>
            <a:pPr marL="171450" indent="-171450">
              <a:buFont typeface="Arial" panose="020B0604020202020204" pitchFamily="34" charset="0"/>
              <a:buChar char="•"/>
            </a:pPr>
            <a:r>
              <a:rPr lang="en-US" sz="1200" dirty="0">
                <a:latin typeface="Century Schoolbook" panose="02040604050505020304" pitchFamily="18" charset="0"/>
              </a:rPr>
              <a:t>    </a:t>
            </a:r>
            <a:r>
              <a:rPr lang="en-US" sz="1200" dirty="0" err="1">
                <a:latin typeface="Century Schoolbook" panose="02040604050505020304" pitchFamily="18" charset="0"/>
              </a:rPr>
              <a:t>hull_length</a:t>
            </a:r>
            <a:r>
              <a:rPr lang="en-US" sz="1200" dirty="0">
                <a:latin typeface="Century Schoolbook" panose="02040604050505020304" pitchFamily="18" charset="0"/>
              </a:rPr>
              <a:t> = 3.0 meters</a:t>
            </a:r>
          </a:p>
        </p:txBody>
      </p:sp>
      <p:sp>
        <p:nvSpPr>
          <p:cNvPr id="50" name="TextBox 49">
            <a:extLst>
              <a:ext uri="{FF2B5EF4-FFF2-40B4-BE49-F238E27FC236}">
                <a16:creationId xmlns:a16="http://schemas.microsoft.com/office/drawing/2014/main" id="{5C766DB8-D763-4FBF-5DBD-F35D2BBECED3}"/>
              </a:ext>
            </a:extLst>
          </p:cNvPr>
          <p:cNvSpPr txBox="1"/>
          <p:nvPr/>
        </p:nvSpPr>
        <p:spPr>
          <a:xfrm>
            <a:off x="1415986" y="5422778"/>
            <a:ext cx="5208146" cy="646331"/>
          </a:xfrm>
          <a:prstGeom prst="rect">
            <a:avLst/>
          </a:prstGeom>
          <a:noFill/>
        </p:spPr>
        <p:txBody>
          <a:bodyPr wrap="square">
            <a:spAutoFit/>
          </a:bodyPr>
          <a:lstStyle/>
          <a:p>
            <a:r>
              <a:rPr lang="en-US" sz="1200" dirty="0">
                <a:latin typeface="Century Schoolbook" panose="02040604050505020304" pitchFamily="18" charset="0"/>
              </a:rPr>
              <a:t>Density of Salt Water (𝞺) = 1023.6 kg/m</a:t>
            </a:r>
            <a:r>
              <a:rPr lang="en-US" sz="1200" baseline="30000" dirty="0">
                <a:latin typeface="Century Schoolbook" panose="02040604050505020304" pitchFamily="18" charset="0"/>
              </a:rPr>
              <a:t>3</a:t>
            </a:r>
            <a:endParaRPr lang="en-US" sz="1200" dirty="0">
              <a:latin typeface="Century Schoolbook" panose="02040604050505020304" pitchFamily="18" charset="0"/>
            </a:endParaRPr>
          </a:p>
          <a:p>
            <a:r>
              <a:rPr lang="en-US" sz="1200" dirty="0">
                <a:latin typeface="Century Schoolbook" panose="02040604050505020304" pitchFamily="18" charset="0"/>
              </a:rPr>
              <a:t>Acceleration of gravity (g) = 9.80665 m/s</a:t>
            </a:r>
            <a:r>
              <a:rPr lang="en-US" sz="1200" baseline="30000" dirty="0">
                <a:latin typeface="Century Schoolbook" panose="02040604050505020304" pitchFamily="18" charset="0"/>
              </a:rPr>
              <a:t>2</a:t>
            </a:r>
          </a:p>
          <a:p>
            <a:r>
              <a:rPr lang="en-US" sz="1200" dirty="0">
                <a:latin typeface="Century Schoolbook" panose="02040604050505020304" pitchFamily="18" charset="0"/>
              </a:rPr>
              <a:t>Atmospheric pressure = (</a:t>
            </a:r>
            <a:r>
              <a:rPr lang="en-US" sz="1200" dirty="0" err="1">
                <a:latin typeface="Century Schoolbook" panose="02040604050505020304" pitchFamily="18" charset="0"/>
              </a:rPr>
              <a:t>P</a:t>
            </a:r>
            <a:r>
              <a:rPr lang="en-US" sz="1200" baseline="-25000" dirty="0" err="1">
                <a:latin typeface="Century Schoolbook" panose="02040604050505020304" pitchFamily="18" charset="0"/>
              </a:rPr>
              <a:t>atmosphere</a:t>
            </a:r>
            <a:r>
              <a:rPr lang="en-US" sz="1200" baseline="-25000" dirty="0">
                <a:latin typeface="Century Schoolbook" panose="02040604050505020304" pitchFamily="18" charset="0"/>
              </a:rPr>
              <a:t>)</a:t>
            </a:r>
            <a:r>
              <a:rPr lang="en-US" sz="1200" dirty="0">
                <a:latin typeface="Century Schoolbook" panose="02040604050505020304" pitchFamily="18" charset="0"/>
              </a:rPr>
              <a:t> = 101353.0 pascals = 14.7 </a:t>
            </a:r>
            <a:r>
              <a:rPr lang="en-US" sz="1200" dirty="0" err="1">
                <a:latin typeface="Century Schoolbook" panose="02040604050505020304" pitchFamily="18" charset="0"/>
              </a:rPr>
              <a:t>lbs</a:t>
            </a:r>
            <a:r>
              <a:rPr lang="en-US" sz="1200" dirty="0">
                <a:latin typeface="Century Schoolbook" panose="02040604050505020304" pitchFamily="18" charset="0"/>
              </a:rPr>
              <a:t>/inch</a:t>
            </a:r>
            <a:r>
              <a:rPr lang="en-US" sz="1200" baseline="30000" dirty="0">
                <a:latin typeface="Century Schoolbook" panose="02040604050505020304" pitchFamily="18" charset="0"/>
              </a:rPr>
              <a:t>2</a:t>
            </a:r>
            <a:endParaRPr lang="en-US" sz="1200" dirty="0">
              <a:latin typeface="Century Schoolbook" panose="02040604050505020304" pitchFamily="18" charset="0"/>
            </a:endParaRPr>
          </a:p>
        </p:txBody>
      </p:sp>
      <p:sp>
        <p:nvSpPr>
          <p:cNvPr id="2" name="TextBox 1">
            <a:extLst>
              <a:ext uri="{FF2B5EF4-FFF2-40B4-BE49-F238E27FC236}">
                <a16:creationId xmlns:a16="http://schemas.microsoft.com/office/drawing/2014/main" id="{DBDF87E1-6485-BC40-F720-86834F5754F6}"/>
              </a:ext>
            </a:extLst>
          </p:cNvPr>
          <p:cNvSpPr txBox="1"/>
          <p:nvPr/>
        </p:nvSpPr>
        <p:spPr>
          <a:xfrm>
            <a:off x="1064076" y="1112056"/>
            <a:ext cx="4731341"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Position of the submarine : (0, 0) m.</a:t>
            </a:r>
          </a:p>
        </p:txBody>
      </p:sp>
      <p:sp>
        <p:nvSpPr>
          <p:cNvPr id="3" name="TextBox 2">
            <a:extLst>
              <a:ext uri="{FF2B5EF4-FFF2-40B4-BE49-F238E27FC236}">
                <a16:creationId xmlns:a16="http://schemas.microsoft.com/office/drawing/2014/main" id="{77FA9B44-9C1D-3C1F-A361-2D0EF6712475}"/>
              </a:ext>
            </a:extLst>
          </p:cNvPr>
          <p:cNvSpPr txBox="1"/>
          <p:nvPr/>
        </p:nvSpPr>
        <p:spPr>
          <a:xfrm>
            <a:off x="1064076" y="1555711"/>
            <a:ext cx="4818843"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Velocity of the submarine : (0, 0) m/s.</a:t>
            </a:r>
          </a:p>
        </p:txBody>
      </p:sp>
      <p:sp>
        <p:nvSpPr>
          <p:cNvPr id="5" name="TextBox 4">
            <a:extLst>
              <a:ext uri="{FF2B5EF4-FFF2-40B4-BE49-F238E27FC236}">
                <a16:creationId xmlns:a16="http://schemas.microsoft.com/office/drawing/2014/main" id="{2C0EE880-485D-A47A-2AC5-B76C4E80693C}"/>
              </a:ext>
            </a:extLst>
          </p:cNvPr>
          <p:cNvSpPr txBox="1"/>
          <p:nvPr/>
        </p:nvSpPr>
        <p:spPr>
          <a:xfrm>
            <a:off x="1064075" y="1993516"/>
            <a:ext cx="5111753"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entury Schoolbook" panose="02040604050505020304" pitchFamily="18" charset="0"/>
              </a:rPr>
              <a:t>Fixed mass components of the submarine</a:t>
            </a:r>
          </a:p>
        </p:txBody>
      </p:sp>
      <p:sp>
        <p:nvSpPr>
          <p:cNvPr id="6" name="TextBox 5">
            <a:extLst>
              <a:ext uri="{FF2B5EF4-FFF2-40B4-BE49-F238E27FC236}">
                <a16:creationId xmlns:a16="http://schemas.microsoft.com/office/drawing/2014/main" id="{9E21E855-72AD-714D-1C3A-69C5FBEFF83A}"/>
              </a:ext>
            </a:extLst>
          </p:cNvPr>
          <p:cNvSpPr txBox="1"/>
          <p:nvPr/>
        </p:nvSpPr>
        <p:spPr>
          <a:xfrm>
            <a:off x="1061402" y="4797674"/>
            <a:ext cx="391882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The coefficient of drag (C</a:t>
            </a:r>
            <a:r>
              <a:rPr lang="en-US" baseline="-25000" dirty="0">
                <a:latin typeface="Century Schoolbook" panose="02040604050505020304" pitchFamily="18" charset="0"/>
              </a:rPr>
              <a:t>d</a:t>
            </a:r>
            <a:r>
              <a:rPr lang="en-US" dirty="0">
                <a:latin typeface="Century Schoolbook" panose="02040604050505020304" pitchFamily="18" charset="0"/>
              </a:rPr>
              <a:t>) : 0.5.</a:t>
            </a:r>
          </a:p>
        </p:txBody>
      </p:sp>
      <p:sp>
        <p:nvSpPr>
          <p:cNvPr id="8" name="TextBox 7">
            <a:extLst>
              <a:ext uri="{FF2B5EF4-FFF2-40B4-BE49-F238E27FC236}">
                <a16:creationId xmlns:a16="http://schemas.microsoft.com/office/drawing/2014/main" id="{EF7D5876-1953-E6A2-F11B-42D9CB48E471}"/>
              </a:ext>
            </a:extLst>
          </p:cNvPr>
          <p:cNvSpPr txBox="1"/>
          <p:nvPr/>
        </p:nvSpPr>
        <p:spPr>
          <a:xfrm>
            <a:off x="1061402" y="4353122"/>
            <a:ext cx="4770592" cy="369332"/>
          </a:xfrm>
          <a:prstGeom prst="rect">
            <a:avLst/>
          </a:prstGeom>
          <a:noFill/>
        </p:spPr>
        <p:txBody>
          <a:bodyPr wrap="square">
            <a:spAutoFit/>
          </a:bodyPr>
          <a:lstStyle/>
          <a:p>
            <a:pPr marL="285750" indent="-285750">
              <a:buFont typeface="Arial" panose="020B0604020202020204" pitchFamily="34" charset="0"/>
              <a:buChar char="•"/>
            </a:pPr>
            <a:r>
              <a:rPr lang="en-US" sz="1800" dirty="0" err="1">
                <a:latin typeface="Century Schoolbook" panose="02040604050505020304" pitchFamily="18" charset="0"/>
              </a:rPr>
              <a:t>ballast_tank_volume</a:t>
            </a:r>
            <a:r>
              <a:rPr lang="en-US" sz="1800" dirty="0">
                <a:latin typeface="Century Schoolbook" panose="02040604050505020304" pitchFamily="18" charset="0"/>
              </a:rPr>
              <a:t> = 1.0 cubic meters</a:t>
            </a:r>
            <a:endParaRPr lang="en-US" dirty="0"/>
          </a:p>
        </p:txBody>
      </p:sp>
      <p:sp>
        <p:nvSpPr>
          <p:cNvPr id="10" name="TextBox 9">
            <a:extLst>
              <a:ext uri="{FF2B5EF4-FFF2-40B4-BE49-F238E27FC236}">
                <a16:creationId xmlns:a16="http://schemas.microsoft.com/office/drawing/2014/main" id="{C3BAD308-0472-57D3-1CB4-1EAEE3B89C22}"/>
              </a:ext>
            </a:extLst>
          </p:cNvPr>
          <p:cNvSpPr txBox="1"/>
          <p:nvPr/>
        </p:nvSpPr>
        <p:spPr>
          <a:xfrm>
            <a:off x="1061402" y="2985319"/>
            <a:ext cx="4572000"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Century Schoolbook" panose="02040604050505020304" pitchFamily="18" charset="0"/>
              </a:rPr>
              <a:t>Dimensions of the submarine</a:t>
            </a:r>
          </a:p>
        </p:txBody>
      </p:sp>
      <p:sp>
        <p:nvSpPr>
          <p:cNvPr id="12" name="TextBox 11">
            <a:extLst>
              <a:ext uri="{FF2B5EF4-FFF2-40B4-BE49-F238E27FC236}">
                <a16:creationId xmlns:a16="http://schemas.microsoft.com/office/drawing/2014/main" id="{3E425953-CA29-F463-969A-7E049634BCF4}"/>
              </a:ext>
            </a:extLst>
          </p:cNvPr>
          <p:cNvSpPr txBox="1"/>
          <p:nvPr/>
        </p:nvSpPr>
        <p:spPr>
          <a:xfrm>
            <a:off x="967682" y="2379892"/>
            <a:ext cx="4572000" cy="646331"/>
          </a:xfrm>
          <a:prstGeom prst="rect">
            <a:avLst/>
          </a:prstGeom>
          <a:noFill/>
        </p:spPr>
        <p:txBody>
          <a:bodyPr wrap="square">
            <a:spAutoFit/>
          </a:bodyPr>
          <a:lstStyle/>
          <a:p>
            <a:pPr marL="742950" lvl="1" indent="-285750">
              <a:buFont typeface="Arial" panose="020B0604020202020204" pitchFamily="34" charset="0"/>
              <a:buChar char="•"/>
            </a:pPr>
            <a:r>
              <a:rPr lang="en-US" sz="1200" dirty="0" err="1">
                <a:latin typeface="Century Schoolbook" panose="02040604050505020304" pitchFamily="18" charset="0"/>
              </a:rPr>
              <a:t>hull_mass</a:t>
            </a:r>
            <a:r>
              <a:rPr lang="en-US" sz="1200" dirty="0">
                <a:latin typeface="Century Schoolbook" panose="02040604050505020304" pitchFamily="18" charset="0"/>
              </a:rPr>
              <a:t> = 10000.0 kilograms </a:t>
            </a:r>
          </a:p>
          <a:p>
            <a:pPr marL="742950" lvl="1" indent="-285750">
              <a:buFont typeface="Arial" panose="020B0604020202020204" pitchFamily="34" charset="0"/>
              <a:buChar char="•"/>
            </a:pPr>
            <a:r>
              <a:rPr lang="en-US" sz="1200" dirty="0" err="1">
                <a:latin typeface="Century Schoolbook" panose="02040604050505020304" pitchFamily="18" charset="0"/>
              </a:rPr>
              <a:t>hard_ballast_mass</a:t>
            </a:r>
            <a:r>
              <a:rPr lang="en-US" sz="1200" dirty="0">
                <a:latin typeface="Century Schoolbook" panose="02040604050505020304" pitchFamily="18" charset="0"/>
              </a:rPr>
              <a:t>= 0.0 kilograms</a:t>
            </a:r>
          </a:p>
          <a:p>
            <a:pPr marL="742950" lvl="1" indent="-285750">
              <a:buFont typeface="Arial" panose="020B0604020202020204" pitchFamily="34" charset="0"/>
              <a:buChar char="•"/>
            </a:pPr>
            <a:r>
              <a:rPr lang="en-US" sz="1200" dirty="0" err="1">
                <a:latin typeface="Century Schoolbook" panose="02040604050505020304" pitchFamily="18" charset="0"/>
              </a:rPr>
              <a:t>payload_mass</a:t>
            </a:r>
            <a:r>
              <a:rPr lang="en-US" sz="1200" dirty="0">
                <a:latin typeface="Century Schoolbook" panose="02040604050505020304" pitchFamily="18" charset="0"/>
              </a:rPr>
              <a:t> = 1500.0 kilograms</a:t>
            </a:r>
          </a:p>
        </p:txBody>
      </p:sp>
      <p:sp>
        <p:nvSpPr>
          <p:cNvPr id="13" name="TextBox 12">
            <a:extLst>
              <a:ext uri="{FF2B5EF4-FFF2-40B4-BE49-F238E27FC236}">
                <a16:creationId xmlns:a16="http://schemas.microsoft.com/office/drawing/2014/main" id="{131B0D4A-304F-F590-1A38-FC7FCFFD9485}"/>
              </a:ext>
            </a:extLst>
          </p:cNvPr>
          <p:cNvSpPr txBox="1"/>
          <p:nvPr/>
        </p:nvSpPr>
        <p:spPr>
          <a:xfrm>
            <a:off x="0" y="5229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Default Values</a:t>
            </a:r>
          </a:p>
        </p:txBody>
      </p:sp>
    </p:spTree>
    <p:extLst>
      <p:ext uri="{BB962C8B-B14F-4D97-AF65-F5344CB8AC3E}">
        <p14:creationId xmlns:p14="http://schemas.microsoft.com/office/powerpoint/2010/main" val="367634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FD7E9-728D-C862-0F5D-5C5FD39C51AE}"/>
              </a:ext>
            </a:extLst>
          </p:cNvPr>
          <p:cNvSpPr txBox="1"/>
          <p:nvPr/>
        </p:nvSpPr>
        <p:spPr>
          <a:xfrm>
            <a:off x="683835" y="4110282"/>
            <a:ext cx="7594402" cy="584775"/>
          </a:xfrm>
          <a:prstGeom prst="rect">
            <a:avLst/>
          </a:prstGeom>
          <a:noFill/>
        </p:spPr>
        <p:txBody>
          <a:bodyPr wrap="square" rtlCol="0">
            <a:spAutoFit/>
          </a:bodyPr>
          <a:lstStyle/>
          <a:p>
            <a:r>
              <a:rPr lang="en-US" sz="1600" dirty="0">
                <a:latin typeface="Book Antiqua" panose="02040602050305030304" pitchFamily="18" charset="0"/>
              </a:rPr>
              <a:t>In this simulation, we’ll control the position of the  submarine by pumping air into or out of a ballast tank, which in turn displaces water.</a:t>
            </a:r>
          </a:p>
        </p:txBody>
      </p:sp>
      <p:sp>
        <p:nvSpPr>
          <p:cNvPr id="5" name="TextBox 4">
            <a:extLst>
              <a:ext uri="{FF2B5EF4-FFF2-40B4-BE49-F238E27FC236}">
                <a16:creationId xmlns:a16="http://schemas.microsoft.com/office/drawing/2014/main" id="{FA153651-EE9C-489F-7F2A-5F56582E6596}"/>
              </a:ext>
            </a:extLst>
          </p:cNvPr>
          <p:cNvSpPr txBox="1"/>
          <p:nvPr/>
        </p:nvSpPr>
        <p:spPr>
          <a:xfrm>
            <a:off x="683835" y="625581"/>
            <a:ext cx="5944110" cy="369332"/>
          </a:xfrm>
          <a:prstGeom prst="rect">
            <a:avLst/>
          </a:prstGeom>
          <a:noFill/>
        </p:spPr>
        <p:txBody>
          <a:bodyPr wrap="square" rtlCol="0">
            <a:spAutoFit/>
          </a:bodyPr>
          <a:lstStyle/>
          <a:p>
            <a:r>
              <a:rPr lang="en-US" dirty="0">
                <a:latin typeface="Book Antiqua" panose="02040602050305030304" pitchFamily="18" charset="0"/>
              </a:rPr>
              <a:t>Project: Submarine Simulation</a:t>
            </a:r>
          </a:p>
        </p:txBody>
      </p:sp>
      <p:sp>
        <p:nvSpPr>
          <p:cNvPr id="6" name="TextBox 5">
            <a:extLst>
              <a:ext uri="{FF2B5EF4-FFF2-40B4-BE49-F238E27FC236}">
                <a16:creationId xmlns:a16="http://schemas.microsoft.com/office/drawing/2014/main" id="{F3AB6857-F42D-85F1-FBD2-84E56C5CDF35}"/>
              </a:ext>
            </a:extLst>
          </p:cNvPr>
          <p:cNvSpPr txBox="1"/>
          <p:nvPr/>
        </p:nvSpPr>
        <p:spPr>
          <a:xfrm>
            <a:off x="683834" y="1052632"/>
            <a:ext cx="7594403" cy="1077218"/>
          </a:xfrm>
          <a:prstGeom prst="rect">
            <a:avLst/>
          </a:prstGeom>
          <a:noFill/>
        </p:spPr>
        <p:txBody>
          <a:bodyPr wrap="square" rtlCol="0">
            <a:spAutoFit/>
          </a:bodyPr>
          <a:lstStyle/>
          <a:p>
            <a:r>
              <a:rPr lang="en-US" sz="1600" dirty="0">
                <a:latin typeface="Book Antiqua" panose="02040602050305030304" pitchFamily="18" charset="0"/>
              </a:rPr>
              <a:t>Using Newton’s Second Law, and only the forces of gravity, buoyancy and hydrodynamic drag, described in the following pages, complete a Trick based simulation which continuously computes the position and velocity of a submarine.</a:t>
            </a:r>
          </a:p>
        </p:txBody>
      </p:sp>
      <p:sp>
        <p:nvSpPr>
          <p:cNvPr id="7" name="TextBox 6">
            <a:extLst>
              <a:ext uri="{FF2B5EF4-FFF2-40B4-BE49-F238E27FC236}">
                <a16:creationId xmlns:a16="http://schemas.microsoft.com/office/drawing/2014/main" id="{2A305829-1D4A-75A0-F1A1-BC578522E9B2}"/>
              </a:ext>
            </a:extLst>
          </p:cNvPr>
          <p:cNvSpPr txBox="1"/>
          <p:nvPr/>
        </p:nvSpPr>
        <p:spPr>
          <a:xfrm>
            <a:off x="683834" y="2880564"/>
            <a:ext cx="6442902" cy="584775"/>
          </a:xfrm>
          <a:prstGeom prst="rect">
            <a:avLst/>
          </a:prstGeom>
          <a:noFill/>
        </p:spPr>
        <p:txBody>
          <a:bodyPr wrap="square" rtlCol="0">
            <a:spAutoFit/>
          </a:bodyPr>
          <a:lstStyle/>
          <a:p>
            <a:r>
              <a:rPr lang="en-US" sz="1600" dirty="0">
                <a:latin typeface="Book Antiqua" panose="02040602050305030304" pitchFamily="18" charset="0"/>
              </a:rPr>
              <a:t>In this simulation, we’ll assume that there is no loss of energy due to cooling of ballast air. </a:t>
            </a:r>
          </a:p>
        </p:txBody>
      </p:sp>
      <p:sp>
        <p:nvSpPr>
          <p:cNvPr id="8" name="TextBox 7">
            <a:extLst>
              <a:ext uri="{FF2B5EF4-FFF2-40B4-BE49-F238E27FC236}">
                <a16:creationId xmlns:a16="http://schemas.microsoft.com/office/drawing/2014/main" id="{DAA2813C-14B1-6509-47D2-2469AACF8492}"/>
              </a:ext>
            </a:extLst>
          </p:cNvPr>
          <p:cNvSpPr txBox="1"/>
          <p:nvPr/>
        </p:nvSpPr>
        <p:spPr>
          <a:xfrm>
            <a:off x="683834" y="2449771"/>
            <a:ext cx="6504989" cy="338554"/>
          </a:xfrm>
          <a:prstGeom prst="rect">
            <a:avLst/>
          </a:prstGeom>
          <a:noFill/>
        </p:spPr>
        <p:txBody>
          <a:bodyPr wrap="square" rtlCol="0">
            <a:spAutoFit/>
          </a:bodyPr>
          <a:lstStyle/>
          <a:p>
            <a:r>
              <a:rPr lang="en-US" sz="1600" dirty="0">
                <a:latin typeface="Book Antiqua" panose="02040602050305030304" pitchFamily="18" charset="0"/>
              </a:rPr>
              <a:t>The submarine will only move in one-dimension, that is up or down. </a:t>
            </a:r>
          </a:p>
        </p:txBody>
      </p:sp>
      <p:sp>
        <p:nvSpPr>
          <p:cNvPr id="9" name="TextBox 8">
            <a:extLst>
              <a:ext uri="{FF2B5EF4-FFF2-40B4-BE49-F238E27FC236}">
                <a16:creationId xmlns:a16="http://schemas.microsoft.com/office/drawing/2014/main" id="{D3E1CBBC-1312-EB2C-0EA7-0F225E0A3472}"/>
              </a:ext>
            </a:extLst>
          </p:cNvPr>
          <p:cNvSpPr txBox="1"/>
          <p:nvPr/>
        </p:nvSpPr>
        <p:spPr>
          <a:xfrm>
            <a:off x="683834" y="2128172"/>
            <a:ext cx="1542410" cy="338554"/>
          </a:xfrm>
          <a:prstGeom prst="rect">
            <a:avLst/>
          </a:prstGeom>
          <a:noFill/>
        </p:spPr>
        <p:txBody>
          <a:bodyPr wrap="none" rtlCol="0">
            <a:spAutoFit/>
          </a:bodyPr>
          <a:lstStyle/>
          <a:p>
            <a:r>
              <a:rPr lang="en-US" sz="1600" u="sng" dirty="0">
                <a:latin typeface="Book Antiqua" panose="02040602050305030304" pitchFamily="18" charset="0"/>
              </a:rPr>
              <a:t>Simplifications</a:t>
            </a:r>
          </a:p>
        </p:txBody>
      </p:sp>
      <p:sp>
        <p:nvSpPr>
          <p:cNvPr id="10" name="TextBox 9">
            <a:extLst>
              <a:ext uri="{FF2B5EF4-FFF2-40B4-BE49-F238E27FC236}">
                <a16:creationId xmlns:a16="http://schemas.microsoft.com/office/drawing/2014/main" id="{65846992-CCA1-60B2-9886-E165F458D54C}"/>
              </a:ext>
            </a:extLst>
          </p:cNvPr>
          <p:cNvSpPr txBox="1"/>
          <p:nvPr/>
        </p:nvSpPr>
        <p:spPr>
          <a:xfrm>
            <a:off x="683835" y="3675258"/>
            <a:ext cx="883575" cy="338554"/>
          </a:xfrm>
          <a:prstGeom prst="rect">
            <a:avLst/>
          </a:prstGeom>
          <a:noFill/>
        </p:spPr>
        <p:txBody>
          <a:bodyPr wrap="none" rtlCol="0">
            <a:spAutoFit/>
          </a:bodyPr>
          <a:lstStyle/>
          <a:p>
            <a:r>
              <a:rPr lang="en-US" sz="1600" u="sng" dirty="0">
                <a:latin typeface="Book Antiqua" panose="02040602050305030304" pitchFamily="18" charset="0"/>
              </a:rPr>
              <a:t>Control</a:t>
            </a:r>
          </a:p>
        </p:txBody>
      </p:sp>
    </p:spTree>
    <p:extLst>
      <p:ext uri="{BB962C8B-B14F-4D97-AF65-F5344CB8AC3E}">
        <p14:creationId xmlns:p14="http://schemas.microsoft.com/office/powerpoint/2010/main" val="425378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E64EE-DEE4-CB1E-2854-1AD2F39E632F}"/>
              </a:ext>
            </a:extLst>
          </p:cNvPr>
          <p:cNvSpPr txBox="1"/>
          <p:nvPr/>
        </p:nvSpPr>
        <p:spPr>
          <a:xfrm>
            <a:off x="641865" y="3271027"/>
            <a:ext cx="7315200"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Book Antiqua" panose="02040602050305030304" pitchFamily="18" charset="0"/>
              </a:rPr>
              <a:t>Acceleration is a rate of velocity change .</a:t>
            </a:r>
          </a:p>
          <a:p>
            <a:pPr marL="285750" indent="-285750">
              <a:buFont typeface="Arial" panose="020B0604020202020204" pitchFamily="34" charset="0"/>
              <a:buChar char="•"/>
            </a:pPr>
            <a:r>
              <a:rPr lang="en-US" sz="1600" dirty="0">
                <a:latin typeface="Book Antiqua" panose="02040602050305030304" pitchFamily="18" charset="0"/>
              </a:rPr>
              <a:t>Velocity is a rate of position change.</a:t>
            </a:r>
          </a:p>
          <a:p>
            <a:pPr marL="285750" indent="-285750">
              <a:buFont typeface="Arial" panose="020B0604020202020204" pitchFamily="34" charset="0"/>
              <a:buChar char="•"/>
            </a:pPr>
            <a:r>
              <a:rPr lang="en-US" sz="1600" dirty="0">
                <a:latin typeface="Book Antiqua" panose="02040602050305030304" pitchFamily="18" charset="0"/>
              </a:rPr>
              <a:t>Current is a rate of change of charge.</a:t>
            </a:r>
          </a:p>
        </p:txBody>
      </p:sp>
      <p:sp>
        <p:nvSpPr>
          <p:cNvPr id="5" name="TextBox 4">
            <a:extLst>
              <a:ext uri="{FF2B5EF4-FFF2-40B4-BE49-F238E27FC236}">
                <a16:creationId xmlns:a16="http://schemas.microsoft.com/office/drawing/2014/main" id="{2DF0A006-FA28-8AC7-3D94-A00B188BBEA2}"/>
              </a:ext>
            </a:extLst>
          </p:cNvPr>
          <p:cNvSpPr txBox="1"/>
          <p:nvPr/>
        </p:nvSpPr>
        <p:spPr>
          <a:xfrm>
            <a:off x="2299924" y="320678"/>
            <a:ext cx="3983149" cy="646331"/>
          </a:xfrm>
          <a:prstGeom prst="rect">
            <a:avLst/>
          </a:prstGeom>
          <a:noFill/>
        </p:spPr>
        <p:txBody>
          <a:bodyPr wrap="square" rtlCol="0">
            <a:spAutoFit/>
          </a:bodyPr>
          <a:lstStyle/>
          <a:p>
            <a:pPr algn="ctr"/>
            <a:r>
              <a:rPr lang="en-US" dirty="0">
                <a:latin typeface="Book Antiqua" panose="02040602050305030304" pitchFamily="18" charset="0"/>
              </a:rPr>
              <a:t>General Strategy for Developing a Dynamic Simulation</a:t>
            </a:r>
          </a:p>
        </p:txBody>
      </p:sp>
      <p:sp>
        <p:nvSpPr>
          <p:cNvPr id="6" name="TextBox 5">
            <a:extLst>
              <a:ext uri="{FF2B5EF4-FFF2-40B4-BE49-F238E27FC236}">
                <a16:creationId xmlns:a16="http://schemas.microsoft.com/office/drawing/2014/main" id="{B0E98909-2214-79EA-61FC-9ED8B41F55CA}"/>
              </a:ext>
            </a:extLst>
          </p:cNvPr>
          <p:cNvSpPr txBox="1"/>
          <p:nvPr/>
        </p:nvSpPr>
        <p:spPr>
          <a:xfrm>
            <a:off x="641868" y="1337583"/>
            <a:ext cx="7315200" cy="338554"/>
          </a:xfrm>
          <a:prstGeom prst="rect">
            <a:avLst/>
          </a:prstGeom>
          <a:noFill/>
        </p:spPr>
        <p:txBody>
          <a:bodyPr wrap="square" rtlCol="0">
            <a:spAutoFit/>
          </a:bodyPr>
          <a:lstStyle/>
          <a:p>
            <a:r>
              <a:rPr lang="en-US" sz="1600" dirty="0">
                <a:latin typeface="Book Antiqua" panose="02040602050305030304" pitchFamily="18" charset="0"/>
              </a:rPr>
              <a:t>“Dynamic” means “characterized by change”. </a:t>
            </a:r>
          </a:p>
        </p:txBody>
      </p:sp>
      <p:sp>
        <p:nvSpPr>
          <p:cNvPr id="7" name="TextBox 6">
            <a:extLst>
              <a:ext uri="{FF2B5EF4-FFF2-40B4-BE49-F238E27FC236}">
                <a16:creationId xmlns:a16="http://schemas.microsoft.com/office/drawing/2014/main" id="{58C953BB-EA86-0937-086D-626277A7A25E}"/>
              </a:ext>
            </a:extLst>
          </p:cNvPr>
          <p:cNvSpPr txBox="1"/>
          <p:nvPr/>
        </p:nvSpPr>
        <p:spPr>
          <a:xfrm>
            <a:off x="641866" y="1821109"/>
            <a:ext cx="7315200" cy="1077218"/>
          </a:xfrm>
          <a:prstGeom prst="rect">
            <a:avLst/>
          </a:prstGeom>
          <a:noFill/>
        </p:spPr>
        <p:txBody>
          <a:bodyPr wrap="square" rtlCol="0">
            <a:spAutoFit/>
          </a:bodyPr>
          <a:lstStyle/>
          <a:p>
            <a:r>
              <a:rPr lang="en-US" sz="1600" dirty="0">
                <a:latin typeface="Book Antiqua" panose="02040602050305030304" pitchFamily="18" charset="0"/>
              </a:rPr>
              <a:t>In a dynamic simulation things like position, and velocity, continuously change over time. Lots of other things might change as well depending on what you are simulating. The amount that something changes per unit of time is its </a:t>
            </a:r>
            <a:r>
              <a:rPr lang="en-US" sz="1600" b="1" dirty="0">
                <a:latin typeface="Book Antiqua" panose="02040602050305030304" pitchFamily="18" charset="0"/>
              </a:rPr>
              <a:t>rate of change, </a:t>
            </a:r>
            <a:r>
              <a:rPr lang="en-US" sz="1600" dirty="0">
                <a:latin typeface="Book Antiqua" panose="02040602050305030304" pitchFamily="18" charset="0"/>
              </a:rPr>
              <a:t>or</a:t>
            </a:r>
            <a:r>
              <a:rPr lang="en-US" sz="1600" b="1" dirty="0">
                <a:latin typeface="Book Antiqua" panose="02040602050305030304" pitchFamily="18" charset="0"/>
              </a:rPr>
              <a:t> time derivative.</a:t>
            </a:r>
            <a:endParaRPr lang="en-US" sz="1600" dirty="0">
              <a:latin typeface="Book Antiqua" panose="02040602050305030304" pitchFamily="18" charset="0"/>
            </a:endParaRPr>
          </a:p>
        </p:txBody>
      </p:sp>
      <p:sp>
        <p:nvSpPr>
          <p:cNvPr id="8" name="TextBox 7">
            <a:extLst>
              <a:ext uri="{FF2B5EF4-FFF2-40B4-BE49-F238E27FC236}">
                <a16:creationId xmlns:a16="http://schemas.microsoft.com/office/drawing/2014/main" id="{37C7641F-BEC3-055F-4FBE-F0CABE867102}"/>
              </a:ext>
            </a:extLst>
          </p:cNvPr>
          <p:cNvSpPr txBox="1"/>
          <p:nvPr/>
        </p:nvSpPr>
        <p:spPr>
          <a:xfrm>
            <a:off x="641866" y="4246996"/>
            <a:ext cx="7315200" cy="830997"/>
          </a:xfrm>
          <a:prstGeom prst="rect">
            <a:avLst/>
          </a:prstGeom>
          <a:noFill/>
        </p:spPr>
        <p:txBody>
          <a:bodyPr wrap="square" rtlCol="0">
            <a:spAutoFit/>
          </a:bodyPr>
          <a:lstStyle/>
          <a:p>
            <a:r>
              <a:rPr lang="en-US" sz="1600" dirty="0">
                <a:latin typeface="Book Antiqua" panose="02040602050305030304" pitchFamily="18" charset="0"/>
              </a:rPr>
              <a:t>If we know the rate of change of something, then we can add up all the little</a:t>
            </a:r>
          </a:p>
          <a:p>
            <a:r>
              <a:rPr lang="en-US" sz="1600" dirty="0">
                <a:latin typeface="Book Antiqua" panose="02040602050305030304" pitchFamily="18" charset="0"/>
              </a:rPr>
              <a:t>changes over time to keep track of its value. This “adding up the little pieces” is called “numerical integration”. </a:t>
            </a:r>
          </a:p>
        </p:txBody>
      </p:sp>
      <p:sp>
        <p:nvSpPr>
          <p:cNvPr id="9" name="TextBox 8">
            <a:extLst>
              <a:ext uri="{FF2B5EF4-FFF2-40B4-BE49-F238E27FC236}">
                <a16:creationId xmlns:a16="http://schemas.microsoft.com/office/drawing/2014/main" id="{EE4C8035-9286-DC36-1BD9-9BFCDAAB2CCB}"/>
              </a:ext>
            </a:extLst>
          </p:cNvPr>
          <p:cNvSpPr txBox="1"/>
          <p:nvPr/>
        </p:nvSpPr>
        <p:spPr>
          <a:xfrm>
            <a:off x="633898" y="5228029"/>
            <a:ext cx="7315200" cy="584775"/>
          </a:xfrm>
          <a:prstGeom prst="rect">
            <a:avLst/>
          </a:prstGeom>
          <a:noFill/>
        </p:spPr>
        <p:txBody>
          <a:bodyPr wrap="square">
            <a:spAutoFit/>
          </a:bodyPr>
          <a:lstStyle/>
          <a:p>
            <a:r>
              <a:rPr lang="en-US" sz="1600" dirty="0">
                <a:latin typeface="Book Antiqua" panose="02040602050305030304" pitchFamily="18" charset="0"/>
              </a:rPr>
              <a:t>This is the basic strategy for designing Trick dynamic simulations. We calculate rates, and then we numerically integrate them.</a:t>
            </a:r>
            <a:endParaRPr lang="en-US" sz="1600" dirty="0"/>
          </a:p>
        </p:txBody>
      </p:sp>
      <p:sp>
        <p:nvSpPr>
          <p:cNvPr id="10" name="TextBox 9">
            <a:extLst>
              <a:ext uri="{FF2B5EF4-FFF2-40B4-BE49-F238E27FC236}">
                <a16:creationId xmlns:a16="http://schemas.microsoft.com/office/drawing/2014/main" id="{CA13F449-CD9F-864D-A532-4EE02D29F73C}"/>
              </a:ext>
            </a:extLst>
          </p:cNvPr>
          <p:cNvSpPr txBox="1"/>
          <p:nvPr/>
        </p:nvSpPr>
        <p:spPr>
          <a:xfrm>
            <a:off x="641864" y="2920021"/>
            <a:ext cx="7315200" cy="338554"/>
          </a:xfrm>
          <a:prstGeom prst="rect">
            <a:avLst/>
          </a:prstGeom>
          <a:noFill/>
        </p:spPr>
        <p:txBody>
          <a:bodyPr wrap="square" rtlCol="0">
            <a:spAutoFit/>
          </a:bodyPr>
          <a:lstStyle/>
          <a:p>
            <a:r>
              <a:rPr lang="en-US" sz="1600" dirty="0">
                <a:latin typeface="Book Antiqua" panose="02040602050305030304" pitchFamily="18" charset="0"/>
              </a:rPr>
              <a:t>For example:</a:t>
            </a:r>
          </a:p>
        </p:txBody>
      </p:sp>
    </p:spTree>
    <p:extLst>
      <p:ext uri="{BB962C8B-B14F-4D97-AF65-F5344CB8AC3E}">
        <p14:creationId xmlns:p14="http://schemas.microsoft.com/office/powerpoint/2010/main" val="98424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D0C47-89B3-FEAE-2F56-A1FEA7796F51}"/>
              </a:ext>
            </a:extLst>
          </p:cNvPr>
          <p:cNvSpPr txBox="1"/>
          <p:nvPr/>
        </p:nvSpPr>
        <p:spPr>
          <a:xfrm>
            <a:off x="677082" y="902488"/>
            <a:ext cx="7789836" cy="338554"/>
          </a:xfrm>
          <a:prstGeom prst="rect">
            <a:avLst/>
          </a:prstGeom>
          <a:noFill/>
        </p:spPr>
        <p:txBody>
          <a:bodyPr wrap="square" rtlCol="0">
            <a:spAutoFit/>
          </a:bodyPr>
          <a:lstStyle/>
          <a:p>
            <a:r>
              <a:rPr lang="en-US" sz="1600" dirty="0">
                <a:latin typeface="Book Antiqua" panose="02040602050305030304" pitchFamily="18" charset="0"/>
              </a:rPr>
              <a:t>To determine the motion of an object we generally start with Newton’s Second Law:</a:t>
            </a:r>
          </a:p>
        </p:txBody>
      </p:sp>
      <p:sp>
        <p:nvSpPr>
          <p:cNvPr id="5" name="TextBox 4">
            <a:extLst>
              <a:ext uri="{FF2B5EF4-FFF2-40B4-BE49-F238E27FC236}">
                <a16:creationId xmlns:a16="http://schemas.microsoft.com/office/drawing/2014/main" id="{A77EFB86-8FB9-A1D6-C23F-C82150AB5BF3}"/>
              </a:ext>
            </a:extLst>
          </p:cNvPr>
          <p:cNvSpPr txBox="1"/>
          <p:nvPr/>
        </p:nvSpPr>
        <p:spPr>
          <a:xfrm>
            <a:off x="677082" y="3108237"/>
            <a:ext cx="3136161" cy="338554"/>
          </a:xfrm>
          <a:prstGeom prst="rect">
            <a:avLst/>
          </a:prstGeom>
          <a:noFill/>
        </p:spPr>
        <p:txBody>
          <a:bodyPr wrap="square">
            <a:spAutoFit/>
          </a:bodyPr>
          <a:lstStyle/>
          <a:p>
            <a:r>
              <a:rPr lang="en-US" sz="1600" dirty="0">
                <a:latin typeface="Book Antiqua" panose="02040602050305030304" pitchFamily="18" charset="0"/>
              </a:rPr>
              <a:t>Solving for acceleration, we get :</a:t>
            </a:r>
            <a:endParaRPr lang="en-US" sz="1600" dirty="0"/>
          </a:p>
        </p:txBody>
      </p:sp>
      <p:sp>
        <p:nvSpPr>
          <p:cNvPr id="6" name="TextBox 5">
            <a:extLst>
              <a:ext uri="{FF2B5EF4-FFF2-40B4-BE49-F238E27FC236}">
                <a16:creationId xmlns:a16="http://schemas.microsoft.com/office/drawing/2014/main" id="{0744371A-BC02-FEC7-C488-0F162CCFEBB4}"/>
              </a:ext>
            </a:extLst>
          </p:cNvPr>
          <p:cNvSpPr txBox="1"/>
          <p:nvPr/>
        </p:nvSpPr>
        <p:spPr>
          <a:xfrm>
            <a:off x="677081" y="1956632"/>
            <a:ext cx="4186748" cy="338554"/>
          </a:xfrm>
          <a:prstGeom prst="rect">
            <a:avLst/>
          </a:prstGeom>
          <a:noFill/>
        </p:spPr>
        <p:txBody>
          <a:bodyPr wrap="square" rtlCol="0">
            <a:spAutoFit/>
          </a:bodyPr>
          <a:lstStyle/>
          <a:p>
            <a:r>
              <a:rPr lang="en-US" sz="1600" dirty="0">
                <a:latin typeface="Book Antiqua" panose="02040602050305030304" pitchFamily="18" charset="0"/>
              </a:rPr>
              <a:t>That is, force equals mass times acceleration.</a:t>
            </a:r>
          </a:p>
        </p:txBody>
      </p:sp>
      <p:sp>
        <p:nvSpPr>
          <p:cNvPr id="7" name="TextBox 6">
            <a:extLst>
              <a:ext uri="{FF2B5EF4-FFF2-40B4-BE49-F238E27FC236}">
                <a16:creationId xmlns:a16="http://schemas.microsoft.com/office/drawing/2014/main" id="{83E7E7CF-ABEE-DAEC-51F1-1D4B1E81533E}"/>
              </a:ext>
            </a:extLst>
          </p:cNvPr>
          <p:cNvSpPr txBox="1"/>
          <p:nvPr/>
        </p:nvSpPr>
        <p:spPr>
          <a:xfrm>
            <a:off x="677080" y="4570142"/>
            <a:ext cx="7696484" cy="830997"/>
          </a:xfrm>
          <a:prstGeom prst="rect">
            <a:avLst/>
          </a:prstGeom>
          <a:noFill/>
        </p:spPr>
        <p:txBody>
          <a:bodyPr wrap="square">
            <a:spAutoFit/>
          </a:bodyPr>
          <a:lstStyle/>
          <a:p>
            <a:r>
              <a:rPr lang="en-US" sz="1600" dirty="0">
                <a:latin typeface="Book Antiqua" panose="02040602050305030304" pitchFamily="18" charset="0"/>
              </a:rPr>
              <a:t>So, if we have a force acting on a mass, we can determine its acceleration. Then, we can then numerically integrate that acceleration to get velocity and then integrate the velocity to get position.</a:t>
            </a:r>
            <a:endParaRPr lang="en-US" sz="1600" dirty="0"/>
          </a:p>
        </p:txBody>
      </p:sp>
      <p:sp>
        <p:nvSpPr>
          <p:cNvPr id="8" name="TextBox 7">
            <a:extLst>
              <a:ext uri="{FF2B5EF4-FFF2-40B4-BE49-F238E27FC236}">
                <a16:creationId xmlns:a16="http://schemas.microsoft.com/office/drawing/2014/main" id="{79AB4185-DC8E-FE69-7E13-4487933949D3}"/>
              </a:ext>
            </a:extLst>
          </p:cNvPr>
          <p:cNvSpPr txBox="1"/>
          <p:nvPr/>
        </p:nvSpPr>
        <p:spPr>
          <a:xfrm>
            <a:off x="3657600" y="139375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F = ma</a:t>
            </a:r>
          </a:p>
        </p:txBody>
      </p:sp>
      <p:sp>
        <p:nvSpPr>
          <p:cNvPr id="9" name="TextBox 8">
            <a:extLst>
              <a:ext uri="{FF2B5EF4-FFF2-40B4-BE49-F238E27FC236}">
                <a16:creationId xmlns:a16="http://schemas.microsoft.com/office/drawing/2014/main" id="{46AFEA2C-94F0-5B93-0506-4E03EB55FE55}"/>
              </a:ext>
            </a:extLst>
          </p:cNvPr>
          <p:cNvSpPr txBox="1"/>
          <p:nvPr/>
        </p:nvSpPr>
        <p:spPr>
          <a:xfrm>
            <a:off x="3657600" y="343821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a = F/m</a:t>
            </a:r>
          </a:p>
        </p:txBody>
      </p:sp>
      <p:sp>
        <p:nvSpPr>
          <p:cNvPr id="10" name="TextBox 9">
            <a:extLst>
              <a:ext uri="{FF2B5EF4-FFF2-40B4-BE49-F238E27FC236}">
                <a16:creationId xmlns:a16="http://schemas.microsoft.com/office/drawing/2014/main" id="{E6E6D964-1771-7CA1-3629-DE0370BF077A}"/>
              </a:ext>
            </a:extLst>
          </p:cNvPr>
          <p:cNvSpPr txBox="1"/>
          <p:nvPr/>
        </p:nvSpPr>
        <p:spPr>
          <a:xfrm>
            <a:off x="677080" y="2473604"/>
            <a:ext cx="7318343" cy="584775"/>
          </a:xfrm>
          <a:prstGeom prst="rect">
            <a:avLst/>
          </a:prstGeom>
          <a:noFill/>
        </p:spPr>
        <p:txBody>
          <a:bodyPr wrap="square" rtlCol="0">
            <a:spAutoFit/>
          </a:bodyPr>
          <a:lstStyle/>
          <a:p>
            <a:r>
              <a:rPr lang="en-US" sz="1600" dirty="0">
                <a:latin typeface="Book Antiqua" panose="02040602050305030304" pitchFamily="18" charset="0"/>
              </a:rPr>
              <a:t>This allows us to determine the rates that effect motion, that is: acceleration and velocity.</a:t>
            </a:r>
          </a:p>
        </p:txBody>
      </p:sp>
      <p:sp>
        <p:nvSpPr>
          <p:cNvPr id="11" name="TextBox 10">
            <a:extLst>
              <a:ext uri="{FF2B5EF4-FFF2-40B4-BE49-F238E27FC236}">
                <a16:creationId xmlns:a16="http://schemas.microsoft.com/office/drawing/2014/main" id="{4CAAF2D7-9127-3FFC-C795-1B89AA79FFA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General Strategy for Motion</a:t>
            </a:r>
          </a:p>
        </p:txBody>
      </p:sp>
      <p:sp>
        <p:nvSpPr>
          <p:cNvPr id="12" name="TextBox 11">
            <a:extLst>
              <a:ext uri="{FF2B5EF4-FFF2-40B4-BE49-F238E27FC236}">
                <a16:creationId xmlns:a16="http://schemas.microsoft.com/office/drawing/2014/main" id="{A0E77633-43FC-9D31-D5CA-9E2C47A78CD4}"/>
              </a:ext>
            </a:extLst>
          </p:cNvPr>
          <p:cNvSpPr txBox="1"/>
          <p:nvPr/>
        </p:nvSpPr>
        <p:spPr>
          <a:xfrm>
            <a:off x="677080" y="4133751"/>
            <a:ext cx="5723720" cy="338554"/>
          </a:xfrm>
          <a:prstGeom prst="rect">
            <a:avLst/>
          </a:prstGeom>
          <a:noFill/>
        </p:spPr>
        <p:txBody>
          <a:bodyPr wrap="square" rtlCol="0">
            <a:spAutoFit/>
          </a:bodyPr>
          <a:lstStyle/>
          <a:p>
            <a:r>
              <a:rPr lang="en-US" sz="1600" dirty="0">
                <a:latin typeface="Book Antiqua" panose="02040602050305030304" pitchFamily="18" charset="0"/>
              </a:rPr>
              <a:t>This is the form of Newton’s Law that we generally use.</a:t>
            </a:r>
          </a:p>
        </p:txBody>
      </p:sp>
      <p:sp>
        <p:nvSpPr>
          <p:cNvPr id="2" name="TextBox 1">
            <a:extLst>
              <a:ext uri="{FF2B5EF4-FFF2-40B4-BE49-F238E27FC236}">
                <a16:creationId xmlns:a16="http://schemas.microsoft.com/office/drawing/2014/main" id="{221CB6C6-B2D6-9467-8FB2-1BB3DB0D4159}"/>
              </a:ext>
            </a:extLst>
          </p:cNvPr>
          <p:cNvSpPr txBox="1"/>
          <p:nvPr/>
        </p:nvSpPr>
        <p:spPr>
          <a:xfrm>
            <a:off x="677082" y="5498976"/>
            <a:ext cx="7789836" cy="1077218"/>
          </a:xfrm>
          <a:prstGeom prst="rect">
            <a:avLst/>
          </a:prstGeom>
          <a:noFill/>
        </p:spPr>
        <p:txBody>
          <a:bodyPr wrap="square" rtlCol="0">
            <a:spAutoFit/>
          </a:bodyPr>
          <a:lstStyle/>
          <a:p>
            <a:r>
              <a:rPr lang="en-US" sz="1600" dirty="0">
                <a:latin typeface="Book Antiqua" panose="02040602050305030304" pitchFamily="18" charset="0"/>
              </a:rPr>
              <a:t>In our simulation our rates will be acceleration, velocity, and power. For each time step (</a:t>
            </a:r>
            <a:r>
              <a:rPr lang="en-US" sz="1600" dirty="0">
                <a:latin typeface="Book Antiqua" panose="02040602050305030304" pitchFamily="18" charset="0"/>
                <a:sym typeface="Wingdings" pitchFamily="2" charset="2"/>
              </a:rPr>
              <a:t>𝜹t) </a:t>
            </a:r>
            <a:r>
              <a:rPr lang="en-US" sz="1600" dirty="0">
                <a:latin typeface="Book Antiqua" panose="02040602050305030304" pitchFamily="18" charset="0"/>
              </a:rPr>
              <a:t>of our simulation, we’ll integrate our rates over the time period t </a:t>
            </a:r>
            <a:r>
              <a:rPr lang="en-US" sz="1600" dirty="0">
                <a:latin typeface="Book Antiqua" panose="02040602050305030304" pitchFamily="18" charset="0"/>
                <a:sym typeface="Wingdings" pitchFamily="2" charset="2"/>
              </a:rPr>
              <a:t> t + 𝜹t </a:t>
            </a:r>
            <a:r>
              <a:rPr lang="en-US" sz="1600" dirty="0">
                <a:latin typeface="Book Antiqua" panose="02040602050305030304" pitchFamily="18" charset="0"/>
              </a:rPr>
              <a:t> to get the next velocity, position, and energy state. A Trick integration job will calculate this for us.</a:t>
            </a:r>
          </a:p>
        </p:txBody>
      </p:sp>
    </p:spTree>
    <p:extLst>
      <p:ext uri="{BB962C8B-B14F-4D97-AF65-F5344CB8AC3E}">
        <p14:creationId xmlns:p14="http://schemas.microsoft.com/office/powerpoint/2010/main" val="38284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C32F1E6-A34A-33B2-7408-4B7FF3186888}"/>
              </a:ext>
            </a:extLst>
          </p:cNvPr>
          <p:cNvGrpSpPr/>
          <p:nvPr/>
        </p:nvGrpSpPr>
        <p:grpSpPr>
          <a:xfrm>
            <a:off x="854370" y="1436668"/>
            <a:ext cx="3657600" cy="3657600"/>
            <a:chOff x="1455793" y="111511"/>
            <a:chExt cx="6171641" cy="6601523"/>
          </a:xfrm>
        </p:grpSpPr>
        <p:sp>
          <p:nvSpPr>
            <p:cNvPr id="24" name="Oval 23">
              <a:extLst>
                <a:ext uri="{FF2B5EF4-FFF2-40B4-BE49-F238E27FC236}">
                  <a16:creationId xmlns:a16="http://schemas.microsoft.com/office/drawing/2014/main" id="{F3B05678-B908-9460-0DA9-F3A38922864B}"/>
                </a:ext>
              </a:extLst>
            </p:cNvPr>
            <p:cNvSpPr/>
            <p:nvPr/>
          </p:nvSpPr>
          <p:spPr>
            <a:xfrm>
              <a:off x="2124307" y="1081668"/>
              <a:ext cx="4806175" cy="479502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082792-2086-12E3-C1E4-F60982975A78}"/>
                </a:ext>
              </a:extLst>
            </p:cNvPr>
            <p:cNvSpPr/>
            <p:nvPr/>
          </p:nvSpPr>
          <p:spPr>
            <a:xfrm>
              <a:off x="3323062" y="111511"/>
              <a:ext cx="2397513" cy="10147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nut 25">
              <a:extLst>
                <a:ext uri="{FF2B5EF4-FFF2-40B4-BE49-F238E27FC236}">
                  <a16:creationId xmlns:a16="http://schemas.microsoft.com/office/drawing/2014/main" id="{FD831616-3F33-3965-8542-937C75E950B7}"/>
                </a:ext>
              </a:extLst>
            </p:cNvPr>
            <p:cNvSpPr/>
            <p:nvPr/>
          </p:nvSpPr>
          <p:spPr>
            <a:xfrm>
              <a:off x="1906859" y="856412"/>
              <a:ext cx="5241073" cy="5276759"/>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Block Arc 26">
              <a:extLst>
                <a:ext uri="{FF2B5EF4-FFF2-40B4-BE49-F238E27FC236}">
                  <a16:creationId xmlns:a16="http://schemas.microsoft.com/office/drawing/2014/main" id="{3F0D52E8-98DC-2ACF-21A0-804425868742}"/>
                </a:ext>
              </a:extLst>
            </p:cNvPr>
            <p:cNvSpPr/>
            <p:nvPr/>
          </p:nvSpPr>
          <p:spPr>
            <a:xfrm>
              <a:off x="1455793" y="390294"/>
              <a:ext cx="6171641" cy="6177774"/>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C587AC28-51F5-1EB1-6B40-7E699CE5892F}"/>
                </a:ext>
              </a:extLst>
            </p:cNvPr>
            <p:cNvSpPr/>
            <p:nvPr/>
          </p:nvSpPr>
          <p:spPr>
            <a:xfrm>
              <a:off x="2486721" y="4806175"/>
              <a:ext cx="4092499" cy="2118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B57D459-1A0E-1A6C-3BD9-571709DBC5EE}"/>
                </a:ext>
              </a:extLst>
            </p:cNvPr>
            <p:cNvSpPr/>
            <p:nvPr/>
          </p:nvSpPr>
          <p:spPr>
            <a:xfrm>
              <a:off x="3791414" y="5932448"/>
              <a:ext cx="1449659" cy="7805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4C4D2E1-A9C2-15FE-D410-A5939361B0EE}"/>
                </a:ext>
              </a:extLst>
            </p:cNvPr>
            <p:cNvSpPr/>
            <p:nvPr/>
          </p:nvSpPr>
          <p:spPr>
            <a:xfrm>
              <a:off x="5471531" y="160577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nut 30">
              <a:extLst>
                <a:ext uri="{FF2B5EF4-FFF2-40B4-BE49-F238E27FC236}">
                  <a16:creationId xmlns:a16="http://schemas.microsoft.com/office/drawing/2014/main" id="{8A8FE297-81A0-ABEB-9A73-F494B4C85E67}"/>
                </a:ext>
              </a:extLst>
            </p:cNvPr>
            <p:cNvSpPr/>
            <p:nvPr/>
          </p:nvSpPr>
          <p:spPr>
            <a:xfrm>
              <a:off x="5465955"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Oval 31">
              <a:extLst>
                <a:ext uri="{FF2B5EF4-FFF2-40B4-BE49-F238E27FC236}">
                  <a16:creationId xmlns:a16="http://schemas.microsoft.com/office/drawing/2014/main" id="{1E44BF08-F492-B652-72E0-F3A1976D73FA}"/>
                </a:ext>
              </a:extLst>
            </p:cNvPr>
            <p:cNvSpPr/>
            <p:nvPr/>
          </p:nvSpPr>
          <p:spPr>
            <a:xfrm>
              <a:off x="5970918" y="230272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nut 32">
              <a:extLst>
                <a:ext uri="{FF2B5EF4-FFF2-40B4-BE49-F238E27FC236}">
                  <a16:creationId xmlns:a16="http://schemas.microsoft.com/office/drawing/2014/main" id="{CC4BBF37-8D6D-1785-0CCA-872B449702D9}"/>
                </a:ext>
              </a:extLst>
            </p:cNvPr>
            <p:cNvSpPr/>
            <p:nvPr/>
          </p:nvSpPr>
          <p:spPr>
            <a:xfrm>
              <a:off x="5970918" y="2308302"/>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Oval 33">
              <a:extLst>
                <a:ext uri="{FF2B5EF4-FFF2-40B4-BE49-F238E27FC236}">
                  <a16:creationId xmlns:a16="http://schemas.microsoft.com/office/drawing/2014/main" id="{0FC35FF6-8434-9731-7966-728E18DE211A}"/>
                </a:ext>
              </a:extLst>
            </p:cNvPr>
            <p:cNvSpPr/>
            <p:nvPr/>
          </p:nvSpPr>
          <p:spPr>
            <a:xfrm>
              <a:off x="2626111" y="1594065"/>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642AB25-2CCC-9D19-604F-A950F6F8B91A}"/>
                </a:ext>
              </a:extLst>
            </p:cNvPr>
            <p:cNvSpPr/>
            <p:nvPr/>
          </p:nvSpPr>
          <p:spPr>
            <a:xfrm>
              <a:off x="2163335" y="2327259"/>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Donut 35">
              <a:extLst>
                <a:ext uri="{FF2B5EF4-FFF2-40B4-BE49-F238E27FC236}">
                  <a16:creationId xmlns:a16="http://schemas.microsoft.com/office/drawing/2014/main" id="{EAAA7C3B-ABD2-CDDD-AF69-A9BBB98F486D}"/>
                </a:ext>
              </a:extLst>
            </p:cNvPr>
            <p:cNvSpPr/>
            <p:nvPr/>
          </p:nvSpPr>
          <p:spPr>
            <a:xfrm>
              <a:off x="2631687"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Donut 36">
              <a:extLst>
                <a:ext uri="{FF2B5EF4-FFF2-40B4-BE49-F238E27FC236}">
                  <a16:creationId xmlns:a16="http://schemas.microsoft.com/office/drawing/2014/main" id="{3BCBCF9C-D81B-B369-80C7-D9CC8F4360C7}"/>
                </a:ext>
              </a:extLst>
            </p:cNvPr>
            <p:cNvSpPr/>
            <p:nvPr/>
          </p:nvSpPr>
          <p:spPr>
            <a:xfrm>
              <a:off x="2168911" y="2327259"/>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9" name="Straight Connector 38">
            <a:extLst>
              <a:ext uri="{FF2B5EF4-FFF2-40B4-BE49-F238E27FC236}">
                <a16:creationId xmlns:a16="http://schemas.microsoft.com/office/drawing/2014/main" id="{F72BFE2F-0CF8-1A2E-806D-F1A09BD2B84C}"/>
              </a:ext>
            </a:extLst>
          </p:cNvPr>
          <p:cNvCxnSpPr>
            <a:stCxn id="25" idx="0"/>
            <a:endCxn id="29" idx="2"/>
          </p:cNvCxnSpPr>
          <p:nvPr/>
        </p:nvCxnSpPr>
        <p:spPr>
          <a:xfrm flipH="1">
            <a:off x="2668135" y="1436668"/>
            <a:ext cx="3304" cy="3657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1214E41-E8AA-6B34-BE36-EBEF667A5A42}"/>
              </a:ext>
            </a:extLst>
          </p:cNvPr>
          <p:cNvCxnSpPr/>
          <p:nvPr/>
        </p:nvCxnSpPr>
        <p:spPr>
          <a:xfrm>
            <a:off x="854370" y="3302538"/>
            <a:ext cx="3657600" cy="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8433AD5-0208-7629-F75D-65894FEF5698}"/>
              </a:ext>
            </a:extLst>
          </p:cNvPr>
          <p:cNvCxnSpPr>
            <a:cxnSpLocks/>
          </p:cNvCxnSpPr>
          <p:nvPr/>
        </p:nvCxnSpPr>
        <p:spPr>
          <a:xfrm>
            <a:off x="2674743" y="3302538"/>
            <a:ext cx="700527" cy="1157495"/>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D210970-8DA6-D51B-3CA0-6B4E7737ADD7}"/>
              </a:ext>
            </a:extLst>
          </p:cNvPr>
          <p:cNvCxnSpPr>
            <a:cxnSpLocks/>
            <a:endCxn id="26" idx="5"/>
          </p:cNvCxnSpPr>
          <p:nvPr/>
        </p:nvCxnSpPr>
        <p:spPr>
          <a:xfrm>
            <a:off x="2685592" y="3305627"/>
            <a:ext cx="1087325" cy="103921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48D8110-1268-7B0E-C19A-E9D1FD462049}"/>
              </a:ext>
            </a:extLst>
          </p:cNvPr>
          <p:cNvCxnSpPr>
            <a:cxnSpLocks/>
          </p:cNvCxnSpPr>
          <p:nvPr/>
        </p:nvCxnSpPr>
        <p:spPr>
          <a:xfrm>
            <a:off x="2653982" y="3288945"/>
            <a:ext cx="1534297" cy="873496"/>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B070D9D-76AB-7ECF-0033-80E275DB46C7}"/>
              </a:ext>
            </a:extLst>
          </p:cNvPr>
          <p:cNvCxnSpPr>
            <a:cxnSpLocks/>
          </p:cNvCxnSpPr>
          <p:nvPr/>
        </p:nvCxnSpPr>
        <p:spPr>
          <a:xfrm>
            <a:off x="2685592" y="3302538"/>
            <a:ext cx="1740954" cy="522482"/>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483A021-1DD7-8E3A-EB53-C0068A1FB47E}"/>
              </a:ext>
            </a:extLst>
          </p:cNvPr>
          <p:cNvSpPr txBox="1"/>
          <p:nvPr/>
        </p:nvSpPr>
        <p:spPr>
          <a:xfrm>
            <a:off x="3397703" y="3431722"/>
            <a:ext cx="619645" cy="276999"/>
          </a:xfrm>
          <a:prstGeom prst="rect">
            <a:avLst/>
          </a:prstGeom>
          <a:noFill/>
        </p:spPr>
        <p:txBody>
          <a:bodyPr wrap="square">
            <a:spAutoFit/>
          </a:bodyPr>
          <a:lstStyle/>
          <a:p>
            <a:r>
              <a:rPr lang="en-US" sz="1200" dirty="0"/>
              <a:t>1.30 m</a:t>
            </a:r>
          </a:p>
        </p:txBody>
      </p:sp>
      <p:sp>
        <p:nvSpPr>
          <p:cNvPr id="65" name="TextBox 64">
            <a:extLst>
              <a:ext uri="{FF2B5EF4-FFF2-40B4-BE49-F238E27FC236}">
                <a16:creationId xmlns:a16="http://schemas.microsoft.com/office/drawing/2014/main" id="{385C2FEF-B398-7E68-FDB5-5D9FD27A09CE}"/>
              </a:ext>
            </a:extLst>
          </p:cNvPr>
          <p:cNvSpPr txBox="1"/>
          <p:nvPr/>
        </p:nvSpPr>
        <p:spPr>
          <a:xfrm>
            <a:off x="3309211" y="3678182"/>
            <a:ext cx="619645" cy="276999"/>
          </a:xfrm>
          <a:prstGeom prst="rect">
            <a:avLst/>
          </a:prstGeom>
          <a:noFill/>
        </p:spPr>
        <p:txBody>
          <a:bodyPr wrap="square">
            <a:spAutoFit/>
          </a:bodyPr>
          <a:lstStyle/>
          <a:p>
            <a:r>
              <a:rPr lang="en-US" sz="1200" dirty="0"/>
              <a:t>1.25 m</a:t>
            </a:r>
          </a:p>
        </p:txBody>
      </p:sp>
      <p:sp>
        <p:nvSpPr>
          <p:cNvPr id="66" name="TextBox 65">
            <a:extLst>
              <a:ext uri="{FF2B5EF4-FFF2-40B4-BE49-F238E27FC236}">
                <a16:creationId xmlns:a16="http://schemas.microsoft.com/office/drawing/2014/main" id="{9BA578D5-1938-B685-B6CA-A1846A8262D7}"/>
              </a:ext>
            </a:extLst>
          </p:cNvPr>
          <p:cNvSpPr txBox="1"/>
          <p:nvPr/>
        </p:nvSpPr>
        <p:spPr>
          <a:xfrm>
            <a:off x="3098502" y="3851338"/>
            <a:ext cx="619645" cy="276999"/>
          </a:xfrm>
          <a:prstGeom prst="rect">
            <a:avLst/>
          </a:prstGeom>
          <a:noFill/>
        </p:spPr>
        <p:txBody>
          <a:bodyPr wrap="square">
            <a:spAutoFit/>
          </a:bodyPr>
          <a:lstStyle/>
          <a:p>
            <a:r>
              <a:rPr lang="en-US" sz="1200" dirty="0"/>
              <a:t>1.10 m</a:t>
            </a:r>
          </a:p>
        </p:txBody>
      </p:sp>
      <p:sp>
        <p:nvSpPr>
          <p:cNvPr id="67" name="TextBox 66">
            <a:extLst>
              <a:ext uri="{FF2B5EF4-FFF2-40B4-BE49-F238E27FC236}">
                <a16:creationId xmlns:a16="http://schemas.microsoft.com/office/drawing/2014/main" id="{19179A13-0D58-D82D-00E9-954C23481194}"/>
              </a:ext>
            </a:extLst>
          </p:cNvPr>
          <p:cNvSpPr txBox="1"/>
          <p:nvPr/>
        </p:nvSpPr>
        <p:spPr>
          <a:xfrm>
            <a:off x="2916652" y="4125273"/>
            <a:ext cx="619645" cy="276999"/>
          </a:xfrm>
          <a:prstGeom prst="rect">
            <a:avLst/>
          </a:prstGeom>
          <a:noFill/>
        </p:spPr>
        <p:txBody>
          <a:bodyPr wrap="square">
            <a:spAutoFit/>
          </a:bodyPr>
          <a:lstStyle/>
          <a:p>
            <a:r>
              <a:rPr lang="en-US" sz="1200" dirty="0"/>
              <a:t>1.00 m</a:t>
            </a:r>
          </a:p>
        </p:txBody>
      </p:sp>
      <p:cxnSp>
        <p:nvCxnSpPr>
          <p:cNvPr id="69" name="Straight Arrow Connector 68">
            <a:extLst>
              <a:ext uri="{FF2B5EF4-FFF2-40B4-BE49-F238E27FC236}">
                <a16:creationId xmlns:a16="http://schemas.microsoft.com/office/drawing/2014/main" id="{EB42DCAF-2C07-4ED6-D4DC-E6F7CC528473}"/>
              </a:ext>
            </a:extLst>
          </p:cNvPr>
          <p:cNvCxnSpPr>
            <a:cxnSpLocks/>
          </p:cNvCxnSpPr>
          <p:nvPr/>
        </p:nvCxnSpPr>
        <p:spPr>
          <a:xfrm flipH="1">
            <a:off x="1376277" y="1268693"/>
            <a:ext cx="439331" cy="1086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0A76AF7-B4CE-9E15-06D6-7AEE5DA9C5FA}"/>
              </a:ext>
            </a:extLst>
          </p:cNvPr>
          <p:cNvCxnSpPr>
            <a:cxnSpLocks/>
          </p:cNvCxnSpPr>
          <p:nvPr/>
        </p:nvCxnSpPr>
        <p:spPr>
          <a:xfrm>
            <a:off x="3449611" y="1275155"/>
            <a:ext cx="474331" cy="103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Left Brace 79">
            <a:extLst>
              <a:ext uri="{FF2B5EF4-FFF2-40B4-BE49-F238E27FC236}">
                <a16:creationId xmlns:a16="http://schemas.microsoft.com/office/drawing/2014/main" id="{61977E51-C101-5F51-0084-0FD843EBD03E}"/>
              </a:ext>
            </a:extLst>
          </p:cNvPr>
          <p:cNvSpPr/>
          <p:nvPr/>
        </p:nvSpPr>
        <p:spPr>
          <a:xfrm rot="16200000" flipH="1">
            <a:off x="2528479" y="362134"/>
            <a:ext cx="204966" cy="16307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D0BFB4F1-FF00-D17C-0A97-ADB216D95C93}"/>
              </a:ext>
            </a:extLst>
          </p:cNvPr>
          <p:cNvSpPr txBox="1"/>
          <p:nvPr/>
        </p:nvSpPr>
        <p:spPr>
          <a:xfrm>
            <a:off x="1505337" y="744328"/>
            <a:ext cx="2325386" cy="276999"/>
          </a:xfrm>
          <a:prstGeom prst="rect">
            <a:avLst/>
          </a:prstGeom>
          <a:noFill/>
        </p:spPr>
        <p:txBody>
          <a:bodyPr wrap="square">
            <a:spAutoFit/>
          </a:bodyPr>
          <a:lstStyle/>
          <a:p>
            <a:r>
              <a:rPr lang="en-US" sz="1200" dirty="0">
                <a:latin typeface="Century Schoolbook" panose="02040604050505020304" pitchFamily="18" charset="0"/>
              </a:rPr>
              <a:t>Ballast Tank Volume = 1.0 m</a:t>
            </a:r>
            <a:r>
              <a:rPr lang="en-US" sz="1200" baseline="30000" dirty="0">
                <a:latin typeface="Century Schoolbook" panose="02040604050505020304" pitchFamily="18" charset="0"/>
              </a:rPr>
              <a:t>3</a:t>
            </a:r>
            <a:endParaRPr lang="en-US" sz="1200" dirty="0">
              <a:latin typeface="Century Schoolbook" panose="02040604050505020304" pitchFamily="18" charset="0"/>
            </a:endParaRPr>
          </a:p>
        </p:txBody>
      </p:sp>
      <p:grpSp>
        <p:nvGrpSpPr>
          <p:cNvPr id="83" name="Group 82">
            <a:extLst>
              <a:ext uri="{FF2B5EF4-FFF2-40B4-BE49-F238E27FC236}">
                <a16:creationId xmlns:a16="http://schemas.microsoft.com/office/drawing/2014/main" id="{511C2E09-8BA1-D60D-1A7D-EA22949CEC4A}"/>
              </a:ext>
            </a:extLst>
          </p:cNvPr>
          <p:cNvGrpSpPr/>
          <p:nvPr/>
        </p:nvGrpSpPr>
        <p:grpSpPr>
          <a:xfrm>
            <a:off x="5427247" y="2134481"/>
            <a:ext cx="2460840" cy="1828800"/>
            <a:chOff x="4594826" y="4059827"/>
            <a:chExt cx="2460840" cy="1828800"/>
          </a:xfrm>
        </p:grpSpPr>
        <p:sp>
          <p:nvSpPr>
            <p:cNvPr id="84" name="Can 83">
              <a:extLst>
                <a:ext uri="{FF2B5EF4-FFF2-40B4-BE49-F238E27FC236}">
                  <a16:creationId xmlns:a16="http://schemas.microsoft.com/office/drawing/2014/main" id="{039DFFDE-F78C-4A81-74B7-0785237BC6EA}"/>
                </a:ext>
              </a:extLst>
            </p:cNvPr>
            <p:cNvSpPr/>
            <p:nvPr/>
          </p:nvSpPr>
          <p:spPr>
            <a:xfrm>
              <a:off x="5460227" y="4059827"/>
              <a:ext cx="710438" cy="44316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n 84">
              <a:extLst>
                <a:ext uri="{FF2B5EF4-FFF2-40B4-BE49-F238E27FC236}">
                  <a16:creationId xmlns:a16="http://schemas.microsoft.com/office/drawing/2014/main" id="{A55426C3-13C6-7D04-B987-0B9ECD61CF64}"/>
                </a:ext>
              </a:extLst>
            </p:cNvPr>
            <p:cNvSpPr/>
            <p:nvPr/>
          </p:nvSpPr>
          <p:spPr>
            <a:xfrm rot="16200000">
              <a:off x="5019689" y="3874633"/>
              <a:ext cx="1591515" cy="2436473"/>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an 85">
              <a:extLst>
                <a:ext uri="{FF2B5EF4-FFF2-40B4-BE49-F238E27FC236}">
                  <a16:creationId xmlns:a16="http://schemas.microsoft.com/office/drawing/2014/main" id="{A06081E6-7730-1CA6-0B89-589F66CFFD66}"/>
                </a:ext>
              </a:extLst>
            </p:cNvPr>
            <p:cNvSpPr/>
            <p:nvPr/>
          </p:nvSpPr>
          <p:spPr>
            <a:xfrm rot="16200000">
              <a:off x="5173255" y="3898093"/>
              <a:ext cx="1328350" cy="2436473"/>
            </a:xfrm>
            <a:prstGeom prst="can">
              <a:avLst/>
            </a:prstGeom>
            <a:solidFill>
              <a:schemeClr val="accent4">
                <a:lumMod val="20000"/>
                <a:lumOff val="80000"/>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30DF7235-58BB-42D6-4FFC-8124CF3B861B}"/>
                </a:ext>
              </a:extLst>
            </p:cNvPr>
            <p:cNvSpPr/>
            <p:nvPr/>
          </p:nvSpPr>
          <p:spPr>
            <a:xfrm>
              <a:off x="4627984" y="5365102"/>
              <a:ext cx="2388636" cy="167951"/>
            </a:xfrm>
            <a:custGeom>
              <a:avLst/>
              <a:gdLst>
                <a:gd name="connsiteX0" fmla="*/ 0 w 2388636"/>
                <a:gd name="connsiteY0" fmla="*/ 0 h 167951"/>
                <a:gd name="connsiteX1" fmla="*/ 279918 w 2388636"/>
                <a:gd name="connsiteY1" fmla="*/ 149290 h 167951"/>
                <a:gd name="connsiteX2" fmla="*/ 2388636 w 2388636"/>
                <a:gd name="connsiteY2" fmla="*/ 167951 h 167951"/>
                <a:gd name="connsiteX3" fmla="*/ 1959428 w 2388636"/>
                <a:gd name="connsiteY3" fmla="*/ 18661 h 167951"/>
                <a:gd name="connsiteX4" fmla="*/ 0 w 2388636"/>
                <a:gd name="connsiteY4" fmla="*/ 0 h 167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8636" h="167951">
                  <a:moveTo>
                    <a:pt x="0" y="0"/>
                  </a:moveTo>
                  <a:lnTo>
                    <a:pt x="279918" y="149290"/>
                  </a:lnTo>
                  <a:lnTo>
                    <a:pt x="2388636" y="167951"/>
                  </a:lnTo>
                  <a:lnTo>
                    <a:pt x="1959428" y="18661"/>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an 87">
              <a:extLst>
                <a:ext uri="{FF2B5EF4-FFF2-40B4-BE49-F238E27FC236}">
                  <a16:creationId xmlns:a16="http://schemas.microsoft.com/office/drawing/2014/main" id="{6131A7BD-33B9-3A7B-E979-3B6D3DBA49E9}"/>
                </a:ext>
              </a:extLst>
            </p:cNvPr>
            <p:cNvSpPr/>
            <p:nvPr/>
          </p:nvSpPr>
          <p:spPr>
            <a:xfrm rot="16200000">
              <a:off x="5742446" y="3855612"/>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an 88">
              <a:extLst>
                <a:ext uri="{FF2B5EF4-FFF2-40B4-BE49-F238E27FC236}">
                  <a16:creationId xmlns:a16="http://schemas.microsoft.com/office/drawing/2014/main" id="{63BC5FCD-2FA4-9699-31CD-D51375763B1D}"/>
                </a:ext>
              </a:extLst>
            </p:cNvPr>
            <p:cNvSpPr/>
            <p:nvPr/>
          </p:nvSpPr>
          <p:spPr>
            <a:xfrm rot="16200000">
              <a:off x="5874153" y="4041623"/>
              <a:ext cx="253313" cy="1493354"/>
            </a:xfrm>
            <a:prstGeom prst="can">
              <a:avLst/>
            </a:prstGeom>
            <a:solidFill>
              <a:schemeClr val="accent1">
                <a:alpha val="4097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6D18DB5-0ACD-0369-7DED-24CF6EE82D5A}"/>
                </a:ext>
              </a:extLst>
            </p:cNvPr>
            <p:cNvSpPr/>
            <p:nvPr/>
          </p:nvSpPr>
          <p:spPr>
            <a:xfrm>
              <a:off x="4594826" y="4297111"/>
              <a:ext cx="395892"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2BD34FE-E577-3B6E-79DF-B1617979FA6E}"/>
                </a:ext>
              </a:extLst>
            </p:cNvPr>
            <p:cNvSpPr/>
            <p:nvPr/>
          </p:nvSpPr>
          <p:spPr>
            <a:xfrm>
              <a:off x="4792773" y="5794612"/>
              <a:ext cx="2093324" cy="94015"/>
            </a:xfrm>
            <a:prstGeom prst="rect">
              <a:avLst/>
            </a:prstGeom>
            <a:solidFill>
              <a:schemeClr val="accent1">
                <a:alpha val="2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a:extLst>
                <a:ext uri="{FF2B5EF4-FFF2-40B4-BE49-F238E27FC236}">
                  <a16:creationId xmlns:a16="http://schemas.microsoft.com/office/drawing/2014/main" id="{CB29D473-935E-15F4-1F89-2DEB4B421135}"/>
                </a:ext>
              </a:extLst>
            </p:cNvPr>
            <p:cNvSpPr/>
            <p:nvPr/>
          </p:nvSpPr>
          <p:spPr>
            <a:xfrm>
              <a:off x="4705350" y="5740399"/>
              <a:ext cx="82550" cy="148227"/>
            </a:xfrm>
            <a:custGeom>
              <a:avLst/>
              <a:gdLst>
                <a:gd name="connsiteX0" fmla="*/ 76200 w 76200"/>
                <a:gd name="connsiteY0" fmla="*/ 47625 h 120650"/>
                <a:gd name="connsiteX1" fmla="*/ 0 w 76200"/>
                <a:gd name="connsiteY1" fmla="*/ 0 h 120650"/>
                <a:gd name="connsiteX2" fmla="*/ 3175 w 76200"/>
                <a:gd name="connsiteY2" fmla="*/ 73025 h 120650"/>
                <a:gd name="connsiteX3" fmla="*/ 73025 w 76200"/>
                <a:gd name="connsiteY3" fmla="*/ 120650 h 120650"/>
                <a:gd name="connsiteX4" fmla="*/ 73025 w 76200"/>
                <a:gd name="connsiteY4" fmla="*/ 120650 h 12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120650">
                  <a:moveTo>
                    <a:pt x="76200" y="47625"/>
                  </a:moveTo>
                  <a:lnTo>
                    <a:pt x="0" y="0"/>
                  </a:lnTo>
                  <a:lnTo>
                    <a:pt x="3175" y="73025"/>
                  </a:lnTo>
                  <a:lnTo>
                    <a:pt x="73025" y="120650"/>
                  </a:lnTo>
                  <a:lnTo>
                    <a:pt x="73025" y="12065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8273DB42-FF6D-EE7F-5CE7-2FA0575B3210}"/>
                </a:ext>
              </a:extLst>
            </p:cNvPr>
            <p:cNvSpPr/>
            <p:nvPr/>
          </p:nvSpPr>
          <p:spPr>
            <a:xfrm>
              <a:off x="6637790" y="4297111"/>
              <a:ext cx="404684" cy="1591516"/>
            </a:xfrm>
            <a:prstGeom prst="ellipse">
              <a:avLst/>
            </a:prstGeom>
            <a:solidFill>
              <a:schemeClr val="accent1">
                <a:alpha val="5209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Left Brace 93">
            <a:extLst>
              <a:ext uri="{FF2B5EF4-FFF2-40B4-BE49-F238E27FC236}">
                <a16:creationId xmlns:a16="http://schemas.microsoft.com/office/drawing/2014/main" id="{C5DE59D5-9986-0630-E80F-925432A56416}"/>
              </a:ext>
            </a:extLst>
          </p:cNvPr>
          <p:cNvSpPr/>
          <p:nvPr/>
        </p:nvSpPr>
        <p:spPr>
          <a:xfrm rot="16200000">
            <a:off x="6563152" y="3121818"/>
            <a:ext cx="165296" cy="20509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a:extLst>
              <a:ext uri="{FF2B5EF4-FFF2-40B4-BE49-F238E27FC236}">
                <a16:creationId xmlns:a16="http://schemas.microsoft.com/office/drawing/2014/main" id="{F8047A84-F113-66CE-3C05-E1B04A80E7CA}"/>
              </a:ext>
            </a:extLst>
          </p:cNvPr>
          <p:cNvSpPr txBox="1"/>
          <p:nvPr/>
        </p:nvSpPr>
        <p:spPr>
          <a:xfrm>
            <a:off x="6287133" y="4265829"/>
            <a:ext cx="815129" cy="369332"/>
          </a:xfrm>
          <a:prstGeom prst="rect">
            <a:avLst/>
          </a:prstGeom>
          <a:noFill/>
        </p:spPr>
        <p:txBody>
          <a:bodyPr wrap="square">
            <a:spAutoFit/>
          </a:bodyPr>
          <a:lstStyle/>
          <a:p>
            <a:r>
              <a:rPr lang="en-US" dirty="0"/>
              <a:t>3.0 m</a:t>
            </a:r>
          </a:p>
        </p:txBody>
      </p:sp>
      <p:sp>
        <p:nvSpPr>
          <p:cNvPr id="99" name="TextBox 98">
            <a:extLst>
              <a:ext uri="{FF2B5EF4-FFF2-40B4-BE49-F238E27FC236}">
                <a16:creationId xmlns:a16="http://schemas.microsoft.com/office/drawing/2014/main" id="{CE98499D-92DA-E66C-BD3E-40EE352DB694}"/>
              </a:ext>
            </a:extLst>
          </p:cNvPr>
          <p:cNvSpPr txBox="1"/>
          <p:nvPr/>
        </p:nvSpPr>
        <p:spPr>
          <a:xfrm>
            <a:off x="5537771" y="4955768"/>
            <a:ext cx="1998757" cy="276999"/>
          </a:xfrm>
          <a:prstGeom prst="rect">
            <a:avLst/>
          </a:prstGeom>
          <a:noFill/>
        </p:spPr>
        <p:txBody>
          <a:bodyPr wrap="square">
            <a:spAutoFit/>
          </a:bodyPr>
          <a:lstStyle/>
          <a:p>
            <a:r>
              <a:rPr lang="en-US" sz="1200" dirty="0"/>
              <a:t> Coefficient of Drag (C</a:t>
            </a:r>
            <a:r>
              <a:rPr lang="en-US" sz="1200" baseline="-25000" dirty="0"/>
              <a:t>d</a:t>
            </a:r>
            <a:r>
              <a:rPr lang="en-US" sz="1200" dirty="0"/>
              <a:t>) = 0.5</a:t>
            </a:r>
          </a:p>
        </p:txBody>
      </p:sp>
      <p:sp>
        <p:nvSpPr>
          <p:cNvPr id="101" name="TextBox 100">
            <a:extLst>
              <a:ext uri="{FF2B5EF4-FFF2-40B4-BE49-F238E27FC236}">
                <a16:creationId xmlns:a16="http://schemas.microsoft.com/office/drawing/2014/main" id="{081EE121-16EC-0F67-80E2-C004F88B16EA}"/>
              </a:ext>
            </a:extLst>
          </p:cNvPr>
          <p:cNvSpPr txBox="1"/>
          <p:nvPr/>
        </p:nvSpPr>
        <p:spPr>
          <a:xfrm>
            <a:off x="1112066" y="5299317"/>
            <a:ext cx="3083831" cy="646331"/>
          </a:xfrm>
          <a:prstGeom prst="rect">
            <a:avLst/>
          </a:prstGeom>
          <a:noFill/>
        </p:spPr>
        <p:txBody>
          <a:bodyPr wrap="square">
            <a:spAutoFit/>
          </a:bodyPr>
          <a:lstStyle/>
          <a:p>
            <a:pPr algn="ctr"/>
            <a:r>
              <a:rPr lang="en-US" sz="1800" dirty="0"/>
              <a:t>Mass of Empty Submarine</a:t>
            </a:r>
          </a:p>
          <a:p>
            <a:pPr algn="ctr"/>
            <a:r>
              <a:rPr lang="en-US" sz="1800" dirty="0"/>
              <a:t>10000.0 kilograms</a:t>
            </a:r>
            <a:endParaRPr lang="en-US" dirty="0"/>
          </a:p>
        </p:txBody>
      </p:sp>
      <p:sp>
        <p:nvSpPr>
          <p:cNvPr id="102" name="TextBox 101">
            <a:extLst>
              <a:ext uri="{FF2B5EF4-FFF2-40B4-BE49-F238E27FC236}">
                <a16:creationId xmlns:a16="http://schemas.microsoft.com/office/drawing/2014/main" id="{BB80F459-4EF2-0B79-AD5A-D48715F3996E}"/>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Specifications of Our Submarine</a:t>
            </a:r>
          </a:p>
        </p:txBody>
      </p:sp>
      <p:sp>
        <p:nvSpPr>
          <p:cNvPr id="103" name="TextBox 102">
            <a:extLst>
              <a:ext uri="{FF2B5EF4-FFF2-40B4-BE49-F238E27FC236}">
                <a16:creationId xmlns:a16="http://schemas.microsoft.com/office/drawing/2014/main" id="{37D0C456-BEED-CA41-E2AB-25654A370444}"/>
              </a:ext>
            </a:extLst>
          </p:cNvPr>
          <p:cNvSpPr txBox="1"/>
          <p:nvPr/>
        </p:nvSpPr>
        <p:spPr>
          <a:xfrm>
            <a:off x="4643682" y="5369171"/>
            <a:ext cx="4150495" cy="646331"/>
          </a:xfrm>
          <a:prstGeom prst="rect">
            <a:avLst/>
          </a:prstGeom>
          <a:solidFill>
            <a:schemeClr val="accent4">
              <a:lumMod val="20000"/>
              <a:lumOff val="80000"/>
            </a:schemeClr>
          </a:solidFill>
        </p:spPr>
        <p:txBody>
          <a:bodyPr wrap="none" rtlCol="0">
            <a:spAutoFit/>
          </a:bodyPr>
          <a:lstStyle/>
          <a:p>
            <a:r>
              <a:rPr lang="en-US" dirty="0"/>
              <a:t>You’re right! It’s an ugly submarine,</a:t>
            </a:r>
          </a:p>
          <a:p>
            <a:r>
              <a:rPr lang="en-US" dirty="0"/>
              <a:t>but it simplifies the simulation modeling.</a:t>
            </a:r>
          </a:p>
        </p:txBody>
      </p:sp>
    </p:spTree>
    <p:extLst>
      <p:ext uri="{BB962C8B-B14F-4D97-AF65-F5344CB8AC3E}">
        <p14:creationId xmlns:p14="http://schemas.microsoft.com/office/powerpoint/2010/main" val="222023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89F165A6-89F4-CCA8-7C2B-95344CB88F63}"/>
              </a:ext>
            </a:extLst>
          </p:cNvPr>
          <p:cNvSpPr/>
          <p:nvPr/>
        </p:nvSpPr>
        <p:spPr>
          <a:xfrm>
            <a:off x="-10163" y="624277"/>
            <a:ext cx="9124447" cy="2923609"/>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9DEC95E1-D6EE-56CC-43F8-BFF03FB60FAD}"/>
              </a:ext>
            </a:extLst>
          </p:cNvPr>
          <p:cNvSpPr/>
          <p:nvPr/>
        </p:nvSpPr>
        <p:spPr>
          <a:xfrm>
            <a:off x="1016000" y="1754661"/>
            <a:ext cx="3647712" cy="3372203"/>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22D609A-DA8E-CE14-FA56-E0F093CCF53E}"/>
              </a:ext>
            </a:extLst>
          </p:cNvPr>
          <p:cNvSpPr/>
          <p:nvPr/>
        </p:nvSpPr>
        <p:spPr>
          <a:xfrm>
            <a:off x="-10163" y="3538668"/>
            <a:ext cx="9124447" cy="3308962"/>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554B00D-61B7-9087-869E-4F5250F024CA}"/>
              </a:ext>
            </a:extLst>
          </p:cNvPr>
          <p:cNvSpPr/>
          <p:nvPr/>
        </p:nvSpPr>
        <p:spPr>
          <a:xfrm>
            <a:off x="1411121" y="2137720"/>
            <a:ext cx="2840662" cy="265670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A3D3EE-102E-953A-4C81-0AFF7BC7FA78}"/>
              </a:ext>
            </a:extLst>
          </p:cNvPr>
          <p:cNvSpPr/>
          <p:nvPr/>
        </p:nvSpPr>
        <p:spPr>
          <a:xfrm>
            <a:off x="2119639" y="1600200"/>
            <a:ext cx="1417036" cy="5622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nut 6">
            <a:extLst>
              <a:ext uri="{FF2B5EF4-FFF2-40B4-BE49-F238E27FC236}">
                <a16:creationId xmlns:a16="http://schemas.microsoft.com/office/drawing/2014/main" id="{BFB3B7AA-1C7C-E70D-F261-DCDE517EA638}"/>
              </a:ext>
            </a:extLst>
          </p:cNvPr>
          <p:cNvSpPr/>
          <p:nvPr/>
        </p:nvSpPr>
        <p:spPr>
          <a:xfrm>
            <a:off x="1282600" y="2012916"/>
            <a:ext cx="3097706" cy="2923609"/>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Block Arc 7">
            <a:extLst>
              <a:ext uri="{FF2B5EF4-FFF2-40B4-BE49-F238E27FC236}">
                <a16:creationId xmlns:a16="http://schemas.microsoft.com/office/drawing/2014/main" id="{0ED52DF6-1D81-59E6-A1D6-53C7E8DD2A14}"/>
              </a:ext>
            </a:extLst>
          </p:cNvPr>
          <p:cNvSpPr/>
          <p:nvPr/>
        </p:nvSpPr>
        <p:spPr>
          <a:xfrm>
            <a:off x="1016000" y="1754661"/>
            <a:ext cx="3647713" cy="3422820"/>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9AEE3972-3073-4A1F-0A7E-D708364323F4}"/>
              </a:ext>
            </a:extLst>
          </p:cNvPr>
          <p:cNvSpPr/>
          <p:nvPr/>
        </p:nvSpPr>
        <p:spPr>
          <a:xfrm>
            <a:off x="1625324" y="4201297"/>
            <a:ext cx="2418848" cy="11738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557BDD6-180D-7069-FBC3-CF956AF925BD}"/>
              </a:ext>
            </a:extLst>
          </p:cNvPr>
          <p:cNvSpPr/>
          <p:nvPr/>
        </p:nvSpPr>
        <p:spPr>
          <a:xfrm>
            <a:off x="2396455" y="4825313"/>
            <a:ext cx="856813" cy="4324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58C9AB0-113E-A609-A0A2-E0119CD5ABBA}"/>
              </a:ext>
            </a:extLst>
          </p:cNvPr>
          <p:cNvSpPr/>
          <p:nvPr/>
        </p:nvSpPr>
        <p:spPr>
          <a:xfrm>
            <a:off x="3389479" y="2428104"/>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nut 11">
            <a:extLst>
              <a:ext uri="{FF2B5EF4-FFF2-40B4-BE49-F238E27FC236}">
                <a16:creationId xmlns:a16="http://schemas.microsoft.com/office/drawing/2014/main" id="{093540CF-E37E-43C6-3423-B196D2698785}"/>
              </a:ext>
            </a:extLst>
          </p:cNvPr>
          <p:cNvSpPr/>
          <p:nvPr/>
        </p:nvSpPr>
        <p:spPr>
          <a:xfrm>
            <a:off x="3386183" y="2421925"/>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C5C3F6BE-9934-E181-050C-A4D092CD91A5}"/>
              </a:ext>
            </a:extLst>
          </p:cNvPr>
          <p:cNvSpPr/>
          <p:nvPr/>
        </p:nvSpPr>
        <p:spPr>
          <a:xfrm>
            <a:off x="3684639" y="2814251"/>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nut 13">
            <a:extLst>
              <a:ext uri="{FF2B5EF4-FFF2-40B4-BE49-F238E27FC236}">
                <a16:creationId xmlns:a16="http://schemas.microsoft.com/office/drawing/2014/main" id="{C3809344-369B-F686-FA86-DBA2624E0C5F}"/>
              </a:ext>
            </a:extLst>
          </p:cNvPr>
          <p:cNvSpPr/>
          <p:nvPr/>
        </p:nvSpPr>
        <p:spPr>
          <a:xfrm>
            <a:off x="3684639" y="2817341"/>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a:extLst>
              <a:ext uri="{FF2B5EF4-FFF2-40B4-BE49-F238E27FC236}">
                <a16:creationId xmlns:a16="http://schemas.microsoft.com/office/drawing/2014/main" id="{0745C119-D518-2A00-9313-0EBB3F316E65}"/>
              </a:ext>
            </a:extLst>
          </p:cNvPr>
          <p:cNvSpPr/>
          <p:nvPr/>
        </p:nvSpPr>
        <p:spPr>
          <a:xfrm>
            <a:off x="1707710" y="2421615"/>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11B7E7F-15B5-8C03-EB11-1790C11C88E8}"/>
              </a:ext>
            </a:extLst>
          </p:cNvPr>
          <p:cNvSpPr/>
          <p:nvPr/>
        </p:nvSpPr>
        <p:spPr>
          <a:xfrm>
            <a:off x="1434189" y="2827844"/>
            <a:ext cx="540451" cy="50662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nut 16">
            <a:extLst>
              <a:ext uri="{FF2B5EF4-FFF2-40B4-BE49-F238E27FC236}">
                <a16:creationId xmlns:a16="http://schemas.microsoft.com/office/drawing/2014/main" id="{9B342E1B-A890-D059-B500-15DDA589B9F5}"/>
              </a:ext>
            </a:extLst>
          </p:cNvPr>
          <p:cNvSpPr/>
          <p:nvPr/>
        </p:nvSpPr>
        <p:spPr>
          <a:xfrm>
            <a:off x="1711005" y="2421925"/>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Donut 17">
            <a:extLst>
              <a:ext uri="{FF2B5EF4-FFF2-40B4-BE49-F238E27FC236}">
                <a16:creationId xmlns:a16="http://schemas.microsoft.com/office/drawing/2014/main" id="{B0CD98D3-BD7B-591B-54EE-9BDADB613155}"/>
              </a:ext>
            </a:extLst>
          </p:cNvPr>
          <p:cNvSpPr/>
          <p:nvPr/>
        </p:nvSpPr>
        <p:spPr>
          <a:xfrm>
            <a:off x="1437484" y="2827844"/>
            <a:ext cx="547042" cy="50971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1" name="Straight Arrow Connector 20">
            <a:extLst>
              <a:ext uri="{FF2B5EF4-FFF2-40B4-BE49-F238E27FC236}">
                <a16:creationId xmlns:a16="http://schemas.microsoft.com/office/drawing/2014/main" id="{537CC69B-125E-C7BD-9745-DFB89D0F7DCE}"/>
              </a:ext>
            </a:extLst>
          </p:cNvPr>
          <p:cNvCxnSpPr>
            <a:cxnSpLocks/>
            <a:stCxn id="97" idx="2"/>
          </p:cNvCxnSpPr>
          <p:nvPr/>
        </p:nvCxnSpPr>
        <p:spPr>
          <a:xfrm flipH="1">
            <a:off x="4122326" y="1577032"/>
            <a:ext cx="36273" cy="10525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AEAA8FC-3FC7-A831-9D5C-794AA7623364}"/>
              </a:ext>
            </a:extLst>
          </p:cNvPr>
          <p:cNvSpPr txBox="1"/>
          <p:nvPr/>
        </p:nvSpPr>
        <p:spPr>
          <a:xfrm>
            <a:off x="1117683" y="776762"/>
            <a:ext cx="3591561" cy="646331"/>
          </a:xfrm>
          <a:prstGeom prst="rect">
            <a:avLst/>
          </a:prstGeom>
          <a:noFill/>
        </p:spPr>
        <p:txBody>
          <a:bodyPr wrap="none" rtlCol="0">
            <a:spAutoFit/>
          </a:bodyPr>
          <a:lstStyle/>
          <a:p>
            <a:pPr algn="ctr"/>
            <a:r>
              <a:rPr lang="en-US" b="1" dirty="0"/>
              <a:t>Ballast Air</a:t>
            </a:r>
          </a:p>
          <a:p>
            <a:pPr algn="ctr"/>
            <a:r>
              <a:rPr lang="en-US" dirty="0"/>
              <a:t>(compressed air that we pumped in)</a:t>
            </a:r>
          </a:p>
        </p:txBody>
      </p:sp>
      <p:cxnSp>
        <p:nvCxnSpPr>
          <p:cNvPr id="26" name="Straight Arrow Connector 25">
            <a:extLst>
              <a:ext uri="{FF2B5EF4-FFF2-40B4-BE49-F238E27FC236}">
                <a16:creationId xmlns:a16="http://schemas.microsoft.com/office/drawing/2014/main" id="{A6DBE500-68C0-931B-9F88-55CFFA51619C}"/>
              </a:ext>
            </a:extLst>
          </p:cNvPr>
          <p:cNvCxnSpPr>
            <a:cxnSpLocks/>
            <a:stCxn id="97" idx="0"/>
          </p:cNvCxnSpPr>
          <p:nvPr/>
        </p:nvCxnSpPr>
        <p:spPr>
          <a:xfrm flipH="1">
            <a:off x="1515274" y="1577032"/>
            <a:ext cx="31355" cy="10226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EDA54B5-DF09-A15E-911C-937754534BF6}"/>
              </a:ext>
            </a:extLst>
          </p:cNvPr>
          <p:cNvSpPr txBox="1"/>
          <p:nvPr/>
        </p:nvSpPr>
        <p:spPr>
          <a:xfrm>
            <a:off x="721537" y="5829740"/>
            <a:ext cx="4383855" cy="646331"/>
          </a:xfrm>
          <a:prstGeom prst="rect">
            <a:avLst/>
          </a:prstGeom>
          <a:noFill/>
        </p:spPr>
        <p:txBody>
          <a:bodyPr wrap="square" rtlCol="0">
            <a:spAutoFit/>
          </a:bodyPr>
          <a:lstStyle/>
          <a:p>
            <a:pPr algn="ctr"/>
            <a:r>
              <a:rPr lang="en-US" b="1" dirty="0"/>
              <a:t>Ballast Water</a:t>
            </a:r>
          </a:p>
          <a:p>
            <a:pPr algn="ctr"/>
            <a:r>
              <a:rPr lang="en-US" dirty="0"/>
              <a:t>(water that is in the ballast tank)</a:t>
            </a:r>
          </a:p>
        </p:txBody>
      </p:sp>
      <p:sp>
        <p:nvSpPr>
          <p:cNvPr id="97" name="Right Brace 96">
            <a:extLst>
              <a:ext uri="{FF2B5EF4-FFF2-40B4-BE49-F238E27FC236}">
                <a16:creationId xmlns:a16="http://schemas.microsoft.com/office/drawing/2014/main" id="{74C64D43-7CA7-6FCC-F312-91FB970F3C7A}"/>
              </a:ext>
            </a:extLst>
          </p:cNvPr>
          <p:cNvSpPr/>
          <p:nvPr/>
        </p:nvSpPr>
        <p:spPr>
          <a:xfrm rot="16200000">
            <a:off x="2749682" y="168115"/>
            <a:ext cx="205864" cy="261197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A21561AA-3E0B-B574-9471-B3AED4824894}"/>
              </a:ext>
            </a:extLst>
          </p:cNvPr>
          <p:cNvCxnSpPr>
            <a:cxnSpLocks/>
          </p:cNvCxnSpPr>
          <p:nvPr/>
        </p:nvCxnSpPr>
        <p:spPr>
          <a:xfrm flipV="1">
            <a:off x="1630678" y="4478124"/>
            <a:ext cx="0" cy="1096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F1E22FE-FCF1-122B-0571-DA9721BB2931}"/>
              </a:ext>
            </a:extLst>
          </p:cNvPr>
          <p:cNvCxnSpPr>
            <a:cxnSpLocks/>
          </p:cNvCxnSpPr>
          <p:nvPr/>
        </p:nvCxnSpPr>
        <p:spPr>
          <a:xfrm flipV="1">
            <a:off x="4049250" y="4478124"/>
            <a:ext cx="0" cy="109631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Right Brace 101">
            <a:extLst>
              <a:ext uri="{FF2B5EF4-FFF2-40B4-BE49-F238E27FC236}">
                <a16:creationId xmlns:a16="http://schemas.microsoft.com/office/drawing/2014/main" id="{AE78F26D-2542-4453-3B09-3635A49F1B40}"/>
              </a:ext>
            </a:extLst>
          </p:cNvPr>
          <p:cNvSpPr/>
          <p:nvPr/>
        </p:nvSpPr>
        <p:spPr>
          <a:xfrm rot="16200000" flipH="1">
            <a:off x="2718174" y="4464602"/>
            <a:ext cx="233149" cy="2418847"/>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09" name="Graphic 108" descr="Fish with solid fill">
            <a:extLst>
              <a:ext uri="{FF2B5EF4-FFF2-40B4-BE49-F238E27FC236}">
                <a16:creationId xmlns:a16="http://schemas.microsoft.com/office/drawing/2014/main" id="{291E1DEC-0CEE-B8A9-0654-E239E15975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57613" y="4720281"/>
            <a:ext cx="914400" cy="914400"/>
          </a:xfrm>
          <a:prstGeom prst="rect">
            <a:avLst/>
          </a:prstGeom>
        </p:spPr>
      </p:pic>
      <p:pic>
        <p:nvPicPr>
          <p:cNvPr id="110" name="Graphic 109" descr="Fish with solid fill">
            <a:extLst>
              <a:ext uri="{FF2B5EF4-FFF2-40B4-BE49-F238E27FC236}">
                <a16:creationId xmlns:a16="http://schemas.microsoft.com/office/drawing/2014/main" id="{CB869ECD-6B29-23A1-CB28-97B8C4197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22323" y="5026283"/>
            <a:ext cx="914400" cy="914400"/>
          </a:xfrm>
          <a:prstGeom prst="rect">
            <a:avLst/>
          </a:prstGeom>
        </p:spPr>
      </p:pic>
      <p:sp>
        <p:nvSpPr>
          <p:cNvPr id="116" name="TextBox 115">
            <a:extLst>
              <a:ext uri="{FF2B5EF4-FFF2-40B4-BE49-F238E27FC236}">
                <a16:creationId xmlns:a16="http://schemas.microsoft.com/office/drawing/2014/main" id="{0904332D-AB57-2511-EDDA-3CB1B8194156}"/>
              </a:ext>
            </a:extLst>
          </p:cNvPr>
          <p:cNvSpPr txBox="1"/>
          <p:nvPr/>
        </p:nvSpPr>
        <p:spPr>
          <a:xfrm>
            <a:off x="5410840" y="2053078"/>
            <a:ext cx="3222164" cy="923330"/>
          </a:xfrm>
          <a:prstGeom prst="rect">
            <a:avLst/>
          </a:prstGeom>
          <a:noFill/>
        </p:spPr>
        <p:txBody>
          <a:bodyPr wrap="none" rtlCol="0">
            <a:spAutoFit/>
          </a:bodyPr>
          <a:lstStyle/>
          <a:p>
            <a:r>
              <a:rPr lang="en-US" b="1" dirty="0"/>
              <a:t>NOTE</a:t>
            </a:r>
            <a:r>
              <a:rPr lang="en-US" dirty="0"/>
              <a:t> that the </a:t>
            </a:r>
            <a:r>
              <a:rPr lang="en-US" i="1" dirty="0"/>
              <a:t>ballast air volume</a:t>
            </a:r>
          </a:p>
          <a:p>
            <a:r>
              <a:rPr lang="en-US" dirty="0"/>
              <a:t>plus, the </a:t>
            </a:r>
            <a:r>
              <a:rPr lang="en-US" i="1" dirty="0"/>
              <a:t>ballast water volume</a:t>
            </a:r>
          </a:p>
          <a:p>
            <a:r>
              <a:rPr lang="en-US" dirty="0"/>
              <a:t>is the </a:t>
            </a:r>
            <a:r>
              <a:rPr lang="en-US" i="1" dirty="0"/>
              <a:t>ballast tank volume</a:t>
            </a:r>
            <a:r>
              <a:rPr lang="en-US" dirty="0"/>
              <a:t>.</a:t>
            </a:r>
          </a:p>
        </p:txBody>
      </p:sp>
      <p:pic>
        <p:nvPicPr>
          <p:cNvPr id="120" name="Graphic 119" descr="Dove with solid fill">
            <a:extLst>
              <a:ext uri="{FF2B5EF4-FFF2-40B4-BE49-F238E27FC236}">
                <a16:creationId xmlns:a16="http://schemas.microsoft.com/office/drawing/2014/main" id="{85B1ED0F-0F68-CC74-92DB-04F2A99D9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9032" y="1029783"/>
            <a:ext cx="914400" cy="914400"/>
          </a:xfrm>
          <a:prstGeom prst="rect">
            <a:avLst/>
          </a:prstGeom>
        </p:spPr>
      </p:pic>
      <p:sp>
        <p:nvSpPr>
          <p:cNvPr id="122" name="TextBox 121">
            <a:extLst>
              <a:ext uri="{FF2B5EF4-FFF2-40B4-BE49-F238E27FC236}">
                <a16:creationId xmlns:a16="http://schemas.microsoft.com/office/drawing/2014/main" id="{2D899A8D-52C4-D4F2-4CFF-0E9906ECAE99}"/>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More Terms</a:t>
            </a:r>
          </a:p>
        </p:txBody>
      </p:sp>
    </p:spTree>
    <p:extLst>
      <p:ext uri="{BB962C8B-B14F-4D97-AF65-F5344CB8AC3E}">
        <p14:creationId xmlns:p14="http://schemas.microsoft.com/office/powerpoint/2010/main" val="37425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B5797-EF44-B769-1A02-7FB860F0412E}"/>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A Bit About the Ideal Gas Law</a:t>
            </a:r>
          </a:p>
        </p:txBody>
      </p:sp>
      <p:sp>
        <p:nvSpPr>
          <p:cNvPr id="5" name="TextBox 4">
            <a:extLst>
              <a:ext uri="{FF2B5EF4-FFF2-40B4-BE49-F238E27FC236}">
                <a16:creationId xmlns:a16="http://schemas.microsoft.com/office/drawing/2014/main" id="{69C4A950-A7B9-FEAA-E753-A217EE4BDFE1}"/>
              </a:ext>
            </a:extLst>
          </p:cNvPr>
          <p:cNvSpPr txBox="1"/>
          <p:nvPr/>
        </p:nvSpPr>
        <p:spPr>
          <a:xfrm>
            <a:off x="2059602" y="896253"/>
            <a:ext cx="5183879" cy="461665"/>
          </a:xfrm>
          <a:prstGeom prst="rect">
            <a:avLst/>
          </a:prstGeom>
          <a:noFill/>
          <a:ln>
            <a:noFill/>
          </a:ln>
        </p:spPr>
        <p:txBody>
          <a:bodyPr wrap="square" rtlCol="0">
            <a:spAutoFit/>
          </a:bodyPr>
          <a:lstStyle/>
          <a:p>
            <a:pPr algn="ctr"/>
            <a:r>
              <a:rPr lang="en-US" sz="2400" dirty="0">
                <a:latin typeface="Book Antiqua" panose="02040602050305030304" pitchFamily="18" charset="0"/>
              </a:rPr>
              <a:t>PV = </a:t>
            </a:r>
            <a:r>
              <a:rPr lang="en-US" sz="2400" dirty="0" err="1">
                <a:latin typeface="Book Antiqua" panose="02040602050305030304" pitchFamily="18" charset="0"/>
              </a:rPr>
              <a:t>nRT</a:t>
            </a:r>
            <a:r>
              <a:rPr lang="en-US" sz="2400" dirty="0">
                <a:latin typeface="Book Antiqua" panose="02040602050305030304" pitchFamily="18" charset="0"/>
              </a:rPr>
              <a:t> = </a:t>
            </a:r>
            <a:r>
              <a:rPr lang="en-US" sz="2400" dirty="0">
                <a:solidFill>
                  <a:srgbClr val="92D050"/>
                </a:solidFill>
                <a:latin typeface="Book Antiqua" panose="02040602050305030304" pitchFamily="18" charset="0"/>
              </a:rPr>
              <a:t>Energy in the system (E)</a:t>
            </a:r>
          </a:p>
        </p:txBody>
      </p:sp>
      <p:sp>
        <p:nvSpPr>
          <p:cNvPr id="3" name="TextBox 2">
            <a:extLst>
              <a:ext uri="{FF2B5EF4-FFF2-40B4-BE49-F238E27FC236}">
                <a16:creationId xmlns:a16="http://schemas.microsoft.com/office/drawing/2014/main" id="{9BA89CB6-CB89-AB3E-47FA-722DF9EDF90F}"/>
              </a:ext>
            </a:extLst>
          </p:cNvPr>
          <p:cNvSpPr txBox="1"/>
          <p:nvPr/>
        </p:nvSpPr>
        <p:spPr>
          <a:xfrm flipH="1">
            <a:off x="923244" y="1636559"/>
            <a:ext cx="6803318" cy="646331"/>
          </a:xfrm>
          <a:prstGeom prst="rect">
            <a:avLst/>
          </a:prstGeom>
          <a:noFill/>
        </p:spPr>
        <p:txBody>
          <a:bodyPr wrap="square" rtlCol="0">
            <a:spAutoFit/>
          </a:bodyPr>
          <a:lstStyle/>
          <a:p>
            <a:r>
              <a:rPr lang="en-US" dirty="0">
                <a:latin typeface="Century Schoolbook" panose="02040604050505020304" pitchFamily="18" charset="0"/>
              </a:rPr>
              <a:t>If we compress air in a container, its volume will go down, and its pressure will go up.</a:t>
            </a:r>
          </a:p>
        </p:txBody>
      </p:sp>
      <p:sp>
        <p:nvSpPr>
          <p:cNvPr id="8" name="TextBox 7">
            <a:extLst>
              <a:ext uri="{FF2B5EF4-FFF2-40B4-BE49-F238E27FC236}">
                <a16:creationId xmlns:a16="http://schemas.microsoft.com/office/drawing/2014/main" id="{F8344387-B5C6-54A5-6DCB-472561FF4534}"/>
              </a:ext>
            </a:extLst>
          </p:cNvPr>
          <p:cNvSpPr txBox="1"/>
          <p:nvPr/>
        </p:nvSpPr>
        <p:spPr>
          <a:xfrm flipH="1">
            <a:off x="923243" y="2455841"/>
            <a:ext cx="6025666" cy="646331"/>
          </a:xfrm>
          <a:prstGeom prst="rect">
            <a:avLst/>
          </a:prstGeom>
          <a:noFill/>
        </p:spPr>
        <p:txBody>
          <a:bodyPr wrap="square" rtlCol="0">
            <a:spAutoFit/>
          </a:bodyPr>
          <a:lstStyle/>
          <a:p>
            <a:r>
              <a:rPr lang="en-US" dirty="0">
                <a:latin typeface="Century Schoolbook" panose="02040604050505020304" pitchFamily="18" charset="0"/>
              </a:rPr>
              <a:t>If we then decompress the air, its volume will go up and, its pressure will go down.</a:t>
            </a:r>
          </a:p>
        </p:txBody>
      </p:sp>
      <p:sp>
        <p:nvSpPr>
          <p:cNvPr id="9" name="TextBox 8">
            <a:extLst>
              <a:ext uri="{FF2B5EF4-FFF2-40B4-BE49-F238E27FC236}">
                <a16:creationId xmlns:a16="http://schemas.microsoft.com/office/drawing/2014/main" id="{94DC9EF7-3290-DF65-F270-EFECDD91E032}"/>
              </a:ext>
            </a:extLst>
          </p:cNvPr>
          <p:cNvSpPr txBox="1"/>
          <p:nvPr/>
        </p:nvSpPr>
        <p:spPr>
          <a:xfrm flipH="1">
            <a:off x="923243" y="3293828"/>
            <a:ext cx="6025666" cy="923330"/>
          </a:xfrm>
          <a:prstGeom prst="rect">
            <a:avLst/>
          </a:prstGeom>
          <a:noFill/>
        </p:spPr>
        <p:txBody>
          <a:bodyPr wrap="square" rtlCol="0">
            <a:spAutoFit/>
          </a:bodyPr>
          <a:lstStyle/>
          <a:p>
            <a:r>
              <a:rPr lang="en-US" dirty="0">
                <a:latin typeface="Century Schoolbook" panose="02040604050505020304" pitchFamily="18" charset="0"/>
              </a:rPr>
              <a:t>If the system doesn’t lose heat, which we will assume for simplicity, the energy (E) will remain the same.  So, P = E/V and V = E/P.</a:t>
            </a:r>
          </a:p>
        </p:txBody>
      </p:sp>
      <p:sp>
        <p:nvSpPr>
          <p:cNvPr id="2" name="TextBox 1">
            <a:extLst>
              <a:ext uri="{FF2B5EF4-FFF2-40B4-BE49-F238E27FC236}">
                <a16:creationId xmlns:a16="http://schemas.microsoft.com/office/drawing/2014/main" id="{8BB4FE4C-F051-BF65-ED48-A8122CC0BF37}"/>
              </a:ext>
            </a:extLst>
          </p:cNvPr>
          <p:cNvSpPr txBox="1"/>
          <p:nvPr/>
        </p:nvSpPr>
        <p:spPr>
          <a:xfrm flipH="1">
            <a:off x="886410" y="4344278"/>
            <a:ext cx="6876986" cy="1754326"/>
          </a:xfrm>
          <a:prstGeom prst="rect">
            <a:avLst/>
          </a:prstGeom>
          <a:noFill/>
        </p:spPr>
        <p:txBody>
          <a:bodyPr wrap="square" rtlCol="0">
            <a:spAutoFit/>
          </a:bodyPr>
          <a:lstStyle/>
          <a:p>
            <a:r>
              <a:rPr lang="en-US" dirty="0">
                <a:latin typeface="Century Schoolbook" panose="02040604050505020304" pitchFamily="18" charset="0"/>
              </a:rPr>
              <a:t>If we have a fixed amount of air in the ballast tank, its volume will decrease as pressure increases. What doesn’t change is the product of P and V, that is the energy (E). So, we will control the buoyancy of the submarine by pumping </a:t>
            </a:r>
            <a:r>
              <a:rPr lang="en-US" u="sng" dirty="0">
                <a:latin typeface="Century Schoolbook" panose="02040604050505020304" pitchFamily="18" charset="0"/>
              </a:rPr>
              <a:t>energy</a:t>
            </a:r>
            <a:r>
              <a:rPr lang="en-US" dirty="0">
                <a:latin typeface="Century Schoolbook" panose="02040604050505020304" pitchFamily="18" charset="0"/>
              </a:rPr>
              <a:t> into the system, which we’ll call ballast energy. Then we can calculate the volume from: V = E/P.</a:t>
            </a:r>
          </a:p>
        </p:txBody>
      </p:sp>
    </p:spTree>
    <p:extLst>
      <p:ext uri="{BB962C8B-B14F-4D97-AF65-F5344CB8AC3E}">
        <p14:creationId xmlns:p14="http://schemas.microsoft.com/office/powerpoint/2010/main" val="105033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F2D7B5-2B3F-4D4D-B0B4-83E347EF7E92}"/>
              </a:ext>
            </a:extLst>
          </p:cNvPr>
          <p:cNvSpPr txBox="1"/>
          <p:nvPr/>
        </p:nvSpPr>
        <p:spPr>
          <a:xfrm>
            <a:off x="951544" y="772738"/>
            <a:ext cx="7421774" cy="584775"/>
          </a:xfrm>
          <a:prstGeom prst="rect">
            <a:avLst/>
          </a:prstGeom>
          <a:noFill/>
        </p:spPr>
        <p:txBody>
          <a:bodyPr wrap="square" rtlCol="0">
            <a:spAutoFit/>
          </a:bodyPr>
          <a:lstStyle/>
          <a:p>
            <a:r>
              <a:rPr lang="en-US" sz="1600" dirty="0">
                <a:latin typeface="Book Antiqua" panose="02040602050305030304" pitchFamily="18" charset="0"/>
              </a:rPr>
              <a:t>To calculate acceleration, we’ll use Newton’s Second Law as usual. The force is the total force acting on the aircraft.</a:t>
            </a:r>
          </a:p>
        </p:txBody>
      </p:sp>
      <p:pic>
        <p:nvPicPr>
          <p:cNvPr id="5" name="Picture 4">
            <a:extLst>
              <a:ext uri="{FF2B5EF4-FFF2-40B4-BE49-F238E27FC236}">
                <a16:creationId xmlns:a16="http://schemas.microsoft.com/office/drawing/2014/main" id="{B13A154D-C146-D0C4-00CC-21FE46C3919D}"/>
              </a:ext>
            </a:extLst>
          </p:cNvPr>
          <p:cNvPicPr>
            <a:picLocks noChangeAspect="1"/>
          </p:cNvPicPr>
          <p:nvPr/>
        </p:nvPicPr>
        <p:blipFill>
          <a:blip r:embed="rId2"/>
          <a:stretch>
            <a:fillRect/>
          </a:stretch>
        </p:blipFill>
        <p:spPr>
          <a:xfrm>
            <a:off x="1640896" y="1522325"/>
            <a:ext cx="1124075" cy="676273"/>
          </a:xfrm>
          <a:prstGeom prst="rect">
            <a:avLst/>
          </a:prstGeom>
        </p:spPr>
      </p:pic>
      <p:sp>
        <p:nvSpPr>
          <p:cNvPr id="6" name="TextBox 5">
            <a:extLst>
              <a:ext uri="{FF2B5EF4-FFF2-40B4-BE49-F238E27FC236}">
                <a16:creationId xmlns:a16="http://schemas.microsoft.com/office/drawing/2014/main" id="{12C34115-52F2-529A-9CC2-A46AD1DF5B57}"/>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Acceleration</a:t>
            </a:r>
          </a:p>
        </p:txBody>
      </p:sp>
      <p:sp>
        <p:nvSpPr>
          <p:cNvPr id="7" name="TextBox 6">
            <a:extLst>
              <a:ext uri="{FF2B5EF4-FFF2-40B4-BE49-F238E27FC236}">
                <a16:creationId xmlns:a16="http://schemas.microsoft.com/office/drawing/2014/main" id="{90886B2B-2816-5D17-8D9C-8822BD22AA68}"/>
              </a:ext>
            </a:extLst>
          </p:cNvPr>
          <p:cNvSpPr txBox="1"/>
          <p:nvPr/>
        </p:nvSpPr>
        <p:spPr>
          <a:xfrm>
            <a:off x="730169" y="1680836"/>
            <a:ext cx="442750"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75A91D83-2711-A500-011A-677D18AC01A3}"/>
              </a:ext>
            </a:extLst>
          </p:cNvPr>
          <p:cNvSpPr txBox="1"/>
          <p:nvPr/>
        </p:nvSpPr>
        <p:spPr>
          <a:xfrm>
            <a:off x="1012107" y="2321762"/>
            <a:ext cx="7421774" cy="830997"/>
          </a:xfrm>
          <a:prstGeom prst="rect">
            <a:avLst/>
          </a:prstGeom>
          <a:noFill/>
        </p:spPr>
        <p:txBody>
          <a:bodyPr wrap="square" rtlCol="0">
            <a:spAutoFit/>
          </a:bodyPr>
          <a:lstStyle/>
          <a:p>
            <a:r>
              <a:rPr lang="en-US" sz="1600" dirty="0">
                <a:latin typeface="Book Antiqua" panose="02040602050305030304" pitchFamily="18" charset="0"/>
              </a:rPr>
              <a:t>The total force on our aircraft is the sum of:</a:t>
            </a:r>
          </a:p>
          <a:p>
            <a:pPr marL="171450" indent="-171450">
              <a:buFont typeface="Arial" panose="020B0604020202020204" pitchFamily="34" charset="0"/>
              <a:buChar char="•"/>
            </a:pPr>
            <a:r>
              <a:rPr lang="en-US" sz="1600" dirty="0">
                <a:latin typeface="Book Antiqua" panose="02040602050305030304" pitchFamily="18" charset="0"/>
              </a:rPr>
              <a:t>the thrust force produced by the aircraft’s engine and </a:t>
            </a:r>
          </a:p>
          <a:p>
            <a:pPr marL="171450" indent="-171450">
              <a:buFont typeface="Arial" panose="020B0604020202020204" pitchFamily="34" charset="0"/>
              <a:buChar char="•"/>
            </a:pPr>
            <a:r>
              <a:rPr lang="en-US" sz="1600" dirty="0">
                <a:latin typeface="Book Antiqua" panose="02040602050305030304" pitchFamily="18" charset="0"/>
              </a:rPr>
              <a:t>the drag force produced by the aircraft pushing through the atmosphere.</a:t>
            </a:r>
          </a:p>
        </p:txBody>
      </p:sp>
      <p:sp>
        <p:nvSpPr>
          <p:cNvPr id="9" name="TextBox 8">
            <a:extLst>
              <a:ext uri="{FF2B5EF4-FFF2-40B4-BE49-F238E27FC236}">
                <a16:creationId xmlns:a16="http://schemas.microsoft.com/office/drawing/2014/main" id="{4596E62E-6B6E-0920-E71F-4356B8AA6028}"/>
              </a:ext>
            </a:extLst>
          </p:cNvPr>
          <p:cNvSpPr txBox="1"/>
          <p:nvPr/>
        </p:nvSpPr>
        <p:spPr>
          <a:xfrm>
            <a:off x="979596" y="4614192"/>
            <a:ext cx="4461315" cy="1323439"/>
          </a:xfrm>
          <a:prstGeom prst="rect">
            <a:avLst/>
          </a:prstGeom>
          <a:noFill/>
        </p:spPr>
        <p:txBody>
          <a:bodyPr wrap="square">
            <a:spAutoFit/>
          </a:bodyPr>
          <a:lstStyle/>
          <a:p>
            <a:r>
              <a:rPr lang="en-US" sz="1600" dirty="0">
                <a:latin typeface="Book Antiqua" panose="02040602050305030304" pitchFamily="18" charset="0"/>
              </a:rPr>
              <a:t>If we affix a “Body” coordinate system to the submarine as shown, then the gravity force will act in the -y direction, and the buoyancy force in the +y direction. The drag force </a:t>
            </a:r>
            <a:r>
              <a:rPr lang="en-US" sz="1600" baseline="-25000" dirty="0">
                <a:latin typeface="Book Antiqua" panose="02040602050305030304" pitchFamily="18" charset="0"/>
              </a:rPr>
              <a:t> </a:t>
            </a:r>
            <a:r>
              <a:rPr lang="en-US" sz="1600" dirty="0">
                <a:latin typeface="Book Antiqua" panose="02040602050305030304" pitchFamily="18" charset="0"/>
              </a:rPr>
              <a:t>points the opposite direction of motion.</a:t>
            </a:r>
            <a:endParaRPr lang="en-US" sz="1600" baseline="-25000" dirty="0">
              <a:latin typeface="Book Antiqua" panose="02040602050305030304" pitchFamily="18" charset="0"/>
            </a:endParaRPr>
          </a:p>
        </p:txBody>
      </p:sp>
      <p:sp>
        <p:nvSpPr>
          <p:cNvPr id="10" name="TextBox 9">
            <a:extLst>
              <a:ext uri="{FF2B5EF4-FFF2-40B4-BE49-F238E27FC236}">
                <a16:creationId xmlns:a16="http://schemas.microsoft.com/office/drawing/2014/main" id="{B0D9EF54-F026-6357-051B-43F826D6398D}"/>
              </a:ext>
            </a:extLst>
          </p:cNvPr>
          <p:cNvSpPr txBox="1"/>
          <p:nvPr/>
        </p:nvSpPr>
        <p:spPr>
          <a:xfrm>
            <a:off x="957276" y="3915511"/>
            <a:ext cx="4566252" cy="584775"/>
          </a:xfrm>
          <a:prstGeom prst="rect">
            <a:avLst/>
          </a:prstGeom>
          <a:noFill/>
        </p:spPr>
        <p:txBody>
          <a:bodyPr wrap="square" rtlCol="0">
            <a:spAutoFit/>
          </a:bodyPr>
          <a:lstStyle/>
          <a:p>
            <a:r>
              <a:rPr lang="en-US" sz="1600" dirty="0">
                <a:latin typeface="Book Antiqua" panose="02040602050305030304" pitchFamily="18" charset="0"/>
              </a:rPr>
              <a:t>Notice that force is a vector. That is, it has a </a:t>
            </a:r>
            <a:r>
              <a:rPr lang="en-US" sz="1600" u="sng" dirty="0">
                <a:latin typeface="Book Antiqua" panose="02040602050305030304" pitchFamily="18" charset="0"/>
              </a:rPr>
              <a:t>magnitude</a:t>
            </a:r>
            <a:r>
              <a:rPr lang="en-US" sz="1600" dirty="0">
                <a:latin typeface="Book Antiqua" panose="02040602050305030304" pitchFamily="18" charset="0"/>
              </a:rPr>
              <a:t>, and a </a:t>
            </a:r>
            <a:r>
              <a:rPr lang="en-US" sz="1600" u="sng" dirty="0">
                <a:latin typeface="Book Antiqua" panose="02040602050305030304" pitchFamily="18" charset="0"/>
              </a:rPr>
              <a:t>direction</a:t>
            </a:r>
            <a:r>
              <a:rPr lang="en-US" sz="1600" dirty="0">
                <a:latin typeface="Book Antiqua" panose="02040602050305030304" pitchFamily="18" charset="0"/>
              </a:rPr>
              <a:t>.</a:t>
            </a:r>
          </a:p>
        </p:txBody>
      </p:sp>
      <p:sp>
        <p:nvSpPr>
          <p:cNvPr id="26" name="TextBox 25">
            <a:extLst>
              <a:ext uri="{FF2B5EF4-FFF2-40B4-BE49-F238E27FC236}">
                <a16:creationId xmlns:a16="http://schemas.microsoft.com/office/drawing/2014/main" id="{F5CF958B-E61A-94AE-7AD0-26C530AB575A}"/>
              </a:ext>
            </a:extLst>
          </p:cNvPr>
          <p:cNvSpPr txBox="1"/>
          <p:nvPr/>
        </p:nvSpPr>
        <p:spPr>
          <a:xfrm>
            <a:off x="726972" y="3325374"/>
            <a:ext cx="442750" cy="369332"/>
          </a:xfrm>
          <a:prstGeom prst="rect">
            <a:avLst/>
          </a:prstGeom>
          <a:noFill/>
        </p:spPr>
        <p:txBody>
          <a:bodyPr wrap="none" rtlCol="0">
            <a:spAutoFit/>
          </a:bodyPr>
          <a:lstStyle/>
          <a:p>
            <a:r>
              <a:rPr lang="en-US" dirty="0"/>
              <a:t>(2)</a:t>
            </a:r>
          </a:p>
        </p:txBody>
      </p:sp>
      <p:pic>
        <p:nvPicPr>
          <p:cNvPr id="27" name="Picture 26">
            <a:extLst>
              <a:ext uri="{FF2B5EF4-FFF2-40B4-BE49-F238E27FC236}">
                <a16:creationId xmlns:a16="http://schemas.microsoft.com/office/drawing/2014/main" id="{C63C4212-4998-F663-26D0-24F9F44A1DB4}"/>
              </a:ext>
            </a:extLst>
          </p:cNvPr>
          <p:cNvPicPr>
            <a:picLocks noChangeAspect="1"/>
          </p:cNvPicPr>
          <p:nvPr/>
        </p:nvPicPr>
        <p:blipFill>
          <a:blip r:embed="rId3"/>
          <a:stretch>
            <a:fillRect/>
          </a:stretch>
        </p:blipFill>
        <p:spPr>
          <a:xfrm>
            <a:off x="1521153" y="3370560"/>
            <a:ext cx="3378200" cy="304800"/>
          </a:xfrm>
          <a:prstGeom prst="rect">
            <a:avLst/>
          </a:prstGeom>
        </p:spPr>
      </p:pic>
      <p:grpSp>
        <p:nvGrpSpPr>
          <p:cNvPr id="28" name="Group 27">
            <a:extLst>
              <a:ext uri="{FF2B5EF4-FFF2-40B4-BE49-F238E27FC236}">
                <a16:creationId xmlns:a16="http://schemas.microsoft.com/office/drawing/2014/main" id="{2F40B73F-2B96-CD7F-5E30-35C17472DC06}"/>
              </a:ext>
            </a:extLst>
          </p:cNvPr>
          <p:cNvGrpSpPr/>
          <p:nvPr/>
        </p:nvGrpSpPr>
        <p:grpSpPr>
          <a:xfrm>
            <a:off x="6163649" y="3959941"/>
            <a:ext cx="1828800" cy="1828800"/>
            <a:chOff x="1455793" y="111511"/>
            <a:chExt cx="6188369" cy="6601523"/>
          </a:xfrm>
        </p:grpSpPr>
        <p:sp>
          <p:nvSpPr>
            <p:cNvPr id="29" name="Oval 28">
              <a:extLst>
                <a:ext uri="{FF2B5EF4-FFF2-40B4-BE49-F238E27FC236}">
                  <a16:creationId xmlns:a16="http://schemas.microsoft.com/office/drawing/2014/main" id="{F6DA03EF-38B6-1E8E-6311-44FF1B8C47EF}"/>
                </a:ext>
              </a:extLst>
            </p:cNvPr>
            <p:cNvSpPr/>
            <p:nvPr/>
          </p:nvSpPr>
          <p:spPr>
            <a:xfrm>
              <a:off x="1471962" y="384717"/>
              <a:ext cx="6155472" cy="6172200"/>
            </a:xfrm>
            <a:prstGeom prst="ellipse">
              <a:avLst/>
            </a:prstGeom>
            <a:solidFill>
              <a:srgbClr val="AFFF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1969937-C240-0247-A9C1-35E9889DDFA8}"/>
                </a:ext>
              </a:extLst>
            </p:cNvPr>
            <p:cNvSpPr/>
            <p:nvPr/>
          </p:nvSpPr>
          <p:spPr>
            <a:xfrm>
              <a:off x="1455793" y="454412"/>
              <a:ext cx="6188369" cy="313906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F3B017D-C3E6-579B-A008-EACD435C6BC4}"/>
                </a:ext>
              </a:extLst>
            </p:cNvPr>
            <p:cNvSpPr/>
            <p:nvPr/>
          </p:nvSpPr>
          <p:spPr>
            <a:xfrm>
              <a:off x="2124307" y="1081668"/>
              <a:ext cx="4806175" cy="4795025"/>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21360AB-95BF-3A72-5CBD-0F0051FEC4FC}"/>
                </a:ext>
              </a:extLst>
            </p:cNvPr>
            <p:cNvSpPr/>
            <p:nvPr/>
          </p:nvSpPr>
          <p:spPr>
            <a:xfrm>
              <a:off x="3323062" y="111511"/>
              <a:ext cx="2397513" cy="10147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nut 32">
              <a:extLst>
                <a:ext uri="{FF2B5EF4-FFF2-40B4-BE49-F238E27FC236}">
                  <a16:creationId xmlns:a16="http://schemas.microsoft.com/office/drawing/2014/main" id="{9BE08918-6462-0482-9683-3B247C73FAA0}"/>
                </a:ext>
              </a:extLst>
            </p:cNvPr>
            <p:cNvSpPr/>
            <p:nvPr/>
          </p:nvSpPr>
          <p:spPr>
            <a:xfrm>
              <a:off x="1906859" y="856412"/>
              <a:ext cx="5241073" cy="5276759"/>
            </a:xfrm>
            <a:prstGeom prst="donut">
              <a:avLst>
                <a:gd name="adj" fmla="val 488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Block Arc 33">
              <a:extLst>
                <a:ext uri="{FF2B5EF4-FFF2-40B4-BE49-F238E27FC236}">
                  <a16:creationId xmlns:a16="http://schemas.microsoft.com/office/drawing/2014/main" id="{3E803CE4-8C41-B484-2F26-A5B9F5E36FED}"/>
                </a:ext>
              </a:extLst>
            </p:cNvPr>
            <p:cNvSpPr/>
            <p:nvPr/>
          </p:nvSpPr>
          <p:spPr>
            <a:xfrm>
              <a:off x="1455793" y="390294"/>
              <a:ext cx="6171641" cy="6177774"/>
            </a:xfrm>
            <a:prstGeom prst="blockArc">
              <a:avLst>
                <a:gd name="adj1" fmla="val 6838421"/>
                <a:gd name="adj2" fmla="val 3974555"/>
                <a:gd name="adj3" fmla="val 1865"/>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0A2BEE96-8F40-CD4E-DC5C-7784610CE02F}"/>
                </a:ext>
              </a:extLst>
            </p:cNvPr>
            <p:cNvSpPr/>
            <p:nvPr/>
          </p:nvSpPr>
          <p:spPr>
            <a:xfrm>
              <a:off x="2486721" y="4806175"/>
              <a:ext cx="4092499" cy="21187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FC1B97-F292-A8C2-FF9E-E1F518AE73C1}"/>
                </a:ext>
              </a:extLst>
            </p:cNvPr>
            <p:cNvSpPr/>
            <p:nvPr/>
          </p:nvSpPr>
          <p:spPr>
            <a:xfrm>
              <a:off x="3791414" y="5932448"/>
              <a:ext cx="1449659" cy="78058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A14ADE5-3CA8-5B0C-2CB4-536D6DCE5DA4}"/>
                </a:ext>
              </a:extLst>
            </p:cNvPr>
            <p:cNvSpPr/>
            <p:nvPr/>
          </p:nvSpPr>
          <p:spPr>
            <a:xfrm>
              <a:off x="5471531" y="160577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nut 37">
              <a:extLst>
                <a:ext uri="{FF2B5EF4-FFF2-40B4-BE49-F238E27FC236}">
                  <a16:creationId xmlns:a16="http://schemas.microsoft.com/office/drawing/2014/main" id="{EB47D0A1-3369-76CF-E181-2CE6AEF8BEEC}"/>
                </a:ext>
              </a:extLst>
            </p:cNvPr>
            <p:cNvSpPr/>
            <p:nvPr/>
          </p:nvSpPr>
          <p:spPr>
            <a:xfrm>
              <a:off x="5465955"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Oval 38">
              <a:extLst>
                <a:ext uri="{FF2B5EF4-FFF2-40B4-BE49-F238E27FC236}">
                  <a16:creationId xmlns:a16="http://schemas.microsoft.com/office/drawing/2014/main" id="{AF33C762-FE43-84DA-5F7D-2B536DFFC195}"/>
                </a:ext>
              </a:extLst>
            </p:cNvPr>
            <p:cNvSpPr/>
            <p:nvPr/>
          </p:nvSpPr>
          <p:spPr>
            <a:xfrm>
              <a:off x="5970918" y="2302726"/>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nut 39">
              <a:extLst>
                <a:ext uri="{FF2B5EF4-FFF2-40B4-BE49-F238E27FC236}">
                  <a16:creationId xmlns:a16="http://schemas.microsoft.com/office/drawing/2014/main" id="{D7AE4BD2-A459-7686-33FA-4263662F96BB}"/>
                </a:ext>
              </a:extLst>
            </p:cNvPr>
            <p:cNvSpPr/>
            <p:nvPr/>
          </p:nvSpPr>
          <p:spPr>
            <a:xfrm>
              <a:off x="5970918" y="2308302"/>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a:extLst>
                <a:ext uri="{FF2B5EF4-FFF2-40B4-BE49-F238E27FC236}">
                  <a16:creationId xmlns:a16="http://schemas.microsoft.com/office/drawing/2014/main" id="{A59953B8-909C-56B6-14E9-6848AE2DF65E}"/>
                </a:ext>
              </a:extLst>
            </p:cNvPr>
            <p:cNvSpPr/>
            <p:nvPr/>
          </p:nvSpPr>
          <p:spPr>
            <a:xfrm>
              <a:off x="2626111" y="1594065"/>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4FB51A7-1D71-9D92-F232-EF24AAD5F912}"/>
                </a:ext>
              </a:extLst>
            </p:cNvPr>
            <p:cNvSpPr/>
            <p:nvPr/>
          </p:nvSpPr>
          <p:spPr>
            <a:xfrm>
              <a:off x="2163335" y="2327259"/>
              <a:ext cx="914400" cy="914400"/>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onut 42">
              <a:extLst>
                <a:ext uri="{FF2B5EF4-FFF2-40B4-BE49-F238E27FC236}">
                  <a16:creationId xmlns:a16="http://schemas.microsoft.com/office/drawing/2014/main" id="{50F78227-FD82-8FDB-E023-A8641FC558EB}"/>
                </a:ext>
              </a:extLst>
            </p:cNvPr>
            <p:cNvSpPr/>
            <p:nvPr/>
          </p:nvSpPr>
          <p:spPr>
            <a:xfrm>
              <a:off x="2631687" y="1594624"/>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Donut 43">
              <a:extLst>
                <a:ext uri="{FF2B5EF4-FFF2-40B4-BE49-F238E27FC236}">
                  <a16:creationId xmlns:a16="http://schemas.microsoft.com/office/drawing/2014/main" id="{135272C7-EE33-DBEE-6F86-3931AA1482FC}"/>
                </a:ext>
              </a:extLst>
            </p:cNvPr>
            <p:cNvSpPr/>
            <p:nvPr/>
          </p:nvSpPr>
          <p:spPr>
            <a:xfrm>
              <a:off x="2168911" y="2327259"/>
              <a:ext cx="925552" cy="919976"/>
            </a:xfrm>
            <a:prstGeom prst="donut">
              <a:avLst>
                <a:gd name="adj" fmla="val 1159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45" name="Straight Arrow Connector 44">
            <a:extLst>
              <a:ext uri="{FF2B5EF4-FFF2-40B4-BE49-F238E27FC236}">
                <a16:creationId xmlns:a16="http://schemas.microsoft.com/office/drawing/2014/main" id="{13A9992D-68C0-DE49-5AF8-63F5FB4CC77A}"/>
              </a:ext>
            </a:extLst>
          </p:cNvPr>
          <p:cNvCxnSpPr>
            <a:cxnSpLocks/>
          </p:cNvCxnSpPr>
          <p:nvPr/>
        </p:nvCxnSpPr>
        <p:spPr>
          <a:xfrm>
            <a:off x="7074356" y="4920364"/>
            <a:ext cx="0" cy="1289910"/>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B62CB1A-299E-104E-E0BE-01229EDEB649}"/>
              </a:ext>
            </a:extLst>
          </p:cNvPr>
          <p:cNvSpPr txBox="1"/>
          <p:nvPr/>
        </p:nvSpPr>
        <p:spPr>
          <a:xfrm>
            <a:off x="7144701" y="5840942"/>
            <a:ext cx="1131664" cy="369332"/>
          </a:xfrm>
          <a:prstGeom prst="rect">
            <a:avLst/>
          </a:prstGeom>
          <a:noFill/>
        </p:spPr>
        <p:txBody>
          <a:bodyPr wrap="square" rtlCol="0">
            <a:spAutoFit/>
          </a:bodyPr>
          <a:lstStyle/>
          <a:p>
            <a:r>
              <a:rPr lang="en-US" dirty="0" err="1">
                <a:solidFill>
                  <a:srgbClr val="00B050"/>
                </a:solidFill>
                <a:latin typeface="Book Antiqua" panose="02040602050305030304" pitchFamily="18" charset="0"/>
              </a:rPr>
              <a:t>F</a:t>
            </a:r>
            <a:r>
              <a:rPr lang="en-US" baseline="-25000" dirty="0" err="1">
                <a:solidFill>
                  <a:srgbClr val="00B050"/>
                </a:solidFill>
                <a:latin typeface="Book Antiqua" panose="02040602050305030304" pitchFamily="18" charset="0"/>
              </a:rPr>
              <a:t>Gravity</a:t>
            </a:r>
            <a:endParaRPr lang="en-US" baseline="-25000" dirty="0">
              <a:solidFill>
                <a:srgbClr val="00B050"/>
              </a:solidFill>
              <a:latin typeface="Book Antiqua" panose="02040602050305030304" pitchFamily="18" charset="0"/>
            </a:endParaRPr>
          </a:p>
        </p:txBody>
      </p:sp>
      <p:cxnSp>
        <p:nvCxnSpPr>
          <p:cNvPr id="47" name="Straight Arrow Connector 46">
            <a:extLst>
              <a:ext uri="{FF2B5EF4-FFF2-40B4-BE49-F238E27FC236}">
                <a16:creationId xmlns:a16="http://schemas.microsoft.com/office/drawing/2014/main" id="{AAA93E10-2DDF-6F0A-FFBA-21A834A8ED86}"/>
              </a:ext>
            </a:extLst>
          </p:cNvPr>
          <p:cNvCxnSpPr>
            <a:cxnSpLocks/>
          </p:cNvCxnSpPr>
          <p:nvPr/>
        </p:nvCxnSpPr>
        <p:spPr>
          <a:xfrm flipV="1">
            <a:off x="7074356" y="3569648"/>
            <a:ext cx="0" cy="1350716"/>
          </a:xfrm>
          <a:prstGeom prst="straightConnector1">
            <a:avLst/>
          </a:prstGeom>
          <a:ln w="444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BD73C18-7F8E-73C3-1FC0-8B9CEB944D55}"/>
              </a:ext>
            </a:extLst>
          </p:cNvPr>
          <p:cNvSpPr txBox="1"/>
          <p:nvPr/>
        </p:nvSpPr>
        <p:spPr>
          <a:xfrm>
            <a:off x="7129201" y="3547663"/>
            <a:ext cx="1304680" cy="369332"/>
          </a:xfrm>
          <a:prstGeom prst="rect">
            <a:avLst/>
          </a:prstGeom>
          <a:noFill/>
        </p:spPr>
        <p:txBody>
          <a:bodyPr wrap="square" rtlCol="0">
            <a:spAutoFit/>
          </a:bodyPr>
          <a:lstStyle/>
          <a:p>
            <a:r>
              <a:rPr lang="en-US" dirty="0" err="1">
                <a:solidFill>
                  <a:srgbClr val="00B0F0"/>
                </a:solidFill>
                <a:latin typeface="Book Antiqua" panose="02040602050305030304" pitchFamily="18" charset="0"/>
              </a:rPr>
              <a:t>F</a:t>
            </a:r>
            <a:r>
              <a:rPr lang="en-US" baseline="-25000" dirty="0" err="1">
                <a:solidFill>
                  <a:srgbClr val="00B0F0"/>
                </a:solidFill>
                <a:latin typeface="Book Antiqua" panose="02040602050305030304" pitchFamily="18" charset="0"/>
              </a:rPr>
              <a:t>Buoyancy</a:t>
            </a:r>
            <a:endParaRPr lang="en-US" dirty="0">
              <a:solidFill>
                <a:srgbClr val="00B0F0"/>
              </a:solidFill>
              <a:latin typeface="Book Antiqua" panose="02040602050305030304" pitchFamily="18" charset="0"/>
            </a:endParaRPr>
          </a:p>
        </p:txBody>
      </p:sp>
    </p:spTree>
    <p:extLst>
      <p:ext uri="{BB962C8B-B14F-4D97-AF65-F5344CB8AC3E}">
        <p14:creationId xmlns:p14="http://schemas.microsoft.com/office/powerpoint/2010/main" val="22870258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1A463239EEA94490331BC620AC7F2D" ma:contentTypeVersion="5" ma:contentTypeDescription="Create a new document." ma:contentTypeScope="" ma:versionID="927f2301ffef211df9e43825bfb9ace4">
  <xsd:schema xmlns:xsd="http://www.w3.org/2001/XMLSchema" xmlns:xs="http://www.w3.org/2001/XMLSchema" xmlns:p="http://schemas.microsoft.com/office/2006/metadata/properties" xmlns:ns2="f7390e4e-170e-49bb-a61a-390659ee3891" xmlns:ns3="b3cf172b-5abf-4841-99ea-199882f4ab5b" targetNamespace="http://schemas.microsoft.com/office/2006/metadata/properties" ma:root="true" ma:fieldsID="a5e412a6f85a8057d2596237fb39ed0b" ns2:_="" ns3:_="">
    <xsd:import namespace="f7390e4e-170e-49bb-a61a-390659ee3891"/>
    <xsd:import namespace="b3cf172b-5abf-4841-99ea-199882f4ab5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90e4e-170e-49bb-a61a-390659ee3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cf172b-5abf-4841-99ea-199882f4ab5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207EA-A01F-4B9B-8B3D-D9792EA4B2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390e4e-170e-49bb-a61a-390659ee3891"/>
    <ds:schemaRef ds:uri="b3cf172b-5abf-4841-99ea-199882f4ab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CDB366D-C880-41F4-B3EB-DE71BB39888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FF330DD-CDAC-4309-8EEF-55D2E91F05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11194</TotalTime>
  <Words>2240</Words>
  <Application>Microsoft Office PowerPoint</Application>
  <PresentationFormat>Letter Paper (8.5x11 in)</PresentationFormat>
  <Paragraphs>267</Paragraphs>
  <Slides>22</Slides>
  <Notes>8</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Penn, John M. (JSC-ER7)[CACI NSS, INC]</dc:creator>
  <cp:lastModifiedBy>Penn, John M. (JSC-ER7)[CACI INC. - FEDERAL]</cp:lastModifiedBy>
  <cp:revision>21</cp:revision>
  <cp:lastPrinted>2023-12-05T18:27:19Z</cp:lastPrinted>
  <dcterms:created xsi:type="dcterms:W3CDTF">2023-08-15T16:41:11Z</dcterms:created>
  <dcterms:modified xsi:type="dcterms:W3CDTF">2024-11-27T17:24:30Z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0x010100761A463239EEA94490331BC620AC7F2D</vt:lpwstr>
  </property>
</Properties>
</file>