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Lexend Deca" panose="020B0604020202020204" charset="0"/>
      <p:regular r:id="rId18"/>
      <p:bold r:id="rId19"/>
    </p:embeddedFont>
    <p:embeddedFont>
      <p:font typeface="Lexend Deca Black" panose="020B0604020202020204" charset="0"/>
      <p:bold r:id="rId20"/>
    </p:embeddedFont>
    <p:embeddedFont>
      <p:font typeface="Lexend Deca ExtraBold" panose="020B0604020202020204" charset="0"/>
      <p:bold r:id="rId21"/>
    </p:embeddedFont>
    <p:embeddedFont>
      <p:font typeface="Lexend Deca Light" panose="020B0604020202020204" charset="0"/>
      <p:regular r:id="rId22"/>
      <p:bold r:id="rId23"/>
    </p:embeddedFont>
    <p:embeddedFont>
      <p:font typeface="Lexend Deca SemiBo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6374" autoAdjust="0"/>
  </p:normalViewPr>
  <p:slideViewPr>
    <p:cSldViewPr snapToGrid="0">
      <p:cViewPr varScale="1">
        <p:scale>
          <a:sx n="146" d="100"/>
          <a:sy n="146" d="100"/>
        </p:scale>
        <p:origin x="75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372718cf2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4372718cf2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6dfe61ab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ed6dfe61a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d6dfe61ab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ed6dfe61a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d6dfe61ab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ed6dfe61ab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d6dfe61ab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d6dfe61ab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d6dfe61ab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ed6dfe61a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6dfe61ab_2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ed6dfe61a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d6dfe61a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ed6dfe61a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6dfe61ab_2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ed6dfe61ab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d6dfe61ab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ed6dfe61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d6dfe61ab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ed6dfe61a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d6dfe61ab_2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ed6dfe61ab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d6dfe61ab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ed6dfe61a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title">
  <p:cSld name="PPTMON 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4386943"/>
            <a:ext cx="9144000" cy="756557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53" name="Google Shape;53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PTMON slide">
  <p:cSld name="1_PPTMON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3161"/>
            </a:avLst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57" name="Google Shape;57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PPTMON slide">
  <p:cSld name="15_PPTMON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2000250" y="1285875"/>
            <a:ext cx="51435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3" name="Google Shape;63;p16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4" name="Google Shape;64;p16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PTMON slide">
  <p:cSld name="2_PPTMON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PTMON slide">
  <p:cSld name="4_PPTMON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>
            <a:spLocks noGrp="1"/>
          </p:cNvSpPr>
          <p:nvPr>
            <p:ph type="pic" idx="2"/>
          </p:nvPr>
        </p:nvSpPr>
        <p:spPr>
          <a:xfrm>
            <a:off x="3606566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0" name="Google Shape;70;p18"/>
          <p:cNvSpPr/>
          <p:nvPr/>
        </p:nvSpPr>
        <p:spPr>
          <a:xfrm>
            <a:off x="0" y="0"/>
            <a:ext cx="27813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71" name="Google Shape;71;p18"/>
          <p:cNvSpPr>
            <a:spLocks noGrp="1"/>
          </p:cNvSpPr>
          <p:nvPr>
            <p:ph type="pic" idx="3"/>
          </p:nvPr>
        </p:nvSpPr>
        <p:spPr>
          <a:xfrm>
            <a:off x="6768822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18"/>
          <p:cNvSpPr>
            <a:spLocks noGrp="1"/>
          </p:cNvSpPr>
          <p:nvPr>
            <p:ph type="pic" idx="4"/>
          </p:nvPr>
        </p:nvSpPr>
        <p:spPr>
          <a:xfrm>
            <a:off x="5187694" y="2571750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73" name="Google Shape;7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PTMON slide">
  <p:cSld name="5_PPTMON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323849" y="323850"/>
            <a:ext cx="8496302" cy="224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77" name="Google Shape;77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PTMON slide">
  <p:cSld name="6_PPTMON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1" name="Google Shape;81;p20"/>
          <p:cNvSpPr>
            <a:spLocks noGrp="1"/>
          </p:cNvSpPr>
          <p:nvPr>
            <p:ph type="pic" idx="2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82" name="Google Shape;82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PTMON slide">
  <p:cSld name="7_PPTMON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23850" y="2571750"/>
            <a:ext cx="8496300" cy="2247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86" name="Google Shape;86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1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PTMON slide">
  <p:cSld name="3_PPTMON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0" y="0"/>
            <a:ext cx="220177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0" name="Google Shape;90;p22"/>
          <p:cNvSpPr>
            <a:spLocks noGrp="1"/>
          </p:cNvSpPr>
          <p:nvPr>
            <p:ph type="pic" idx="2"/>
          </p:nvPr>
        </p:nvSpPr>
        <p:spPr>
          <a:xfrm>
            <a:off x="876300" y="742950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22"/>
          <p:cNvSpPr>
            <a:spLocks noGrp="1"/>
          </p:cNvSpPr>
          <p:nvPr>
            <p:ph type="pic" idx="3"/>
          </p:nvPr>
        </p:nvSpPr>
        <p:spPr>
          <a:xfrm>
            <a:off x="876300" y="2714625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92" name="Google Shape;92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2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PPTMON slide">
  <p:cSld name="8_PPTMON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96" name="Google Shape;96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PPTMON slide">
  <p:cSld name="9_PPTMON slid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01" name="Google Shape;101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PPTMON slide">
  <p:cSld name="10_PPTMON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>
            <a:spLocks noGrp="1"/>
          </p:cNvSpPr>
          <p:nvPr>
            <p:ph type="pic" idx="2"/>
          </p:nvPr>
        </p:nvSpPr>
        <p:spPr>
          <a:xfrm>
            <a:off x="2415267" y="472168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25"/>
          <p:cNvSpPr/>
          <p:nvPr/>
        </p:nvSpPr>
        <p:spPr>
          <a:xfrm>
            <a:off x="0" y="0"/>
            <a:ext cx="1643743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06" name="Google Shape;106;p25"/>
          <p:cNvSpPr>
            <a:spLocks noGrp="1"/>
          </p:cNvSpPr>
          <p:nvPr>
            <p:ph type="pic" idx="3"/>
          </p:nvPr>
        </p:nvSpPr>
        <p:spPr>
          <a:xfrm>
            <a:off x="2415267" y="1953305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25"/>
          <p:cNvSpPr>
            <a:spLocks noGrp="1"/>
          </p:cNvSpPr>
          <p:nvPr>
            <p:ph type="pic" idx="4"/>
          </p:nvPr>
        </p:nvSpPr>
        <p:spPr>
          <a:xfrm>
            <a:off x="2415267" y="3434443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08" name="Google Shape;108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PTMON slide">
  <p:cSld name="11_PPTMON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>
            <a:off x="0" y="0"/>
            <a:ext cx="66484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12" name="Google Shape;112;p26"/>
          <p:cNvSpPr>
            <a:spLocks noGrp="1"/>
          </p:cNvSpPr>
          <p:nvPr>
            <p:ph type="pic" idx="2"/>
          </p:nvPr>
        </p:nvSpPr>
        <p:spPr>
          <a:xfrm>
            <a:off x="323849" y="2245857"/>
            <a:ext cx="6000751" cy="25737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26"/>
          <p:cNvSpPr>
            <a:spLocks noGrp="1"/>
          </p:cNvSpPr>
          <p:nvPr>
            <p:ph type="pic" idx="3"/>
          </p:nvPr>
        </p:nvSpPr>
        <p:spPr>
          <a:xfrm>
            <a:off x="323849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26"/>
          <p:cNvSpPr>
            <a:spLocks noGrp="1"/>
          </p:cNvSpPr>
          <p:nvPr>
            <p:ph type="pic" idx="4"/>
          </p:nvPr>
        </p:nvSpPr>
        <p:spPr>
          <a:xfrm>
            <a:off x="3360000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15" name="Google Shape;115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PPTMON slide">
  <p:cSld name="16_PPTMON slid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1" name="Google Shape;121;p27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PPTMON slide">
  <p:cSld name="12_PPTMON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6" name="Google Shape;126;p28"/>
          <p:cNvSpPr>
            <a:spLocks noGrp="1"/>
          </p:cNvSpPr>
          <p:nvPr>
            <p:ph type="pic" idx="2"/>
          </p:nvPr>
        </p:nvSpPr>
        <p:spPr>
          <a:xfrm>
            <a:off x="6184330" y="542314"/>
            <a:ext cx="1922415" cy="4061832"/>
          </a:xfrm>
          <a:prstGeom prst="roundRect">
            <a:avLst>
              <a:gd name="adj" fmla="val 11269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PTMON slide">
  <p:cSld name="13_PPTMON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1" y="1"/>
            <a:ext cx="257174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31" name="Google Shape;131;p29"/>
          <p:cNvSpPr>
            <a:spLocks noGrp="1"/>
          </p:cNvSpPr>
          <p:nvPr>
            <p:ph type="pic" idx="2"/>
          </p:nvPr>
        </p:nvSpPr>
        <p:spPr>
          <a:xfrm>
            <a:off x="708818" y="709211"/>
            <a:ext cx="4975311" cy="3725077"/>
          </a:xfrm>
          <a:prstGeom prst="roundRect">
            <a:avLst>
              <a:gd name="adj" fmla="val 1746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PPTMON slide">
  <p:cSld name="14_PPTMON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36" name="Google Shape;136;p30"/>
          <p:cNvSpPr>
            <a:spLocks noGrp="1"/>
          </p:cNvSpPr>
          <p:nvPr>
            <p:ph type="pic" idx="2"/>
          </p:nvPr>
        </p:nvSpPr>
        <p:spPr>
          <a:xfrm>
            <a:off x="3025373" y="671511"/>
            <a:ext cx="5300668" cy="3456386"/>
          </a:xfrm>
          <a:prstGeom prst="roundRect">
            <a:avLst>
              <a:gd name="adj" fmla="val 684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custom">
  <p:cSld name="PPTMON custom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slide">
  <p:cSld name="PPTMON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328394" y="5164043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>
            <a:hlinkClick r:id="rId4"/>
          </p:cNvPr>
          <p:cNvSpPr txBox="1"/>
          <p:nvPr/>
        </p:nvSpPr>
        <p:spPr>
          <a:xfrm>
            <a:off x="3136204" y="5198615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GrikTad/NLA_Final_Project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kTad/NLA_Final_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/>
        </p:nvSpPr>
        <p:spPr>
          <a:xfrm>
            <a:off x="1152775" y="579675"/>
            <a:ext cx="74985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48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DeepSimplex for Travelling Salesman Problem</a:t>
            </a:r>
            <a:endParaRPr sz="48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48" name="Google Shape;148;p33"/>
          <p:cNvSpPr txBox="1"/>
          <p:nvPr/>
        </p:nvSpPr>
        <p:spPr>
          <a:xfrm>
            <a:off x="1240968" y="3135512"/>
            <a:ext cx="60054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400">
                <a:solidFill>
                  <a:srgbClr val="171717"/>
                </a:solidFill>
                <a:latin typeface="Lexend Deca"/>
                <a:ea typeface="Lexend Deca"/>
                <a:cs typeface="Lexend Deca"/>
                <a:sym typeface="Lexend Deca"/>
              </a:rPr>
              <a:t>Numerical Linear Algebra</a:t>
            </a:r>
            <a:endParaRPr sz="1800">
              <a:solidFill>
                <a:srgbClr val="171717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9" name="Google Shape;149;p33"/>
          <p:cNvSpPr txBox="1"/>
          <p:nvPr/>
        </p:nvSpPr>
        <p:spPr>
          <a:xfrm>
            <a:off x="1240968" y="3607515"/>
            <a:ext cx="6005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1717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 team</a:t>
            </a:r>
            <a:endParaRPr sz="900">
              <a:solidFill>
                <a:srgbClr val="171717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3631131" y="4581623"/>
            <a:ext cx="50202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rgbClr val="F7F7F7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rgbClr val="F7F7F7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587981" y="579664"/>
            <a:ext cx="189000" cy="3256453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6091275" y="1651050"/>
            <a:ext cx="2786400" cy="25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2"/>
          <p:cNvSpPr/>
          <p:nvPr/>
        </p:nvSpPr>
        <p:spPr>
          <a:xfrm>
            <a:off x="3195750" y="1651050"/>
            <a:ext cx="2823000" cy="25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2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Results of the NN for 5 vertices</a:t>
            </a:r>
            <a:endParaRPr sz="2600">
              <a:solidFill>
                <a:srgbClr val="171717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249" name="Google Shape;249;p42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8576849" y="4546350"/>
            <a:ext cx="41692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Lexend Deca SemiBold"/>
                <a:ea typeface="Lexend Deca SemiBold"/>
                <a:cs typeface="Lexend Deca SemiBold"/>
                <a:sym typeface="Lexend Deca SemiBold"/>
              </a:rPr>
              <a:t>10</a:t>
            </a:r>
            <a:endParaRPr dirty="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188" y="1768513"/>
            <a:ext cx="2640675" cy="19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000" y="1795150"/>
            <a:ext cx="2588725" cy="192605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/>
          <p:nvPr/>
        </p:nvSpPr>
        <p:spPr>
          <a:xfrm>
            <a:off x="417825" y="1651050"/>
            <a:ext cx="2705400" cy="25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73" y="1768513"/>
            <a:ext cx="2482625" cy="18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/>
        </p:nvSpPr>
        <p:spPr>
          <a:xfrm>
            <a:off x="6837525" y="3768450"/>
            <a:ext cx="1293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exend Deca"/>
                <a:ea typeface="Lexend Deca"/>
                <a:cs typeface="Lexend Deca"/>
                <a:sym typeface="Lexend Deca"/>
              </a:rPr>
              <a:t>8000 epochs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1123563" y="3768450"/>
            <a:ext cx="1293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exend Deca"/>
                <a:ea typeface="Lexend Deca"/>
                <a:cs typeface="Lexend Deca"/>
                <a:sym typeface="Lexend Deca"/>
              </a:rPr>
              <a:t>100 epochs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4018975" y="3768450"/>
            <a:ext cx="1293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exend Deca"/>
                <a:ea typeface="Lexend Deca"/>
                <a:cs typeface="Lexend Deca"/>
                <a:sym typeface="Lexend Deca"/>
              </a:rPr>
              <a:t>1000 epochs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0" name="Google Shape;260;p42"/>
          <p:cNvSpPr/>
          <p:nvPr/>
        </p:nvSpPr>
        <p:spPr>
          <a:xfrm>
            <a:off x="417825" y="4405825"/>
            <a:ext cx="3932106" cy="23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u="sng" dirty="0">
                <a:solidFill>
                  <a:srgbClr val="666666"/>
                </a:solidFill>
                <a:latin typeface="Lexend Deca"/>
                <a:ea typeface="Lexend Deca"/>
                <a:cs typeface="Lexend Deca"/>
                <a:sym typeface="Lexend Dec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https://github.com/GrikTad/NLA_Final_Project</a:t>
            </a:r>
            <a:endParaRPr sz="1200" dirty="0">
              <a:solidFill>
                <a:srgbClr val="666666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Applications and future work</a:t>
            </a:r>
            <a:endParaRPr sz="2600">
              <a:solidFill>
                <a:srgbClr val="171717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266" name="Google Shape;266;p43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8576849" y="4546350"/>
            <a:ext cx="42345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Lexend Deca SemiBold"/>
                <a:ea typeface="Lexend Deca SemiBold"/>
                <a:cs typeface="Lexend Deca SemiBold"/>
                <a:sym typeface="Lexend Deca SemiBold"/>
              </a:rPr>
              <a:t>11</a:t>
            </a:r>
            <a:endParaRPr dirty="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270" name="Google Shape;270;p43"/>
          <p:cNvSpPr txBox="1"/>
          <p:nvPr/>
        </p:nvSpPr>
        <p:spPr>
          <a:xfrm>
            <a:off x="993375" y="1640925"/>
            <a:ext cx="7306800" cy="27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Applications: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●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Delivery, traveling, industrial drones.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Future work: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●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Increase a number of epochs;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●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Try out another approach with graph embeddings, encoders and decoders;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●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Conduct more experiments.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Our team</a:t>
            </a:r>
            <a:endParaRPr sz="2000">
              <a:solidFill>
                <a:srgbClr val="171717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276" name="Google Shape;276;p44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8576850" y="4546350"/>
            <a:ext cx="40386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Lexend Deca SemiBold"/>
                <a:ea typeface="Lexend Deca SemiBold"/>
                <a:cs typeface="Lexend Deca SemiBold"/>
                <a:sym typeface="Lexend Deca SemiBold"/>
              </a:rPr>
              <a:t>12</a:t>
            </a:r>
            <a:endParaRPr dirty="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477275" y="3115500"/>
            <a:ext cx="1738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Grik 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Tadevosyan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General algorithm principles</a:t>
            </a:r>
            <a:endParaRPr sz="12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2017625" y="3115500"/>
            <a:ext cx="2263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Ivan 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Razvorotnev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Experiment design 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and conduction</a:t>
            </a:r>
            <a:endParaRPr sz="8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6994400" y="3115500"/>
            <a:ext cx="1738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Elvir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Karimov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Common approach 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realization</a:t>
            </a:r>
            <a:endParaRPr sz="8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3566175" y="3115500"/>
            <a:ext cx="19704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Nikita 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Khoroshavtsev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Code refactoring,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graphics</a:t>
            </a:r>
            <a:endParaRPr sz="8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5095450" y="3115500"/>
            <a:ext cx="2533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Maksim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Osipenko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Examples generation,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experiment conduction, 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presentation</a:t>
            </a:r>
            <a:endParaRPr sz="8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650" y="1655025"/>
            <a:ext cx="1218900" cy="121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6" name="Google Shape;2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200" y="1646325"/>
            <a:ext cx="1218900" cy="123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100" y="1621623"/>
            <a:ext cx="1218900" cy="121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050" y="1621625"/>
            <a:ext cx="1218900" cy="121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9577" y="1621625"/>
            <a:ext cx="1218900" cy="1218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/>
        </p:nvSpPr>
        <p:spPr>
          <a:xfrm>
            <a:off x="1733450" y="1784325"/>
            <a:ext cx="55680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Thank you for your attention!</a:t>
            </a:r>
            <a:endParaRPr sz="48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295" name="Google Shape;295;p45"/>
          <p:cNvSpPr/>
          <p:nvPr/>
        </p:nvSpPr>
        <p:spPr>
          <a:xfrm rot="5400000">
            <a:off x="6363225" y="2604225"/>
            <a:ext cx="28749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/>
        </p:nvSpPr>
        <p:spPr>
          <a:xfrm>
            <a:off x="854325" y="866450"/>
            <a:ext cx="6673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Introduction</a:t>
            </a:r>
            <a:endParaRPr sz="24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57" name="Google Shape;157;p34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58" name="Google Shape;158;p34"/>
          <p:cNvSpPr txBox="1"/>
          <p:nvPr/>
        </p:nvSpPr>
        <p:spPr>
          <a:xfrm>
            <a:off x="980475" y="1647600"/>
            <a:ext cx="6975600" cy="29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Char char="●"/>
            </a:pPr>
            <a:r>
              <a:rPr lang="ko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Linear Programs (LPs) - fundamental class of optimization problems.</a:t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Char char="●"/>
            </a:pPr>
            <a:r>
              <a:rPr lang="ko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 popular method to solve LPs is the Simplex method.</a:t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Char char="●"/>
            </a:pPr>
            <a:r>
              <a:rPr lang="ko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Pivoting rules play an important role.</a:t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Char char="●"/>
            </a:pPr>
            <a:r>
              <a:rPr lang="ko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Implementation of reinforcement learning techniques can be useful.</a:t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8576850" y="4546350"/>
            <a:ext cx="3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exend Deca SemiBold"/>
                <a:ea typeface="Lexend Deca SemiBold"/>
                <a:cs typeface="Lexend Deca SemiBold"/>
                <a:sym typeface="Lexend Deca SemiBold"/>
              </a:rPr>
              <a:t>2</a:t>
            </a:r>
            <a:endParaRPr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LP general formulation</a:t>
            </a:r>
            <a:endParaRPr sz="24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Google Shape;168;p35"/>
              <p:cNvSpPr txBox="1"/>
              <p:nvPr/>
            </p:nvSpPr>
            <p:spPr>
              <a:xfrm>
                <a:off x="993375" y="1802800"/>
                <a:ext cx="7380600" cy="27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Find a vector </a:t>
                </a:r>
                <a14:m>
                  <m:oMath xmlns:m="http://schemas.openxmlformats.org/officeDocument/2006/math"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𝑥</m:t>
                    </m:r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that minimizes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</m:ctrlPr>
                      </m:sSup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𝑐</m:t>
                        </m:r>
                      </m:e>
                      <m:sup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𝑇</m:t>
                        </m:r>
                      </m:sup>
                    </m:sSup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𝑥</m:t>
                    </m:r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, subject to </a:t>
                </a:r>
                <a14:m>
                  <m:oMath xmlns:m="http://schemas.openxmlformats.org/officeDocument/2006/math"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𝐴𝑥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=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𝑏</m:t>
                    </m:r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𝑥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≥0</m:t>
                    </m:r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, where:</a:t>
                </a:r>
                <a:endParaRPr lang="en-US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14:m>
                  <m:oMath xmlns:m="http://schemas.openxmlformats.org/officeDocument/2006/math"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𝑐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∈</m:t>
                    </m:r>
                    <m:sSup>
                      <m:sSup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</m:ctrlPr>
                      </m:sSup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𝑅</m:t>
                        </m:r>
                      </m:e>
                      <m:sup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;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14:m>
                  <m:oMath xmlns:m="http://schemas.openxmlformats.org/officeDocument/2006/math"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𝑏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 ∈</m:t>
                    </m:r>
                    <m:sSup>
                      <m:sSup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</m:ctrlPr>
                      </m:sSup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𝑅</m:t>
                        </m:r>
                      </m:e>
                      <m:sup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14:m>
                  <m:oMath xmlns:m="http://schemas.openxmlformats.org/officeDocument/2006/math"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𝐴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 ∈</m:t>
                    </m:r>
                    <m:sSup>
                      <m:sSup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</m:ctrlPr>
                      </m:sSup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𝑅</m:t>
                        </m:r>
                      </m:e>
                      <m:sup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𝑚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×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14:m>
                  <m:oMath xmlns:m="http://schemas.openxmlformats.org/officeDocument/2006/math"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𝑛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&gt;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𝑚</m:t>
                    </m:r>
                  </m:oMath>
                </a14:m>
                <a:endParaRPr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mc:Choice>
        <mc:Fallback>
          <p:sp>
            <p:nvSpPr>
              <p:cNvPr id="168" name="Google Shape;168;p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75" y="1802800"/>
                <a:ext cx="7380600" cy="2722500"/>
              </a:xfrm>
              <a:prstGeom prst="rect">
                <a:avLst/>
              </a:prstGeom>
              <a:blipFill>
                <a:blip r:embed="rId3"/>
                <a:stretch>
                  <a:fillRect l="-7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Google Shape;169;p35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8576850" y="4546350"/>
            <a:ext cx="3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exend Deca SemiBold"/>
                <a:ea typeface="Lexend Deca SemiBold"/>
                <a:cs typeface="Lexend Deca SemiBold"/>
                <a:sym typeface="Lexend Deca SemiBold"/>
              </a:rPr>
              <a:t>3</a:t>
            </a:r>
            <a:endParaRPr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LP and simplex algorithm</a:t>
            </a:r>
            <a:endParaRPr sz="24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Google Shape;178;p36"/>
              <p:cNvSpPr txBox="1"/>
              <p:nvPr/>
            </p:nvSpPr>
            <p:spPr>
              <a:xfrm>
                <a:off x="993375" y="1802800"/>
                <a:ext cx="7380600" cy="27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The main idea of the simplex algorithm is to find an extreme point and implicitly check its adjacent extreme points.</a:t>
                </a:r>
                <a:endParaRPr lang="en-US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Form a basis matrix </a:t>
                </a:r>
                <a14:m>
                  <m:oMath xmlns:m="http://schemas.openxmlformats.org/officeDocument/2006/math">
                    <m:r>
                      <a:rPr lang="ko" altLang="en-US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𝐵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 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∈</m:t>
                    </m:r>
                    <m:sSup>
                      <m:sSup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</m:ctrlPr>
                      </m:sSup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𝑅</m:t>
                        </m:r>
                      </m:e>
                      <m:sup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𝑚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×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;</a:t>
                </a:r>
                <a:endParaRPr lang="en-US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Compute reduced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" sz="180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</m:ctrlPr>
                          </m:accPr>
                          <m:e>
                            <m: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𝑗</m:t>
                        </m:r>
                      </m:sub>
                    </m:sSub>
                    <m:r>
                      <a:rPr lang="en-US" altLang="ko" sz="1800" b="0" i="1" smtClean="0">
                        <a:latin typeface="Cambria Math" panose="02040503050406030204" pitchFamily="18" charset="0"/>
                        <a:sym typeface="Lexend Deca"/>
                      </a:rPr>
                      <m:t>=</m:t>
                    </m:r>
                    <m:sSub>
                      <m:sSub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</m:ctrlPr>
                      </m:sSub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𝑐</m:t>
                        </m:r>
                      </m:e>
                      <m: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𝑗</m:t>
                        </m:r>
                      </m:sub>
                    </m:sSub>
                    <m:r>
                      <a:rPr lang="en-US" altLang="ko" sz="1800" b="0" i="1" smtClean="0">
                        <a:latin typeface="Cambria Math" panose="02040503050406030204" pitchFamily="18" charset="0"/>
                        <a:sym typeface="Lexend Deca"/>
                      </a:rPr>
                      <m:t>−</m:t>
                    </m:r>
                    <m:sSub>
                      <m:sSub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</m:ctrlPr>
                      </m:sSub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𝑐</m:t>
                        </m:r>
                      </m:e>
                      <m: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</m:ctrlPr>
                      </m:sSup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𝐵</m:t>
                        </m:r>
                      </m:e>
                      <m:sup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</m:ctrlPr>
                      </m:sSub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𝐴</m:t>
                        </m:r>
                      </m:e>
                      <m: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for all </a:t>
                </a:r>
                <a:r>
                  <a:rPr lang="en-US" sz="1800" dirty="0" err="1">
                    <a:latin typeface="Lexend Deca"/>
                    <a:ea typeface="Lexend Deca"/>
                    <a:cs typeface="Lexend Deca"/>
                    <a:sym typeface="Lexend Deca"/>
                  </a:rPr>
                  <a:t>nonbasic</a:t>
                </a:r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indices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∈{1,…,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}</m:t>
                    </m:r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;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𝑢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=</m:t>
                    </m:r>
                    <m:sSup>
                      <m:sSup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</m:ctrlPr>
                      </m:sSup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𝐵</m:t>
                        </m:r>
                      </m:e>
                      <m:sup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</m:ctrlPr>
                      </m:sSub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𝐴</m:t>
                        </m:r>
                      </m:e>
                      <m: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;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Form a new basis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</m:ctrlPr>
                      </m:sSub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𝐴</m:t>
                        </m:r>
                      </m:e>
                      <m: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𝐵</m:t>
                        </m:r>
                        <m:d>
                          <m:dPr>
                            <m:ctrlPr>
                              <a:rPr lang="en-US" altLang="ko" sz="1800" b="0" i="1" smtClean="0">
                                <a:latin typeface="Cambria Math" panose="02040503050406030204" pitchFamily="18" charset="0"/>
                                <a:ea typeface="Lexend Deca"/>
                                <a:cs typeface="Lexend Deca"/>
                                <a:sym typeface="Lexend Deca"/>
                              </a:rPr>
                            </m:ctrlPr>
                          </m:dPr>
                          <m:e>
                            <m:r>
                              <a:rPr lang="en-US" altLang="ko" sz="1800" b="0" i="1" smtClean="0">
                                <a:latin typeface="Cambria Math" panose="02040503050406030204" pitchFamily="18" charset="0"/>
                                <a:ea typeface="Lexend Deca"/>
                                <a:cs typeface="Lexend Deca"/>
                                <a:sym typeface="Lexend Deca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</m:ctrlPr>
                      </m:sSub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𝐴</m:t>
                        </m:r>
                      </m:e>
                      <m: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.</a:t>
                </a:r>
                <a:endParaRPr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mc:Choice>
        <mc:Fallback>
          <p:sp>
            <p:nvSpPr>
              <p:cNvPr id="178" name="Google Shape;178;p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75" y="1802800"/>
                <a:ext cx="7380600" cy="2722500"/>
              </a:xfrm>
              <a:prstGeom prst="rect">
                <a:avLst/>
              </a:prstGeom>
              <a:blipFill>
                <a:blip r:embed="rId3"/>
                <a:stretch>
                  <a:fillRect l="-7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Google Shape;179;p36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8576850" y="4546350"/>
            <a:ext cx="3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Lexend Deca SemiBold"/>
                <a:ea typeface="Lexend Deca SemiBold"/>
                <a:cs typeface="Lexend Deca SemiBold"/>
                <a:sym typeface="Lexend Deca SemiBold"/>
              </a:rPr>
              <a:t>4</a:t>
            </a:r>
            <a:endParaRPr dirty="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LP and travelling salesman problem (TSP)</a:t>
            </a:r>
            <a:endParaRPr sz="24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7" name="Google Shape;187;p37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9" name="Google Shape;189;p37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90" name="Google Shape;190;p37"/>
          <p:cNvSpPr txBox="1"/>
          <p:nvPr/>
        </p:nvSpPr>
        <p:spPr>
          <a:xfrm>
            <a:off x="8576850" y="4546350"/>
            <a:ext cx="3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Lexend Deca SemiBold"/>
                <a:ea typeface="Lexend Deca SemiBold"/>
                <a:cs typeface="Lexend Deca SemiBold"/>
                <a:sym typeface="Lexend Deca SemiBold"/>
              </a:rPr>
              <a:t>5</a:t>
            </a:r>
            <a:endParaRPr dirty="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Google Shape;191;p37"/>
              <p:cNvSpPr txBox="1"/>
              <p:nvPr/>
            </p:nvSpPr>
            <p:spPr>
              <a:xfrm>
                <a:off x="980475" y="1819825"/>
                <a:ext cx="6723600" cy="23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TSP considers a list of cities on a connected graph and finds the shortest route that visits each city exactly once and returns to the origin city.</a:t>
                </a:r>
                <a:endParaRPr lang="en-US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Set of cities </a:t>
                </a:r>
                <a14:m>
                  <m:oMath xmlns:m="http://schemas.openxmlformats.org/officeDocument/2006/math">
                    <m:r>
                      <a:rPr lang="ko" altLang="en-US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𝑁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={1,…,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𝑛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}</m:t>
                    </m:r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;</a:t>
                </a:r>
              </a:p>
              <a:p>
                <a:pPr marL="457200" indent="-342900">
                  <a:buSzPts val="1800"/>
                  <a:buFont typeface="Lexend Deca"/>
                  <a:buChar char="●"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Length of an arc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 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𝑁</m:t>
                    </m:r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</m:ctrlPr>
                      </m:sSub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𝑐</m:t>
                        </m:r>
                      </m:e>
                      <m: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;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Decision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</m:ctrlPr>
                      </m:sSubPr>
                      <m:e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𝑥</m:t>
                        </m:r>
                      </m:e>
                      <m: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𝑖𝑗</m:t>
                        </m:r>
                      </m:sub>
                    </m:sSub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=1</m:t>
                    </m:r>
                  </m:oMath>
                </a14:m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, </a:t>
                </a:r>
                <a:r>
                  <a:rPr lang="en-US" altLang="ko" sz="1800" dirty="0" err="1">
                    <a:latin typeface="Lexend Deca"/>
                    <a:ea typeface="Lexend Deca"/>
                    <a:cs typeface="Lexend Deca"/>
                    <a:sym typeface="Lexend Deca"/>
                  </a:rPr>
                  <a:t>iff</a:t>
                </a: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𝑖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,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𝑗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Lexend Deca"/>
                        <a:cs typeface="Lexend Deca"/>
                        <a:sym typeface="Lexend Deca"/>
                      </a:rPr>
                      <m:t> ∈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𝑁</m:t>
                    </m:r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.</a:t>
                </a:r>
                <a:endParaRPr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mc:Choice>
        <mc:Fallback>
          <p:sp>
            <p:nvSpPr>
              <p:cNvPr id="191" name="Google Shape;191;p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5" y="1819825"/>
                <a:ext cx="6723600" cy="2366700"/>
              </a:xfrm>
              <a:prstGeom prst="rect">
                <a:avLst/>
              </a:prstGeom>
              <a:blipFill>
                <a:blip r:embed="rId3"/>
                <a:stretch>
                  <a:fillRect l="-8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LP and travelling salesman problem (TSP)</a:t>
            </a:r>
            <a:endParaRPr sz="24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97" name="Google Shape;197;p38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8576850" y="4546350"/>
            <a:ext cx="3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Lexend Deca SemiBold"/>
                <a:ea typeface="Lexend Deca SemiBold"/>
                <a:cs typeface="Lexend Deca SemiBold"/>
                <a:sym typeface="Lexend Deca SemiBold"/>
              </a:rPr>
              <a:t>6</a:t>
            </a:r>
            <a:endParaRPr dirty="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Google Shape;201;p38"/>
              <p:cNvSpPr txBox="1"/>
              <p:nvPr/>
            </p:nvSpPr>
            <p:spPr>
              <a:xfrm>
                <a:off x="980475" y="1860175"/>
                <a:ext cx="6723600" cy="23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In connection to LP it is needed to:</a:t>
                </a:r>
                <a:endParaRPr lang="en-US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Minimize sum:</a:t>
                </a:r>
                <a:b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ar-AE" altLang="ko" sz="1800" i="1" smtClean="0">
                            <a:latin typeface="Cambria Math" panose="02040503050406030204" pitchFamily="18" charset="0"/>
                            <a:sym typeface="Lexend Dec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𝑖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,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𝑗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∈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𝑁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: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𝑖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≠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</m:ctrlPr>
                          </m:sSubPr>
                          <m:e>
                            <m: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</m:ctrlPr>
                          </m:sSubPr>
                          <m:e>
                            <m: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;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:endParaRPr lang="ar-AE" sz="1800" dirty="0">
                  <a:latin typeface="Lexend Deca"/>
                  <a:ea typeface="Lexend Deca"/>
                  <a:cs typeface="Lexend Deca"/>
                  <a:sym typeface="Lexend Deca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Lexend Deca"/>
                  <a:buChar char="●"/>
                </a:pPr>
                <a:r>
                  <a:rPr lang="en-US" altLang="ko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subject to:</a:t>
                </a:r>
                <a:br>
                  <a:rPr lang="en-US" altLang="ko" sz="1800" i="1" dirty="0">
                    <a:latin typeface="Cambria Math" panose="02040503050406030204" pitchFamily="18" charset="0"/>
                    <a:sym typeface="Lexend Deca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" sz="1800" i="1" smtClean="0">
                            <a:latin typeface="Cambria Math" panose="02040503050406030204" pitchFamily="18" charset="0"/>
                            <a:sym typeface="Lexend Dec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𝑗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∈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𝑁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: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𝑗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≠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</m:ctrlPr>
                          </m:sSubPr>
                          <m:e>
                            <m: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=</m:t>
                        </m:r>
                        <m:r>
                          <a:rPr lang="en-US" altLang="ko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1</m:t>
                        </m:r>
                      </m:e>
                    </m:nary>
                    <m:r>
                      <a:rPr lang="en-US" altLang="ko" sz="1800" b="0" i="1" smtClean="0">
                        <a:latin typeface="Cambria Math" panose="02040503050406030204" pitchFamily="18" charset="0"/>
                        <a:sym typeface="Lexend Deca"/>
                      </a:rPr>
                      <m:t>, 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exend Deca"/>
                      </a:rPr>
                      <m:t>∀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exend Deca"/>
                      </a:rPr>
                      <m:t>𝑖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exend Deca"/>
                      </a:rPr>
                      <m:t>∈</m:t>
                    </m:r>
                    <m:r>
                      <a:rPr lang="en-US" altLang="k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Lexend Deca"/>
                      </a:rPr>
                      <m:t>𝑁</m:t>
                    </m:r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;</a:t>
                </a:r>
                <a:b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Lexend Dec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: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sym typeface="Lexend Deca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Lexend Deca"/>
                          </a:rPr>
                          <m:t>,  ∀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exend Deca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; </a:t>
                </a:r>
                <a:b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exend Deca"/>
                            <a:cs typeface="Lexend Deca"/>
                            <a:sym typeface="Lexend Deca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xend Deca"/>
                            <a:sym typeface="Lexend Deca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,  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xend Deca"/>
                        <a:sym typeface="Lexend Deca"/>
                      </a:rPr>
                      <m:t>𝑗</m:t>
                    </m:r>
                  </m:oMath>
                </a14:m>
                <a:r>
                  <a:rPr lang="en-US" sz="1800" dirty="0">
                    <a:latin typeface="Lexend Deca"/>
                    <a:ea typeface="Lexend Deca"/>
                    <a:cs typeface="Lexend Deca"/>
                    <a:sym typeface="Lexend Deca"/>
                  </a:rPr>
                  <a:t> </a:t>
                </a:r>
              </a:p>
            </p:txBody>
          </p:sp>
        </mc:Choice>
        <mc:Fallback>
          <p:sp>
            <p:nvSpPr>
              <p:cNvPr id="201" name="Google Shape;201;p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5" y="1860175"/>
                <a:ext cx="6723600" cy="2366700"/>
              </a:xfrm>
              <a:prstGeom prst="rect">
                <a:avLst/>
              </a:prstGeom>
              <a:blipFill>
                <a:blip r:embed="rId3"/>
                <a:stretch>
                  <a:fillRect l="-816" b="-306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Learning approach</a:t>
            </a:r>
            <a:endParaRPr sz="24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8576850" y="4546350"/>
            <a:ext cx="3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Lexend Deca SemiBold"/>
                <a:ea typeface="Lexend Deca SemiBold"/>
                <a:cs typeface="Lexend Deca SemiBold"/>
                <a:sym typeface="Lexend Deca SemiBold"/>
              </a:rPr>
              <a:t>7</a:t>
            </a:r>
            <a:endParaRPr dirty="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980475" y="1630925"/>
            <a:ext cx="7444800" cy="29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How to reduce </a:t>
            </a:r>
            <a:r>
              <a:rPr lang="ko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the solution time of the LP relaxation for the TSP?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Main steps in an iteration:</a:t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Char char="●"/>
            </a:pPr>
            <a:r>
              <a:rPr lang="ko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Formulate the problem;</a:t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Char char="●"/>
            </a:pPr>
            <a:r>
              <a:rPr lang="ko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Use the phase one implementation of a linear programming solver to find a basic feasible solution;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●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Pass a reduced cost vector and the objective value to a ReLU NN to estimate the Q-value;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Char char="●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Based on the Q-value choose a pivoting rule.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Experiment design</a:t>
            </a:r>
            <a:endParaRPr sz="2400">
              <a:solidFill>
                <a:srgbClr val="17171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17" name="Google Shape;217;p40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19" name="Google Shape;219;p40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8576850" y="4546350"/>
            <a:ext cx="3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Lexend Deca SemiBold"/>
                <a:ea typeface="Lexend Deca SemiBold"/>
                <a:cs typeface="Lexend Deca SemiBold"/>
                <a:sym typeface="Lexend Deca SemiBold"/>
              </a:rPr>
              <a:t>8</a:t>
            </a:r>
            <a:endParaRPr dirty="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1000750" y="1743925"/>
            <a:ext cx="7041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AutoNum type="arabicPeriod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Generate coordinates and distances between them;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AutoNum type="arabicPeriod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Picked two metrics (euclidean and cityblock) to check the difference;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AutoNum type="arabicPeriod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Define a reward function, where the Dantzig’s rule is cheaper, than the steepest edge rule ;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AutoNum type="arabicPeriod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Define a Q-value function as the total of expected discounted future rewards;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 Deca"/>
              <a:buAutoNum type="arabicPeriod"/>
            </a:pPr>
            <a:r>
              <a:rPr lang="ko" sz="1800">
                <a:latin typeface="Lexend Deca"/>
                <a:ea typeface="Lexend Deca"/>
                <a:cs typeface="Lexend Deca"/>
                <a:sym typeface="Lexend Deca"/>
              </a:rPr>
              <a:t>Choose a neural network architecture as 4 fully connected hidden layers.</a:t>
            </a:r>
            <a:endParaRPr sz="18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/>
          <p:nvPr/>
        </p:nvSpPr>
        <p:spPr>
          <a:xfrm>
            <a:off x="5815925" y="1556150"/>
            <a:ext cx="3041700" cy="291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1"/>
          <p:cNvSpPr/>
          <p:nvPr/>
        </p:nvSpPr>
        <p:spPr>
          <a:xfrm>
            <a:off x="2974325" y="1565000"/>
            <a:ext cx="2734200" cy="291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1"/>
          <p:cNvSpPr/>
          <p:nvPr/>
        </p:nvSpPr>
        <p:spPr>
          <a:xfrm>
            <a:off x="313600" y="1556150"/>
            <a:ext cx="2566500" cy="291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1"/>
          <p:cNvSpPr txBox="1"/>
          <p:nvPr/>
        </p:nvSpPr>
        <p:spPr>
          <a:xfrm>
            <a:off x="879000" y="877150"/>
            <a:ext cx="7998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600">
                <a:solidFill>
                  <a:srgbClr val="171717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Results of the Q-function</a:t>
            </a:r>
            <a:endParaRPr sz="2600">
              <a:solidFill>
                <a:srgbClr val="171717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230" name="Google Shape;230;p41"/>
          <p:cNvSpPr/>
          <p:nvPr/>
        </p:nvSpPr>
        <p:spPr>
          <a:xfrm>
            <a:off x="980476" y="1327500"/>
            <a:ext cx="711300" cy="13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231" name="Google Shape;231;p41"/>
          <p:cNvSpPr txBox="1"/>
          <p:nvPr/>
        </p:nvSpPr>
        <p:spPr>
          <a:xfrm>
            <a:off x="6233625" y="4581000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RoboRangers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7301605" y="4581000"/>
            <a:ext cx="1123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7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Skoltech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8576850" y="4546350"/>
            <a:ext cx="3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Lexend Deca SemiBold"/>
                <a:ea typeface="Lexend Deca SemiBold"/>
                <a:cs typeface="Lexend Deca SemiBold"/>
                <a:sym typeface="Lexend Deca SemiBold"/>
              </a:rPr>
              <a:t>9</a:t>
            </a:r>
            <a:endParaRPr dirty="0"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313599" y="4566700"/>
            <a:ext cx="3899171" cy="23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u="sng" dirty="0">
                <a:solidFill>
                  <a:srgbClr val="666666"/>
                </a:solidFill>
                <a:latin typeface="Lexend Deca"/>
                <a:ea typeface="Lexend Deca"/>
                <a:cs typeface="Lexend Deca"/>
                <a:sym typeface="Lexend Dec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https://github.com/GrikTad/NLA_Final_Project</a:t>
            </a:r>
            <a:endParaRPr sz="1200" dirty="0">
              <a:solidFill>
                <a:srgbClr val="666666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800" y="1619400"/>
            <a:ext cx="2920751" cy="21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/>
        </p:nvSpPr>
        <p:spPr>
          <a:xfrm>
            <a:off x="370800" y="3826338"/>
            <a:ext cx="24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exend Deca"/>
                <a:ea typeface="Lexend Deca"/>
                <a:cs typeface="Lexend Deca"/>
                <a:sym typeface="Lexend Deca"/>
              </a:rPr>
              <a:t>Common approach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3247900" y="3783575"/>
            <a:ext cx="22002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exend Deca"/>
                <a:ea typeface="Lexend Deca"/>
                <a:cs typeface="Lexend Deca"/>
                <a:sym typeface="Lexend Deca"/>
              </a:rPr>
              <a:t>Manual realisation of the Q-function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5894050" y="3826350"/>
            <a:ext cx="2682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1"/>
          <p:cNvSpPr txBox="1"/>
          <p:nvPr/>
        </p:nvSpPr>
        <p:spPr>
          <a:xfrm>
            <a:off x="5995325" y="3783575"/>
            <a:ext cx="2682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Manual realisation of the Q-function (5 nodes)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4762" y="1624329"/>
            <a:ext cx="2566501" cy="217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800" y="1644265"/>
            <a:ext cx="2417999" cy="213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584</Words>
  <Application>Microsoft Office PowerPoint</Application>
  <PresentationFormat>Экран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Lexend Deca ExtraBold</vt:lpstr>
      <vt:lpstr>Cambria Math</vt:lpstr>
      <vt:lpstr>Lexend Deca Light</vt:lpstr>
      <vt:lpstr>Lexend Deca Black</vt:lpstr>
      <vt:lpstr>Lexend Deca</vt:lpstr>
      <vt:lpstr>Arial</vt:lpstr>
      <vt:lpstr>Lexend Deca SemiBold</vt:lpstr>
      <vt:lpstr>Simple Light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Осипенко</cp:lastModifiedBy>
  <cp:revision>3</cp:revision>
  <dcterms:modified xsi:type="dcterms:W3CDTF">2023-12-18T14:21:57Z</dcterms:modified>
</cp:coreProperties>
</file>