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7" r:id="rId3"/>
    <p:sldId id="257" r:id="rId4"/>
    <p:sldId id="258" r:id="rId5"/>
    <p:sldId id="259" r:id="rId6"/>
    <p:sldId id="273" r:id="rId7"/>
    <p:sldId id="272" r:id="rId8"/>
    <p:sldId id="275" r:id="rId9"/>
    <p:sldId id="276" r:id="rId10"/>
    <p:sldId id="270" r:id="rId11"/>
    <p:sldId id="263" r:id="rId12"/>
    <p:sldId id="262" r:id="rId13"/>
    <p:sldId id="264" r:id="rId14"/>
    <p:sldId id="265" r:id="rId15"/>
    <p:sldId id="271" r:id="rId16"/>
    <p:sldId id="268" r:id="rId17"/>
    <p:sldId id="269" r:id="rId18"/>
    <p:sldId id="260" r:id="rId19"/>
    <p:sldId id="266" r:id="rId20"/>
    <p:sldId id="261" r:id="rId21"/>
    <p:sldId id="26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825-86DE-4013-B962-74EF9B90336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123-6AB0-4099-8540-AA003C73B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5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825-86DE-4013-B962-74EF9B90336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123-6AB0-4099-8540-AA003C73B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7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825-86DE-4013-B962-74EF9B90336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123-6AB0-4099-8540-AA003C73B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044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825-86DE-4013-B962-74EF9B90336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123-6AB0-4099-8540-AA003C73B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048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825-86DE-4013-B962-74EF9B90336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123-6AB0-4099-8540-AA003C73B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071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825-86DE-4013-B962-74EF9B90336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123-6AB0-4099-8540-AA003C73B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331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825-86DE-4013-B962-74EF9B90336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123-6AB0-4099-8540-AA003C73B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498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825-86DE-4013-B962-74EF9B90336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123-6AB0-4099-8540-AA003C73B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897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825-86DE-4013-B962-74EF9B90336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123-6AB0-4099-8540-AA003C73B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84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825-86DE-4013-B962-74EF9B90336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5CD8123-6AB0-4099-8540-AA003C73B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6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825-86DE-4013-B962-74EF9B90336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123-6AB0-4099-8540-AA003C73B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27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825-86DE-4013-B962-74EF9B90336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123-6AB0-4099-8540-AA003C73B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66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825-86DE-4013-B962-74EF9B90336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123-6AB0-4099-8540-AA003C73B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89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825-86DE-4013-B962-74EF9B90336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123-6AB0-4099-8540-AA003C73B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71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825-86DE-4013-B962-74EF9B90336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123-6AB0-4099-8540-AA003C73B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8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825-86DE-4013-B962-74EF9B90336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123-6AB0-4099-8540-AA003C73B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8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825-86DE-4013-B962-74EF9B90336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8123-6AB0-4099-8540-AA003C73B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42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BFB825-86DE-4013-B962-74EF9B90336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CD8123-6AB0-4099-8540-AA003C73B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48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6.jpe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97" y="1454783"/>
            <a:ext cx="2272212" cy="1974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4742915" y="1964837"/>
            <a:ext cx="5879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venir Next LT Pro Light" panose="020B0304020202020204" pitchFamily="34" charset="0"/>
              </a:rPr>
              <a:t>Packaging and Deployment Automation Tool</a:t>
            </a:r>
          </a:p>
        </p:txBody>
      </p:sp>
    </p:spTree>
    <p:extLst>
      <p:ext uri="{BB962C8B-B14F-4D97-AF65-F5344CB8AC3E}">
        <p14:creationId xmlns:p14="http://schemas.microsoft.com/office/powerpoint/2010/main" val="399415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41" y="1217521"/>
            <a:ext cx="2272212" cy="1974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4987638" y="784776"/>
            <a:ext cx="3565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venir Next LT Pro Light" panose="020B0304020202020204" pitchFamily="34" charset="0"/>
              </a:rPr>
              <a:t>Package manifest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61321-AA51-6471-6C8F-CFE53B111E98}"/>
              </a:ext>
            </a:extLst>
          </p:cNvPr>
          <p:cNvSpPr txBox="1"/>
          <p:nvPr/>
        </p:nvSpPr>
        <p:spPr>
          <a:xfrm>
            <a:off x="4987638" y="1396494"/>
            <a:ext cx="7094164" cy="448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YAML format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Avenir Next LT Pro Light" panose="020B0304020202020204" pitchFamily="34" charset="0"/>
              </a:rPr>
              <a:t>Elements of package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Meta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Files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Images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Documents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Application Profile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Parameters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Jobs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7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41" y="1217521"/>
            <a:ext cx="2272212" cy="1974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4784437" y="275463"/>
            <a:ext cx="464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venir Next LT Pro Light" panose="020B0304020202020204" pitchFamily="34" charset="0"/>
              </a:rPr>
              <a:t>Meta Info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61321-AA51-6471-6C8F-CFE53B111E98}"/>
              </a:ext>
            </a:extLst>
          </p:cNvPr>
          <p:cNvSpPr txBox="1"/>
          <p:nvPr/>
        </p:nvSpPr>
        <p:spPr>
          <a:xfrm>
            <a:off x="4784437" y="686311"/>
            <a:ext cx="7094164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Avenir Next LT Pro Light" panose="020B0304020202020204" pitchFamily="34" charset="0"/>
              </a:rPr>
              <a:t>Stores information about the package such as version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6BD2B-C482-3D13-009A-53A17E47D663}"/>
              </a:ext>
            </a:extLst>
          </p:cNvPr>
          <p:cNvSpPr txBox="1"/>
          <p:nvPr/>
        </p:nvSpPr>
        <p:spPr>
          <a:xfrm>
            <a:off x="4784437" y="1217521"/>
            <a:ext cx="6419273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meta_data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package_name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dynamic ingress controller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Build ingress dynamically in k8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app_version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1.0.0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package_version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1.0.0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Andrew Pye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andrew.pye@metsi.co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git_package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http://gitpackagerepo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git_project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http://gitprojectrepo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git_branch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create_date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"2022-11-13 11:39:44"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update_date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"2022-11-13 11:39:44"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41" y="1217521"/>
            <a:ext cx="2272212" cy="1974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2739488" y="501106"/>
            <a:ext cx="7536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venir Next LT Pro Light" panose="020B0304020202020204" pitchFamily="34" charset="0"/>
              </a:rPr>
              <a:t>Application Profile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61321-AA51-6471-6C8F-CFE53B111E98}"/>
              </a:ext>
            </a:extLst>
          </p:cNvPr>
          <p:cNvSpPr txBox="1"/>
          <p:nvPr/>
        </p:nvSpPr>
        <p:spPr>
          <a:xfrm>
            <a:off x="4858329" y="1229066"/>
            <a:ext cx="7094164" cy="226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Allows for different configurations of the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Change the parameter needed for install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Filter actions or have action that are configure differently but with the same key so you can switch based on the selected profile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Configure package to have post install 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Avenir Next LT Pro Light" panose="020B03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C867A-5025-A923-032D-24498899D621}"/>
              </a:ext>
            </a:extLst>
          </p:cNvPr>
          <p:cNvSpPr txBox="1"/>
          <p:nvPr/>
        </p:nvSpPr>
        <p:spPr>
          <a:xfrm>
            <a:off x="4858329" y="3429000"/>
            <a:ext cx="709416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application_profiles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default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the default profile"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default_application_profile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default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9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77" y="1152867"/>
            <a:ext cx="2272212" cy="1974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4655452" y="2013918"/>
            <a:ext cx="1846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venir Next LT Pro Light" panose="020B0304020202020204" pitchFamily="34" charset="0"/>
              </a:rPr>
              <a:t>Files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61321-AA51-6471-6C8F-CFE53B111E98}"/>
              </a:ext>
            </a:extLst>
          </p:cNvPr>
          <p:cNvSpPr txBox="1"/>
          <p:nvPr/>
        </p:nvSpPr>
        <p:spPr>
          <a:xfrm>
            <a:off x="4627418" y="2621183"/>
            <a:ext cx="7094164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Avenir Next LT Pro Light" panose="020B0304020202020204" pitchFamily="34" charset="0"/>
              </a:rPr>
              <a:t>Required files to download for deploying the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8E886-180F-A344-7C36-5C24A75AC820}"/>
              </a:ext>
            </a:extLst>
          </p:cNvPr>
          <p:cNvSpPr txBox="1"/>
          <p:nvPr/>
        </p:nvSpPr>
        <p:spPr>
          <a:xfrm>
            <a:off x="2637561" y="3429000"/>
            <a:ext cx="9554439" cy="122341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git|github:Mrpye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ingress-controller:template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ingress.metsi.co.tpl:template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/dynamic-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ingress.metsi.co.tpl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git|github:Mrpye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ingress-controller:yaml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docker.io.config.json:yaml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docker.io.config.json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git|github:Mrpye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ingress-controller:yaml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dynamic-ingress-controller.yaml:yaml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\dynamic-ingress-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controller.yaml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git|github:Mrpye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ingress-controller:yaml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ico-micro-service-subnet-to-cidr.yaml:yaml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ico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-micro-service-subnet-to-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cidr.yaml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git|github:Mrpye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ingress-controller:yaml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ico-micro-service-cidr-to-subnet.yaml:yaml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ico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-micro-service-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cidr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-to-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subnet.yaml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git|github:Mrpye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ngress-controller:yaml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ico-micro-service-flask-tags.yaml:yaml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ico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-micro-service-flask-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tags.yaml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1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77" y="1152867"/>
            <a:ext cx="2272212" cy="1974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4578495" y="318408"/>
            <a:ext cx="1846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venir Next LT Pro Light" panose="020B0304020202020204" pitchFamily="34" charset="0"/>
              </a:rPr>
              <a:t>Images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61321-AA51-6471-6C8F-CFE53B111E98}"/>
              </a:ext>
            </a:extLst>
          </p:cNvPr>
          <p:cNvSpPr txBox="1"/>
          <p:nvPr/>
        </p:nvSpPr>
        <p:spPr>
          <a:xfrm>
            <a:off x="4578495" y="677465"/>
            <a:ext cx="7094164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Avenir Next LT Pro Light" panose="020B0304020202020204" pitchFamily="34" charset="0"/>
              </a:rPr>
              <a:t>Required docker images for the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8E886-180F-A344-7C36-5C24A75AC820}"/>
              </a:ext>
            </a:extLst>
          </p:cNvPr>
          <p:cNvSpPr txBox="1"/>
          <p:nvPr/>
        </p:nvSpPr>
        <p:spPr>
          <a:xfrm>
            <a:off x="4587538" y="1136477"/>
            <a:ext cx="5222584" cy="106182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docker.io/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metsitech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/dynamic-ingress-controller:1.0.1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docker.io/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pauldj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/flask-subnet-to-cidr:v1-amd64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docker.io/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pauldj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/flask-cidr-to-subnet:v1-amd64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docker.io/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shoreshank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/flask-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restapi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8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77" y="1287879"/>
            <a:ext cx="2272212" cy="1974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4789166" y="241439"/>
            <a:ext cx="3001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venir Next LT Pro Light" panose="020B0304020202020204" pitchFamily="34" charset="0"/>
              </a:rPr>
              <a:t>Documents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61321-AA51-6471-6C8F-CFE53B111E98}"/>
              </a:ext>
            </a:extLst>
          </p:cNvPr>
          <p:cNvSpPr txBox="1"/>
          <p:nvPr/>
        </p:nvSpPr>
        <p:spPr>
          <a:xfrm>
            <a:off x="4756091" y="764659"/>
            <a:ext cx="7094164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Avenir Next LT Pro Light" panose="020B0304020202020204" pitchFamily="34" charset="0"/>
              </a:rPr>
              <a:t>Build documents by combining markdown file and convert to 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4DA62-D7EE-61C9-1B3D-0EAF24A296EF}"/>
              </a:ext>
            </a:extLst>
          </p:cNvPr>
          <p:cNvSpPr txBox="1"/>
          <p:nvPr/>
        </p:nvSpPr>
        <p:spPr>
          <a:xfrm>
            <a:off x="4645885" y="1287879"/>
            <a:ext cx="7314575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help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Help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This is a help document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document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application_profile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document_path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doc/help.md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convert_to_html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git|github:Mrpye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hauler-feature-test-package:docs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/readme1.md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git|github:Mrpye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hauler-feature-test-package:docs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/readme2.md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git|github:Mrpye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hauler-feature-test-package:docs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/readme3.md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git|github:Mrpye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hauler-feature-test-package:docs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/readme4.md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48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06" y="1362924"/>
            <a:ext cx="2041078" cy="17733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4212418" y="434896"/>
            <a:ext cx="355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venir Next LT Pro Light" panose="020B0304020202020204" pitchFamily="34" charset="0"/>
              </a:rPr>
              <a:t>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61321-AA51-6471-6C8F-CFE53B111E98}"/>
              </a:ext>
            </a:extLst>
          </p:cNvPr>
          <p:cNvSpPr txBox="1"/>
          <p:nvPr/>
        </p:nvSpPr>
        <p:spPr>
          <a:xfrm>
            <a:off x="4212418" y="857351"/>
            <a:ext cx="7094164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Avenir Next LT Pro Light" panose="020B0304020202020204" pitchFamily="34" charset="0"/>
              </a:rPr>
              <a:t>Define input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8E886-180F-A344-7C36-5C24A75AC820}"/>
              </a:ext>
            </a:extLst>
          </p:cNvPr>
          <p:cNvSpPr txBox="1"/>
          <p:nvPr/>
        </p:nvSpPr>
        <p:spPr>
          <a:xfrm>
            <a:off x="4212418" y="1362924"/>
            <a:ext cx="7536873" cy="300082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endpoint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Endpoint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 endpoint to use for the dynamic ingress controller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ico-flask.metsilabs.local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input_type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modules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Modules to Install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input_type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multi_select_string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convert_list_answer_to_string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ds_type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dt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ds_name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service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ds_display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ds_value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06" y="1362924"/>
            <a:ext cx="2041078" cy="17733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4212418" y="434896"/>
            <a:ext cx="355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venir Next LT Pro Light" panose="020B0304020202020204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61321-AA51-6471-6C8F-CFE53B111E98}"/>
              </a:ext>
            </a:extLst>
          </p:cNvPr>
          <p:cNvSpPr txBox="1"/>
          <p:nvPr/>
        </p:nvSpPr>
        <p:spPr>
          <a:xfrm>
            <a:off x="4212418" y="874443"/>
            <a:ext cx="7094164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Avenir Next LT Pro Light" panose="020B0304020202020204" pitchFamily="34" charset="0"/>
              </a:rPr>
              <a:t>Define data table, list or key pair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8E886-180F-A344-7C36-5C24A75AC820}"/>
              </a:ext>
            </a:extLst>
          </p:cNvPr>
          <p:cNvSpPr txBox="1"/>
          <p:nvPr/>
        </p:nvSpPr>
        <p:spPr>
          <a:xfrm>
            <a:off x="4212418" y="1362266"/>
            <a:ext cx="7536873" cy="161582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tables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service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name,path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flask-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cidr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-to-subnet,/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convert-cidr;Prefix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flask-subnet-to-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cidr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,/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convert-subnet;Prefix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flask-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restapi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,/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/tags/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dedupe;Prefix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monitor_for_web_response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,/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convert-subnet;Prefix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41" y="1217521"/>
            <a:ext cx="2272212" cy="1974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4765964" y="501106"/>
            <a:ext cx="551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venir Next LT Pro Light" panose="020B0304020202020204" pitchFamily="34" charset="0"/>
              </a:rPr>
              <a:t>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61321-AA51-6471-6C8F-CFE53B111E98}"/>
              </a:ext>
            </a:extLst>
          </p:cNvPr>
          <p:cNvSpPr txBox="1"/>
          <p:nvPr/>
        </p:nvSpPr>
        <p:spPr>
          <a:xfrm>
            <a:off x="4765965" y="1217521"/>
            <a:ext cx="7094164" cy="485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K8 (apply, delete, exec, copy, status, services, pods, deployment…)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Helm (Apply, Delete)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SCP (Upload file)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vCenter (What ever you can do in GOVC)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API (API client)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JS (Run Java script code)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Template Engine (Inject values, token parser)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Docker Container (Upload, Download)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File Management (Copy, Delete)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Environmental Vars (Set Read)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Utils (Sleep, Store Values)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GB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96" y="1152867"/>
            <a:ext cx="2272212" cy="1974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4156365" y="263039"/>
            <a:ext cx="1846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venir Next LT Pro Light" panose="020B0304020202020204" pitchFamily="34" charset="0"/>
              </a:rPr>
              <a:t>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61321-AA51-6471-6C8F-CFE53B111E98}"/>
              </a:ext>
            </a:extLst>
          </p:cNvPr>
          <p:cNvSpPr txBox="1"/>
          <p:nvPr/>
        </p:nvSpPr>
        <p:spPr>
          <a:xfrm>
            <a:off x="4156365" y="648401"/>
            <a:ext cx="7094164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Avenir Next LT Pro Light" panose="020B0304020202020204" pitchFamily="34" charset="0"/>
              </a:rPr>
              <a:t>Actions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8E886-180F-A344-7C36-5C24A75AC820}"/>
              </a:ext>
            </a:extLst>
          </p:cNvPr>
          <p:cNvSpPr txBox="1"/>
          <p:nvPr/>
        </p:nvSpPr>
        <p:spPr>
          <a:xfrm>
            <a:off x="4156365" y="1152867"/>
            <a:ext cx="7934035" cy="493981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actions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import_selected_images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This will import the docker images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action_import_images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ignore_images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dynamic-ingress-controller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include_images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'{{ 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get_param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`modules` }}'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target_action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default</a:t>
            </a:r>
          </a:p>
          <a:p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apply_dynamic_ingress_yaml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Imports dynamic ingress controller into k8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action_k8_apply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yaml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/dynamic-ingress-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controller.yaml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dynamic-ingress-controller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process_tokens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target_action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default</a:t>
            </a:r>
          </a:p>
          <a:p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build_ico_micro_service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Build the 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yaml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a template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action_template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'{{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get_td_hval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`service` ( 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get_stk_val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 ) `name` }}'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'{{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get_td_hval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`service` ( 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get_stk_val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 ) `path` }}'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ico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-micro-service-{{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get_td_hval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`service` ( 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get_stk_val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 ) `name` }}.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yaml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/template/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ico</a:t>
            </a:r>
            <a:r>
              <a:rPr lang="en-GB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-micro-service-</a:t>
            </a:r>
            <a:r>
              <a:rPr lang="en-GB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template.yaml</a:t>
            </a:r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00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14" y="1068589"/>
            <a:ext cx="2272212" cy="1974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4503633" y="297905"/>
            <a:ext cx="7536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venir Next LT Pro Light" panose="020B0304020202020204" pitchFamily="34" charset="0"/>
              </a:rPr>
              <a:t>Packaging and Deployment Automation Tool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61321-AA51-6471-6C8F-CFE53B111E98}"/>
              </a:ext>
            </a:extLst>
          </p:cNvPr>
          <p:cNvSpPr txBox="1"/>
          <p:nvPr/>
        </p:nvSpPr>
        <p:spPr>
          <a:xfrm>
            <a:off x="4836920" y="1227388"/>
            <a:ext cx="6191935" cy="559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Repeatable Reliable Packaging of Kubernetes Applications.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Integrate into CI/CD pipeline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Easy application deployment to airgap environments.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Automate tasks to customise application deployment.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Remap application to different environments.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343536"/>
                </a:solidFill>
                <a:effectLst/>
                <a:latin typeface="Avenir Next LT Pro Light" panose="020B0304020202020204" pitchFamily="34" charset="0"/>
              </a:rPr>
              <a:t>Compose application package manifest in a YAML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343536"/>
                </a:solidFill>
                <a:effectLst/>
                <a:latin typeface="Avenir Next LT Pro Light" panose="020B0304020202020204" pitchFamily="34" charset="0"/>
              </a:rPr>
              <a:t>In-built support for Helm </a:t>
            </a:r>
            <a:r>
              <a:rPr lang="en-US" sz="1600" dirty="0">
                <a:solidFill>
                  <a:srgbClr val="343536"/>
                </a:solidFill>
                <a:latin typeface="Avenir Next LT Pro Light" panose="020B0304020202020204" pitchFamily="34" charset="0"/>
              </a:rPr>
              <a:t>C</a:t>
            </a:r>
            <a:r>
              <a:rPr lang="en-US" sz="1600" i="0" dirty="0">
                <a:solidFill>
                  <a:srgbClr val="343536"/>
                </a:solidFill>
                <a:effectLst/>
                <a:latin typeface="Avenir Next LT Pro Light" panose="020B0304020202020204" pitchFamily="34" charset="0"/>
              </a:rPr>
              <a:t>harts, k8, vCenter, Docker Registry, API and much more.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343536"/>
                </a:solidFill>
                <a:effectLst/>
                <a:latin typeface="Avenir Next LT Pro Light" panose="020B0304020202020204" pitchFamily="34" charset="0"/>
              </a:rPr>
              <a:t>Run jobs using the inbuilt automation engine</a:t>
            </a:r>
            <a:r>
              <a:rPr lang="en-US" sz="1600" dirty="0">
                <a:solidFill>
                  <a:srgbClr val="343536"/>
                </a:solidFill>
                <a:latin typeface="Avenir Next LT Pro Light" panose="020B0304020202020204" pitchFamily="34" charset="0"/>
              </a:rPr>
              <a:t>, support for loop error handling, template support for injecting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343536"/>
                </a:solidFill>
                <a:effectLst/>
                <a:latin typeface="Avenir Next LT Pro Light" panose="020B0304020202020204" pitchFamily="34" charset="0"/>
              </a:rPr>
              <a:t>Combine markdown files from multiple sources to build document and convert to HTML.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43536"/>
                </a:solidFill>
                <a:latin typeface="Avenir Next LT Pro Light" panose="020B0304020202020204" pitchFamily="34" charset="0"/>
              </a:rPr>
              <a:t>A small single binary file no need for external library or dependencies.</a:t>
            </a:r>
            <a:endParaRPr lang="en-US" sz="1600" i="0" dirty="0">
              <a:solidFill>
                <a:srgbClr val="343536"/>
              </a:solidFill>
              <a:effectLst/>
              <a:latin typeface="Avenir Next LT Pro Light" panose="020B03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62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41" y="1217521"/>
            <a:ext cx="2272212" cy="1974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4567598" y="510342"/>
            <a:ext cx="584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venir Next LT Pro Light" panose="020B0304020202020204" pitchFamily="34" charset="0"/>
              </a:rPr>
              <a:t>Job engine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61321-AA51-6471-6C8F-CFE53B111E98}"/>
              </a:ext>
            </a:extLst>
          </p:cNvPr>
          <p:cNvSpPr txBox="1"/>
          <p:nvPr/>
        </p:nvSpPr>
        <p:spPr>
          <a:xfrm>
            <a:off x="4765965" y="1217521"/>
            <a:ext cx="7094164" cy="300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Use jobs to combine actions to perform a series of 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Control the flow (on error, end or </a:t>
            </a:r>
            <a:r>
              <a:rPr lang="en-GB" sz="1600" dirty="0" err="1">
                <a:latin typeface="Avenir Next LT Pro Light" panose="020B0304020202020204" pitchFamily="34" charset="0"/>
              </a:rPr>
              <a:t>goto</a:t>
            </a:r>
            <a:r>
              <a:rPr lang="en-GB" sz="1600" dirty="0">
                <a:latin typeface="Avenir Next LT Pro Light" panose="020B0304020202020204" pitchFamily="34" charset="0"/>
              </a:rPr>
              <a:t> another step)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Loops also nested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Sleeps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Go to a step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Enable Disable steps based on variable or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 Use application profiles to modify the job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Label steps</a:t>
            </a:r>
          </a:p>
        </p:txBody>
      </p:sp>
    </p:spTree>
    <p:extLst>
      <p:ext uri="{BB962C8B-B14F-4D97-AF65-F5344CB8AC3E}">
        <p14:creationId xmlns:p14="http://schemas.microsoft.com/office/powerpoint/2010/main" val="364924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06" y="1362924"/>
            <a:ext cx="2041078" cy="17733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4212418" y="291402"/>
            <a:ext cx="1846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venir Next LT Pro Light" panose="020B0304020202020204" pitchFamily="34" charset="0"/>
              </a:rPr>
              <a:t>Jobs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61321-AA51-6471-6C8F-CFE53B111E98}"/>
              </a:ext>
            </a:extLst>
          </p:cNvPr>
          <p:cNvSpPr txBox="1"/>
          <p:nvPr/>
        </p:nvSpPr>
        <p:spPr>
          <a:xfrm>
            <a:off x="4212418" y="814622"/>
            <a:ext cx="7094164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Avenir Next LT Pro Light" panose="020B0304020202020204" pitchFamily="34" charset="0"/>
              </a:rPr>
              <a:t>Job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8E886-180F-A344-7C36-5C24A75AC820}"/>
              </a:ext>
            </a:extLst>
          </p:cNvPr>
          <p:cNvSpPr txBox="1"/>
          <p:nvPr/>
        </p:nvSpPr>
        <p:spPr>
          <a:xfrm>
            <a:off x="4212418" y="1362924"/>
            <a:ext cx="7536873" cy="480131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jobs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install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Install Dynamic Ingress Controller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This will install the Dynamic Ingress Controller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actions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import_dynamic_ingress_controller_image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disable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import_selected_images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disable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</a:p>
          <a:p>
            <a:r>
              <a:rPr lang="en-GB" sz="900" dirty="0">
                <a:solidFill>
                  <a:srgbClr val="569CD6"/>
                </a:solidFill>
                <a:latin typeface="Consolas" panose="020B0609020204030204" pitchFamily="49" charset="0"/>
              </a:rPr>
              <a:t>	   </a:t>
            </a:r>
            <a:r>
              <a:rPr lang="en-GB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continue_on_error</a:t>
            </a:r>
            <a:r>
              <a:rPr lang="en-GB" sz="900" dirty="0">
                <a:solidFill>
                  <a:srgbClr val="569CD6"/>
                </a:solidFill>
                <a:latin typeface="Consolas" panose="020B0609020204030204" pitchFamily="49" charset="0"/>
              </a:rPr>
              <a:t>: </a:t>
            </a:r>
            <a:r>
              <a:rPr lang="en-GB" sz="900" dirty="0">
                <a:solidFill>
                  <a:srgbClr val="CE9178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apply_dynamic_ingress_yaml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disable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for;i;0;{{minus (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get_td_rows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`service`) 1}}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build_ico_micro_service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disable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'{{ not (contains (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get_param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`modules`) (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get_td_hval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`service` (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get_stk_val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 ) `name` )) }}'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apply_ico_micro_service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disable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'{{ not (contains (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get_param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`modules`) (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get_td_hval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`service` ( 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get_stk_val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 ) `name` )) }}'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next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allowed_jobs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uninstall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30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64" y="1700012"/>
            <a:ext cx="2041078" cy="17733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5172526" y="1592057"/>
            <a:ext cx="1846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venir Next LT Pro Light" panose="020B0304020202020204" pitchFamily="34" charset="0"/>
              </a:rPr>
              <a:t>Demos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61321-AA51-6471-6C8F-CFE53B111E98}"/>
              </a:ext>
            </a:extLst>
          </p:cNvPr>
          <p:cNvSpPr txBox="1"/>
          <p:nvPr/>
        </p:nvSpPr>
        <p:spPr>
          <a:xfrm>
            <a:off x="5128741" y="2115277"/>
            <a:ext cx="4536552" cy="115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Avenir Next LT Pro Light" panose="020B0304020202020204" pitchFamily="34" charset="0"/>
              </a:rPr>
              <a:t>Build </a:t>
            </a:r>
            <a:r>
              <a:rPr lang="en-GB" sz="1600" dirty="0" err="1">
                <a:latin typeface="Avenir Next LT Pro Light" panose="020B0304020202020204" pitchFamily="34" charset="0"/>
              </a:rPr>
              <a:t>PowerDNS</a:t>
            </a:r>
            <a:r>
              <a:rPr lang="en-GB" sz="1600" dirty="0">
                <a:latin typeface="Avenir Next LT Pro Light" panose="020B0304020202020204" pitchFamily="34" charset="0"/>
              </a:rPr>
              <a:t> Package and Install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latin typeface="Avenir Next LT Pro Light" panose="020B0304020202020204" pitchFamily="34" charset="0"/>
              </a:rPr>
              <a:t>Install Netbox 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latin typeface="Avenir Next LT Pro Light" panose="020B0304020202020204" pitchFamily="34" charset="0"/>
              </a:rPr>
              <a:t>Look at more advanced packages</a:t>
            </a:r>
          </a:p>
        </p:txBody>
      </p:sp>
    </p:spTree>
    <p:extLst>
      <p:ext uri="{BB962C8B-B14F-4D97-AF65-F5344CB8AC3E}">
        <p14:creationId xmlns:p14="http://schemas.microsoft.com/office/powerpoint/2010/main" val="222597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2CE665A-ED55-2513-CED2-2FAE44873444}"/>
              </a:ext>
            </a:extLst>
          </p:cNvPr>
          <p:cNvGrpSpPr/>
          <p:nvPr/>
        </p:nvGrpSpPr>
        <p:grpSpPr>
          <a:xfrm>
            <a:off x="3229518" y="900447"/>
            <a:ext cx="8448226" cy="3988897"/>
            <a:chOff x="3257227" y="1251429"/>
            <a:chExt cx="8448226" cy="3988897"/>
          </a:xfrm>
        </p:grpSpPr>
        <p:pic>
          <p:nvPicPr>
            <p:cNvPr id="8" name="Picture 7" descr="Logo, icon&#10;&#10;Description automatically generated">
              <a:extLst>
                <a:ext uri="{FF2B5EF4-FFF2-40B4-BE49-F238E27FC236}">
                  <a16:creationId xmlns:a16="http://schemas.microsoft.com/office/drawing/2014/main" id="{AB3995F2-3599-F4BA-6844-0489EFB45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618" y="4257390"/>
              <a:ext cx="1131304" cy="982936"/>
            </a:xfrm>
            <a:prstGeom prst="rect">
              <a:avLst/>
            </a:prstGeom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ABBFDBC-2465-9376-B9B0-385FAF6588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3067" y="4395331"/>
              <a:ext cx="737288" cy="737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Yaml file Icons - Download 2394 Free Yaml file icons here">
              <a:extLst>
                <a:ext uri="{FF2B5EF4-FFF2-40B4-BE49-F238E27FC236}">
                  <a16:creationId xmlns:a16="http://schemas.microsoft.com/office/drawing/2014/main" id="{315FEB69-23F4-21EB-974C-AEED50695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7091" y="4489986"/>
              <a:ext cx="737288" cy="737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0A4A13A-96B9-7647-42B7-AB646D70BD3E}"/>
                </a:ext>
              </a:extLst>
            </p:cNvPr>
            <p:cNvGrpSpPr/>
            <p:nvPr/>
          </p:nvGrpSpPr>
          <p:grpSpPr>
            <a:xfrm>
              <a:off x="3257227" y="1382062"/>
              <a:ext cx="3232550" cy="1992103"/>
              <a:chOff x="2041047" y="-108882"/>
              <a:chExt cx="4250108" cy="2785929"/>
            </a:xfrm>
          </p:grpSpPr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A1E2D804-A0F4-988F-C6F9-23F4D87C0F51}"/>
                  </a:ext>
                </a:extLst>
              </p:cNvPr>
              <p:cNvSpPr/>
              <p:nvPr/>
            </p:nvSpPr>
            <p:spPr>
              <a:xfrm>
                <a:off x="2041047" y="-108882"/>
                <a:ext cx="4250108" cy="2785929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D5C245-A4FF-D2D9-8C0A-EB4EEB75AEEB}"/>
                  </a:ext>
                </a:extLst>
              </p:cNvPr>
              <p:cNvSpPr txBox="1"/>
              <p:nvPr/>
            </p:nvSpPr>
            <p:spPr>
              <a:xfrm>
                <a:off x="3243523" y="1482147"/>
                <a:ext cx="14823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dirty="0">
                    <a:latin typeface="Avenir Next LT Pro Light" panose="020B0304020202020204" pitchFamily="34" charset="0"/>
                  </a:rPr>
                  <a:t>Git</a:t>
                </a:r>
              </a:p>
            </p:txBody>
          </p:sp>
          <p:pic>
            <p:nvPicPr>
              <p:cNvPr id="1026" name="Picture 2" descr="Separating git config for several git servers">
                <a:extLst>
                  <a:ext uri="{FF2B5EF4-FFF2-40B4-BE49-F238E27FC236}">
                    <a16:creationId xmlns:a16="http://schemas.microsoft.com/office/drawing/2014/main" id="{E4161294-DC9B-5F93-1803-7B745D6879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434"/>
              <a:stretch/>
            </p:blipFill>
            <p:spPr bwMode="auto">
              <a:xfrm>
                <a:off x="3001449" y="342119"/>
                <a:ext cx="2578176" cy="874446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7634210-B411-0B29-5057-FF18C48AA294}"/>
                </a:ext>
              </a:extLst>
            </p:cNvPr>
            <p:cNvGrpSpPr/>
            <p:nvPr/>
          </p:nvGrpSpPr>
          <p:grpSpPr>
            <a:xfrm>
              <a:off x="8399064" y="1251429"/>
              <a:ext cx="3306389" cy="2193610"/>
              <a:chOff x="7127121" y="-108882"/>
              <a:chExt cx="4250108" cy="2785929"/>
            </a:xfrm>
          </p:grpSpPr>
          <p:sp>
            <p:nvSpPr>
              <p:cNvPr id="5" name="Cloud 4">
                <a:extLst>
                  <a:ext uri="{FF2B5EF4-FFF2-40B4-BE49-F238E27FC236}">
                    <a16:creationId xmlns:a16="http://schemas.microsoft.com/office/drawing/2014/main" id="{EC9D1FEA-7CB1-2851-1407-DC578509BD8E}"/>
                  </a:ext>
                </a:extLst>
              </p:cNvPr>
              <p:cNvSpPr/>
              <p:nvPr/>
            </p:nvSpPr>
            <p:spPr>
              <a:xfrm>
                <a:off x="7127121" y="-108882"/>
                <a:ext cx="4250108" cy="2785929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9942C7-959F-8F02-EAB3-25E1B8E0321B}"/>
                  </a:ext>
                </a:extLst>
              </p:cNvPr>
              <p:cNvSpPr txBox="1"/>
              <p:nvPr/>
            </p:nvSpPr>
            <p:spPr>
              <a:xfrm>
                <a:off x="8485006" y="1687133"/>
                <a:ext cx="1722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>
                    <a:latin typeface="Avenir Next LT Pro Light" panose="020B0304020202020204" pitchFamily="34" charset="0"/>
                  </a:rPr>
                  <a:t>Registry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2093438-C0CB-49EF-1B5B-17C3F9A061B9}"/>
                  </a:ext>
                </a:extLst>
              </p:cNvPr>
              <p:cNvGrpSpPr/>
              <p:nvPr/>
            </p:nvGrpSpPr>
            <p:grpSpPr>
              <a:xfrm>
                <a:off x="8268688" y="342871"/>
                <a:ext cx="2229983" cy="1025080"/>
                <a:chOff x="6867835" y="748302"/>
                <a:chExt cx="2229983" cy="1025080"/>
              </a:xfrm>
              <a:effectLst>
                <a:reflection blurRad="6350" stA="52000" endA="300" endPos="35000" dir="5400000" sy="-100000" algn="bl" rotWithShape="0"/>
              </a:effectLst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71FFD57D-44EE-5F21-A350-65F633C4CD7B}"/>
                    </a:ext>
                  </a:extLst>
                </p:cNvPr>
                <p:cNvSpPr/>
                <p:nvPr/>
              </p:nvSpPr>
              <p:spPr>
                <a:xfrm>
                  <a:off x="6867835" y="748302"/>
                  <a:ext cx="2229983" cy="102508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28" name="Picture 4" descr="Harbor: How to Deploy a Private Container Registry | Justin's IT Blog">
                  <a:extLst>
                    <a:ext uri="{FF2B5EF4-FFF2-40B4-BE49-F238E27FC236}">
                      <a16:creationId xmlns:a16="http://schemas.microsoft.com/office/drawing/2014/main" id="{F02F11B2-0C7B-FB9E-1BD1-E8CB559BF1B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48350" y="884171"/>
                  <a:ext cx="750975" cy="750975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/>
              </p:spPr>
            </p:pic>
            <p:pic>
              <p:nvPicPr>
                <p:cNvPr id="1030" name="Picture 6" descr="Press and Media Resources - Docker">
                  <a:extLst>
                    <a:ext uri="{FF2B5EF4-FFF2-40B4-BE49-F238E27FC236}">
                      <a16:creationId xmlns:a16="http://schemas.microsoft.com/office/drawing/2014/main" id="{0AF0A206-A125-B414-5A6C-8C05063282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09718" y="884172"/>
                  <a:ext cx="877341" cy="750975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/>
              </p:spPr>
            </p:pic>
          </p:grpSp>
        </p:grp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2EA35C92-8639-CC5D-461E-C38029C5398B}"/>
                </a:ext>
              </a:extLst>
            </p:cNvPr>
            <p:cNvSpPr/>
            <p:nvPr/>
          </p:nvSpPr>
          <p:spPr>
            <a:xfrm rot="16200000">
              <a:off x="5863758" y="4302136"/>
              <a:ext cx="479481" cy="9829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D81EF48E-992C-B8A7-2297-F86987C4DDA8}"/>
                </a:ext>
              </a:extLst>
            </p:cNvPr>
            <p:cNvSpPr/>
            <p:nvPr/>
          </p:nvSpPr>
          <p:spPr>
            <a:xfrm rot="16200000">
              <a:off x="8719597" y="4257389"/>
              <a:ext cx="479481" cy="9829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0351C6C-8920-0F89-6F92-9A47FD567BA7}"/>
                </a:ext>
              </a:extLst>
            </p:cNvPr>
            <p:cNvSpPr/>
            <p:nvPr/>
          </p:nvSpPr>
          <p:spPr>
            <a:xfrm rot="18683580">
              <a:off x="5995167" y="3136387"/>
              <a:ext cx="479481" cy="9829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48563DA8-940D-61D6-D71E-E3DB82A1DE4C}"/>
                </a:ext>
              </a:extLst>
            </p:cNvPr>
            <p:cNvSpPr/>
            <p:nvPr/>
          </p:nvSpPr>
          <p:spPr>
            <a:xfrm rot="3041778">
              <a:off x="8073053" y="3144385"/>
              <a:ext cx="479481" cy="9829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404B56-E3A7-65D9-BF82-C750810BF830}"/>
                </a:ext>
              </a:extLst>
            </p:cNvPr>
            <p:cNvSpPr txBox="1"/>
            <p:nvPr/>
          </p:nvSpPr>
          <p:spPr>
            <a:xfrm>
              <a:off x="4139448" y="4035095"/>
              <a:ext cx="204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Package Manifest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EF3F76-DA12-3DA4-E38A-D2532CF1E9A9}"/>
                </a:ext>
              </a:extLst>
            </p:cNvPr>
            <p:cNvSpPr txBox="1"/>
            <p:nvPr/>
          </p:nvSpPr>
          <p:spPr>
            <a:xfrm>
              <a:off x="9448745" y="3908513"/>
              <a:ext cx="204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Artifact Package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8937E84-1E2D-538A-002E-BCD23992CFA7}"/>
              </a:ext>
            </a:extLst>
          </p:cNvPr>
          <p:cNvSpPr txBox="1"/>
          <p:nvPr/>
        </p:nvSpPr>
        <p:spPr>
          <a:xfrm>
            <a:off x="3539287" y="367085"/>
            <a:ext cx="7536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venir Next LT Pro Light" panose="020B0304020202020204" pitchFamily="34" charset="0"/>
              </a:rPr>
              <a:t>Packaging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512D22C-3477-7E7B-FB38-F93766A04FD6}"/>
              </a:ext>
            </a:extLst>
          </p:cNvPr>
          <p:cNvSpPr/>
          <p:nvPr/>
        </p:nvSpPr>
        <p:spPr>
          <a:xfrm>
            <a:off x="4823556" y="3113074"/>
            <a:ext cx="347169" cy="504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91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8937E84-1E2D-538A-002E-BCD23992CFA7}"/>
              </a:ext>
            </a:extLst>
          </p:cNvPr>
          <p:cNvSpPr txBox="1"/>
          <p:nvPr/>
        </p:nvSpPr>
        <p:spPr>
          <a:xfrm>
            <a:off x="3181969" y="-11021"/>
            <a:ext cx="7536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venir Next LT Pro Light" panose="020B0304020202020204" pitchFamily="34" charset="0"/>
              </a:rPr>
              <a:t>Deployment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F2733A-16FD-658A-9DB2-84BF7E9AE251}"/>
              </a:ext>
            </a:extLst>
          </p:cNvPr>
          <p:cNvGrpSpPr/>
          <p:nvPr/>
        </p:nvGrpSpPr>
        <p:grpSpPr>
          <a:xfrm>
            <a:off x="2426898" y="604983"/>
            <a:ext cx="1992577" cy="1481573"/>
            <a:chOff x="2704061" y="407934"/>
            <a:chExt cx="3306388" cy="2579500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A1E2D804-A0F4-988F-C6F9-23F4D87C0F51}"/>
                </a:ext>
              </a:extLst>
            </p:cNvPr>
            <p:cNvSpPr/>
            <p:nvPr/>
          </p:nvSpPr>
          <p:spPr>
            <a:xfrm>
              <a:off x="2704061" y="407934"/>
              <a:ext cx="3306388" cy="201199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0D5C245-A4FF-D2D9-8C0A-EB4EEB75AEEB}"/>
                </a:ext>
              </a:extLst>
            </p:cNvPr>
            <p:cNvSpPr txBox="1"/>
            <p:nvPr/>
          </p:nvSpPr>
          <p:spPr>
            <a:xfrm>
              <a:off x="3155841" y="2451577"/>
              <a:ext cx="2360263" cy="535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Avenir Next LT Pro Light" panose="020B0304020202020204" pitchFamily="34" charset="0"/>
                </a:rPr>
                <a:t>Dev</a:t>
              </a:r>
              <a:endParaRPr lang="en-GB" dirty="0">
                <a:latin typeface="Avenir Next LT Pro Light" panose="020B03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611B23C-7C18-8EFD-6F2A-5ABE98DC01CA}"/>
                </a:ext>
              </a:extLst>
            </p:cNvPr>
            <p:cNvGrpSpPr/>
            <p:nvPr/>
          </p:nvGrpSpPr>
          <p:grpSpPr>
            <a:xfrm>
              <a:off x="3491734" y="536996"/>
              <a:ext cx="1560556" cy="1194827"/>
              <a:chOff x="2669699" y="332252"/>
              <a:chExt cx="1849466" cy="1480642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1FFD57D-44EE-5F21-A350-65F633C4CD7B}"/>
                  </a:ext>
                </a:extLst>
              </p:cNvPr>
              <p:cNvSpPr/>
              <p:nvPr/>
            </p:nvSpPr>
            <p:spPr>
              <a:xfrm>
                <a:off x="2669699" y="332252"/>
                <a:ext cx="1849466" cy="1480642"/>
              </a:xfrm>
              <a:prstGeom prst="roundRect">
                <a:avLst>
                  <a:gd name="adj" fmla="val 918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30" name="Picture 6" descr="Press and Media Resources - Docker">
                <a:extLst>
                  <a:ext uri="{FF2B5EF4-FFF2-40B4-BE49-F238E27FC236}">
                    <a16:creationId xmlns:a16="http://schemas.microsoft.com/office/drawing/2014/main" id="{0AF0A206-A125-B414-5A6C-8C05063282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3838" y="1072573"/>
                <a:ext cx="602646" cy="522102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2050" name="Picture 2" descr="Overview | Kubernetes">
                <a:extLst>
                  <a:ext uri="{FF2B5EF4-FFF2-40B4-BE49-F238E27FC236}">
                    <a16:creationId xmlns:a16="http://schemas.microsoft.com/office/drawing/2014/main" id="{68C0591C-D341-9058-B512-665125A44D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529" y="1032556"/>
                <a:ext cx="602646" cy="6026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Separating git config for several git servers">
                <a:extLst>
                  <a:ext uri="{FF2B5EF4-FFF2-40B4-BE49-F238E27FC236}">
                    <a16:creationId xmlns:a16="http://schemas.microsoft.com/office/drawing/2014/main" id="{E4161294-DC9B-5F93-1803-7B745D6879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434"/>
              <a:stretch/>
            </p:blipFill>
            <p:spPr bwMode="auto">
              <a:xfrm>
                <a:off x="2868529" y="498509"/>
                <a:ext cx="1451807" cy="49482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6C59C5A-CCA5-8E44-E0DD-2001B5DE937F}"/>
              </a:ext>
            </a:extLst>
          </p:cNvPr>
          <p:cNvGrpSpPr/>
          <p:nvPr/>
        </p:nvGrpSpPr>
        <p:grpSpPr>
          <a:xfrm>
            <a:off x="5937884" y="594669"/>
            <a:ext cx="1720062" cy="1409512"/>
            <a:chOff x="8238795" y="317125"/>
            <a:chExt cx="3306389" cy="2782163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EC9D1FEA-7CB1-2851-1407-DC578509BD8E}"/>
                </a:ext>
              </a:extLst>
            </p:cNvPr>
            <p:cNvSpPr/>
            <p:nvPr/>
          </p:nvSpPr>
          <p:spPr>
            <a:xfrm>
              <a:off x="8238795" y="317125"/>
              <a:ext cx="3306389" cy="219361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9942C7-959F-8F02-EAB3-25E1B8E0321B}"/>
                </a:ext>
              </a:extLst>
            </p:cNvPr>
            <p:cNvSpPr txBox="1"/>
            <p:nvPr/>
          </p:nvSpPr>
          <p:spPr>
            <a:xfrm>
              <a:off x="8733709" y="2537343"/>
              <a:ext cx="2443587" cy="56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Avenir Next LT Pro Light" panose="020B0304020202020204" pitchFamily="34" charset="0"/>
                </a:rPr>
                <a:t>Prod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4086BCF-52A5-526C-FE18-A116D4833888}"/>
                </a:ext>
              </a:extLst>
            </p:cNvPr>
            <p:cNvGrpSpPr/>
            <p:nvPr/>
          </p:nvGrpSpPr>
          <p:grpSpPr>
            <a:xfrm>
              <a:off x="9270131" y="671160"/>
              <a:ext cx="1560556" cy="1194827"/>
              <a:chOff x="9874038" y="968808"/>
              <a:chExt cx="1560556" cy="1194827"/>
            </a:xfrm>
            <a:effectLst>
              <a:reflection blurRad="6350" stA="52000" endA="300" endPos="35000" dir="5400000" sy="-100000" algn="bl" rotWithShape="0"/>
            </a:effectLst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E260CDD-DB2A-6231-CA34-6EC4C6A8A4F9}"/>
                  </a:ext>
                </a:extLst>
              </p:cNvPr>
              <p:cNvGrpSpPr/>
              <p:nvPr/>
            </p:nvGrpSpPr>
            <p:grpSpPr>
              <a:xfrm>
                <a:off x="9874038" y="968808"/>
                <a:ext cx="1560556" cy="1194827"/>
                <a:chOff x="2669699" y="332252"/>
                <a:chExt cx="1849466" cy="1480642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465489B-EEEC-F4B8-ED80-EE393282A546}"/>
                    </a:ext>
                  </a:extLst>
                </p:cNvPr>
                <p:cNvSpPr/>
                <p:nvPr/>
              </p:nvSpPr>
              <p:spPr>
                <a:xfrm>
                  <a:off x="2669699" y="332252"/>
                  <a:ext cx="1849466" cy="1480642"/>
                </a:xfrm>
                <a:prstGeom prst="roundRect">
                  <a:avLst>
                    <a:gd name="adj" fmla="val 9181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7" name="Picture 2" descr="Overview | Kubernetes">
                  <a:extLst>
                    <a:ext uri="{FF2B5EF4-FFF2-40B4-BE49-F238E27FC236}">
                      <a16:creationId xmlns:a16="http://schemas.microsoft.com/office/drawing/2014/main" id="{EDE971BD-4FCC-822C-74E0-05DFB8EE9D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68529" y="1032556"/>
                  <a:ext cx="602646" cy="6026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 descr="Separating git config for several git servers">
                  <a:extLst>
                    <a:ext uri="{FF2B5EF4-FFF2-40B4-BE49-F238E27FC236}">
                      <a16:creationId xmlns:a16="http://schemas.microsoft.com/office/drawing/2014/main" id="{A751F952-D631-0842-4F72-C24F41EF54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9434"/>
                <a:stretch/>
              </p:blipFill>
              <p:spPr bwMode="auto">
                <a:xfrm>
                  <a:off x="2868529" y="498509"/>
                  <a:ext cx="1451807" cy="494825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/>
              </p:spPr>
            </p:pic>
          </p:grpSp>
          <p:pic>
            <p:nvPicPr>
              <p:cNvPr id="1028" name="Picture 4" descr="Harbor: How to Deploy a Private Container Registry | Justin's IT Blog">
                <a:extLst>
                  <a:ext uri="{FF2B5EF4-FFF2-40B4-BE49-F238E27FC236}">
                    <a16:creationId xmlns:a16="http://schemas.microsoft.com/office/drawing/2014/main" id="{F02F11B2-0C7B-FB9E-1BD1-E8CB559BF1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8083" y="1573571"/>
                <a:ext cx="425772" cy="430936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D20AD1C-55E0-E21F-29CD-BA00D23A7380}"/>
              </a:ext>
            </a:extLst>
          </p:cNvPr>
          <p:cNvGrpSpPr/>
          <p:nvPr/>
        </p:nvGrpSpPr>
        <p:grpSpPr>
          <a:xfrm>
            <a:off x="9247654" y="535497"/>
            <a:ext cx="1890782" cy="1534682"/>
            <a:chOff x="9247653" y="535497"/>
            <a:chExt cx="2234821" cy="1950319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7B7247B7-E4CF-AAB3-55A9-02F8A715071C}"/>
                </a:ext>
              </a:extLst>
            </p:cNvPr>
            <p:cNvSpPr/>
            <p:nvPr/>
          </p:nvSpPr>
          <p:spPr>
            <a:xfrm>
              <a:off x="9247653" y="535497"/>
              <a:ext cx="2234821" cy="146868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58F299E-1042-FC92-5A48-A46CDC399318}"/>
                </a:ext>
              </a:extLst>
            </p:cNvPr>
            <p:cNvSpPr txBox="1"/>
            <p:nvPr/>
          </p:nvSpPr>
          <p:spPr>
            <a:xfrm>
              <a:off x="9811731" y="2094684"/>
              <a:ext cx="1334437" cy="39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Avenir Next LT Pro Light" panose="020B0304020202020204" pitchFamily="34" charset="0"/>
                </a:rPr>
                <a:t>Airgap</a:t>
              </a:r>
              <a:endParaRPr lang="en-GB" sz="2400" dirty="0">
                <a:latin typeface="Avenir Next LT Pro Light" panose="020B0304020202020204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7E3DFDB-E1C7-F149-66C1-26A3C4F67F7A}"/>
                </a:ext>
              </a:extLst>
            </p:cNvPr>
            <p:cNvGrpSpPr/>
            <p:nvPr/>
          </p:nvGrpSpPr>
          <p:grpSpPr>
            <a:xfrm>
              <a:off x="9888402" y="730125"/>
              <a:ext cx="1054795" cy="799971"/>
              <a:chOff x="9874038" y="968808"/>
              <a:chExt cx="1560556" cy="1194827"/>
            </a:xfrm>
            <a:effectLst>
              <a:reflection blurRad="6350" stA="52000" endA="300" endPos="35000" dir="5400000" sy="-100000" algn="bl" rotWithShape="0"/>
            </a:effectLst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EEDB07F-7D0E-3EAE-937D-240DF4C55113}"/>
                  </a:ext>
                </a:extLst>
              </p:cNvPr>
              <p:cNvGrpSpPr/>
              <p:nvPr/>
            </p:nvGrpSpPr>
            <p:grpSpPr>
              <a:xfrm>
                <a:off x="9874038" y="968808"/>
                <a:ext cx="1560556" cy="1194827"/>
                <a:chOff x="2669699" y="332252"/>
                <a:chExt cx="1849466" cy="1480642"/>
              </a:xfrm>
            </p:grpSpPr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18328CE0-710D-EFD7-B73E-2DA8BBC447CE}"/>
                    </a:ext>
                  </a:extLst>
                </p:cNvPr>
                <p:cNvSpPr/>
                <p:nvPr/>
              </p:nvSpPr>
              <p:spPr>
                <a:xfrm>
                  <a:off x="2669699" y="332252"/>
                  <a:ext cx="1849466" cy="1480642"/>
                </a:xfrm>
                <a:prstGeom prst="roundRect">
                  <a:avLst>
                    <a:gd name="adj" fmla="val 9181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9" name="Picture 2" descr="Overview | Kubernetes">
                  <a:extLst>
                    <a:ext uri="{FF2B5EF4-FFF2-40B4-BE49-F238E27FC236}">
                      <a16:creationId xmlns:a16="http://schemas.microsoft.com/office/drawing/2014/main" id="{3FF24F16-FC52-DC4B-E5E1-8F87580A1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68529" y="1032556"/>
                  <a:ext cx="602646" cy="6026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Separating git config for several git servers">
                  <a:extLst>
                    <a:ext uri="{FF2B5EF4-FFF2-40B4-BE49-F238E27FC236}">
                      <a16:creationId xmlns:a16="http://schemas.microsoft.com/office/drawing/2014/main" id="{466EE7C1-39C8-84B4-BB9B-669CF6AE28C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9434"/>
                <a:stretch/>
              </p:blipFill>
              <p:spPr bwMode="auto">
                <a:xfrm>
                  <a:off x="2868529" y="498509"/>
                  <a:ext cx="1451807" cy="494825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/>
              </p:spPr>
            </p:pic>
          </p:grpSp>
          <p:pic>
            <p:nvPicPr>
              <p:cNvPr id="37" name="Picture 4" descr="Harbor: How to Deploy a Private Container Registry | Justin's IT Blog">
                <a:extLst>
                  <a:ext uri="{FF2B5EF4-FFF2-40B4-BE49-F238E27FC236}">
                    <a16:creationId xmlns:a16="http://schemas.microsoft.com/office/drawing/2014/main" id="{2FFAFA65-2718-75D2-7AE6-0A27356023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8083" y="1573571"/>
                <a:ext cx="425772" cy="430936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</p:grp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5105984-F032-CA77-E3F5-0FE179B219EB}"/>
              </a:ext>
            </a:extLst>
          </p:cNvPr>
          <p:cNvCxnSpPr/>
          <p:nvPr/>
        </p:nvCxnSpPr>
        <p:spPr>
          <a:xfrm>
            <a:off x="1690804" y="2428602"/>
            <a:ext cx="10270837" cy="0"/>
          </a:xfrm>
          <a:prstGeom prst="line">
            <a:avLst/>
          </a:prstGeom>
          <a:ln w="5715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B5A09E9-483E-1393-EE11-C118FD684A0B}"/>
              </a:ext>
            </a:extLst>
          </p:cNvPr>
          <p:cNvSpPr txBox="1"/>
          <p:nvPr/>
        </p:nvSpPr>
        <p:spPr>
          <a:xfrm>
            <a:off x="5642907" y="1897559"/>
            <a:ext cx="238564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Avenir Next LT Pro Light" panose="020B0304020202020204" pitchFamily="34" charset="0"/>
              </a:rPr>
              <a:t>Targets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7653D4C4-2F39-B6D0-0079-7AAB2B78E46B}"/>
              </a:ext>
            </a:extLst>
          </p:cNvPr>
          <p:cNvGrpSpPr/>
          <p:nvPr/>
        </p:nvGrpSpPr>
        <p:grpSpPr>
          <a:xfrm>
            <a:off x="6372890" y="3951759"/>
            <a:ext cx="5114752" cy="2364787"/>
            <a:chOff x="6676216" y="3234570"/>
            <a:chExt cx="5114752" cy="2364787"/>
          </a:xfrm>
        </p:grpSpPr>
        <p:pic>
          <p:nvPicPr>
            <p:cNvPr id="8" name="Picture 7" descr="Logo, icon&#10;&#10;Description automatically generated">
              <a:extLst>
                <a:ext uri="{FF2B5EF4-FFF2-40B4-BE49-F238E27FC236}">
                  <a16:creationId xmlns:a16="http://schemas.microsoft.com/office/drawing/2014/main" id="{AB3995F2-3599-F4BA-6844-0489EFB45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216" y="4064223"/>
              <a:ext cx="927202" cy="807087"/>
            </a:xfrm>
            <a:prstGeom prst="rect">
              <a:avLst/>
            </a:prstGeom>
          </p:spPr>
        </p:pic>
        <p:pic>
          <p:nvPicPr>
            <p:cNvPr id="27" name="Picture 10" descr="Yaml file Icons - Download 2394 Free Yaml file icons here">
              <a:extLst>
                <a:ext uri="{FF2B5EF4-FFF2-40B4-BE49-F238E27FC236}">
                  <a16:creationId xmlns:a16="http://schemas.microsoft.com/office/drawing/2014/main" id="{FED8F473-6B37-A89B-0123-5008188D2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4663" y="4112302"/>
              <a:ext cx="604272" cy="6053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0E5493A7-9E8F-E455-4687-E9B4DAC49D03}"/>
                </a:ext>
              </a:extLst>
            </p:cNvPr>
            <p:cNvSpPr/>
            <p:nvPr/>
          </p:nvSpPr>
          <p:spPr>
            <a:xfrm flipH="1">
              <a:off x="7839709" y="4231793"/>
              <a:ext cx="591482" cy="3664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68DD491-8593-DD0C-8D49-D118AB430AEC}"/>
                </a:ext>
              </a:extLst>
            </p:cNvPr>
            <p:cNvGrpSpPr/>
            <p:nvPr/>
          </p:nvGrpSpPr>
          <p:grpSpPr>
            <a:xfrm>
              <a:off x="10095425" y="3234570"/>
              <a:ext cx="1695543" cy="1950500"/>
              <a:chOff x="9247654" y="3951849"/>
              <a:chExt cx="1695543" cy="1950500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22708D7-85B3-451A-0BA7-C6865D960FC0}"/>
                  </a:ext>
                </a:extLst>
              </p:cNvPr>
              <p:cNvSpPr/>
              <p:nvPr/>
            </p:nvSpPr>
            <p:spPr>
              <a:xfrm>
                <a:off x="9247654" y="4446527"/>
                <a:ext cx="1695543" cy="1455822"/>
              </a:xfrm>
              <a:prstGeom prst="roundRect">
                <a:avLst>
                  <a:gd name="adj" fmla="val 11591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6" name="Picture 8">
                <a:extLst>
                  <a:ext uri="{FF2B5EF4-FFF2-40B4-BE49-F238E27FC236}">
                    <a16:creationId xmlns:a16="http://schemas.microsoft.com/office/drawing/2014/main" id="{E91BE0D8-6AB9-8517-CF91-8A80A447DC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93289" y="3951849"/>
                <a:ext cx="604272" cy="605386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B993942-E88D-9BF0-2BD8-82C426C37C83}"/>
                  </a:ext>
                </a:extLst>
              </p:cNvPr>
              <p:cNvGrpSpPr/>
              <p:nvPr/>
            </p:nvGrpSpPr>
            <p:grpSpPr>
              <a:xfrm>
                <a:off x="9427161" y="4651702"/>
                <a:ext cx="1407986" cy="976264"/>
                <a:chOff x="9427161" y="4651702"/>
                <a:chExt cx="1407986" cy="976264"/>
              </a:xfrm>
            </p:grpSpPr>
            <p:pic>
              <p:nvPicPr>
                <p:cNvPr id="2052" name="Picture 4" descr="How to Install and Run Docker on Jetson Nano?">
                  <a:extLst>
                    <a:ext uri="{FF2B5EF4-FFF2-40B4-BE49-F238E27FC236}">
                      <a16:creationId xmlns:a16="http://schemas.microsoft.com/office/drawing/2014/main" id="{C0FEFE81-9EDF-9A74-A901-A71BCC3A00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599" t="7653" r="11307" b="1915"/>
                <a:stretch/>
              </p:blipFill>
              <p:spPr bwMode="auto">
                <a:xfrm>
                  <a:off x="10403453" y="4651702"/>
                  <a:ext cx="431694" cy="4476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6" name="Picture 8" descr="Lxd8s Helm Chart | Datree">
                  <a:extLst>
                    <a:ext uri="{FF2B5EF4-FFF2-40B4-BE49-F238E27FC236}">
                      <a16:creationId xmlns:a16="http://schemas.microsoft.com/office/drawing/2014/main" id="{15DD4231-1497-AA8E-BEB3-BB2DF303F1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27161" y="5130183"/>
                  <a:ext cx="435995" cy="4903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8" name="Picture 10" descr="markdown Vector Icons free download in SVG, PNG Format">
                  <a:extLst>
                    <a:ext uri="{FF2B5EF4-FFF2-40B4-BE49-F238E27FC236}">
                      <a16:creationId xmlns:a16="http://schemas.microsoft.com/office/drawing/2014/main" id="{9926E8D8-8916-6E08-4CFC-3AB8F7865F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37616" y="4651702"/>
                  <a:ext cx="431695" cy="4324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0" name="Picture 12" descr="Understanding the Kubernetes Manifest | by Sujith Abdul Rahim | FAUN  Publication">
                  <a:extLst>
                    <a:ext uri="{FF2B5EF4-FFF2-40B4-BE49-F238E27FC236}">
                      <a16:creationId xmlns:a16="http://schemas.microsoft.com/office/drawing/2014/main" id="{B926DC7C-3EF8-0533-B84A-C7610DAF87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94239" y="5137597"/>
                  <a:ext cx="451265" cy="4903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2" name="Picture 14" descr="files icon, and icon, folders icon, file icon, config icon, configuration  icon, options icon, cog icon">
                  <a:extLst>
                    <a:ext uri="{FF2B5EF4-FFF2-40B4-BE49-F238E27FC236}">
                      <a16:creationId xmlns:a16="http://schemas.microsoft.com/office/drawing/2014/main" id="{D319667E-57D7-F5BB-CD2C-1ABB61B6B5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13810" y="4658049"/>
                  <a:ext cx="431694" cy="4324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10" descr="Yaml file Icons - Download 2394 Free Yaml file icons here">
                  <a:extLst>
                    <a:ext uri="{FF2B5EF4-FFF2-40B4-BE49-F238E27FC236}">
                      <a16:creationId xmlns:a16="http://schemas.microsoft.com/office/drawing/2014/main" id="{7C90FBE8-EAD1-D379-C3E2-2989F0553E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03453" y="5130183"/>
                  <a:ext cx="426347" cy="4903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025" name="Arrow: Right 1024">
              <a:extLst>
                <a:ext uri="{FF2B5EF4-FFF2-40B4-BE49-F238E27FC236}">
                  <a16:creationId xmlns:a16="http://schemas.microsoft.com/office/drawing/2014/main" id="{603CC0E6-1E91-04C5-1AE6-74B3E845D646}"/>
                </a:ext>
              </a:extLst>
            </p:cNvPr>
            <p:cNvSpPr/>
            <p:nvPr/>
          </p:nvSpPr>
          <p:spPr>
            <a:xfrm flipH="1">
              <a:off x="9296920" y="4209820"/>
              <a:ext cx="591482" cy="3664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0389545F-C5F1-FB7F-CCEC-EFB4264E09FD}"/>
                </a:ext>
              </a:extLst>
            </p:cNvPr>
            <p:cNvSpPr txBox="1"/>
            <p:nvPr/>
          </p:nvSpPr>
          <p:spPr>
            <a:xfrm>
              <a:off x="10183657" y="5322358"/>
              <a:ext cx="1503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Application Package</a:t>
              </a: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4B2EE72D-A646-5D6E-CA42-F5953405353D}"/>
                </a:ext>
              </a:extLst>
            </p:cNvPr>
            <p:cNvSpPr txBox="1"/>
            <p:nvPr/>
          </p:nvSpPr>
          <p:spPr>
            <a:xfrm>
              <a:off x="8136219" y="4821677"/>
              <a:ext cx="15039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Hauler Package</a:t>
              </a:r>
            </a:p>
            <a:p>
              <a:pPr algn="ctr"/>
              <a:r>
                <a:rPr lang="en-GB" sz="1100" dirty="0"/>
                <a:t>Manifest</a:t>
              </a: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BCA29C3C-CCD3-22CE-2397-5CE8B8FBD8D3}"/>
              </a:ext>
            </a:extLst>
          </p:cNvPr>
          <p:cNvGrpSpPr/>
          <p:nvPr/>
        </p:nvGrpSpPr>
        <p:grpSpPr>
          <a:xfrm>
            <a:off x="3643251" y="2700611"/>
            <a:ext cx="6568961" cy="1630886"/>
            <a:chOff x="3641157" y="2580756"/>
            <a:chExt cx="6568961" cy="1630886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1BEEFFC-0406-17CA-92C7-9755B633F848}"/>
                </a:ext>
              </a:extLst>
            </p:cNvPr>
            <p:cNvSpPr/>
            <p:nvPr/>
          </p:nvSpPr>
          <p:spPr>
            <a:xfrm rot="13635474">
              <a:off x="3875567" y="2743189"/>
              <a:ext cx="605350" cy="3517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72987E3C-04FE-5731-25B0-DA4F79290371}"/>
                </a:ext>
              </a:extLst>
            </p:cNvPr>
            <p:cNvSpPr/>
            <p:nvPr/>
          </p:nvSpPr>
          <p:spPr>
            <a:xfrm rot="18945697">
              <a:off x="9047634" y="2694843"/>
              <a:ext cx="635453" cy="378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B547937D-CE3C-DBFB-DD40-05F5E9C7D143}"/>
                </a:ext>
              </a:extLst>
            </p:cNvPr>
            <p:cNvSpPr/>
            <p:nvPr/>
          </p:nvSpPr>
          <p:spPr>
            <a:xfrm flipV="1">
              <a:off x="6678978" y="2580756"/>
              <a:ext cx="294487" cy="4125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64" name="Picture 16" descr="Automation Computer Icons Workflow graphics Orchestration, Skills icon,  business, business Process png | PNGEgg">
              <a:extLst>
                <a:ext uri="{FF2B5EF4-FFF2-40B4-BE49-F238E27FC236}">
                  <a16:creationId xmlns:a16="http://schemas.microsoft.com/office/drawing/2014/main" id="{4A660D76-7D0E-99B0-A56B-1888BEE45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157" y="3461239"/>
              <a:ext cx="1121006" cy="669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57F12E7E-8CE5-9744-553B-22C74471DB25}"/>
                </a:ext>
              </a:extLst>
            </p:cNvPr>
            <p:cNvSpPr txBox="1"/>
            <p:nvPr/>
          </p:nvSpPr>
          <p:spPr>
            <a:xfrm>
              <a:off x="4720869" y="3380645"/>
              <a:ext cx="1181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Run Jobs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Install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uninstall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backup</a:t>
              </a: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005CC182-7776-3A5D-4291-42805E68AB8F}"/>
                </a:ext>
              </a:extLst>
            </p:cNvPr>
            <p:cNvSpPr txBox="1"/>
            <p:nvPr/>
          </p:nvSpPr>
          <p:spPr>
            <a:xfrm>
              <a:off x="6195350" y="3396034"/>
              <a:ext cx="1893917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Run Actions</a:t>
              </a:r>
              <a:endParaRPr lang="en-GB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Import docker images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Apply K8 Manifest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Run Helm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3D1AB483-BF1C-7A4E-2117-4E9FF91985D4}"/>
                </a:ext>
              </a:extLst>
            </p:cNvPr>
            <p:cNvSpPr txBox="1"/>
            <p:nvPr/>
          </p:nvSpPr>
          <p:spPr>
            <a:xfrm>
              <a:off x="6026952" y="3037591"/>
              <a:ext cx="1622630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>
                      <a:lumMod val="75000"/>
                    </a:schemeClr>
                  </a:solidFill>
                </a:rPr>
                <a:t>Automation</a:t>
              </a: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CDE2FD1B-A85C-EC0F-43DD-BA7454EDB9CB}"/>
                </a:ext>
              </a:extLst>
            </p:cNvPr>
            <p:cNvSpPr txBox="1"/>
            <p:nvPr/>
          </p:nvSpPr>
          <p:spPr>
            <a:xfrm>
              <a:off x="8316201" y="3390297"/>
              <a:ext cx="189391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Targets</a:t>
              </a:r>
              <a:endParaRPr lang="en-GB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100" dirty="0"/>
                <a:t>Remap action to targets in selected env</a:t>
              </a:r>
            </a:p>
          </p:txBody>
        </p:sp>
        <p:sp>
          <p:nvSpPr>
            <p:cNvPr id="1038" name="Arrow: Right 1037">
              <a:extLst>
                <a:ext uri="{FF2B5EF4-FFF2-40B4-BE49-F238E27FC236}">
                  <a16:creationId xmlns:a16="http://schemas.microsoft.com/office/drawing/2014/main" id="{447C1A90-BA77-4A4F-CF12-EB8D9AE9A629}"/>
                </a:ext>
              </a:extLst>
            </p:cNvPr>
            <p:cNvSpPr/>
            <p:nvPr/>
          </p:nvSpPr>
          <p:spPr>
            <a:xfrm>
              <a:off x="5828906" y="3757544"/>
              <a:ext cx="248488" cy="1487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9" name="Arrow: Right 1038">
              <a:extLst>
                <a:ext uri="{FF2B5EF4-FFF2-40B4-BE49-F238E27FC236}">
                  <a16:creationId xmlns:a16="http://schemas.microsoft.com/office/drawing/2014/main" id="{D77118F4-CF73-B048-D554-30310397FB94}"/>
                </a:ext>
              </a:extLst>
            </p:cNvPr>
            <p:cNvSpPr/>
            <p:nvPr/>
          </p:nvSpPr>
          <p:spPr>
            <a:xfrm>
              <a:off x="7965023" y="3781390"/>
              <a:ext cx="248488" cy="1487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4925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87" y="1309883"/>
            <a:ext cx="2272212" cy="1974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2794906" y="393173"/>
            <a:ext cx="7536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venir Next LT Pro Light" panose="020B0304020202020204" pitchFamily="34" charset="0"/>
              </a:rPr>
              <a:t>CLI Tool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61321-AA51-6471-6C8F-CFE53B111E98}"/>
              </a:ext>
            </a:extLst>
          </p:cNvPr>
          <p:cNvSpPr txBox="1"/>
          <p:nvPr/>
        </p:nvSpPr>
        <p:spPr>
          <a:xfrm>
            <a:off x="4821382" y="884101"/>
            <a:ext cx="7094164" cy="189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>
                <a:latin typeface="Avenir Next LT Pro Light" panose="020B0304020202020204" pitchFamily="34" charset="0"/>
              </a:rPr>
              <a:t>Package:</a:t>
            </a:r>
            <a:r>
              <a:rPr lang="en-GB" sz="1600" dirty="0">
                <a:latin typeface="Avenir Next LT Pro Light" panose="020B0304020202020204" pitchFamily="34" charset="0"/>
              </a:rPr>
              <a:t> Build and package manifest file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Avenir Next LT Pro Light" panose="020B0304020202020204" pitchFamily="34" charset="0"/>
              </a:rPr>
              <a:t>Targets: </a:t>
            </a:r>
            <a:r>
              <a:rPr lang="en-GB" sz="1600" dirty="0">
                <a:latin typeface="Avenir Next LT Pro Light" panose="020B0304020202020204" pitchFamily="34" charset="0"/>
              </a:rPr>
              <a:t>Add edit targets and environments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Avenir Next LT Pro Light" panose="020B0304020202020204" pitchFamily="34" charset="0"/>
              </a:rPr>
              <a:t>Workspace: </a:t>
            </a:r>
            <a:r>
              <a:rPr lang="en-GB" sz="1600" dirty="0">
                <a:latin typeface="Avenir Next LT Pro Light" panose="020B0304020202020204" pitchFamily="34" charset="0"/>
              </a:rPr>
              <a:t>Managing multiple package project, Build and run packages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Avenir Next LT Pro Light" panose="020B0304020202020204" pitchFamily="34" charset="0"/>
              </a:rPr>
              <a:t>Jobs: </a:t>
            </a:r>
            <a:r>
              <a:rPr lang="en-GB" sz="1600" dirty="0">
                <a:latin typeface="Avenir Next LT Pro Light" panose="020B0304020202020204" pitchFamily="34" charset="0"/>
              </a:rPr>
              <a:t>Job history to help manage installs 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Avenir Next LT Pro Light" panose="020B0304020202020204" pitchFamily="34" charset="0"/>
              </a:rPr>
              <a:t>Repo: </a:t>
            </a:r>
            <a:r>
              <a:rPr lang="en-GB" sz="1600" dirty="0">
                <a:latin typeface="Avenir Next LT Pro Light" panose="020B0304020202020204" pitchFamily="34" charset="0"/>
              </a:rPr>
              <a:t>Manage package Repository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955DE7-92C6-7CA4-DEB3-E3C2A4C96831}"/>
              </a:ext>
            </a:extLst>
          </p:cNvPr>
          <p:cNvSpPr txBox="1"/>
          <p:nvPr/>
        </p:nvSpPr>
        <p:spPr>
          <a:xfrm>
            <a:off x="4747491" y="2945943"/>
            <a:ext cx="7094164" cy="300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>
                <a:latin typeface="Avenir Next LT Pro Light" panose="020B0304020202020204" pitchFamily="34" charset="0"/>
              </a:rPr>
              <a:t>Other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Written in Golang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Single binary executable around 17 Mb no extra dependency’s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Just need hauler, config to targets and the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Multi platform support Linux, Windows, Mac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Inline documentation on cli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Extra external document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Export the command to markdown help file</a:t>
            </a:r>
          </a:p>
        </p:txBody>
      </p:sp>
    </p:spTree>
    <p:extLst>
      <p:ext uri="{BB962C8B-B14F-4D97-AF65-F5344CB8AC3E}">
        <p14:creationId xmlns:p14="http://schemas.microsoft.com/office/powerpoint/2010/main" val="195845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06" y="1362924"/>
            <a:ext cx="2041078" cy="17733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4212418" y="434896"/>
            <a:ext cx="355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venir Next LT Pro Light" panose="020B0304020202020204" pitchFamily="34" charset="0"/>
              </a:rPr>
              <a:t>Example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14CB7-529F-C5D9-3AA7-9478E9686A64}"/>
              </a:ext>
            </a:extLst>
          </p:cNvPr>
          <p:cNvSpPr txBox="1"/>
          <p:nvPr/>
        </p:nvSpPr>
        <p:spPr>
          <a:xfrm>
            <a:off x="4212418" y="958116"/>
            <a:ext cx="76292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Repo Commands: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hauler repo list 					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#List packages in repo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hauler repo load ?	   				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#load package select from list</a:t>
            </a:r>
            <a:endParaRPr lang="en-US" sz="1100" dirty="0"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hauler repo load "Netbox-1.0.0.tar.gz“ 		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#load package</a:t>
            </a:r>
          </a:p>
          <a:p>
            <a:endParaRPr lang="en-US" sz="1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Workspace Commands: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Hauler workspace list 				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#list of loaded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Hauler workspace project 				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#show the current selected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Hauler workspace set project ?			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#set the current project ? Prompt or name of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hauler workspace answer “default”   		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#build answer file to be edited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hauler workspace answer ? ? 			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#on screen prompt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hauler workspace run job "install" "prod" "default" -a "answer_netbox-1.0.1_default.yaml" -j “Netbox Prod”	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					#Run install in prod using the default profile using answer file answer_netbox-1.0.1_default.yaml and save job as “Netbox Prod”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Package Commands: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hauler package info 					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#get info about the package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hauler package -build dev -git "</a:t>
            </a:r>
            <a:r>
              <a:rPr lang="en-US" sz="1100" dirty="0" err="1">
                <a:latin typeface="Consolas" panose="020B0609020204030204" pitchFamily="49" charset="0"/>
              </a:rPr>
              <a:t>Mrpye</a:t>
            </a:r>
            <a:r>
              <a:rPr lang="en-US" sz="1100" dirty="0">
                <a:latin typeface="Consolas" panose="020B0609020204030204" pitchFamily="49" charset="0"/>
              </a:rPr>
              <a:t>/hauler-package-power-</a:t>
            </a:r>
            <a:r>
              <a:rPr lang="en-US" sz="1100" dirty="0" err="1">
                <a:latin typeface="Consolas" panose="020B0609020204030204" pitchFamily="49" charset="0"/>
              </a:rPr>
              <a:t>dns</a:t>
            </a:r>
            <a:r>
              <a:rPr lang="en-US" sz="1100" dirty="0">
                <a:latin typeface="Consolas" panose="020B0609020204030204" pitchFamily="49" charset="0"/>
              </a:rPr>
              <a:t>" --branch "master" -c -t –r 									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#download a package manifest and build package tar package and add to repo</a:t>
            </a:r>
          </a:p>
          <a:p>
            <a:endParaRPr lang="en-US" sz="1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Job Commands: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hauler job list 					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#list job history</a:t>
            </a:r>
            <a:endParaRPr lang="en-US" sz="1100" b="1" dirty="0"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Hauler job run “Netbox Prod” “uninstall” 	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#Run a job from a historical job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Hauler job run ? 					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#prompted list of jobs and available package job to 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endParaRPr lang="en-GB" sz="1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51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41" y="1217521"/>
            <a:ext cx="2272212" cy="1974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4747493" y="261559"/>
            <a:ext cx="3565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venir Next LT Pro Light" panose="020B0304020202020204" pitchFamily="34" charset="0"/>
              </a:rPr>
              <a:t>Targets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61321-AA51-6471-6C8F-CFE53B111E98}"/>
              </a:ext>
            </a:extLst>
          </p:cNvPr>
          <p:cNvSpPr txBox="1"/>
          <p:nvPr/>
        </p:nvSpPr>
        <p:spPr>
          <a:xfrm>
            <a:off x="4765646" y="995432"/>
            <a:ext cx="7094164" cy="115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Environments  group a set of target e.g. git, docker repo, k8 cluster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An environments can have one of each target types this allows hauler to remap to different environments (This can be overwitted if needed)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AED9A-0A59-BEC3-B60F-94400A4E33E2}"/>
              </a:ext>
            </a:extLst>
          </p:cNvPr>
          <p:cNvSpPr txBox="1"/>
          <p:nvPr/>
        </p:nvSpPr>
        <p:spPr>
          <a:xfrm>
            <a:off x="4765646" y="23613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Supported Targets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CCBA03-F6E8-B172-2B03-8886AAA50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95847"/>
              </p:ext>
            </p:extLst>
          </p:nvPr>
        </p:nvGraphicFramePr>
        <p:xfrm>
          <a:off x="4987638" y="2937861"/>
          <a:ext cx="6650180" cy="2766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2396014193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4176831064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180949921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585370024"/>
                    </a:ext>
                  </a:extLst>
                </a:gridCol>
              </a:tblGrid>
              <a:tr h="347486">
                <a:tc>
                  <a:txBody>
                    <a:bodyPr/>
                    <a:lstStyle/>
                    <a:p>
                      <a:r>
                        <a:rPr lang="en-GB" sz="14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Deploy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44920"/>
                  </a:ext>
                </a:extLst>
              </a:tr>
              <a:tr h="345506">
                <a:tc>
                  <a:txBody>
                    <a:bodyPr/>
                    <a:lstStyle/>
                    <a:p>
                      <a:r>
                        <a:rPr lang="en-GB" sz="1400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GitLab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3009"/>
                  </a:ext>
                </a:extLst>
              </a:tr>
              <a:tr h="345506">
                <a:tc>
                  <a:txBody>
                    <a:bodyPr/>
                    <a:lstStyle/>
                    <a:p>
                      <a:r>
                        <a:rPr lang="en-GB" sz="1400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8711"/>
                  </a:ext>
                </a:extLst>
              </a:tr>
              <a:tr h="345506">
                <a:tc>
                  <a:txBody>
                    <a:bodyPr/>
                    <a:lstStyle/>
                    <a:p>
                      <a:r>
                        <a:rPr lang="en-GB" sz="1400" dirty="0"/>
                        <a:t>K8s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K8s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983591"/>
                  </a:ext>
                </a:extLst>
              </a:tr>
              <a:tr h="345506">
                <a:tc>
                  <a:txBody>
                    <a:bodyPr/>
                    <a:lstStyle/>
                    <a:p>
                      <a:r>
                        <a:rPr lang="en-GB" sz="1400" dirty="0"/>
                        <a:t>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Docker.io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25978"/>
                  </a:ext>
                </a:extLst>
              </a:tr>
              <a:tr h="345506">
                <a:tc>
                  <a:txBody>
                    <a:bodyPr/>
                    <a:lstStyle/>
                    <a:p>
                      <a:r>
                        <a:rPr lang="en-GB" sz="1400" dirty="0"/>
                        <a:t>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Harbor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260218"/>
                  </a:ext>
                </a:extLst>
              </a:tr>
              <a:tr h="345506">
                <a:tc>
                  <a:txBody>
                    <a:bodyPr/>
                    <a:lstStyle/>
                    <a:p>
                      <a:r>
                        <a:rPr lang="en-GB" sz="1400" dirty="0"/>
                        <a:t>SCP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206061"/>
                  </a:ext>
                </a:extLst>
              </a:tr>
              <a:tr h="345506">
                <a:tc>
                  <a:txBody>
                    <a:bodyPr/>
                    <a:lstStyle/>
                    <a:p>
                      <a:r>
                        <a:rPr lang="en-GB" sz="1400" dirty="0"/>
                        <a:t>Hypervisor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91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41" y="1217521"/>
            <a:ext cx="2272212" cy="1974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4987638" y="784776"/>
            <a:ext cx="3565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venir Next LT Pro Light" panose="020B0304020202020204" pitchFamily="34" charset="0"/>
              </a:rPr>
              <a:t>Template Engine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61321-AA51-6471-6C8F-CFE53B111E98}"/>
              </a:ext>
            </a:extLst>
          </p:cNvPr>
          <p:cNvSpPr txBox="1"/>
          <p:nvPr/>
        </p:nvSpPr>
        <p:spPr>
          <a:xfrm>
            <a:off x="4987638" y="1396494"/>
            <a:ext cx="7094164" cy="1528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Golang Template Engine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Allows for injection of values into action parameters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Template action to build template on the fly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Built in template functions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99AC72-41C6-0CE6-7C9B-E4D21713A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515890"/>
              </p:ext>
            </p:extLst>
          </p:nvPr>
        </p:nvGraphicFramePr>
        <p:xfrm>
          <a:off x="5310319" y="3013103"/>
          <a:ext cx="6277778" cy="3731280"/>
        </p:xfrm>
        <a:graphic>
          <a:graphicData uri="http://schemas.openxmlformats.org/drawingml/2006/table">
            <a:tbl>
              <a:tblPr/>
              <a:tblGrid>
                <a:gridCol w="3138889">
                  <a:extLst>
                    <a:ext uri="{9D8B030D-6E8A-4147-A177-3AD203B41FA5}">
                      <a16:colId xmlns:a16="http://schemas.microsoft.com/office/drawing/2014/main" val="268510372"/>
                    </a:ext>
                  </a:extLst>
                </a:gridCol>
                <a:gridCol w="3138889">
                  <a:extLst>
                    <a:ext uri="{9D8B030D-6E8A-4147-A177-3AD203B41FA5}">
                      <a16:colId xmlns:a16="http://schemas.microsoft.com/office/drawing/2014/main" val="3580921057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algn="l"/>
                      <a:r>
                        <a:rPr lang="en-GB" sz="800" b="1" dirty="0">
                          <a:effectLst/>
                          <a:latin typeface="Consolas" panose="020B0609020204030204" pitchFamily="49" charset="0"/>
                        </a:rPr>
                        <a:t>Token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b="1" dirty="0">
                          <a:effectLst/>
                          <a:latin typeface="Consolas" panose="020B0609020204030204" pitchFamily="49" charset="0"/>
                        </a:rPr>
                        <a:t>Description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043784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GB" sz="800" dirty="0">
                          <a:effectLst/>
                          <a:latin typeface="Consolas" panose="020B0609020204030204" pitchFamily="49" charset="0"/>
                        </a:rPr>
                        <a:t>{{ lc [string]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Makes the string Lower case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663212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GB" sz="800" dirty="0">
                          <a:effectLst/>
                          <a:latin typeface="Consolas" panose="020B0609020204030204" pitchFamily="49" charset="0"/>
                        </a:rPr>
                        <a:t>{{ </a:t>
                      </a:r>
                      <a:r>
                        <a:rPr lang="en-GB" sz="800" dirty="0" err="1">
                          <a:effectLst/>
                          <a:latin typeface="Consolas" panose="020B0609020204030204" pitchFamily="49" charset="0"/>
                        </a:rPr>
                        <a:t>uc</a:t>
                      </a:r>
                      <a:r>
                        <a:rPr lang="en-GB" sz="800" dirty="0">
                          <a:effectLst/>
                          <a:latin typeface="Consolas" panose="020B0609020204030204" pitchFamily="49" charset="0"/>
                        </a:rPr>
                        <a:t> [string]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  <a:latin typeface="Consolas" panose="020B0609020204030204" pitchFamily="49" charset="0"/>
                        </a:rPr>
                        <a:t>Makes the string uppercase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63835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  <a:latin typeface="Consolas" panose="020B0609020204030204" pitchFamily="49" charset="0"/>
                        </a:rPr>
                        <a:t>{{ domain [string]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Get the domain or IP from a URL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33245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  <a:latin typeface="Consolas" panose="020B0609020204030204" pitchFamily="49" charset="0"/>
                        </a:rPr>
                        <a:t>{{ port_int [string]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Get the port from a URL and returns it as a integer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505178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  <a:latin typeface="Consolas" panose="020B0609020204030204" pitchFamily="49" charset="0"/>
                        </a:rPr>
                        <a:t>{{ port_string [string]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Get the port from a URL and returns as a string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256363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  <a:latin typeface="Consolas" panose="020B0609020204030204" pitchFamily="49" charset="0"/>
                        </a:rPr>
                        <a:t>{{ clean [string] [replace with]}}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find any special chars and remove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780763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  <a:latin typeface="Consolas" panose="020B0609020204030204" pitchFamily="49" charset="0"/>
                        </a:rPr>
                        <a:t>{{ replace [string] [find] [replace]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find any special chars and replace with space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783507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  <a:latin typeface="Consolas" panose="020B0609020204030204" pitchFamily="49" charset="0"/>
                        </a:rPr>
                        <a:t>{{ config [config value path]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get config from the config file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99883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  <a:latin typeface="Consolas" panose="020B0609020204030204" pitchFamily="49" charset="0"/>
                        </a:rPr>
                        <a:t>{{ target_config [string]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get target from config from config file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490674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  <a:latin typeface="Consolas" panose="020B0609020204030204" pitchFamily="49" charset="0"/>
                        </a:rPr>
                        <a:t>{{ get_param [string]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  <a:latin typeface="Consolas" panose="020B0609020204030204" pitchFamily="49" charset="0"/>
                        </a:rPr>
                        <a:t>Gets the parameter value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029052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  <a:latin typeface="Consolas" panose="020B0609020204030204" pitchFamily="49" charset="0"/>
                        </a:rPr>
                        <a:t>{{ get_package_path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get the path to package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2042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  <a:latin typeface="Consolas" panose="020B0609020204030204" pitchFamily="49" charset="0"/>
                        </a:rPr>
                        <a:t>{{ get_package_manifest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get the deployment-package.yaml path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0625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  <a:latin typeface="Consolas" panose="020B0609020204030204" pitchFamily="49" charset="0"/>
                        </a:rPr>
                        <a:t>{{ file_path [string]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add the package folder to a file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30267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  <a:latin typeface="Consolas" panose="020B0609020204030204" pitchFamily="49" charset="0"/>
                        </a:rPr>
                        <a:t>{{ get_store [store] [key]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Get the value from the store returns as a string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068629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{{ get_store_int [store] [key]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Reads value from the store returns as a Integer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01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{{ get_store_bool [store] [key]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Reads value from the store return as a bool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49709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{{ get_repo_image_url [image name]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  <a:latin typeface="Consolas" panose="020B0609020204030204" pitchFamily="49" charset="0"/>
                        </a:rPr>
                        <a:t>[docker.io/circleci/slim-base:latest]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017444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{{ get_repo_image_name [image name]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  <a:latin typeface="Consolas" panose="020B0609020204030204" pitchFamily="49" charset="0"/>
                        </a:rPr>
                        <a:t>docker.io/circleci/[slim-base]:latest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558129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  <a:latin typeface="Consolas" panose="020B0609020204030204" pitchFamily="49" charset="0"/>
                        </a:rPr>
                        <a:t>{{ get_repo_image_name_tag [image name]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  <a:latin typeface="Consolas" panose="020B0609020204030204" pitchFamily="49" charset="0"/>
                        </a:rPr>
                        <a:t>docker.io/circleci/[slim-base:latest]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857294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{{ get_repo_image_account [image name]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  <a:latin typeface="Consolas" panose="020B0609020204030204" pitchFamily="49" charset="0"/>
                        </a:rPr>
                        <a:t>docker.io/[circleci]/slim-base:latest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92186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{{ get_repo_image_short_name [image name]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  <a:latin typeface="Consolas" panose="020B0609020204030204" pitchFamily="49" charset="0"/>
                        </a:rPr>
                        <a:t>docker.io/[circleci/slim-base]:latest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00018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Consolas" panose="020B0609020204030204" pitchFamily="49" charset="0"/>
                        </a:rPr>
                        <a:t>{{ get_repo_image_registry [image name]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800">
                          <a:effectLst/>
                          <a:latin typeface="Consolas" panose="020B0609020204030204" pitchFamily="49" charset="0"/>
                        </a:rPr>
                        <a:t>[docker.io/circleci/slim-base]:latest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013393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r>
                        <a:rPr lang="en-GB" sz="800">
                          <a:effectLst/>
                          <a:latin typeface="Consolas" panose="020B0609020204030204" pitchFamily="49" charset="0"/>
                        </a:rPr>
                        <a:t>{{ get_repo_image_tag [image name] }}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800" dirty="0" err="1">
                          <a:effectLst/>
                          <a:latin typeface="Consolas" panose="020B0609020204030204" pitchFamily="49" charset="0"/>
                        </a:rPr>
                        <a:t>docker.io</a:t>
                      </a:r>
                      <a:r>
                        <a:rPr lang="it-IT" sz="800" dirty="0"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it-IT" sz="800" dirty="0" err="1">
                          <a:effectLst/>
                          <a:latin typeface="Consolas" panose="020B0609020204030204" pitchFamily="49" charset="0"/>
                        </a:rPr>
                        <a:t>circleci</a:t>
                      </a:r>
                      <a:r>
                        <a:rPr lang="it-IT" sz="800" dirty="0">
                          <a:effectLst/>
                          <a:latin typeface="Consolas" panose="020B0609020204030204" pitchFamily="49" charset="0"/>
                        </a:rPr>
                        <a:t>/slim-base:[</a:t>
                      </a:r>
                      <a:r>
                        <a:rPr lang="it-IT" sz="800" dirty="0" err="1">
                          <a:effectLst/>
                          <a:latin typeface="Consolas" panose="020B0609020204030204" pitchFamily="49" charset="0"/>
                        </a:rPr>
                        <a:t>latest</a:t>
                      </a:r>
                      <a:r>
                        <a:rPr lang="it-IT" sz="80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 marL="33550" marR="33550" marT="16775" marB="167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11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45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AB3995F2-3599-F4BA-6844-0489EFB4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41" y="1217521"/>
            <a:ext cx="2272212" cy="1974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A645D-1346-318B-506C-7611B3C0E754}"/>
              </a:ext>
            </a:extLst>
          </p:cNvPr>
          <p:cNvSpPr txBox="1"/>
          <p:nvPr/>
        </p:nvSpPr>
        <p:spPr>
          <a:xfrm>
            <a:off x="4987638" y="784776"/>
            <a:ext cx="7094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venir Next LT Pro Light" panose="020B0304020202020204" pitchFamily="34" charset="0"/>
              </a:rPr>
              <a:t>Runtime data saving retrieval using stores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61321-AA51-6471-6C8F-CFE53B111E98}"/>
              </a:ext>
            </a:extLst>
          </p:cNvPr>
          <p:cNvSpPr txBox="1"/>
          <p:nvPr/>
        </p:nvSpPr>
        <p:spPr>
          <a:xfrm>
            <a:off x="4987638" y="1307996"/>
            <a:ext cx="7094164" cy="1528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Store is a bucket where you can save key value pairs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Enable the ability to pass values between 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latin typeface="Avenir Next LT Pro Light" panose="020B0304020202020204" pitchFamily="34" charset="0"/>
              </a:rPr>
              <a:t>get_store</a:t>
            </a:r>
            <a:r>
              <a:rPr lang="en-GB" sz="1600" dirty="0">
                <a:latin typeface="Avenir Next LT Pro Light" panose="020B0304020202020204" pitchFamily="34" charset="0"/>
              </a:rPr>
              <a:t> template token to inject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venir Next LT Pro Light" panose="020B0304020202020204" pitchFamily="34" charset="0"/>
              </a:rPr>
              <a:t>Read results from and action and use JS to parse data and store values</a:t>
            </a:r>
          </a:p>
        </p:txBody>
      </p:sp>
    </p:spTree>
    <p:extLst>
      <p:ext uri="{BB962C8B-B14F-4D97-AF65-F5344CB8AC3E}">
        <p14:creationId xmlns:p14="http://schemas.microsoft.com/office/powerpoint/2010/main" val="2915470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2474</Words>
  <Application>Microsoft Office PowerPoint</Application>
  <PresentationFormat>Widescreen</PresentationFormat>
  <Paragraphs>351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 Light</vt:lpstr>
      <vt:lpstr>Consolas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Pye</dc:creator>
  <cp:lastModifiedBy>Andrew Pye</cp:lastModifiedBy>
  <cp:revision>17</cp:revision>
  <dcterms:created xsi:type="dcterms:W3CDTF">2022-12-11T13:52:15Z</dcterms:created>
  <dcterms:modified xsi:type="dcterms:W3CDTF">2022-12-14T09:54:06Z</dcterms:modified>
</cp:coreProperties>
</file>