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468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5" imgW="395" imgH="392" progId="TCLayout.ActiveDocument.1">
                  <p:embed/>
                </p:oleObj>
              </mc:Choice>
              <mc:Fallback>
                <p:oleObj name="think-cell Slide" r:id="rId5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5300" dirty="0">
              <a:latin typeface="Corbel" panose="020B0503020204020204" pitchFamily="34" charset="0"/>
              <a:ea typeface="幼圆" panose="02010509060101010101" pitchFamily="49" charset="-122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电导率测定氯化银解离平衡反应热力学常数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薛明怡 </a:t>
            </a:r>
            <a:r>
              <a:rPr lang="en-US" altLang="zh-CN" b="1" dirty="0" smtClean="0"/>
              <a:t>151250177</a:t>
            </a:r>
          </a:p>
          <a:p>
            <a:pPr algn="ctr"/>
            <a:r>
              <a:rPr lang="zh-CN" altLang="en-US" b="1" dirty="0"/>
              <a:t>化学化</a:t>
            </a:r>
            <a:r>
              <a:rPr lang="zh-CN" altLang="en-US" b="1" dirty="0" smtClean="0"/>
              <a:t>工学院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58" y="995680"/>
            <a:ext cx="2698882" cy="2518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34" y="3677920"/>
            <a:ext cx="2688206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9524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实验原理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摩尔</a:t>
            </a:r>
            <a:r>
              <a:rPr lang="zh-CN" altLang="en-US" b="1" dirty="0" smtClean="0"/>
              <a:t>电导率与溶度积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电解质电导率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摩尔电导率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难</a:t>
            </a:r>
            <a:r>
              <a:rPr lang="zh-CN" altLang="en-US" dirty="0"/>
              <a:t>溶盐摩尔电导率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难溶盐溶度积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813" y="1461916"/>
            <a:ext cx="1794059" cy="7652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813" y="2511694"/>
            <a:ext cx="1869313" cy="558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424" y="3070339"/>
            <a:ext cx="2648188" cy="15709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424" y="4641298"/>
            <a:ext cx="2384717" cy="1742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8813" y="862562"/>
            <a:ext cx="3009553" cy="4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212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</a:t>
            </a:r>
            <a:r>
              <a:rPr lang="zh-CN" altLang="en-US" sz="2400" dirty="0" smtClean="0"/>
              <a:t>原理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b="1" dirty="0"/>
              <a:t>热力学平衡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672492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假设标准摩尔焓和标准摩尔熵在温度变化范围不大的情况下是</a:t>
            </a:r>
            <a:r>
              <a:rPr lang="zh-CN" altLang="en-US" dirty="0" smtClean="0"/>
              <a:t>常数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溶度积与热力学常数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通过测量不同温度下的饱和氯化银溶液电导率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不同温度下氯化银电导率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不同温度下饱和氯化银溶液浓度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不同温度下氯化银溶度积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溶度积的自然对数与温度倒数按</a:t>
            </a:r>
            <a:r>
              <a:rPr lang="en-US" altLang="zh-CN" dirty="0" smtClean="0">
                <a:sym typeface="Wingdings" panose="05000000000000000000" pitchFamily="2" charset="2"/>
              </a:rPr>
              <a:t>Y = AX+B</a:t>
            </a:r>
            <a:r>
              <a:rPr lang="zh-CN" altLang="en-US" dirty="0" smtClean="0">
                <a:sym typeface="Wingdings" panose="05000000000000000000" pitchFamily="2" charset="2"/>
              </a:rPr>
              <a:t>拟合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标准摩尔生成焓 </a:t>
            </a:r>
            <a:r>
              <a:rPr lang="en-US" altLang="zh-CN" dirty="0" smtClean="0">
                <a:sym typeface="Wingdings" panose="05000000000000000000" pitchFamily="2" charset="2"/>
              </a:rPr>
              <a:t>= -AR, </a:t>
            </a:r>
            <a:r>
              <a:rPr lang="zh-CN" altLang="en-US" dirty="0" smtClean="0">
                <a:sym typeface="Wingdings" panose="05000000000000000000" pitchFamily="2" charset="2"/>
              </a:rPr>
              <a:t>标准摩尔生成熵 </a:t>
            </a:r>
            <a:r>
              <a:rPr lang="en-US" altLang="zh-CN" dirty="0" smtClean="0">
                <a:sym typeface="Wingdings" panose="05000000000000000000" pitchFamily="2" charset="2"/>
              </a:rPr>
              <a:t>= -BR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985" y="1799523"/>
            <a:ext cx="2791750" cy="14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7006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实验</a:t>
            </a:r>
            <a:r>
              <a:rPr lang="zh-CN" altLang="en-US" sz="2400" dirty="0" smtClean="0"/>
              <a:t>方案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b="1" dirty="0" smtClean="0"/>
              <a:t>氯化银制备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取</a:t>
            </a:r>
            <a:r>
              <a:rPr lang="en-US" altLang="zh-CN" sz="2400" dirty="0"/>
              <a:t>10</a:t>
            </a:r>
            <a:r>
              <a:rPr lang="en-US" altLang="zh-CN" sz="2400" i="1" dirty="0"/>
              <a:t>mL </a:t>
            </a:r>
            <a:r>
              <a:rPr lang="en-US" altLang="zh-CN" sz="2400" dirty="0" smtClean="0"/>
              <a:t>0</a:t>
            </a:r>
            <a:r>
              <a:rPr lang="en-US" altLang="zh-CN" sz="2400" i="1" dirty="0" smtClean="0"/>
              <a:t>.</a:t>
            </a:r>
            <a:r>
              <a:rPr lang="en-US" altLang="zh-CN" sz="2400" dirty="0" smtClean="0"/>
              <a:t>1</a:t>
            </a:r>
            <a:r>
              <a:rPr lang="en-US" altLang="zh-CN" sz="2400" i="1" dirty="0" smtClean="0"/>
              <a:t>mol/L </a:t>
            </a:r>
            <a:r>
              <a:rPr lang="en-US" altLang="zh-CN" sz="2400" i="1" dirty="0"/>
              <a:t>AgNO</a:t>
            </a:r>
            <a:r>
              <a:rPr lang="en-US" altLang="zh-CN" sz="2400" dirty="0"/>
              <a:t>3 </a:t>
            </a:r>
            <a:r>
              <a:rPr lang="zh-CN" altLang="en-US" sz="2400" dirty="0"/>
              <a:t>溶液于烧杯中</a:t>
            </a:r>
            <a:r>
              <a:rPr lang="en-US" altLang="zh-CN" sz="2400" dirty="0"/>
              <a:t>, </a:t>
            </a:r>
            <a:r>
              <a:rPr lang="zh-CN" altLang="en-US" sz="2400" dirty="0"/>
              <a:t>向其中加入</a:t>
            </a:r>
            <a:r>
              <a:rPr lang="en-US" altLang="zh-CN" sz="2400"/>
              <a:t>10</a:t>
            </a:r>
            <a:r>
              <a:rPr lang="en-US" altLang="zh-CN" sz="2400" i="1"/>
              <a:t>mL </a:t>
            </a:r>
            <a:r>
              <a:rPr lang="en-US" altLang="zh-CN" sz="2400"/>
              <a:t>0</a:t>
            </a:r>
            <a:r>
              <a:rPr lang="en-US" altLang="zh-CN" sz="2400" i="1"/>
              <a:t>.</a:t>
            </a:r>
            <a:r>
              <a:rPr lang="en-US" altLang="zh-CN" sz="2400"/>
              <a:t>1</a:t>
            </a:r>
            <a:r>
              <a:rPr lang="en-US" altLang="zh-CN" sz="2400" i="1"/>
              <a:t>mol/L</a:t>
            </a:r>
            <a:r>
              <a:rPr lang="en-US" altLang="zh-CN" sz="2400" i="1" smtClean="0"/>
              <a:t> </a:t>
            </a:r>
            <a:r>
              <a:rPr lang="en-US" altLang="zh-CN" sz="2400" i="1" dirty="0" err="1"/>
              <a:t>KCl</a:t>
            </a:r>
            <a:r>
              <a:rPr lang="en-US" altLang="zh-CN" sz="2400" i="1" dirty="0"/>
              <a:t> </a:t>
            </a:r>
            <a:r>
              <a:rPr lang="zh-CN" altLang="en-US" sz="2400" dirty="0" smtClean="0"/>
              <a:t>溶液 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边加边</a:t>
            </a:r>
            <a:r>
              <a:rPr lang="zh-CN" altLang="en-US" sz="2400" dirty="0" smtClean="0"/>
              <a:t>搅拌</a:t>
            </a:r>
            <a:r>
              <a:rPr lang="en-US" altLang="zh-CN" sz="2400" dirty="0"/>
              <a:t>).</a:t>
            </a:r>
          </a:p>
          <a:p>
            <a:r>
              <a:rPr lang="zh-CN" altLang="en-US" sz="2400" dirty="0" smtClean="0"/>
              <a:t>用</a:t>
            </a:r>
            <a:r>
              <a:rPr lang="zh-CN" altLang="en-US" sz="2400" dirty="0"/>
              <a:t>吸滤瓶过滤溶液</a:t>
            </a:r>
            <a:r>
              <a:rPr lang="en-US" altLang="zh-CN" sz="2400" dirty="0"/>
              <a:t>, </a:t>
            </a:r>
            <a:r>
              <a:rPr lang="zh-CN" altLang="en-US" sz="2400" dirty="0"/>
              <a:t>滴加电导水抽滤</a:t>
            </a:r>
            <a:r>
              <a:rPr lang="en-US" altLang="zh-CN" sz="2400" dirty="0"/>
              <a:t>3 </a:t>
            </a:r>
            <a:r>
              <a:rPr lang="zh-CN" altLang="en-US" sz="2400" dirty="0"/>
              <a:t>次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 smtClean="0"/>
              <a:t>称量</a:t>
            </a:r>
            <a:r>
              <a:rPr lang="zh-CN" altLang="en-US" sz="2400" dirty="0"/>
              <a:t>制得的白色固体</a:t>
            </a:r>
            <a:r>
              <a:rPr lang="en-US" altLang="zh-CN" sz="2400" dirty="0"/>
              <a:t>, </a:t>
            </a:r>
            <a:r>
              <a:rPr lang="zh-CN" altLang="en-US" sz="2400" dirty="0"/>
              <a:t>并将其保存在棕色试剂瓶中或立即使用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36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1962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4" imgW="395" imgH="392" progId="TCLayout.ActiveDocument.1">
                  <p:embed/>
                </p:oleObj>
              </mc:Choice>
              <mc:Fallback>
                <p:oleObj name="think-cell Slide" r:id="rId4" imgW="395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实验方案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b="1" dirty="0" smtClean="0"/>
              <a:t>电导率测定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取少量新制的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固体溶解在</a:t>
            </a:r>
            <a:r>
              <a:rPr lang="en-US" altLang="zh-CN" sz="2400" dirty="0"/>
              <a:t>50</a:t>
            </a:r>
            <a:r>
              <a:rPr lang="en-US" altLang="zh-CN" sz="2400" i="1" dirty="0"/>
              <a:t>mL </a:t>
            </a:r>
            <a:r>
              <a:rPr lang="zh-CN" altLang="en-US" sz="2400" dirty="0"/>
              <a:t>烧杯中</a:t>
            </a:r>
            <a:r>
              <a:rPr lang="en-US" altLang="zh-CN" sz="2400" dirty="0"/>
              <a:t>, </a:t>
            </a:r>
            <a:r>
              <a:rPr lang="zh-CN" altLang="en-US" sz="2400" dirty="0"/>
              <a:t>加入</a:t>
            </a:r>
            <a:r>
              <a:rPr lang="en-US" altLang="zh-CN" sz="2400" dirty="0"/>
              <a:t>20</a:t>
            </a:r>
            <a:r>
              <a:rPr lang="en-US" altLang="zh-CN" sz="2400" i="1" dirty="0"/>
              <a:t>mL </a:t>
            </a:r>
            <a:r>
              <a:rPr lang="zh-CN" altLang="en-US" sz="2400" dirty="0"/>
              <a:t>电导水</a:t>
            </a:r>
            <a:r>
              <a:rPr lang="en-US" altLang="zh-CN" sz="2400" dirty="0"/>
              <a:t>, </a:t>
            </a:r>
            <a:r>
              <a:rPr lang="zh-CN" altLang="en-US" sz="2400" dirty="0"/>
              <a:t>搅拌</a:t>
            </a:r>
            <a:r>
              <a:rPr lang="en-US" altLang="zh-CN" sz="2400" dirty="0"/>
              <a:t>, </a:t>
            </a:r>
            <a:r>
              <a:rPr lang="zh-CN" altLang="en-US" sz="2400" dirty="0"/>
              <a:t>在</a:t>
            </a:r>
            <a:r>
              <a:rPr lang="en-US" altLang="zh-CN" sz="2400" dirty="0"/>
              <a:t>25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 </a:t>
            </a:r>
            <a:r>
              <a:rPr lang="zh-CN" altLang="en-US" sz="2400" dirty="0"/>
              <a:t>恒温槽中</a:t>
            </a:r>
            <a:r>
              <a:rPr lang="zh-CN" altLang="en-US" sz="2400" dirty="0" smtClean="0"/>
              <a:t>静置</a:t>
            </a:r>
            <a:r>
              <a:rPr lang="zh-CN" altLang="en-US" sz="2400" dirty="0"/>
              <a:t>约</a:t>
            </a:r>
            <a:r>
              <a:rPr lang="en-US" altLang="zh-CN" sz="2400" dirty="0"/>
              <a:t>30</a:t>
            </a:r>
            <a:r>
              <a:rPr lang="en-US" altLang="zh-CN" sz="2400" i="1" dirty="0"/>
              <a:t>min</a:t>
            </a:r>
            <a:r>
              <a:rPr lang="en-US" altLang="zh-CN" sz="2400" dirty="0"/>
              <a:t>, </a:t>
            </a:r>
            <a:r>
              <a:rPr lang="zh-CN" altLang="en-US" sz="2400" dirty="0"/>
              <a:t>达到溶解平衡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 smtClean="0"/>
              <a:t>测定</a:t>
            </a:r>
            <a:r>
              <a:rPr lang="zh-CN" altLang="en-US" sz="2400" dirty="0"/>
              <a:t>该温度下饱和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溶液和电导水的电导率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 smtClean="0"/>
              <a:t>重复</a:t>
            </a:r>
            <a:r>
              <a:rPr lang="zh-CN" altLang="en-US" sz="2400" dirty="0"/>
              <a:t>上述步骤</a:t>
            </a:r>
            <a:r>
              <a:rPr lang="en-US" altLang="zh-CN" sz="2400" dirty="0"/>
              <a:t>, </a:t>
            </a:r>
            <a:r>
              <a:rPr lang="zh-CN" altLang="en-US" sz="2400" dirty="0"/>
              <a:t>继续测定</a:t>
            </a:r>
            <a:r>
              <a:rPr lang="en-US" altLang="zh-CN" sz="2400" dirty="0"/>
              <a:t>30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C, 35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C, 40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C, 50</a:t>
            </a:r>
            <a:r>
              <a:rPr lang="zh-CN" altLang="en-US" sz="2400" i="1" dirty="0"/>
              <a:t>◦</a:t>
            </a:r>
            <a:r>
              <a:rPr lang="en-US" altLang="zh-CN" sz="2400" dirty="0"/>
              <a:t>C </a:t>
            </a:r>
            <a:r>
              <a:rPr lang="zh-CN" altLang="en-US" sz="2400" dirty="0"/>
              <a:t>下饱和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溶液和电导水的电导率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将</a:t>
            </a:r>
            <a:r>
              <a:rPr lang="zh-CN" altLang="en-US" sz="2400" dirty="0" smtClean="0"/>
              <a:t>电导</a:t>
            </a:r>
            <a:r>
              <a:rPr lang="zh-CN" altLang="en-US" sz="2400" dirty="0"/>
              <a:t>法测量的</a:t>
            </a:r>
            <a:r>
              <a:rPr lang="en-US" altLang="zh-CN" sz="2400" i="1" dirty="0" err="1"/>
              <a:t>AgCl</a:t>
            </a:r>
            <a:r>
              <a:rPr lang="en-US" altLang="zh-CN" sz="2400" i="1" dirty="0"/>
              <a:t> </a:t>
            </a:r>
            <a:r>
              <a:rPr lang="zh-CN" altLang="en-US" sz="2400" dirty="0"/>
              <a:t>溶度积可与电动势测定实验中的值进行对比</a:t>
            </a:r>
            <a:r>
              <a:rPr lang="en-US" altLang="zh-CN" sz="2400" dirty="0"/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7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438400" y="1801368"/>
            <a:ext cx="7315200" cy="325526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 smtClean="0">
                <a:solidFill>
                  <a:srgbClr val="40BAD2"/>
                </a:solidFill>
              </a:rPr>
              <a:t>Thank you!</a:t>
            </a:r>
            <a:endParaRPr lang="zh-CN" altLang="en-US" sz="5400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79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QknIWxQo.pV2uld5DN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57</TotalTime>
  <Words>269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幼圆</vt:lpstr>
      <vt:lpstr>Corbel</vt:lpstr>
      <vt:lpstr>Wingdings</vt:lpstr>
      <vt:lpstr>Wingdings 2</vt:lpstr>
      <vt:lpstr>框架</vt:lpstr>
      <vt:lpstr>think-cell Slide</vt:lpstr>
      <vt:lpstr>电导率测定氯化银解离平衡反应热力学常数 </vt:lpstr>
      <vt:lpstr>实验原理  摩尔电导率与溶度积</vt:lpstr>
      <vt:lpstr>实验原理  热力学平衡</vt:lpstr>
      <vt:lpstr>实验方案  氯化银制备</vt:lpstr>
      <vt:lpstr>实验方案  电导率测定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xuemingyi</dc:creator>
  <cp:lastModifiedBy>Xue xuemingyi</cp:lastModifiedBy>
  <cp:revision>24</cp:revision>
  <dcterms:created xsi:type="dcterms:W3CDTF">2019-05-17T12:06:28Z</dcterms:created>
  <dcterms:modified xsi:type="dcterms:W3CDTF">2019-05-17T13:04:14Z</dcterms:modified>
</cp:coreProperties>
</file>