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90C4-F95A-4B8C-BE29-904B34914713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4B6C-AAEF-48E1-8C54-ADB194D3F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3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http://zh.gluon.ai/chapter_computer-vision/neural-style.html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4B6C-AAEF-48E1-8C54-ADB194D3FD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4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9225"/>
            <a:ext cx="9144000" cy="1628775"/>
          </a:xfrm>
        </p:spPr>
        <p:txBody>
          <a:bodyPr/>
          <a:lstStyle/>
          <a:p>
            <a:r>
              <a:rPr lang="zh-CN" altLang="en-US"/>
              <a:t>计算机视觉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40635" y="3082290"/>
            <a:ext cx="189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9.3目标检测和边界框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40635" y="3727450"/>
            <a:ext cx="189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9.4锚框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40635" y="4740910"/>
            <a:ext cx="189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9.6.目标检测数据集（皮卡丘）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41270" y="4095750"/>
            <a:ext cx="189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9.5.多尺度目标检测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40635" y="575437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9.8. 区域卷积神经网络（R-CNN）系列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40635" y="53860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9.7. 单发多框检测（SSD）</a:t>
            </a:r>
          </a:p>
        </p:txBody>
      </p:sp>
      <p:sp>
        <p:nvSpPr>
          <p:cNvPr id="21" name="右大括号 20"/>
          <p:cNvSpPr/>
          <p:nvPr/>
        </p:nvSpPr>
        <p:spPr>
          <a:xfrm>
            <a:off x="4808220" y="3291205"/>
            <a:ext cx="699135" cy="31019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11495" y="4507865"/>
            <a:ext cx="3441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目标检测的工作流程与各类方法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513195" y="2916555"/>
            <a:ext cx="5529580" cy="1381760"/>
            <a:chOff x="11429" y="4536"/>
            <a:chExt cx="8708" cy="2176"/>
          </a:xfrm>
        </p:grpSpPr>
        <p:sp>
          <p:nvSpPr>
            <p:cNvPr id="10" name="文本框 9"/>
            <p:cNvSpPr txBox="1"/>
            <p:nvPr/>
          </p:nvSpPr>
          <p:spPr>
            <a:xfrm>
              <a:off x="11429" y="4536"/>
              <a:ext cx="298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9.9. 语义分割和数据集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429" y="6132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9.11. 样式迁移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429" y="5552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9.10. 全卷积网络（FCN）</a:t>
              </a:r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14928" y="4825"/>
              <a:ext cx="946" cy="1887"/>
            </a:xfrm>
            <a:prstGeom prst="rightBrace">
              <a:avLst>
                <a:gd name="adj1" fmla="val 17336"/>
                <a:gd name="adj2" fmla="val 488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874" y="4892"/>
              <a:ext cx="4263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>
                  <a:solidFill>
                    <a:schemeClr val="accent1">
                      <a:lumMod val="75000"/>
                    </a:schemeClr>
                  </a:solidFill>
                </a:rPr>
                <a:t>使用样式迁移技术生成图像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41270" y="1965325"/>
            <a:ext cx="6254750" cy="915035"/>
            <a:chOff x="4001" y="3095"/>
            <a:chExt cx="9850" cy="1441"/>
          </a:xfrm>
        </p:grpSpPr>
        <p:sp>
          <p:nvSpPr>
            <p:cNvPr id="5" name="文本框 4"/>
            <p:cNvSpPr txBox="1"/>
            <p:nvPr/>
          </p:nvSpPr>
          <p:spPr>
            <a:xfrm>
              <a:off x="4001" y="3095"/>
              <a:ext cx="2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9.1图像增广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01" y="3956"/>
              <a:ext cx="2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9.2</a:t>
              </a:r>
              <a:r>
                <a:rPr lang="zh-CN" altLang="en-US"/>
                <a:t>微调</a:t>
              </a:r>
            </a:p>
          </p:txBody>
        </p:sp>
        <p:sp>
          <p:nvSpPr>
            <p:cNvPr id="19" name="右大括号 18"/>
            <p:cNvSpPr/>
            <p:nvPr/>
          </p:nvSpPr>
          <p:spPr>
            <a:xfrm>
              <a:off x="6744" y="3307"/>
              <a:ext cx="828" cy="12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749" y="3511"/>
              <a:ext cx="6102" cy="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800" b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提升模型的泛化能力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B0014B9-8D44-425E-A1BD-2F002A1BA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051" y="479784"/>
            <a:ext cx="1112281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训练模型：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dirty="0">
                <a:latin typeface="+mn-ea"/>
              </a:rPr>
              <a:t>训练模型时，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我们需要在模型的前向计算过程中生成多尺度的锚框anchors，并为每个锚框预测类别cls_preds和偏移量bbox_preds。之后，我们根据标签信息Y为生成的每个锚框标注类别cls_labels和偏移量bbox_labels。最后，我们根据类别和偏移量的预测和标注值计算损失函数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446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D875A-ACB6-4E55-9DDE-C4B51622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9.9. </a:t>
            </a:r>
            <a:r>
              <a:rPr lang="zh-CN" altLang="en-US" dirty="0"/>
              <a:t>语义分割和数据集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ACD4C-4DBB-49D7-AE8F-DCB6797B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48"/>
            <a:ext cx="10515600" cy="468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语义分割定义：将图像分割成属于不同语义类别的区域。语义区域的标注和预测都是像素级的。和目标检测相比，语义分割标注的像素级的边框显然更加精细。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预处理数据：我们将图像裁剪成固定尺寸而不是缩放。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64837E-2FBF-4F4E-9C92-6C9C6D5E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033588"/>
            <a:ext cx="4038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3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FD722-08CA-4A4A-928B-533CC271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9.10. </a:t>
            </a:r>
            <a:r>
              <a:rPr lang="zh-CN" altLang="en-US" dirty="0"/>
              <a:t>全卷积网络（</a:t>
            </a:r>
            <a:r>
              <a:rPr lang="en-US" altLang="zh-CN" dirty="0"/>
              <a:t>FCN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C76F7-0D82-422D-9DB0-2CF00FCA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定义：全卷积网络通过转置卷积（</a:t>
            </a:r>
            <a:r>
              <a:rPr lang="en-US" altLang="zh-CN" dirty="0"/>
              <a:t>transposed convolution</a:t>
            </a:r>
            <a:r>
              <a:rPr lang="zh-CN" altLang="en-US" dirty="0"/>
              <a:t>）层将中间层特征图的高和宽变换回输入图像的尺寸，从而令预测结果与输入图像在空间维（高和宽）上一一对应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转置卷积层：转置卷积层正好交换了卷积层的前向计算函数与反向传播函数。在全卷积网络中，当输入是高和宽较小的特征图时，转置卷积层可以用来将高和宽放大到输入图像的尺寸。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89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591E02B-076D-45AE-861B-2305CE6C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99" y="1961442"/>
            <a:ext cx="1905001" cy="4896558"/>
          </a:xfrm>
          <a:prstGeom prst="rect">
            <a:avLst/>
          </a:prstGeo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77998BF9-674B-48BE-B76D-BD011BAE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26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全卷积网络先使用卷积神经网络抽取图像特征，然后通过</a:t>
            </a:r>
            <a:r>
              <a:rPr lang="en-US" altLang="zh-CN" dirty="0"/>
              <a:t>1×1</a:t>
            </a:r>
            <a:r>
              <a:rPr lang="zh-CN" altLang="en-US" dirty="0"/>
              <a:t>卷积层将通道数变换为类别个数，最后通过转置卷积层将特征图的高和宽变换为输入图像的尺寸。模型输出与输入图像的高和宽相同，并在空间位置上一一对应：最终输出的通道包含了该空间位置像素的类别预测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1F31E52-F8A0-43BD-A6D3-922D9EB5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9238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4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7E70-7A5F-4820-83AD-03D1B410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9.11. </a:t>
            </a:r>
            <a:r>
              <a:rPr lang="zh-CN" altLang="en-US" dirty="0"/>
              <a:t>样式迁移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6DC5B-6F43-4748-9E66-EA220D1B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定义：一张是内容图像，另一张是样式图像，我们将使用神经网络修改内容图像使其在样式上接近样式图像。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E0165-A3B3-4FF3-BB57-21265ED1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069" y="1980804"/>
            <a:ext cx="52197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9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F384D-4DDE-4BC7-B444-6E5CAEC4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025"/>
            <a:ext cx="105156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Roboto"/>
              </a:rPr>
              <a:t>      首先，我们初始化合成图像，例如将其初始化成内容图像。该合成图像是样式迁移过程中唯一需要更新的变量，即样式迁移所需迭代的模型参数。然后，我们选择一个预训练的卷积神经网络来抽取图像的特征，其中的模型参数在训练中无须更新。深度卷积神经网络凭借多个层逐级抽取图像的特征。我们可以选择其中某些层的输出作为内容特征或样式特征。以图</a:t>
            </a:r>
            <a:r>
              <a:rPr lang="en-US" altLang="zh-CN" sz="2400" dirty="0">
                <a:latin typeface="Roboto"/>
              </a:rPr>
              <a:t>9.13</a:t>
            </a:r>
            <a:r>
              <a:rPr lang="zh-CN" altLang="en-US" sz="2400" dirty="0">
                <a:latin typeface="Roboto"/>
              </a:rPr>
              <a:t>为例，这里选取的预训练的神经网络含有</a:t>
            </a:r>
            <a:r>
              <a:rPr lang="en-US" altLang="zh-CN" sz="2400" dirty="0">
                <a:latin typeface="Roboto"/>
              </a:rPr>
              <a:t>3</a:t>
            </a:r>
            <a:r>
              <a:rPr lang="zh-CN" altLang="en-US" sz="2400" dirty="0">
                <a:latin typeface="Roboto"/>
              </a:rPr>
              <a:t>个卷积层，其中第二层输出图像的</a:t>
            </a:r>
            <a:r>
              <a:rPr lang="zh-CN" altLang="en-US" sz="2400" dirty="0">
                <a:solidFill>
                  <a:srgbClr val="FF0000"/>
                </a:solidFill>
                <a:latin typeface="Roboto"/>
              </a:rPr>
              <a:t>内容特征</a:t>
            </a:r>
            <a:r>
              <a:rPr lang="zh-CN" altLang="en-US" sz="2400" dirty="0">
                <a:latin typeface="Roboto"/>
              </a:rPr>
              <a:t>，而第一层和第三层的输出被作为图像的</a:t>
            </a:r>
            <a:r>
              <a:rPr lang="zh-CN" altLang="en-US" sz="2400" dirty="0">
                <a:solidFill>
                  <a:srgbClr val="FF0000"/>
                </a:solidFill>
                <a:latin typeface="Roboto"/>
              </a:rPr>
              <a:t>样式特征</a:t>
            </a:r>
            <a:r>
              <a:rPr lang="zh-CN" altLang="en-US" sz="2400" dirty="0">
                <a:latin typeface="Roboto"/>
              </a:rPr>
              <a:t>。接下来，我们通过正向传播（实线箭头方向）计算样式迁移的损失函数，并通过反向传播（虚线箭头方向）迭代模型参数，即不断更新合成图像。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A69549-FBFB-404A-8C98-A7028C02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3" y="3537946"/>
            <a:ext cx="4933951" cy="30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25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9.1图像增广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4237990"/>
            <a:ext cx="8044815" cy="223774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/>
              <a:t>图像增广基于现有训练数据生成随机图像从而应对</a:t>
            </a:r>
            <a:r>
              <a:rPr lang="en-US" altLang="zh-CN" b="1"/>
              <a:t>过拟合</a:t>
            </a:r>
            <a:r>
              <a:rPr lang="en-US" altLang="zh-CN"/>
              <a:t>。</a:t>
            </a:r>
          </a:p>
          <a:p>
            <a:pPr marL="0" indent="0">
              <a:buNone/>
            </a:pPr>
            <a:r>
              <a:rPr lang="en-US" altLang="zh-CN"/>
              <a:t>预测时得到确定的结果，通常只将图像增广应用在训练样本上，而不在预测时使用含随机操作的图像增广。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9210" y="1691005"/>
            <a:ext cx="8497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定义：</a:t>
            </a:r>
            <a:r>
              <a:rPr lang="en-US" altLang="zh-CN" sz="2400" dirty="0"/>
              <a:t> </a:t>
            </a:r>
            <a:r>
              <a:rPr lang="zh-CN" altLang="en-US" sz="2400" dirty="0"/>
              <a:t>通过对训练图像做一系列随机改变，来产生相似但又不同的训练样本，从而扩大训练数据集的规模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方法： 翻转  裁剪  改变图像的颜色：亮度、对比度、饱和度和色调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05" y="2889885"/>
            <a:ext cx="4466590" cy="32759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9.2. 微调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70705"/>
            <a:ext cx="10515600" cy="219392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目标模型复制源模型上除了输出层外的所有模型设计及其参数，并基于目标数据集微调这些参数。而目标模型的输出层需要从头训练。</a:t>
            </a:r>
          </a:p>
          <a:p>
            <a:pPr marL="0" indent="0">
              <a:buNone/>
            </a:pPr>
            <a:r>
              <a:rPr lang="zh-CN" altLang="en-US"/>
              <a:t>一般来说，微调参数会使用较小的学习率，而从头训练输出层可以使用较大的学习率。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691005"/>
            <a:ext cx="10039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迁移学习（transfer learning）：将从源数据集学到的知识迁移到目标数据集上</a:t>
            </a:r>
          </a:p>
          <a:p>
            <a:pPr algn="l"/>
            <a:r>
              <a:rPr lang="zh-CN" altLang="en-US" sz="2400"/>
              <a:t>迁移学习中的一种常用技术：微调（fine tuning） 用于分类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9.3. 目标检测和边界框</a:t>
            </a:r>
            <a:br>
              <a:rPr lang="zh-CN" altLang="en-US" dirty="0"/>
            </a:br>
            <a:r>
              <a:rPr lang="zh-CN" altLang="en-US" dirty="0"/>
              <a:t>9.4. 锚框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边界框定义：用来</a:t>
            </a:r>
            <a:r>
              <a:rPr lang="zh-CN" altLang="en-US" sz="2400" dirty="0">
                <a:sym typeface="+mn-ea"/>
              </a:rPr>
              <a:t>描述目标位置  ，</a:t>
            </a:r>
            <a:r>
              <a:rPr lang="zh-CN" altLang="en-US" sz="2400" dirty="0"/>
              <a:t>边界框是一个矩形框，可以由矩形左上角的 xx 和 yy 轴坐标与右下角的 xx 和 yy 轴坐标确定。</a:t>
            </a:r>
          </a:p>
          <a:p>
            <a:pPr marL="0" indent="0">
              <a:buNone/>
            </a:pPr>
            <a:r>
              <a:rPr lang="zh-CN" altLang="en-US" sz="2400" dirty="0"/>
              <a:t>锚框定义：以每个像素为中心生成多个大小和宽高比（aspect ratio）不同的边界框。这些边界框被称为锚框。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3632200"/>
            <a:ext cx="102133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锚框的描述：</a:t>
            </a:r>
          </a:p>
          <a:p>
            <a:r>
              <a:rPr lang="zh-CN" altLang="en-US" sz="2800" dirty="0"/>
              <a:t>        中心位置给定时，已知宽和高的锚框是确定。由大小</a:t>
            </a:r>
            <a:r>
              <a:rPr lang="en-US" altLang="zh-CN" sz="2800" dirty="0"/>
              <a:t>s </a:t>
            </a:r>
            <a:r>
              <a:rPr lang="zh-CN" altLang="en-US" sz="2800" dirty="0"/>
              <a:t>宽高比</a:t>
            </a:r>
            <a:r>
              <a:rPr lang="en-US" altLang="zh-CN" sz="2800" dirty="0"/>
              <a:t>r</a:t>
            </a:r>
            <a:r>
              <a:rPr lang="zh-CN" altLang="en-US" sz="2800" dirty="0"/>
              <a:t>确定。</a:t>
            </a:r>
          </a:p>
          <a:p>
            <a:r>
              <a:rPr lang="zh-CN" altLang="en-US" sz="2800" dirty="0"/>
              <a:t>锚框个数：</a:t>
            </a:r>
          </a:p>
          <a:p>
            <a:r>
              <a:rPr lang="zh-CN" altLang="en-US" sz="2800" dirty="0"/>
              <a:t>        一组大小 s1,…,sn 和一组宽高比 r1,…,rm 以相同像素为中心的锚框的数量为 n+m−1 。</a:t>
            </a:r>
            <a:r>
              <a:rPr lang="zh-CN" altLang="en-US" sz="2800" dirty="0">
                <a:sym typeface="+mn-ea"/>
              </a:rPr>
              <a:t>通常只对包含 s1 或 r1 的大小与宽高比的组合感兴趣。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190"/>
            <a:ext cx="10515600" cy="512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交并比：衡量锚框和真实边界框之间的相似度 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605" y="824230"/>
            <a:ext cx="3133090" cy="191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278890"/>
            <a:ext cx="93224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如何标注训练集的锚框：</a:t>
            </a:r>
          </a:p>
          <a:p>
            <a:pPr algn="l"/>
            <a:r>
              <a:rPr lang="zh-CN" altLang="en-US" sz="2800" dirty="0"/>
              <a:t>        为了训练目标检测模型，我们需要为每个锚框标注两类标签：一是锚框所含目标的类别，简称类别；二是真实边界框相对锚框的偏移量，简称偏移量（offset）</a:t>
            </a:r>
          </a:p>
          <a:p>
            <a:pPr algn="l"/>
            <a:r>
              <a:rPr lang="zh-CN" altLang="en-US" sz="2800" dirty="0"/>
              <a:t>       首先生成多个锚框，利用矩阵把锚框和真实边界框</a:t>
            </a:r>
          </a:p>
          <a:p>
            <a:pPr algn="l"/>
            <a:r>
              <a:rPr lang="zh-CN" altLang="en-US" sz="2800" dirty="0"/>
              <a:t>进行匹配。如果一个锚框 A 被分配了真实边界框 B ，将锚框 A的类别设为 B的</a:t>
            </a:r>
            <a:r>
              <a:rPr lang="zh-CN" altLang="en-US" sz="2800" dirty="0">
                <a:solidFill>
                  <a:srgbClr val="FF0000"/>
                </a:solidFill>
              </a:rPr>
              <a:t>类别</a:t>
            </a:r>
            <a:r>
              <a:rPr lang="zh-CN" altLang="en-US" sz="2800" dirty="0"/>
              <a:t>，并根据 B和 A的中心坐标的相对位置以及两个框的相对大小为锚框 A标注</a:t>
            </a:r>
            <a:r>
              <a:rPr lang="zh-CN" altLang="en-US" sz="2800" dirty="0">
                <a:solidFill>
                  <a:srgbClr val="FF0000"/>
                </a:solidFill>
              </a:rPr>
              <a:t>偏移量</a:t>
            </a:r>
            <a:r>
              <a:rPr lang="zh-CN" altLang="en-US" sz="2800" dirty="0"/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0" y="4817110"/>
            <a:ext cx="724789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410" y="379095"/>
            <a:ext cx="10515600" cy="2251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如何输出预测边界框：</a:t>
            </a:r>
          </a:p>
          <a:p>
            <a:pPr marL="0" indent="0">
              <a:buNone/>
            </a:pPr>
            <a:r>
              <a:rPr lang="zh-CN" altLang="en-US" dirty="0"/>
              <a:t>         当锚框数量较多时，同一个目标上可能会输出较多相似的预测边界框。为了使结果更加简洁，我们可以移除相似的预测边界框。常用的方法叫作非极大值抑制（non-maximum suppression，NMS）。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0410" y="3699510"/>
            <a:ext cx="96716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总结：在目标检测时，我们首先生成多个锚框，然后为每个锚框预测类别以及偏移量，接着根据预测的偏移量调整锚框位置从而得到预测边界框，最后筛选需要输出的预测边界框。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940"/>
            <a:ext cx="10515600" cy="9785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9.5 </a:t>
            </a:r>
            <a:r>
              <a:rPr lang="zh-CN" altLang="en-US" dirty="0"/>
              <a:t>多尺度目标检测</a:t>
            </a:r>
            <a:br>
              <a:rPr lang="zh-CN" altLang="en-US" dirty="0"/>
            </a:br>
            <a:r>
              <a:rPr lang="zh-CN" altLang="en-US" dirty="0"/>
              <a:t>9.6. 目标检测数据集（皮卡丘）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4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图像和标签的形状。图像的形状是(批量大小, 通道数, 高, 宽)。而标签的形状则是(批量大小,  m , 5)，其中 m 等于数据集中单个图像最多含有的边界框个数。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9.7. 单发多框检测（SSD）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目标检测模型：单发多框检测（single shot multibox detection，SSD）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单发多框检测模型一共包含</a:t>
            </a:r>
            <a:r>
              <a:rPr lang="en-US" altLang="zh-CN" dirty="0"/>
              <a:t>5</a:t>
            </a:r>
            <a:r>
              <a:rPr lang="zh-CN" altLang="en-US" dirty="0"/>
              <a:t>个模块，每个模块输出的特征图既用来</a:t>
            </a:r>
            <a:r>
              <a:rPr lang="zh-CN" altLang="en-US" dirty="0">
                <a:solidFill>
                  <a:srgbClr val="FF0000"/>
                </a:solidFill>
              </a:rPr>
              <a:t>生成锚框</a:t>
            </a:r>
            <a:r>
              <a:rPr lang="zh-CN" altLang="en-US" dirty="0"/>
              <a:t>，又用来预测这些锚框的</a:t>
            </a:r>
            <a:r>
              <a:rPr lang="zh-CN" altLang="en-US" dirty="0">
                <a:solidFill>
                  <a:srgbClr val="FF0000"/>
                </a:solidFill>
              </a:rPr>
              <a:t>类别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偏移量</a:t>
            </a:r>
            <a:r>
              <a:rPr lang="zh-CN" altLang="en-US" dirty="0"/>
              <a:t>。第一模块为基础网络块，第二模块至第四模块为高和宽减半块，第五模块使用全局最大池化层将高和宽降到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5DA114-4493-4B62-9122-B3824539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1550"/>
            <a:ext cx="50196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54024"/>
            <a:ext cx="10515600" cy="5961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基础网络块：</a:t>
            </a:r>
          </a:p>
          <a:p>
            <a:pPr marL="0" indent="0">
              <a:buNone/>
            </a:pPr>
            <a:r>
              <a:rPr lang="zh-CN" altLang="en-US" dirty="0"/>
              <a:t>该网络串联</a:t>
            </a:r>
            <a:r>
              <a:rPr lang="en-US" altLang="zh-CN" dirty="0"/>
              <a:t>3</a:t>
            </a:r>
            <a:r>
              <a:rPr lang="zh-CN" altLang="en-US" dirty="0"/>
              <a:t>个高和宽减半块，并逐步将通道数翻倍。当输入的原始图像的形状为</a:t>
            </a:r>
            <a:r>
              <a:rPr lang="en-US" altLang="zh-CN" dirty="0"/>
              <a:t>256×256</a:t>
            </a:r>
            <a:r>
              <a:rPr lang="zh-CN" altLang="en-US" dirty="0"/>
              <a:t>时，基础网络块输出的特征图的形状为</a:t>
            </a:r>
            <a:r>
              <a:rPr lang="en-US" altLang="zh-CN" dirty="0"/>
              <a:t>32×32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高和宽减半块：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它串联了两个填充为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3×3</a:t>
            </a:r>
            <a:r>
              <a:rPr lang="zh-CN" altLang="en-US" dirty="0"/>
              <a:t>卷积层和步幅为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2×2</a:t>
            </a:r>
            <a:r>
              <a:rPr lang="zh-CN" altLang="en-US" dirty="0"/>
              <a:t>最大池化层。（第一个用于类别预测，第二个用于边界框偏移值预测）  我们知道，填充为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3×3</a:t>
            </a:r>
            <a:r>
              <a:rPr lang="zh-CN" altLang="en-US" dirty="0"/>
              <a:t>卷积层不改变特征图的形状，而后面的池化层则直接将特征图的高和宽减半。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类别预测层：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类别预测层使用一个保持输入高和宽的</a:t>
            </a:r>
            <a:r>
              <a:rPr lang="zh-CN" altLang="en-US" dirty="0">
                <a:solidFill>
                  <a:srgbClr val="FF0000"/>
                </a:solidFill>
              </a:rPr>
              <a:t>卷积层</a:t>
            </a:r>
            <a:r>
              <a:rPr lang="zh-CN" altLang="en-US" dirty="0"/>
              <a:t>。设目标的类别个数为</a:t>
            </a:r>
            <a:r>
              <a:rPr lang="en-US" altLang="zh-CN" i="1" dirty="0"/>
              <a:t>q</a:t>
            </a:r>
            <a:r>
              <a:rPr lang="zh-CN" altLang="en-US" dirty="0"/>
              <a:t>。每个锚框的类别个数将是</a:t>
            </a:r>
            <a:r>
              <a:rPr lang="en-US" altLang="zh-CN" i="1" dirty="0"/>
              <a:t>q</a:t>
            </a:r>
            <a:r>
              <a:rPr lang="en-US" altLang="zh-CN" dirty="0"/>
              <a:t>+1</a:t>
            </a:r>
            <a:r>
              <a:rPr lang="zh-CN" altLang="en-US" dirty="0"/>
              <a:t>，每个单元为中心生成</a:t>
            </a:r>
            <a:r>
              <a:rPr lang="en-US" altLang="zh-CN" i="1" dirty="0"/>
              <a:t>a</a:t>
            </a:r>
            <a:r>
              <a:rPr lang="zh-CN" altLang="en-US" dirty="0"/>
              <a:t>个锚框，输出特征图上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坐标的通道里包含了以输入特征图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坐标为中心生成的所有锚框的类别预测。因此输出通道数为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+1)</a:t>
            </a:r>
            <a:r>
              <a:rPr lang="zh-CN" altLang="en-US" dirty="0"/>
              <a:t>，其中索引为</a:t>
            </a:r>
            <a:r>
              <a:rPr lang="en-US" altLang="zh-CN" i="1" dirty="0" err="1"/>
              <a:t>i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+1)+</a:t>
            </a:r>
            <a:r>
              <a:rPr lang="en-US" altLang="zh-CN" i="1" dirty="0"/>
              <a:t>j</a:t>
            </a:r>
            <a:r>
              <a:rPr lang="zh-CN" altLang="en-US" dirty="0"/>
              <a:t>（</a:t>
            </a:r>
            <a:r>
              <a:rPr lang="en-US" altLang="zh-CN" dirty="0"/>
              <a:t>0≤</a:t>
            </a:r>
            <a:r>
              <a:rPr lang="en-US" altLang="zh-CN" i="1" dirty="0"/>
              <a:t>j</a:t>
            </a:r>
            <a:r>
              <a:rPr lang="zh-CN" altLang="en-US" dirty="0"/>
              <a:t>≤</a:t>
            </a:r>
            <a:r>
              <a:rPr lang="en-US" altLang="zh-CN" i="1" dirty="0"/>
              <a:t>q</a:t>
            </a:r>
            <a:r>
              <a:rPr lang="zh-CN" altLang="en-US" dirty="0"/>
              <a:t>）的通道代表了索引为</a:t>
            </a:r>
            <a:r>
              <a:rPr lang="en-US" altLang="zh-CN" i="1" dirty="0" err="1"/>
              <a:t>i</a:t>
            </a:r>
            <a:r>
              <a:rPr lang="zh-CN" altLang="en-US" dirty="0"/>
              <a:t>的锚框有关类别索引为</a:t>
            </a:r>
            <a:r>
              <a:rPr lang="en-US" altLang="zh-CN" i="1" dirty="0"/>
              <a:t>j</a:t>
            </a:r>
            <a:r>
              <a:rPr lang="zh-CN" altLang="en-US" dirty="0"/>
              <a:t>的预测。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边界框预测层：</a:t>
            </a:r>
          </a:p>
          <a:p>
            <a:pPr marL="0" indent="0">
              <a:buNone/>
            </a:pPr>
            <a:r>
              <a:rPr lang="zh-CN" altLang="en-US" dirty="0"/>
              <a:t>每个锚框预测</a:t>
            </a:r>
            <a:r>
              <a:rPr lang="en-US" altLang="zh-CN" dirty="0"/>
              <a:t>4</a:t>
            </a:r>
            <a:r>
              <a:rPr lang="zh-CN" altLang="en-US" dirty="0"/>
              <a:t>个偏移量，即</a:t>
            </a:r>
            <a:r>
              <a:rPr lang="en-US" altLang="zh-CN" dirty="0"/>
              <a:t>4a</a:t>
            </a:r>
            <a:r>
              <a:rPr lang="zh-CN" altLang="en-US" dirty="0"/>
              <a:t>个通道。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1605</Words>
  <Application>Microsoft Office PowerPoint</Application>
  <PresentationFormat>宽屏</PresentationFormat>
  <Paragraphs>74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Roboto</vt:lpstr>
      <vt:lpstr>等线</vt:lpstr>
      <vt:lpstr>宋体</vt:lpstr>
      <vt:lpstr>Arial</vt:lpstr>
      <vt:lpstr>Calibri</vt:lpstr>
      <vt:lpstr>Calibri Light</vt:lpstr>
      <vt:lpstr>Office 主题</vt:lpstr>
      <vt:lpstr>计算机视觉</vt:lpstr>
      <vt:lpstr>9.1图像增广</vt:lpstr>
      <vt:lpstr>9.2. 微调</vt:lpstr>
      <vt:lpstr>9.3. 目标检测和边界框 9.4. 锚框</vt:lpstr>
      <vt:lpstr>PowerPoint 演示文稿</vt:lpstr>
      <vt:lpstr>PowerPoint 演示文稿</vt:lpstr>
      <vt:lpstr>9.5 多尺度目标检测 9.6. 目标检测数据集（皮卡丘）</vt:lpstr>
      <vt:lpstr>9.7. 单发多框检测（SSD）</vt:lpstr>
      <vt:lpstr>PowerPoint 演示文稿</vt:lpstr>
      <vt:lpstr>PowerPoint 演示文稿</vt:lpstr>
      <vt:lpstr>9.9. 语义分割和数据集 </vt:lpstr>
      <vt:lpstr>9.10. 全卷积网络（FCN） </vt:lpstr>
      <vt:lpstr>PowerPoint 演示文稿</vt:lpstr>
      <vt:lpstr>9.11. 样式迁移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计算机视觉</dc:title>
  <dc:creator/>
  <cp:lastModifiedBy>zheng qo</cp:lastModifiedBy>
  <cp:revision>19</cp:revision>
  <dcterms:created xsi:type="dcterms:W3CDTF">2015-05-05T08:02:00Z</dcterms:created>
  <dcterms:modified xsi:type="dcterms:W3CDTF">2019-03-05T15:35:54Z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