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9225"/>
            <a:ext cx="9144000" cy="1628775"/>
          </a:xfrm>
        </p:spPr>
        <p:txBody>
          <a:bodyPr/>
          <a:p>
            <a:r>
              <a:rPr lang="zh-CN" altLang="en-US"/>
              <a:t>计算机视觉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40635" y="308229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9.3目标检测和边界框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540635" y="3727450"/>
            <a:ext cx="189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9.4锚框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40635" y="474091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9.6.目标检测数据集（皮卡丘）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541270" y="4095750"/>
            <a:ext cx="1895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9.5.多尺度目标检测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540635" y="575437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9.8. 区域卷积神经网络（R-CNN）系列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40635" y="53860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9.7. 单发多框检测（SSD）</a:t>
            </a:r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>
            <a:off x="4808220" y="3291205"/>
            <a:ext cx="699135" cy="31019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611495" y="4507865"/>
            <a:ext cx="34417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1">
                    <a:lumMod val="75000"/>
                  </a:schemeClr>
                </a:solidFill>
              </a:rPr>
              <a:t>目标检测的工作流程与各类方法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13195" y="2916555"/>
            <a:ext cx="5529580" cy="1381760"/>
            <a:chOff x="11429" y="4536"/>
            <a:chExt cx="8708" cy="2176"/>
          </a:xfrm>
        </p:grpSpPr>
        <p:sp>
          <p:nvSpPr>
            <p:cNvPr id="10" name="文本框 9"/>
            <p:cNvSpPr txBox="1"/>
            <p:nvPr/>
          </p:nvSpPr>
          <p:spPr>
            <a:xfrm>
              <a:off x="11429" y="4536"/>
              <a:ext cx="298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9.9. 语义分割和数据集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429" y="6132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9.11. 样式迁移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429" y="5552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/>
                <a:t>9.10. 全卷积网络（FCN）</a:t>
              </a:r>
              <a:endParaRPr lang="zh-CN" altLang="en-US"/>
            </a:p>
          </p:txBody>
        </p:sp>
        <p:sp>
          <p:nvSpPr>
            <p:cNvPr id="24" name="右大括号 23"/>
            <p:cNvSpPr/>
            <p:nvPr/>
          </p:nvSpPr>
          <p:spPr>
            <a:xfrm>
              <a:off x="14928" y="4825"/>
              <a:ext cx="946" cy="1887"/>
            </a:xfrm>
            <a:prstGeom prst="rightBrace">
              <a:avLst>
                <a:gd name="adj1" fmla="val 17336"/>
                <a:gd name="adj2" fmla="val 4886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874" y="4892"/>
              <a:ext cx="4263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accent1">
                      <a:lumMod val="75000"/>
                    </a:schemeClr>
                  </a:solidFill>
                </a:rPr>
                <a:t>使用样式迁移技术生成图像</a:t>
              </a:r>
              <a:endParaRPr lang="en-US" altLang="zh-CN" sz="28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41270" y="1965325"/>
            <a:ext cx="6254750" cy="915035"/>
            <a:chOff x="4001" y="3095"/>
            <a:chExt cx="9850" cy="1441"/>
          </a:xfrm>
        </p:grpSpPr>
        <p:sp>
          <p:nvSpPr>
            <p:cNvPr id="5" name="文本框 4"/>
            <p:cNvSpPr txBox="1"/>
            <p:nvPr/>
          </p:nvSpPr>
          <p:spPr>
            <a:xfrm>
              <a:off x="4001" y="3095"/>
              <a:ext cx="2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9.1图像增广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01" y="3956"/>
              <a:ext cx="29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9.2</a:t>
              </a:r>
              <a:r>
                <a:rPr lang="zh-CN" altLang="en-US"/>
                <a:t>微调</a:t>
              </a:r>
              <a:endParaRPr lang="zh-CN" altLang="en-US"/>
            </a:p>
          </p:txBody>
        </p:sp>
        <p:sp>
          <p:nvSpPr>
            <p:cNvPr id="19" name="右大括号 18"/>
            <p:cNvSpPr/>
            <p:nvPr/>
          </p:nvSpPr>
          <p:spPr>
            <a:xfrm>
              <a:off x="6744" y="3307"/>
              <a:ext cx="828" cy="12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49" y="3511"/>
              <a:ext cx="6102" cy="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2800" b="1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提升模型的泛化能力</a:t>
              </a:r>
              <a:endParaRPr lang="zh-CN" altLang="en-US" sz="2800" b="1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255" y="3651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9.1图像增广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745" y="4237990"/>
            <a:ext cx="8044815" cy="223774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/>
              <a:t>图像增广基于现有训练数据生成随机图像从而应对</a:t>
            </a:r>
            <a:r>
              <a:rPr lang="en-US" altLang="zh-CN" b="1"/>
              <a:t>过拟合</a:t>
            </a:r>
            <a:r>
              <a:rPr lang="en-US" altLang="zh-CN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预测时得到确定的结果，通常只将图像增广应用在训练样本上，而不在预测时使用含随机操作的图像增广。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299210" y="1691005"/>
            <a:ext cx="8497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定义：</a:t>
            </a:r>
            <a:r>
              <a:rPr lang="en-US" altLang="zh-CN" sz="2400"/>
              <a:t> </a:t>
            </a:r>
            <a:r>
              <a:rPr lang="zh-CN" altLang="en-US" sz="2400"/>
              <a:t>通过对训练图像做一系列随机改变，来产生相似但又不同的训练样本，从而扩大训练数据集的规模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方法： 翻转  裁剪  改变图像的颜色：亮度、对比度、饱和度和色调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9705" y="2889885"/>
            <a:ext cx="4466590" cy="32759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9.2. 微调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370705"/>
            <a:ext cx="10515600" cy="2193925"/>
          </a:xfrm>
        </p:spPr>
        <p:txBody>
          <a:bodyPr/>
          <a:p>
            <a:pPr marL="0" indent="0">
              <a:buNone/>
            </a:pPr>
            <a:r>
              <a:rPr lang="zh-CN" altLang="en-US"/>
              <a:t>目标模型复制源模型上除了输出层外的所有模型设计及其参数，并基于目标数据集微调这些参数。而目标模型的输出层需要从头训练。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一般来说，微调参数会使用较小的学习率，而从头训练输出层可以使用较大的学习率。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1691005"/>
            <a:ext cx="10039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迁移学习（transfer learning）：将从源数据集学到的知识迁移到目标数据集上</a:t>
            </a:r>
            <a:endParaRPr lang="zh-CN" altLang="en-US" sz="2400"/>
          </a:p>
          <a:p>
            <a:pPr algn="l"/>
            <a:r>
              <a:rPr lang="zh-CN" altLang="en-US" sz="2400"/>
              <a:t>迁移学习中的一种常用技术：微调（fine tuning） 用于分类</a:t>
            </a:r>
            <a:endParaRPr lang="zh-CN" alt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9.3. 目标检测和边界框</a:t>
            </a:r>
            <a:br>
              <a:rPr lang="zh-CN" altLang="en-US"/>
            </a:br>
            <a:r>
              <a:rPr lang="zh-CN" altLang="en-US"/>
              <a:t>9.4. 锚框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65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边界框定义：用来</a:t>
            </a:r>
            <a:r>
              <a:rPr lang="zh-CN" altLang="en-US" sz="2400">
                <a:sym typeface="+mn-ea"/>
              </a:rPr>
              <a:t>描述目标位置  ，</a:t>
            </a:r>
            <a:r>
              <a:rPr lang="zh-CN" altLang="en-US" sz="2400"/>
              <a:t>边界框是一个矩形框，可以由矩形左上角的 xx 和 yy 轴坐标与右下角的 xx 和 yy 轴坐标确定。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锚框定义：以每个像素为中心生成多个大小和宽高比（aspect ratio）不同的边界框。这些边界框被称为锚框。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838200" y="3632200"/>
            <a:ext cx="1021334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锚框的描述</a:t>
            </a:r>
            <a:r>
              <a:rPr lang="zh-CN" altLang="en-US" sz="2800"/>
              <a:t>：</a:t>
            </a:r>
            <a:endParaRPr lang="zh-CN" altLang="en-US" sz="2800"/>
          </a:p>
          <a:p>
            <a:r>
              <a:rPr lang="zh-CN" altLang="en-US" sz="2800"/>
              <a:t>        中心位置给定时，已知宽和高的锚框是确定。由</a:t>
            </a:r>
            <a:r>
              <a:rPr lang="zh-CN" altLang="en-US" sz="2800"/>
              <a:t>大小</a:t>
            </a:r>
            <a:r>
              <a:rPr lang="en-US" altLang="zh-CN" sz="2800"/>
              <a:t>s </a:t>
            </a:r>
            <a:r>
              <a:rPr lang="zh-CN" altLang="en-US" sz="2800"/>
              <a:t>宽高比</a:t>
            </a:r>
            <a:r>
              <a:rPr lang="en-US" altLang="zh-CN" sz="2800"/>
              <a:t>r</a:t>
            </a:r>
            <a:r>
              <a:rPr lang="zh-CN" altLang="en-US" sz="2800"/>
              <a:t>确定。</a:t>
            </a:r>
            <a:endParaRPr lang="zh-CN" altLang="en-US" sz="2800"/>
          </a:p>
          <a:p>
            <a:r>
              <a:rPr lang="zh-CN" altLang="en-US" sz="2800"/>
              <a:t>锚框个数：</a:t>
            </a:r>
            <a:endParaRPr lang="zh-CN" altLang="en-US" sz="2800"/>
          </a:p>
          <a:p>
            <a:r>
              <a:rPr lang="zh-CN" altLang="en-US" sz="2800"/>
              <a:t>        一组大小 s1,…,sn 和一组宽高比 r1,…,rm 以相同像素为中心的锚框的数量为 n+m−1 。</a:t>
            </a:r>
            <a:r>
              <a:rPr lang="zh-CN" altLang="en-US" sz="2800">
                <a:sym typeface="+mn-ea"/>
              </a:rPr>
              <a:t>通常只对包含 s1 或 r1 的大小与宽高比的组合感兴趣。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4190"/>
            <a:ext cx="10515600" cy="5124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交并比：衡量锚框和真实边界框之间的相似度 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6605" y="824230"/>
            <a:ext cx="3133090" cy="1914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278890"/>
            <a:ext cx="93224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/>
              <a:t>如何标注训练集的锚框：</a:t>
            </a:r>
            <a:endParaRPr lang="zh-CN" altLang="en-US" sz="2800" b="1"/>
          </a:p>
          <a:p>
            <a:pPr algn="l"/>
            <a:r>
              <a:rPr lang="zh-CN" altLang="en-US" sz="2800"/>
              <a:t>        为了训练目标检测模型，我们需要为每个锚框标注两类标签：一是锚框所含目标的类别，简称类别；二是真实边界框相对锚框的偏移量，简称偏移量（offset）</a:t>
            </a:r>
            <a:endParaRPr lang="zh-CN" altLang="en-US" sz="2800"/>
          </a:p>
          <a:p>
            <a:pPr algn="l"/>
            <a:r>
              <a:rPr lang="zh-CN" altLang="en-US" sz="2800"/>
              <a:t>       首先生成多个锚框，利用矩阵把锚框和真实边界框</a:t>
            </a:r>
            <a:endParaRPr lang="zh-CN" altLang="en-US" sz="2800"/>
          </a:p>
          <a:p>
            <a:pPr algn="l"/>
            <a:r>
              <a:rPr lang="zh-CN" altLang="en-US" sz="2800"/>
              <a:t>进行匹配。如果一个锚框 A 被分配了真实边界框 B ，将锚框 A的类别设为 B的</a:t>
            </a:r>
            <a:r>
              <a:rPr lang="zh-CN" altLang="en-US" sz="2800">
                <a:solidFill>
                  <a:srgbClr val="FF0000"/>
                </a:solidFill>
              </a:rPr>
              <a:t>类别</a:t>
            </a:r>
            <a:r>
              <a:rPr lang="zh-CN" altLang="en-US" sz="2800"/>
              <a:t>，并根据 B和 A的中心坐标的相对位置以及两个框的相对大小为锚框 A标注</a:t>
            </a:r>
            <a:r>
              <a:rPr lang="zh-CN" altLang="en-US" sz="2800">
                <a:solidFill>
                  <a:srgbClr val="FF0000"/>
                </a:solidFill>
              </a:rPr>
              <a:t>偏移量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4817110"/>
            <a:ext cx="724789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410" y="379095"/>
            <a:ext cx="10515600" cy="225107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如何输出预测边界框：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         当锚框数量较多时，同一个目标上可能会输出较多相似的预测边界框。为了使结果更加简洁，我们可以移除相似的预测边界框。常用的方法叫作非极大值抑制（non-maximum suppression，NMS）。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0410" y="3699510"/>
            <a:ext cx="96716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总结：</a:t>
            </a:r>
            <a:r>
              <a:rPr lang="zh-CN" altLang="en-US" sz="2800"/>
              <a:t>在目标检测时，我们首先生成多个锚框，然后为每个锚框预测类别以及偏移量，接着根据预测的偏移量调整锚框位置从而得到预测边界框，最后筛选需要输出的预测边界框。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1940"/>
            <a:ext cx="10515600" cy="978535"/>
          </a:xfrm>
        </p:spPr>
        <p:txBody>
          <a:bodyPr>
            <a:normAutofit fontScale="90000"/>
          </a:bodyPr>
          <a:p>
            <a:r>
              <a:rPr lang="en-US" altLang="zh-CN"/>
              <a:t>9.5 </a:t>
            </a:r>
            <a:r>
              <a:rPr lang="zh-CN" altLang="en-US"/>
              <a:t>多尺度目标检测</a:t>
            </a:r>
            <a:br>
              <a:rPr lang="zh-CN" altLang="en-US"/>
            </a:br>
            <a:r>
              <a:rPr lang="zh-CN" altLang="en-US"/>
              <a:t>9.6. 目标检测数据集（皮卡丘）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748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图像和标签的形状。图像的形状是(批量大小, 通道数, 高, 宽)。而标签的形状则是(批量大小,  mm , 5)，其中 m 等于数据集中单个图像最多含有的边界框个数。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9.7. 单发多框检测（SSD）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目标检测模型：单发多框检测（single shot multibox detection，SSD）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WPS 演示</Application>
  <PresentationFormat>宽屏</PresentationFormat>
  <Paragraphs>78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计算机视觉</vt:lpstr>
      <vt:lpstr>9.1图像增广</vt:lpstr>
      <vt:lpstr>9.2. 微调</vt:lpstr>
      <vt:lpstr>9.3. 目标检测和边界框 9.4. 锚框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soloq</cp:lastModifiedBy>
  <cp:revision>3</cp:revision>
  <dcterms:created xsi:type="dcterms:W3CDTF">2015-05-05T08:02:00Z</dcterms:created>
  <dcterms:modified xsi:type="dcterms:W3CDTF">2019-02-28T16:25:27Z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