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876"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S.SANDHIYA%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[S.SANDHIYA (2).xlsx]Sheet2!PivotTable6</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accent1"/>
          </a:solidFill>
          <a:ln>
            <a:noFill/>
          </a:ln>
          <a:effectLst/>
        </c:spPr>
        <c:marker>
          <c:symbol val="none"/>
        </c:marker>
      </c:pivotFmt>
    </c:pivotFmts>
    <c:plotArea>
      <c:layout/>
      <c:barChart>
        <c:barDir val="bar"/>
        <c:grouping val="percentStacked"/>
        <c:varyColors val="0"/>
        <c:ser>
          <c:idx val="0"/>
          <c:order val="0"/>
          <c:tx>
            <c:strRef>
              <c:f>Sheet2!$B$3:$B$5</c:f>
              <c:strCache>
                <c:ptCount val="1"/>
                <c:pt idx="0">
                  <c:v>Absent - Finance</c:v>
                </c:pt>
              </c:strCache>
            </c:strRef>
          </c:tx>
          <c:spPr>
            <a:solidFill>
              <a:schemeClr val="accent1"/>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Sheet2!$B$6:$B$47</c:f>
              <c:numCache>
                <c:formatCode>General</c:formatCode>
                <c:ptCount val="41"/>
                <c:pt idx="17">
                  <c:v>1</c:v>
                </c:pt>
                <c:pt idx="29">
                  <c:v>1</c:v>
                </c:pt>
              </c:numCache>
            </c:numRef>
          </c:val>
          <c:extLst>
            <c:ext xmlns:c16="http://schemas.microsoft.com/office/drawing/2014/chart" uri="{C3380CC4-5D6E-409C-BE32-E72D297353CC}">
              <c16:uniqueId val="{00000000-ABCF-4027-BE83-3ABED21531F4}"/>
            </c:ext>
          </c:extLst>
        </c:ser>
        <c:ser>
          <c:idx val="1"/>
          <c:order val="1"/>
          <c:tx>
            <c:strRef>
              <c:f>Sheet2!$C$3:$C$5</c:f>
              <c:strCache>
                <c:ptCount val="1"/>
                <c:pt idx="0">
                  <c:v>Absent - HR</c:v>
                </c:pt>
              </c:strCache>
            </c:strRef>
          </c:tx>
          <c:spPr>
            <a:solidFill>
              <a:schemeClr val="accent2"/>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Sheet2!$C$6:$C$47</c:f>
              <c:numCache>
                <c:formatCode>General</c:formatCode>
                <c:ptCount val="41"/>
                <c:pt idx="8">
                  <c:v>1</c:v>
                </c:pt>
                <c:pt idx="30">
                  <c:v>1</c:v>
                </c:pt>
              </c:numCache>
            </c:numRef>
          </c:val>
          <c:extLst>
            <c:ext xmlns:c16="http://schemas.microsoft.com/office/drawing/2014/chart" uri="{C3380CC4-5D6E-409C-BE32-E72D297353CC}">
              <c16:uniqueId val="{00000001-ABCF-4027-BE83-3ABED21531F4}"/>
            </c:ext>
          </c:extLst>
        </c:ser>
        <c:ser>
          <c:idx val="2"/>
          <c:order val="2"/>
          <c:tx>
            <c:strRef>
              <c:f>Sheet2!$D$3:$D$5</c:f>
              <c:strCache>
                <c:ptCount val="1"/>
                <c:pt idx="0">
                  <c:v>Absent - IT</c:v>
                </c:pt>
              </c:strCache>
            </c:strRef>
          </c:tx>
          <c:spPr>
            <a:solidFill>
              <a:schemeClr val="accent3"/>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Sheet2!$D$6:$D$47</c:f>
              <c:numCache>
                <c:formatCode>General</c:formatCode>
                <c:ptCount val="41"/>
                <c:pt idx="9">
                  <c:v>1</c:v>
                </c:pt>
                <c:pt idx="35">
                  <c:v>1</c:v>
                </c:pt>
                <c:pt idx="39">
                  <c:v>1</c:v>
                </c:pt>
              </c:numCache>
            </c:numRef>
          </c:val>
          <c:extLst>
            <c:ext xmlns:c16="http://schemas.microsoft.com/office/drawing/2014/chart" uri="{C3380CC4-5D6E-409C-BE32-E72D297353CC}">
              <c16:uniqueId val="{00000002-ABCF-4027-BE83-3ABED21531F4}"/>
            </c:ext>
          </c:extLst>
        </c:ser>
        <c:ser>
          <c:idx val="3"/>
          <c:order val="3"/>
          <c:tx>
            <c:strRef>
              <c:f>Sheet2!$E$3:$E$5</c:f>
              <c:strCache>
                <c:ptCount val="1"/>
                <c:pt idx="0">
                  <c:v>Absent - Marketing</c:v>
                </c:pt>
              </c:strCache>
            </c:strRef>
          </c:tx>
          <c:spPr>
            <a:solidFill>
              <a:schemeClr val="accent4"/>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Sheet2!$E$6:$E$47</c:f>
              <c:numCache>
                <c:formatCode>General</c:formatCode>
                <c:ptCount val="41"/>
                <c:pt idx="27">
                  <c:v>1</c:v>
                </c:pt>
              </c:numCache>
            </c:numRef>
          </c:val>
          <c:extLst>
            <c:ext xmlns:c16="http://schemas.microsoft.com/office/drawing/2014/chart" uri="{C3380CC4-5D6E-409C-BE32-E72D297353CC}">
              <c16:uniqueId val="{00000003-ABCF-4027-BE83-3ABED21531F4}"/>
            </c:ext>
          </c:extLst>
        </c:ser>
        <c:ser>
          <c:idx val="4"/>
          <c:order val="4"/>
          <c:tx>
            <c:strRef>
              <c:f>Sheet2!$G$3:$G$5</c:f>
              <c:strCache>
                <c:ptCount val="1"/>
                <c:pt idx="0">
                  <c:v>Early Leave - HR</c:v>
                </c:pt>
              </c:strCache>
            </c:strRef>
          </c:tx>
          <c:spPr>
            <a:solidFill>
              <a:schemeClr val="accent5"/>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Sheet2!$G$6:$G$47</c:f>
              <c:numCache>
                <c:formatCode>General</c:formatCode>
                <c:ptCount val="41"/>
                <c:pt idx="1">
                  <c:v>1</c:v>
                </c:pt>
              </c:numCache>
            </c:numRef>
          </c:val>
          <c:extLst>
            <c:ext xmlns:c16="http://schemas.microsoft.com/office/drawing/2014/chart" uri="{C3380CC4-5D6E-409C-BE32-E72D297353CC}">
              <c16:uniqueId val="{00000004-ABCF-4027-BE83-3ABED21531F4}"/>
            </c:ext>
          </c:extLst>
        </c:ser>
        <c:ser>
          <c:idx val="5"/>
          <c:order val="5"/>
          <c:tx>
            <c:strRef>
              <c:f>Sheet2!$H$3:$H$5</c:f>
              <c:strCache>
                <c:ptCount val="1"/>
                <c:pt idx="0">
                  <c:v>Early Leave - IT</c:v>
                </c:pt>
              </c:strCache>
            </c:strRef>
          </c:tx>
          <c:spPr>
            <a:solidFill>
              <a:schemeClr val="accent6"/>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Sheet2!$H$6:$H$47</c:f>
              <c:numCache>
                <c:formatCode>General</c:formatCode>
                <c:ptCount val="41"/>
                <c:pt idx="2">
                  <c:v>1</c:v>
                </c:pt>
              </c:numCache>
            </c:numRef>
          </c:val>
          <c:extLst>
            <c:ext xmlns:c16="http://schemas.microsoft.com/office/drawing/2014/chart" uri="{C3380CC4-5D6E-409C-BE32-E72D297353CC}">
              <c16:uniqueId val="{00000005-ABCF-4027-BE83-3ABED21531F4}"/>
            </c:ext>
          </c:extLst>
        </c:ser>
        <c:ser>
          <c:idx val="6"/>
          <c:order val="6"/>
          <c:tx>
            <c:strRef>
              <c:f>Sheet2!$I$3:$I$5</c:f>
              <c:strCache>
                <c:ptCount val="1"/>
                <c:pt idx="0">
                  <c:v>Early Leave - Marketing</c:v>
                </c:pt>
              </c:strCache>
            </c:strRef>
          </c:tx>
          <c:spPr>
            <a:solidFill>
              <a:schemeClr val="accent1">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Sheet2!$I$6:$I$47</c:f>
              <c:numCache>
                <c:formatCode>General</c:formatCode>
                <c:ptCount val="41"/>
                <c:pt idx="22">
                  <c:v>1</c:v>
                </c:pt>
                <c:pt idx="25">
                  <c:v>1</c:v>
                </c:pt>
              </c:numCache>
            </c:numRef>
          </c:val>
          <c:extLst>
            <c:ext xmlns:c16="http://schemas.microsoft.com/office/drawing/2014/chart" uri="{C3380CC4-5D6E-409C-BE32-E72D297353CC}">
              <c16:uniqueId val="{00000006-ABCF-4027-BE83-3ABED21531F4}"/>
            </c:ext>
          </c:extLst>
        </c:ser>
        <c:ser>
          <c:idx val="7"/>
          <c:order val="7"/>
          <c:tx>
            <c:strRef>
              <c:f>Sheet2!$J$3:$J$5</c:f>
              <c:strCache>
                <c:ptCount val="1"/>
                <c:pt idx="0">
                  <c:v>Early Leave - Sales</c:v>
                </c:pt>
              </c:strCache>
            </c:strRef>
          </c:tx>
          <c:spPr>
            <a:solidFill>
              <a:schemeClr val="accent2">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Sheet2!$J$6:$J$47</c:f>
              <c:numCache>
                <c:formatCode>General</c:formatCode>
                <c:ptCount val="41"/>
                <c:pt idx="7">
                  <c:v>1</c:v>
                </c:pt>
              </c:numCache>
            </c:numRef>
          </c:val>
          <c:extLst>
            <c:ext xmlns:c16="http://schemas.microsoft.com/office/drawing/2014/chart" uri="{C3380CC4-5D6E-409C-BE32-E72D297353CC}">
              <c16:uniqueId val="{00000007-ABCF-4027-BE83-3ABED21531F4}"/>
            </c:ext>
          </c:extLst>
        </c:ser>
        <c:ser>
          <c:idx val="8"/>
          <c:order val="8"/>
          <c:tx>
            <c:strRef>
              <c:f>Sheet2!$L$3:$L$5</c:f>
              <c:strCache>
                <c:ptCount val="1"/>
                <c:pt idx="0">
                  <c:v>Late - Finance</c:v>
                </c:pt>
              </c:strCache>
            </c:strRef>
          </c:tx>
          <c:spPr>
            <a:solidFill>
              <a:schemeClr val="accent3">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Sheet2!$L$6:$L$47</c:f>
              <c:numCache>
                <c:formatCode>General</c:formatCode>
                <c:ptCount val="41"/>
                <c:pt idx="0">
                  <c:v>1</c:v>
                </c:pt>
              </c:numCache>
            </c:numRef>
          </c:val>
          <c:extLst>
            <c:ext xmlns:c16="http://schemas.microsoft.com/office/drawing/2014/chart" uri="{C3380CC4-5D6E-409C-BE32-E72D297353CC}">
              <c16:uniqueId val="{00000008-ABCF-4027-BE83-3ABED21531F4}"/>
            </c:ext>
          </c:extLst>
        </c:ser>
        <c:ser>
          <c:idx val="9"/>
          <c:order val="9"/>
          <c:tx>
            <c:strRef>
              <c:f>Sheet2!$M$3:$M$5</c:f>
              <c:strCache>
                <c:ptCount val="1"/>
                <c:pt idx="0">
                  <c:v>Late - IT</c:v>
                </c:pt>
              </c:strCache>
            </c:strRef>
          </c:tx>
          <c:spPr>
            <a:solidFill>
              <a:schemeClr val="accent4">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Sheet2!$M$6:$M$47</c:f>
              <c:numCache>
                <c:formatCode>General</c:formatCode>
                <c:ptCount val="41"/>
                <c:pt idx="32">
                  <c:v>1</c:v>
                </c:pt>
                <c:pt idx="33">
                  <c:v>1</c:v>
                </c:pt>
              </c:numCache>
            </c:numRef>
          </c:val>
          <c:extLst>
            <c:ext xmlns:c16="http://schemas.microsoft.com/office/drawing/2014/chart" uri="{C3380CC4-5D6E-409C-BE32-E72D297353CC}">
              <c16:uniqueId val="{00000009-ABCF-4027-BE83-3ABED21531F4}"/>
            </c:ext>
          </c:extLst>
        </c:ser>
        <c:ser>
          <c:idx val="10"/>
          <c:order val="10"/>
          <c:tx>
            <c:strRef>
              <c:f>Sheet2!$N$3:$N$5</c:f>
              <c:strCache>
                <c:ptCount val="1"/>
                <c:pt idx="0">
                  <c:v>Late - Marketing</c:v>
                </c:pt>
              </c:strCache>
            </c:strRef>
          </c:tx>
          <c:spPr>
            <a:solidFill>
              <a:schemeClr val="accent5">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Sheet2!$N$6:$N$47</c:f>
              <c:numCache>
                <c:formatCode>General</c:formatCode>
                <c:ptCount val="41"/>
                <c:pt idx="13">
                  <c:v>1</c:v>
                </c:pt>
                <c:pt idx="15">
                  <c:v>1</c:v>
                </c:pt>
              </c:numCache>
            </c:numRef>
          </c:val>
          <c:extLst>
            <c:ext xmlns:c16="http://schemas.microsoft.com/office/drawing/2014/chart" uri="{C3380CC4-5D6E-409C-BE32-E72D297353CC}">
              <c16:uniqueId val="{0000000A-ABCF-4027-BE83-3ABED21531F4}"/>
            </c:ext>
          </c:extLst>
        </c:ser>
        <c:ser>
          <c:idx val="11"/>
          <c:order val="11"/>
          <c:tx>
            <c:strRef>
              <c:f>Sheet2!$O$3:$O$5</c:f>
              <c:strCache>
                <c:ptCount val="1"/>
                <c:pt idx="0">
                  <c:v>Late - Sales</c:v>
                </c:pt>
              </c:strCache>
            </c:strRef>
          </c:tx>
          <c:spPr>
            <a:solidFill>
              <a:schemeClr val="accent6">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Sheet2!$O$6:$O$47</c:f>
              <c:numCache>
                <c:formatCode>General</c:formatCode>
                <c:ptCount val="41"/>
                <c:pt idx="18">
                  <c:v>1</c:v>
                </c:pt>
                <c:pt idx="31">
                  <c:v>1</c:v>
                </c:pt>
              </c:numCache>
            </c:numRef>
          </c:val>
          <c:extLst>
            <c:ext xmlns:c16="http://schemas.microsoft.com/office/drawing/2014/chart" uri="{C3380CC4-5D6E-409C-BE32-E72D297353CC}">
              <c16:uniqueId val="{0000000B-ABCF-4027-BE83-3ABED21531F4}"/>
            </c:ext>
          </c:extLst>
        </c:ser>
        <c:ser>
          <c:idx val="12"/>
          <c:order val="12"/>
          <c:tx>
            <c:strRef>
              <c:f>Sheet2!$Q$3:$Q$5</c:f>
              <c:strCache>
                <c:ptCount val="1"/>
                <c:pt idx="0">
                  <c:v>Present - Finance</c:v>
                </c:pt>
              </c:strCache>
            </c:strRef>
          </c:tx>
          <c:spPr>
            <a:solidFill>
              <a:schemeClr val="accent1">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Sheet2!$Q$6:$Q$47</c:f>
              <c:numCache>
                <c:formatCode>General</c:formatCode>
                <c:ptCount val="41"/>
                <c:pt idx="4">
                  <c:v>1</c:v>
                </c:pt>
                <c:pt idx="11">
                  <c:v>1</c:v>
                </c:pt>
                <c:pt idx="23">
                  <c:v>1</c:v>
                </c:pt>
                <c:pt idx="36">
                  <c:v>1</c:v>
                </c:pt>
              </c:numCache>
            </c:numRef>
          </c:val>
          <c:extLst>
            <c:ext xmlns:c16="http://schemas.microsoft.com/office/drawing/2014/chart" uri="{C3380CC4-5D6E-409C-BE32-E72D297353CC}">
              <c16:uniqueId val="{0000000C-ABCF-4027-BE83-3ABED21531F4}"/>
            </c:ext>
          </c:extLst>
        </c:ser>
        <c:ser>
          <c:idx val="13"/>
          <c:order val="13"/>
          <c:tx>
            <c:strRef>
              <c:f>Sheet2!$R$3:$R$5</c:f>
              <c:strCache>
                <c:ptCount val="1"/>
                <c:pt idx="0">
                  <c:v>Present - HR</c:v>
                </c:pt>
              </c:strCache>
            </c:strRef>
          </c:tx>
          <c:spPr>
            <a:solidFill>
              <a:schemeClr val="accent2">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Sheet2!$R$6:$R$47</c:f>
              <c:numCache>
                <c:formatCode>General</c:formatCode>
                <c:ptCount val="41"/>
                <c:pt idx="19">
                  <c:v>1</c:v>
                </c:pt>
                <c:pt idx="20">
                  <c:v>1</c:v>
                </c:pt>
                <c:pt idx="21">
                  <c:v>1</c:v>
                </c:pt>
                <c:pt idx="26">
                  <c:v>1</c:v>
                </c:pt>
              </c:numCache>
            </c:numRef>
          </c:val>
          <c:extLst>
            <c:ext xmlns:c16="http://schemas.microsoft.com/office/drawing/2014/chart" uri="{C3380CC4-5D6E-409C-BE32-E72D297353CC}">
              <c16:uniqueId val="{0000000D-ABCF-4027-BE83-3ABED21531F4}"/>
            </c:ext>
          </c:extLst>
        </c:ser>
        <c:ser>
          <c:idx val="14"/>
          <c:order val="14"/>
          <c:tx>
            <c:strRef>
              <c:f>Sheet2!$S$3:$S$5</c:f>
              <c:strCache>
                <c:ptCount val="1"/>
                <c:pt idx="0">
                  <c:v>Present - IT</c:v>
                </c:pt>
              </c:strCache>
            </c:strRef>
          </c:tx>
          <c:spPr>
            <a:solidFill>
              <a:schemeClr val="accent3">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Sheet2!$S$6:$S$47</c:f>
              <c:numCache>
                <c:formatCode>General</c:formatCode>
                <c:ptCount val="41"/>
                <c:pt idx="12">
                  <c:v>1</c:v>
                </c:pt>
                <c:pt idx="14">
                  <c:v>1</c:v>
                </c:pt>
                <c:pt idx="24">
                  <c:v>1</c:v>
                </c:pt>
                <c:pt idx="28">
                  <c:v>1</c:v>
                </c:pt>
              </c:numCache>
            </c:numRef>
          </c:val>
          <c:extLst>
            <c:ext xmlns:c16="http://schemas.microsoft.com/office/drawing/2014/chart" uri="{C3380CC4-5D6E-409C-BE32-E72D297353CC}">
              <c16:uniqueId val="{0000000E-ABCF-4027-BE83-3ABED21531F4}"/>
            </c:ext>
          </c:extLst>
        </c:ser>
        <c:ser>
          <c:idx val="15"/>
          <c:order val="15"/>
          <c:tx>
            <c:strRef>
              <c:f>Sheet2!$T$3:$T$5</c:f>
              <c:strCache>
                <c:ptCount val="1"/>
                <c:pt idx="0">
                  <c:v>Present - Marketing</c:v>
                </c:pt>
              </c:strCache>
            </c:strRef>
          </c:tx>
          <c:spPr>
            <a:solidFill>
              <a:schemeClr val="accent4">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Sheet2!$T$6:$T$47</c:f>
              <c:numCache>
                <c:formatCode>General</c:formatCode>
                <c:ptCount val="41"/>
                <c:pt idx="34">
                  <c:v>1</c:v>
                </c:pt>
                <c:pt idx="37">
                  <c:v>1</c:v>
                </c:pt>
                <c:pt idx="38">
                  <c:v>1</c:v>
                </c:pt>
              </c:numCache>
            </c:numRef>
          </c:val>
          <c:extLst>
            <c:ext xmlns:c16="http://schemas.microsoft.com/office/drawing/2014/chart" uri="{C3380CC4-5D6E-409C-BE32-E72D297353CC}">
              <c16:uniqueId val="{0000000F-ABCF-4027-BE83-3ABED21531F4}"/>
            </c:ext>
          </c:extLst>
        </c:ser>
        <c:ser>
          <c:idx val="16"/>
          <c:order val="16"/>
          <c:tx>
            <c:strRef>
              <c:f>Sheet2!$U$3:$U$5</c:f>
              <c:strCache>
                <c:ptCount val="1"/>
                <c:pt idx="0">
                  <c:v>Present - Sales</c:v>
                </c:pt>
              </c:strCache>
            </c:strRef>
          </c:tx>
          <c:spPr>
            <a:solidFill>
              <a:schemeClr val="accent5">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Sheet2!$U$6:$U$47</c:f>
              <c:numCache>
                <c:formatCode>General</c:formatCode>
                <c:ptCount val="41"/>
                <c:pt idx="3">
                  <c:v>1</c:v>
                </c:pt>
                <c:pt idx="5">
                  <c:v>1</c:v>
                </c:pt>
                <c:pt idx="6">
                  <c:v>1</c:v>
                </c:pt>
                <c:pt idx="10">
                  <c:v>1</c:v>
                </c:pt>
                <c:pt idx="16">
                  <c:v>1</c:v>
                </c:pt>
              </c:numCache>
            </c:numRef>
          </c:val>
          <c:extLst>
            <c:ext xmlns:c16="http://schemas.microsoft.com/office/drawing/2014/chart" uri="{C3380CC4-5D6E-409C-BE32-E72D297353CC}">
              <c16:uniqueId val="{00000010-ABCF-4027-BE83-3ABED21531F4}"/>
            </c:ext>
          </c:extLst>
        </c:ser>
        <c:ser>
          <c:idx val="17"/>
          <c:order val="17"/>
          <c:tx>
            <c:strRef>
              <c:f>Sheet2!$W$3:$W$5</c:f>
              <c:strCache>
                <c:ptCount val="1"/>
                <c:pt idx="0">
                  <c:v>(blank) - (blank)</c:v>
                </c:pt>
              </c:strCache>
            </c:strRef>
          </c:tx>
          <c:spPr>
            <a:solidFill>
              <a:schemeClr val="accent6">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Sheet2!$W$6:$W$47</c:f>
              <c:numCache>
                <c:formatCode>General</c:formatCode>
                <c:ptCount val="41"/>
              </c:numCache>
            </c:numRef>
          </c:val>
          <c:extLst>
            <c:ext xmlns:c16="http://schemas.microsoft.com/office/drawing/2014/chart" uri="{C3380CC4-5D6E-409C-BE32-E72D297353CC}">
              <c16:uniqueId val="{00000011-ABCF-4027-BE83-3ABED21531F4}"/>
            </c:ext>
          </c:extLst>
        </c:ser>
        <c:dLbls>
          <c:showLegendKey val="0"/>
          <c:showVal val="0"/>
          <c:showCatName val="0"/>
          <c:showSerName val="0"/>
          <c:showPercent val="0"/>
          <c:showBubbleSize val="0"/>
        </c:dLbls>
        <c:gapWidth val="219"/>
        <c:overlap val="100"/>
        <c:axId val="302747200"/>
        <c:axId val="302747528"/>
      </c:barChart>
      <c:catAx>
        <c:axId val="302747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528"/>
        <c:crosses val="autoZero"/>
        <c:auto val="1"/>
        <c:lblAlgn val="ctr"/>
        <c:lblOffset val="100"/>
        <c:noMultiLvlLbl val="0"/>
      </c:catAx>
      <c:valAx>
        <c:axId val="3027475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074939"/>
            <a:ext cx="8610600" cy="2308324"/>
          </a:xfrm>
          <a:prstGeom prst="rect">
            <a:avLst/>
          </a:prstGeom>
          <a:noFill/>
        </p:spPr>
        <p:txBody>
          <a:bodyPr wrap="square" rtlCol="0">
            <a:spAutoFit/>
          </a:bodyPr>
          <a:lstStyle/>
          <a:p>
            <a:r>
              <a:rPr lang="en-US" sz="2400" b="1" dirty="0"/>
              <a:t>STUDENT NAME   </a:t>
            </a:r>
            <a:r>
              <a:rPr lang="en-US" sz="2400" dirty="0"/>
              <a:t>: RAGHUL K</a:t>
            </a:r>
          </a:p>
          <a:p>
            <a:r>
              <a:rPr lang="en-US" sz="2400" b="1" dirty="0"/>
              <a:t>REGISTER NO        </a:t>
            </a:r>
            <a:r>
              <a:rPr lang="en-US" sz="2400" dirty="0"/>
              <a:t>: 312203043(unm133312203043)</a:t>
            </a:r>
          </a:p>
          <a:p>
            <a:r>
              <a:rPr lang="en-US" sz="2400" b="1" dirty="0"/>
              <a:t>DEPARTMENT</a:t>
            </a:r>
            <a:r>
              <a:rPr lang="en-US" sz="2400" dirty="0"/>
              <a:t>       : BCOM(COMPUTER APPLICATION)</a:t>
            </a:r>
          </a:p>
          <a:p>
            <a:r>
              <a:rPr lang="en-US" sz="2400" b="1" dirty="0"/>
              <a:t>COLLEGE</a:t>
            </a:r>
            <a:r>
              <a:rPr lang="en-US" sz="2400" dirty="0"/>
              <a:t>                : ASAN MEMORIAL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1529265"/>
          </a:xfrm>
          <a:prstGeom prst="rect">
            <a:avLst/>
          </a:prstGeom>
        </p:spPr>
        <p:txBody>
          <a:bodyPr vert="horz" wrap="square" lIns="0" tIns="13335" rIns="0" bIns="0" rtlCol="0">
            <a:spAutoFit/>
          </a:bodyPr>
          <a:lstStyle/>
          <a:p>
            <a:pPr marL="12700">
              <a:lnSpc>
                <a:spcPct val="100000"/>
              </a:lnSpc>
              <a:spcBef>
                <a:spcPts val="105"/>
              </a:spcBef>
            </a:pPr>
            <a:r>
              <a:rPr sz="2400" b="1" u="sng" spc="15" dirty="0">
                <a:latin typeface="Trebuchet MS"/>
                <a:cs typeface="Trebuchet MS"/>
              </a:rPr>
              <a:t>M</a:t>
            </a:r>
            <a:r>
              <a:rPr sz="2400" b="1" u="sng" dirty="0">
                <a:latin typeface="Trebuchet MS"/>
                <a:cs typeface="Trebuchet MS"/>
              </a:rPr>
              <a:t>O</a:t>
            </a:r>
            <a:r>
              <a:rPr sz="2400" b="1" u="sng" spc="-15" dirty="0">
                <a:latin typeface="Trebuchet MS"/>
                <a:cs typeface="Trebuchet MS"/>
              </a:rPr>
              <a:t>D</a:t>
            </a:r>
            <a:r>
              <a:rPr sz="2400" b="1" u="sng" spc="-35" dirty="0">
                <a:latin typeface="Trebuchet MS"/>
                <a:cs typeface="Trebuchet MS"/>
              </a:rPr>
              <a:t>E</a:t>
            </a:r>
            <a:r>
              <a:rPr sz="2400" b="1" u="sng" spc="-30" dirty="0">
                <a:latin typeface="Trebuchet MS"/>
                <a:cs typeface="Trebuchet MS"/>
              </a:rPr>
              <a:t>LL</a:t>
            </a:r>
            <a:r>
              <a:rPr sz="2400" b="1" u="sng" spc="-5" dirty="0">
                <a:latin typeface="Trebuchet MS"/>
                <a:cs typeface="Trebuchet MS"/>
              </a:rPr>
              <a:t>I</a:t>
            </a:r>
            <a:r>
              <a:rPr sz="2400" b="1" u="sng" spc="30" dirty="0">
                <a:latin typeface="Trebuchet MS"/>
                <a:cs typeface="Trebuchet MS"/>
              </a:rPr>
              <a:t>N</a:t>
            </a:r>
            <a:r>
              <a:rPr sz="2400" b="1" u="sng" spc="5" dirty="0">
                <a:latin typeface="Trebuchet MS"/>
                <a:cs typeface="Trebuchet MS"/>
              </a:rPr>
              <a:t>G</a:t>
            </a:r>
            <a:endParaRPr lang="en-US" sz="2400" b="1" u="sng" spc="5" dirty="0">
              <a:latin typeface="Trebuchet MS"/>
              <a:cs typeface="Trebuchet MS"/>
            </a:endParaRPr>
          </a:p>
          <a:p>
            <a:pPr marL="12700">
              <a:lnSpc>
                <a:spcPct val="100000"/>
              </a:lnSpc>
              <a:spcBef>
                <a:spcPts val="105"/>
              </a:spcBef>
            </a:pPr>
            <a:endParaRPr lang="en-US" sz="2400" b="1" u="sng" spc="5" dirty="0">
              <a:latin typeface="Trebuchet MS"/>
              <a:cs typeface="Trebuchet MS"/>
            </a:endParaRPr>
          </a:p>
          <a:p>
            <a:pPr marL="12700">
              <a:lnSpc>
                <a:spcPct val="100000"/>
              </a:lnSpc>
              <a:spcBef>
                <a:spcPts val="105"/>
              </a:spcBef>
            </a:pPr>
            <a:endParaRPr lang="en-US" sz="2400" u="sng" dirty="0">
              <a:latin typeface="Trebuchet MS"/>
              <a:cs typeface="Trebuchet MS"/>
            </a:endParaRPr>
          </a:p>
          <a:p>
            <a:pPr marL="12700">
              <a:lnSpc>
                <a:spcPct val="100000"/>
              </a:lnSpc>
              <a:spcBef>
                <a:spcPts val="105"/>
              </a:spcBef>
            </a:pPr>
            <a:endParaRPr sz="24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0" y="1283747"/>
            <a:ext cx="12192000"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Data Collection</a:t>
            </a:r>
            <a:r>
              <a:rPr kumimoji="0" lang="en-US" altLang="en-US" sz="2000" b="0" i="0" u="none" strike="noStrike" cap="none" normalizeH="0" baseline="0" dirty="0">
                <a:ln>
                  <a:noFill/>
                </a:ln>
                <a:solidFill>
                  <a:schemeClr val="tx1"/>
                </a:solidFill>
                <a:effectLst/>
                <a:latin typeface="Arial" panose="020B0604020202020204" pitchFamily="34" charset="0"/>
              </a:rPr>
              <a:t>: Gather attendance data from various sources (e.g., time clocks, manual entries).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Data Integration</a:t>
            </a:r>
            <a:r>
              <a:rPr kumimoji="0" lang="en-US" altLang="en-US" sz="2000" b="0" i="0" u="none" strike="noStrike" cap="none" normalizeH="0" baseline="0" dirty="0">
                <a:ln>
                  <a:noFill/>
                </a:ln>
                <a:solidFill>
                  <a:schemeClr val="tx1"/>
                </a:solidFill>
                <a:effectLst/>
                <a:latin typeface="Arial" panose="020B0604020202020204" pitchFamily="34" charset="0"/>
              </a:rPr>
              <a:t>: Combine data into a centralized system for comprehensive analysis.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Pattern Analysis</a:t>
            </a:r>
            <a:r>
              <a:rPr kumimoji="0" lang="en-US" altLang="en-US" sz="2000" b="0" i="0" u="none" strike="noStrike" cap="none" normalizeH="0" baseline="0" dirty="0">
                <a:ln>
                  <a:noFill/>
                </a:ln>
                <a:solidFill>
                  <a:schemeClr val="tx1"/>
                </a:solidFill>
                <a:effectLst/>
                <a:latin typeface="Arial" panose="020B0604020202020204" pitchFamily="34" charset="0"/>
              </a:rPr>
              <a:t>: Identify trends and patterns in attendance (e.g., frequent absences, peak times).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Predictive Analytics</a:t>
            </a:r>
            <a:r>
              <a:rPr kumimoji="0" lang="en-US" altLang="en-US" sz="2000" b="0" i="0" u="none" strike="noStrike" cap="none" normalizeH="0" baseline="0" dirty="0">
                <a:ln>
                  <a:noFill/>
                </a:ln>
                <a:solidFill>
                  <a:schemeClr val="tx1"/>
                </a:solidFill>
                <a:effectLst/>
                <a:latin typeface="Arial" panose="020B0604020202020204" pitchFamily="34" charset="0"/>
              </a:rPr>
              <a:t>: Use historical data to forecast future attendance issues and potential impacts.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Visualization</a:t>
            </a:r>
            <a:r>
              <a:rPr kumimoji="0" lang="en-US" altLang="en-US" sz="2000" b="0" i="0" u="none" strike="noStrike" cap="none" normalizeH="0" baseline="0" dirty="0">
                <a:ln>
                  <a:noFill/>
                </a:ln>
                <a:solidFill>
                  <a:schemeClr val="tx1"/>
                </a:solidFill>
                <a:effectLst/>
                <a:latin typeface="Arial" panose="020B0604020202020204" pitchFamily="34" charset="0"/>
              </a:rPr>
              <a:t>: Create charts, graphs, and dashboards to represent attendance trends and metrics clearly.</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Reporting</a:t>
            </a:r>
            <a:r>
              <a:rPr kumimoji="0" lang="en-US" altLang="en-US" sz="2000" b="0" i="0" u="none" strike="noStrike" cap="none" normalizeH="0" baseline="0" dirty="0">
                <a:ln>
                  <a:noFill/>
                </a:ln>
                <a:solidFill>
                  <a:schemeClr val="tx1"/>
                </a:solidFill>
                <a:effectLst/>
                <a:latin typeface="Arial" panose="020B0604020202020204" pitchFamily="34" charset="0"/>
              </a:rPr>
              <a:t>: Generate detailed reports for HR and management to make informed decisions.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121461"/>
          </a:xfrm>
          <a:prstGeom prst="rect">
            <a:avLst/>
          </a:prstGeom>
        </p:spPr>
        <p:txBody>
          <a:bodyPr vert="horz" wrap="square" lIns="0" tIns="13335" rIns="0" bIns="0" rtlCol="0">
            <a:spAutoFit/>
          </a:bodyPr>
          <a:lstStyle/>
          <a:p>
            <a:pPr marL="12700">
              <a:lnSpc>
                <a:spcPct val="100000"/>
              </a:lnSpc>
              <a:spcBef>
                <a:spcPts val="105"/>
              </a:spcBef>
            </a:pPr>
            <a:r>
              <a:rPr sz="2400" u="sng" dirty="0"/>
              <a:t>R</a:t>
            </a:r>
            <a:r>
              <a:rPr sz="2400" u="sng" spc="-40" dirty="0"/>
              <a:t>E</a:t>
            </a:r>
            <a:r>
              <a:rPr sz="2400" u="sng" spc="15" dirty="0"/>
              <a:t>S</a:t>
            </a:r>
            <a:r>
              <a:rPr sz="2400" u="sng" spc="-30" dirty="0"/>
              <a:t>U</a:t>
            </a:r>
            <a:r>
              <a:rPr sz="2400" u="sng" spc="-405" dirty="0"/>
              <a:t>L</a:t>
            </a:r>
            <a:r>
              <a:rPr sz="2400" u="sng" dirty="0"/>
              <a:t>TS</a:t>
            </a:r>
            <a:br>
              <a:rPr lang="en-US" sz="2400" u="sng" dirty="0"/>
            </a:br>
            <a:br>
              <a:rPr lang="en-US" sz="2400" u="sng" dirty="0"/>
            </a:br>
            <a:endParaRPr sz="2400"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724091007"/>
              </p:ext>
            </p:extLst>
          </p:nvPr>
        </p:nvGraphicFramePr>
        <p:xfrm>
          <a:off x="2209800" y="1142999"/>
          <a:ext cx="7143750" cy="46767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3016210"/>
          </a:xfrm>
        </p:spPr>
        <p:txBody>
          <a:bodyPr/>
          <a:lstStyle/>
          <a:p>
            <a:r>
              <a:rPr lang="en-US" sz="2400" u="sng" dirty="0">
                <a:latin typeface="Times New Roman" panose="02020603050405020304" pitchFamily="18" charset="0"/>
                <a:cs typeface="Times New Roman" panose="02020603050405020304" pitchFamily="18" charset="0"/>
              </a:rPr>
              <a:t>Conclusion</a:t>
            </a: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r>
              <a:rPr lang="en-US" sz="2000" dirty="0"/>
              <a:t>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a:t>
            </a:r>
            <a:endParaRPr lang="en-IN"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200329"/>
          </a:xfrm>
          <a:prstGeom prst="rect">
            <a:avLst/>
          </a:prstGeom>
          <a:noFill/>
        </p:spPr>
        <p:txBody>
          <a:bodyPr wrap="square" rtlCol="0">
            <a:spAutoFit/>
          </a:bodyPr>
          <a:lstStyle/>
          <a:p>
            <a:r>
              <a:rPr lang="en-US" sz="3600" b="1" dirty="0">
                <a:solidFill>
                  <a:srgbClr val="0F0F0F"/>
                </a:solidFill>
                <a:latin typeface="Times New Roman" panose="02020603050405020304" pitchFamily="18" charset="0"/>
                <a:cs typeface="Times New Roman" panose="02020603050405020304" pitchFamily="18" charset="0"/>
              </a:rPr>
              <a:t>Visualizing employee attendance trends with excel chart</a:t>
            </a:r>
            <a:endParaRPr lang="en-IN" sz="3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110158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u="sng" spc="-20" dirty="0"/>
              <a:t>P</a:t>
            </a:r>
            <a:r>
              <a:rPr sz="2800" u="sng" spc="15" dirty="0"/>
              <a:t>ROB</a:t>
            </a:r>
            <a:r>
              <a:rPr sz="2800" u="sng" spc="55" dirty="0"/>
              <a:t>L</a:t>
            </a:r>
            <a:r>
              <a:rPr sz="2800" u="sng" spc="-20" dirty="0"/>
              <a:t>E</a:t>
            </a:r>
            <a:r>
              <a:rPr sz="2800" u="sng" spc="20" dirty="0"/>
              <a:t>M</a:t>
            </a:r>
            <a:r>
              <a:rPr lang="en-US" sz="2800" u="sng" dirty="0"/>
              <a:t> </a:t>
            </a:r>
            <a:r>
              <a:rPr sz="2800" u="sng" spc="10" dirty="0"/>
              <a:t>S</a:t>
            </a:r>
            <a:r>
              <a:rPr sz="2800" u="sng" spc="-370" dirty="0"/>
              <a:t>T</a:t>
            </a:r>
            <a:r>
              <a:rPr sz="2800" u="sng" spc="-375" dirty="0"/>
              <a:t>A</a:t>
            </a:r>
            <a:r>
              <a:rPr sz="2800" u="sng" spc="15" dirty="0"/>
              <a:t>T</a:t>
            </a:r>
            <a:r>
              <a:rPr sz="2800" u="sng" spc="-10" dirty="0"/>
              <a:t>E</a:t>
            </a:r>
            <a:r>
              <a:rPr sz="2800" u="sng" spc="-20" dirty="0"/>
              <a:t>ME</a:t>
            </a:r>
            <a:r>
              <a:rPr sz="2800" u="sng" spc="10" dirty="0"/>
              <a:t>NT</a:t>
            </a:r>
            <a:br>
              <a:rPr lang="en-US"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p:cNvSpPr>
            <a:spLocks noChangeArrowheads="1"/>
          </p:cNvSpPr>
          <p:nvPr/>
        </p:nvSpPr>
        <p:spPr bwMode="auto">
          <a:xfrm>
            <a:off x="489267" y="1388099"/>
            <a:ext cx="11963400" cy="240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Problem</a:t>
            </a:r>
            <a:r>
              <a:rPr kumimoji="0" lang="en-US" altLang="en-US" sz="2000" b="0" i="0" u="none" strike="noStrike" cap="none" normalizeH="0" baseline="0" dirty="0">
                <a:ln>
                  <a:noFill/>
                </a:ln>
                <a:solidFill>
                  <a:schemeClr val="tx1"/>
                </a:solidFill>
                <a:effectLst/>
                <a:latin typeface="Arial" panose="020B0604020202020204" pitchFamily="34" charset="0"/>
              </a:rPr>
              <a:t>: Employees are frequently late or absent, impacting productivity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Impact</a:t>
            </a:r>
            <a:r>
              <a:rPr kumimoji="0" lang="en-US" altLang="en-US" sz="2000" b="0" i="0" u="none" strike="noStrike" cap="none" normalizeH="0" baseline="0" dirty="0">
                <a:ln>
                  <a:noFill/>
                </a:ln>
                <a:solidFill>
                  <a:schemeClr val="tx1"/>
                </a:solidFill>
                <a:effectLst/>
                <a:latin typeface="Arial" panose="020B0604020202020204" pitchFamily="34" charset="0"/>
              </a:rPr>
              <a:t>: Disrupts operations, increases costs, and affects morale.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Data</a:t>
            </a:r>
            <a:r>
              <a:rPr kumimoji="0" lang="en-US" altLang="en-US" sz="2000" b="0" i="0" u="none" strike="noStrike" cap="none" normalizeH="0" baseline="0" dirty="0">
                <a:ln>
                  <a:noFill/>
                </a:ln>
                <a:solidFill>
                  <a:schemeClr val="tx1"/>
                </a:solidFill>
                <a:effectLst/>
                <a:latin typeface="Arial" panose="020B0604020202020204" pitchFamily="34" charset="0"/>
              </a:rPr>
              <a:t>: Collect attendance records and employee feedback.</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Objective</a:t>
            </a:r>
            <a:r>
              <a:rPr kumimoji="0" lang="en-US" altLang="en-US" sz="2000" b="0" i="0" u="none" strike="noStrike" cap="none" normalizeH="0" baseline="0" dirty="0">
                <a:ln>
                  <a:noFill/>
                </a:ln>
                <a:solidFill>
                  <a:schemeClr val="tx1"/>
                </a:solidFill>
                <a:effectLst/>
                <a:latin typeface="Arial" panose="020B0604020202020204" pitchFamily="34" charset="0"/>
              </a:rPr>
              <a:t>: Improve attendance and operational efficiency.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Solutions</a:t>
            </a:r>
            <a:r>
              <a:rPr kumimoji="0" lang="en-US" altLang="en-US" sz="2000" b="0" i="0" u="none" strike="noStrike" cap="none" normalizeH="0" baseline="0" dirty="0">
                <a:ln>
                  <a:noFill/>
                </a:ln>
                <a:solidFill>
                  <a:schemeClr val="tx1"/>
                </a:solidFill>
                <a:effectLst/>
                <a:latin typeface="Arial" panose="020B0604020202020204" pitchFamily="34" charset="0"/>
              </a:rPr>
              <a:t>: Review policies, offer support like flexible hours, and use tracking tools.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Metrics</a:t>
            </a:r>
            <a:r>
              <a:rPr kumimoji="0" lang="en-US" altLang="en-US" sz="2000" b="0" i="0" u="none" strike="noStrike" cap="none" normalizeH="0" baseline="0" dirty="0">
                <a:ln>
                  <a:noFill/>
                </a:ln>
                <a:solidFill>
                  <a:schemeClr val="tx1"/>
                </a:solidFill>
                <a:effectLst/>
                <a:latin typeface="Arial" panose="020B0604020202020204" pitchFamily="34" charset="0"/>
              </a:rPr>
              <a:t>: Measure changes in attendance rates and productivity.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480425" cy="401776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000" u="sng" spc="5" dirty="0"/>
              <a:t>PROJECT</a:t>
            </a:r>
            <a:r>
              <a:rPr lang="en-US" sz="2000" u="sng" spc="5" dirty="0"/>
              <a:t> </a:t>
            </a:r>
            <a:r>
              <a:rPr sz="2000" u="sng" spc="-20" dirty="0"/>
              <a:t>OVERVIEW</a:t>
            </a:r>
            <a:br>
              <a:rPr lang="en-US" sz="2000" u="sng" spc="-20" dirty="0"/>
            </a:br>
            <a:br>
              <a:rPr lang="en-US" sz="2000" u="sng" spc="-20" dirty="0"/>
            </a:br>
            <a:r>
              <a:rPr lang="en-US" sz="2000" dirty="0"/>
              <a:t>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a:t>
            </a:r>
            <a:br>
              <a:rPr lang="en-US" sz="2000" u="sng" spc="-20" dirty="0"/>
            </a:br>
            <a:br>
              <a:rPr lang="en-US" sz="2000" u="sng" spc="-20" dirty="0"/>
            </a:br>
            <a:endParaRPr sz="200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124667"/>
          </a:xfrm>
          <a:prstGeom prst="rect">
            <a:avLst/>
          </a:prstGeom>
        </p:spPr>
        <p:txBody>
          <a:bodyPr vert="horz" wrap="square" lIns="0" tIns="16510" rIns="0" bIns="0" rtlCol="0">
            <a:spAutoFit/>
          </a:bodyPr>
          <a:lstStyle/>
          <a:p>
            <a:pPr marL="12700">
              <a:lnSpc>
                <a:spcPct val="100000"/>
              </a:lnSpc>
              <a:spcBef>
                <a:spcPts val="130"/>
              </a:spcBef>
            </a:pPr>
            <a:r>
              <a:rPr sz="2400" u="sng" spc="25" dirty="0"/>
              <a:t>W</a:t>
            </a:r>
            <a:r>
              <a:rPr sz="2400" u="sng" spc="-20" dirty="0"/>
              <a:t>H</a:t>
            </a:r>
            <a:r>
              <a:rPr sz="2400" u="sng" spc="20" dirty="0"/>
              <a:t>O</a:t>
            </a:r>
            <a:r>
              <a:rPr sz="2400" u="sng" spc="-235" dirty="0"/>
              <a:t> </a:t>
            </a:r>
            <a:r>
              <a:rPr sz="2400" u="sng" spc="-10" dirty="0"/>
              <a:t>AR</a:t>
            </a:r>
            <a:r>
              <a:rPr sz="2400" u="sng" spc="15" dirty="0"/>
              <a:t>E</a:t>
            </a:r>
            <a:r>
              <a:rPr sz="2400" u="sng" spc="-35" dirty="0"/>
              <a:t> </a:t>
            </a:r>
            <a:r>
              <a:rPr sz="2400" u="sng" spc="-10" dirty="0"/>
              <a:t>T</a:t>
            </a:r>
            <a:r>
              <a:rPr sz="2400" u="sng" spc="-15" dirty="0"/>
              <a:t>H</a:t>
            </a:r>
            <a:r>
              <a:rPr sz="2400" u="sng" spc="15" dirty="0"/>
              <a:t>E</a:t>
            </a:r>
            <a:r>
              <a:rPr sz="2400" u="sng" spc="-35" dirty="0"/>
              <a:t> </a:t>
            </a:r>
            <a:r>
              <a:rPr sz="2400" u="sng" spc="-20" dirty="0"/>
              <a:t>E</a:t>
            </a:r>
            <a:r>
              <a:rPr sz="2400" u="sng" spc="30" dirty="0"/>
              <a:t>N</a:t>
            </a:r>
            <a:r>
              <a:rPr sz="2400" u="sng" spc="15" dirty="0"/>
              <a:t>D</a:t>
            </a:r>
            <a:r>
              <a:rPr sz="2400" u="sng" spc="-45" dirty="0"/>
              <a:t> </a:t>
            </a:r>
            <a:r>
              <a:rPr sz="2400" u="sng" dirty="0"/>
              <a:t>U</a:t>
            </a:r>
            <a:r>
              <a:rPr sz="2400" u="sng" spc="10" dirty="0"/>
              <a:t>S</a:t>
            </a:r>
            <a:r>
              <a:rPr sz="2400" u="sng" spc="-25" dirty="0"/>
              <a:t>E</a:t>
            </a:r>
            <a:r>
              <a:rPr sz="2400" u="sng" spc="-10" dirty="0"/>
              <a:t>R</a:t>
            </a:r>
            <a:r>
              <a:rPr sz="2400" u="sng" spc="5" dirty="0"/>
              <a:t>S?</a:t>
            </a:r>
            <a:br>
              <a:rPr lang="en-US" sz="2400" u="sng" spc="5" dirty="0"/>
            </a:br>
            <a:br>
              <a:rPr lang="en-US" sz="2400" u="sng" spc="5" dirty="0"/>
            </a:br>
            <a:endParaRPr sz="24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p:cNvSpPr>
            <a:spLocks noChangeArrowheads="1"/>
          </p:cNvSpPr>
          <p:nvPr/>
        </p:nvSpPr>
        <p:spPr bwMode="auto">
          <a:xfrm>
            <a:off x="228600" y="1858071"/>
            <a:ext cx="10058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Managers</a:t>
            </a:r>
            <a:r>
              <a:rPr kumimoji="0" lang="en-US" altLang="en-US" sz="2000" b="0" i="0" u="none" strike="noStrike" cap="none" normalizeH="0" baseline="0" dirty="0">
                <a:ln>
                  <a:noFill/>
                </a:ln>
                <a:solidFill>
                  <a:schemeClr val="tx1"/>
                </a:solidFill>
                <a:effectLst/>
                <a:latin typeface="Arial" panose="020B0604020202020204" pitchFamily="34" charset="0"/>
              </a:rPr>
              <a:t>: They need to monitor attendance to manage staffing levels and address absenteeism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Team Leaders/Supervisors</a:t>
            </a:r>
            <a:r>
              <a:rPr kumimoji="0" lang="en-US" altLang="en-US" sz="2000" b="0" i="0" u="none" strike="noStrike" cap="none" normalizeH="0" baseline="0" dirty="0">
                <a:ln>
                  <a:noFill/>
                </a:ln>
                <a:solidFill>
                  <a:schemeClr val="tx1"/>
                </a:solidFill>
                <a:effectLst/>
                <a:latin typeface="Arial" panose="020B0604020202020204" pitchFamily="34" charset="0"/>
              </a:rPr>
              <a:t>: They use attendance data to ensure their teams are adequately staffed and to manage daily operations smoothly.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Employees</a:t>
            </a:r>
            <a:r>
              <a:rPr kumimoji="0" lang="en-US" altLang="en-US" sz="2000" b="0" i="0" u="none" strike="noStrike" cap="none" normalizeH="0" baseline="0" dirty="0">
                <a:ln>
                  <a:noFill/>
                </a:ln>
                <a:solidFill>
                  <a:schemeClr val="tx1"/>
                </a:solidFill>
                <a:effectLst/>
                <a:latin typeface="Arial" panose="020B0604020202020204" pitchFamily="34" charset="0"/>
              </a:rPr>
              <a:t>: They might view their own attendance records and understand how their punctuality affects their performance evaluations.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Executives</a:t>
            </a:r>
            <a:r>
              <a:rPr kumimoji="0" lang="en-US" altLang="en-US" sz="2000" b="0" i="0" u="none" strike="noStrike" cap="none" normalizeH="0" baseline="0" dirty="0">
                <a:ln>
                  <a:noFill/>
                </a:ln>
                <a:solidFill>
                  <a:schemeClr val="tx1"/>
                </a:solidFill>
                <a:effectLst/>
                <a:latin typeface="Arial" panose="020B0604020202020204" pitchFamily="34" charset="0"/>
              </a:rPr>
              <a:t>: They use aggregated data to make strategic decisions about workforce management and overall company efficiency.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15888" y="857885"/>
            <a:ext cx="7444382" cy="1121461"/>
          </a:xfrm>
          <a:prstGeom prst="rect">
            <a:avLst/>
          </a:prstGeom>
        </p:spPr>
        <p:txBody>
          <a:bodyPr vert="horz" wrap="square" lIns="0" tIns="13335" rIns="0" bIns="0" rtlCol="0">
            <a:spAutoFit/>
          </a:bodyPr>
          <a:lstStyle/>
          <a:p>
            <a:pPr marL="12700">
              <a:lnSpc>
                <a:spcPct val="100000"/>
              </a:lnSpc>
              <a:spcBef>
                <a:spcPts val="105"/>
              </a:spcBef>
            </a:pPr>
            <a:r>
              <a:rPr sz="2400" u="sng" spc="10" dirty="0"/>
              <a:t>O</a:t>
            </a:r>
            <a:r>
              <a:rPr sz="2400" u="sng" spc="25" dirty="0"/>
              <a:t>U</a:t>
            </a:r>
            <a:r>
              <a:rPr sz="2400" u="sng" dirty="0"/>
              <a:t>R</a:t>
            </a:r>
            <a:r>
              <a:rPr sz="2400" u="sng" spc="5" dirty="0"/>
              <a:t> </a:t>
            </a:r>
            <a:r>
              <a:rPr sz="2400" u="sng" spc="25" dirty="0"/>
              <a:t>S</a:t>
            </a:r>
            <a:r>
              <a:rPr sz="2400" u="sng" spc="10" dirty="0"/>
              <a:t>O</a:t>
            </a:r>
            <a:r>
              <a:rPr sz="2400" u="sng" spc="25" dirty="0"/>
              <a:t>LU</a:t>
            </a:r>
            <a:r>
              <a:rPr sz="2400" u="sng" spc="-35" dirty="0"/>
              <a:t>T</a:t>
            </a:r>
            <a:r>
              <a:rPr sz="2400" u="sng" spc="-30" dirty="0"/>
              <a:t>I</a:t>
            </a:r>
            <a:r>
              <a:rPr sz="2400" u="sng" spc="10" dirty="0"/>
              <a:t>O</a:t>
            </a:r>
            <a:r>
              <a:rPr sz="2400" u="sng" dirty="0"/>
              <a:t>N</a:t>
            </a:r>
            <a:r>
              <a:rPr sz="2400" u="sng" spc="-345" dirty="0"/>
              <a:t> </a:t>
            </a:r>
            <a:r>
              <a:rPr sz="2400" u="sng" spc="-35" dirty="0"/>
              <a:t>A</a:t>
            </a:r>
            <a:r>
              <a:rPr sz="2400" u="sng" spc="-5" dirty="0"/>
              <a:t>N</a:t>
            </a:r>
            <a:r>
              <a:rPr sz="2400" u="sng" dirty="0"/>
              <a:t>D</a:t>
            </a:r>
            <a:r>
              <a:rPr sz="2400" u="sng" spc="35" dirty="0"/>
              <a:t> </a:t>
            </a:r>
            <a:r>
              <a:rPr sz="2400" u="sng" spc="-30" dirty="0"/>
              <a:t>I</a:t>
            </a:r>
            <a:r>
              <a:rPr sz="2400" u="sng" spc="-35" dirty="0"/>
              <a:t>T</a:t>
            </a:r>
            <a:r>
              <a:rPr sz="2400" u="sng" dirty="0"/>
              <a:t>S</a:t>
            </a:r>
            <a:r>
              <a:rPr sz="2400" u="sng" spc="60" dirty="0"/>
              <a:t> </a:t>
            </a:r>
            <a:r>
              <a:rPr sz="2400" u="sng" spc="-295" dirty="0"/>
              <a:t>V</a:t>
            </a:r>
            <a:r>
              <a:rPr sz="2400" u="sng" spc="-35" dirty="0"/>
              <a:t>A</a:t>
            </a:r>
            <a:r>
              <a:rPr sz="2400" u="sng" spc="25" dirty="0"/>
              <a:t>LU</a:t>
            </a:r>
            <a:r>
              <a:rPr sz="2400" u="sng" dirty="0"/>
              <a:t>E</a:t>
            </a:r>
            <a:r>
              <a:rPr sz="2400" u="sng" spc="-65" dirty="0"/>
              <a:t> </a:t>
            </a:r>
            <a:r>
              <a:rPr sz="2400" u="sng" spc="-15" dirty="0"/>
              <a:t>P</a:t>
            </a:r>
            <a:r>
              <a:rPr sz="2400" u="sng" spc="-30" dirty="0"/>
              <a:t>R</a:t>
            </a:r>
            <a:r>
              <a:rPr sz="2400" u="sng" spc="10" dirty="0"/>
              <a:t>O</a:t>
            </a:r>
            <a:r>
              <a:rPr sz="2400" u="sng" spc="-15" dirty="0"/>
              <a:t>P</a:t>
            </a:r>
            <a:r>
              <a:rPr sz="2400" u="sng" spc="10" dirty="0"/>
              <a:t>O</a:t>
            </a:r>
            <a:r>
              <a:rPr sz="2400" u="sng" spc="25" dirty="0"/>
              <a:t>S</a:t>
            </a:r>
            <a:r>
              <a:rPr sz="2400" u="sng" spc="-30" dirty="0"/>
              <a:t>I</a:t>
            </a:r>
            <a:r>
              <a:rPr sz="2400" u="sng" spc="-35" dirty="0"/>
              <a:t>T</a:t>
            </a:r>
            <a:r>
              <a:rPr sz="2400" u="sng" spc="-30" dirty="0"/>
              <a:t>I</a:t>
            </a:r>
            <a:r>
              <a:rPr sz="2400" u="sng" spc="10" dirty="0"/>
              <a:t>O</a:t>
            </a:r>
            <a:r>
              <a:rPr sz="2400" u="sng" dirty="0"/>
              <a:t>N</a:t>
            </a:r>
            <a:br>
              <a:rPr lang="en-US" sz="2400" dirty="0"/>
            </a:br>
            <a:br>
              <a:rPr lang="en-US" sz="2400" dirty="0"/>
            </a:br>
            <a:endParaRPr sz="2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2815888" y="1529843"/>
            <a:ext cx="9299912"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Solution: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Automated Attendance Tracking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Real-Time Data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Analytics Dashboard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Integration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Value Proposition: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Enhanced Accuracy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Increased Efficiency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Improved Decision-Making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Better Employee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2000" y="533400"/>
            <a:ext cx="10681335" cy="4124206"/>
          </a:xfrm>
        </p:spPr>
        <p:txBody>
          <a:bodyPr/>
          <a:lstStyle/>
          <a:p>
            <a:r>
              <a:rPr lang="en-IN" sz="2400" u="sng" dirty="0"/>
              <a:t>Dataset Description</a:t>
            </a:r>
            <a:br>
              <a:rPr lang="en-IN" sz="2400" u="sng" dirty="0"/>
            </a:br>
            <a:br>
              <a:rPr lang="en-IN" sz="2400" u="sng" dirty="0"/>
            </a:br>
            <a:r>
              <a:rPr lang="en-IN" sz="2000" dirty="0"/>
              <a:t>1) Employee ID</a:t>
            </a:r>
            <a:br>
              <a:rPr lang="en-IN" sz="2000" dirty="0"/>
            </a:br>
            <a:r>
              <a:rPr lang="en-IN" sz="2000" dirty="0"/>
              <a:t>2) Name</a:t>
            </a:r>
            <a:br>
              <a:rPr lang="en-IN" sz="2000" dirty="0"/>
            </a:br>
            <a:r>
              <a:rPr lang="en-IN" sz="2000" dirty="0"/>
              <a:t>3) Dates</a:t>
            </a:r>
            <a:br>
              <a:rPr lang="en-IN" sz="2000" dirty="0"/>
            </a:br>
            <a:r>
              <a:rPr lang="en-IN" sz="2000" dirty="0"/>
              <a:t>4) Check-in-time</a:t>
            </a:r>
            <a:br>
              <a:rPr lang="en-IN" sz="2000" dirty="0"/>
            </a:br>
            <a:r>
              <a:rPr lang="en-IN" sz="2000" dirty="0"/>
              <a:t>5) check-out-time</a:t>
            </a:r>
            <a:br>
              <a:rPr lang="en-IN" sz="2000" dirty="0"/>
            </a:br>
            <a:r>
              <a:rPr lang="en-IN" sz="2000" dirty="0"/>
              <a:t>6) status</a:t>
            </a:r>
            <a:br>
              <a:rPr lang="en-IN" sz="2000" dirty="0"/>
            </a:br>
            <a:r>
              <a:rPr lang="en-IN" sz="2000" dirty="0"/>
              <a:t>7)Department</a:t>
            </a:r>
            <a:br>
              <a:rPr lang="en-IN" sz="2000" dirty="0"/>
            </a:br>
            <a:r>
              <a:rPr lang="en-IN" sz="2000" dirty="0"/>
              <a:t>8) Hours worked</a:t>
            </a:r>
            <a:br>
              <a:rPr lang="en-IN" sz="2000" dirty="0"/>
            </a:br>
            <a:r>
              <a:rPr lang="en-IN" sz="2000" dirty="0"/>
              <a:t>9) Leave type</a:t>
            </a:r>
            <a:br>
              <a:rPr lang="en-IN" sz="2000" dirty="0"/>
            </a:br>
            <a:r>
              <a:rPr lang="en-IN" sz="2000" dirty="0"/>
              <a:t>10) Over time hours</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717411"/>
          </a:xfrm>
          <a:prstGeom prst="rect">
            <a:avLst/>
          </a:prstGeom>
        </p:spPr>
        <p:txBody>
          <a:bodyPr vert="horz" wrap="square" lIns="0" tIns="16510" rIns="0" bIns="0" rtlCol="0">
            <a:spAutoFit/>
          </a:bodyPr>
          <a:lstStyle/>
          <a:p>
            <a:pPr marL="12700">
              <a:lnSpc>
                <a:spcPct val="100000"/>
              </a:lnSpc>
              <a:spcBef>
                <a:spcPts val="130"/>
              </a:spcBef>
            </a:pPr>
            <a:r>
              <a:rPr sz="2400" u="sng" spc="15" dirty="0"/>
              <a:t>THE</a:t>
            </a:r>
            <a:r>
              <a:rPr sz="2400" u="sng" spc="20" dirty="0"/>
              <a:t> </a:t>
            </a:r>
            <a:r>
              <a:rPr lang="en-US" sz="2400" u="sng" spc="20" dirty="0"/>
              <a:t>"</a:t>
            </a:r>
            <a:r>
              <a:rPr sz="2400" u="sng" spc="10" dirty="0"/>
              <a:t>WOW</a:t>
            </a:r>
            <a:r>
              <a:rPr lang="en-US" sz="2400" u="sng" spc="10" dirty="0"/>
              <a:t>"</a:t>
            </a:r>
            <a:r>
              <a:rPr sz="2400" u="sng" spc="85" dirty="0"/>
              <a:t> </a:t>
            </a:r>
            <a:r>
              <a:rPr sz="2400" u="sng" spc="10" dirty="0"/>
              <a:t>IN</a:t>
            </a:r>
            <a:r>
              <a:rPr sz="2400" u="sng" spc="-5" dirty="0"/>
              <a:t> </a:t>
            </a:r>
            <a:r>
              <a:rPr sz="2400" u="sng" spc="15" dirty="0"/>
              <a:t>OUR</a:t>
            </a:r>
            <a:r>
              <a:rPr sz="2400" u="sng" spc="-10" dirty="0"/>
              <a:t> </a:t>
            </a:r>
            <a:r>
              <a:rPr sz="2400" u="sng" spc="20" dirty="0"/>
              <a:t>SOLUTION</a:t>
            </a:r>
            <a:br>
              <a:rPr lang="en-US" sz="2400" u="sng" spc="20" dirty="0"/>
            </a:br>
            <a:br>
              <a:rPr lang="en-US" sz="2400" u="sng" spc="20" dirty="0"/>
            </a:br>
            <a:br>
              <a:rPr lang="en-US" sz="4250" spc="20" dirty="0"/>
            </a:br>
            <a:br>
              <a:rPr lang="en-US" sz="425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304800" y="1551154"/>
            <a:ext cx="1143000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Seamless Integration</a:t>
            </a:r>
            <a:r>
              <a:rPr kumimoji="0" lang="en-US" altLang="en-US" sz="2000" b="0" i="0" u="none" strike="noStrike" cap="none" normalizeH="0" baseline="0" dirty="0">
                <a:ln>
                  <a:noFill/>
                </a:ln>
                <a:solidFill>
                  <a:schemeClr val="tx1"/>
                </a:solidFill>
                <a:effectLst/>
                <a:latin typeface="Arial" panose="020B0604020202020204" pitchFamily="34" charset="0"/>
              </a:rPr>
              <a:t>: Effortlessly connects with existing systems, minimizing disruption.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Real-Time Insights</a:t>
            </a:r>
            <a:r>
              <a:rPr kumimoji="0" lang="en-US" altLang="en-US" sz="2000" b="0" i="0" u="none" strike="noStrike" cap="none" normalizeH="0" baseline="0" dirty="0">
                <a:ln>
                  <a:noFill/>
                </a:ln>
                <a:solidFill>
                  <a:schemeClr val="tx1"/>
                </a:solidFill>
                <a:effectLst/>
                <a:latin typeface="Arial" panose="020B0604020202020204" pitchFamily="34" charset="0"/>
              </a:rPr>
              <a:t>: Provides instant updates and alerts for immediate action.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2000" b="0" i="0" u="none" strike="noStrike" cap="none" normalizeH="0" baseline="0" dirty="0">
                <a:ln>
                  <a:noFill/>
                </a:ln>
                <a:solidFill>
                  <a:schemeClr val="tx1"/>
                </a:solidFill>
                <a:effectLst/>
                <a:latin typeface="Arial" panose="020B0604020202020204" pitchFamily="34" charset="0"/>
              </a:rPr>
              <a:t>: Intuitive design for easy access and navigation by all users.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Advanced Analytics</a:t>
            </a:r>
            <a:r>
              <a:rPr kumimoji="0" lang="en-US" altLang="en-US" sz="2000" b="0" i="0" u="none" strike="noStrike" cap="none" normalizeH="0" baseline="0" dirty="0">
                <a:ln>
                  <a:noFill/>
                </a:ln>
                <a:solidFill>
                  <a:schemeClr val="tx1"/>
                </a:solidFill>
                <a:effectLst/>
                <a:latin typeface="Arial" panose="020B0604020202020204" pitchFamily="34" charset="0"/>
              </a:rPr>
              <a:t>: Offers deep insights with interactive visualizations and trends.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Customization Options</a:t>
            </a:r>
            <a:r>
              <a:rPr kumimoji="0" lang="en-US" altLang="en-US" sz="2000" b="0" i="0" u="none" strike="noStrike" cap="none" normalizeH="0" baseline="0" dirty="0">
                <a:ln>
                  <a:noFill/>
                </a:ln>
                <a:solidFill>
                  <a:schemeClr val="tx1"/>
                </a:solidFill>
                <a:effectLst/>
                <a:latin typeface="Arial" panose="020B0604020202020204" pitchFamily="34" charset="0"/>
              </a:rPr>
              <a:t>: Tailors features and reports to specific organizational needs.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418</Words>
  <Application>Microsoft Office PowerPoint</Application>
  <PresentationFormat>Widescreen</PresentationFormat>
  <Paragraphs>77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vt:lpstr>
      <vt:lpstr>PROJECT OVERVIEW  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  </vt:lpstr>
      <vt:lpstr>WHO ARE THE END USERS?  </vt:lpstr>
      <vt:lpstr>OUR SOLUTION AND ITS VALUE PROPOSITION  </vt:lpstr>
      <vt:lpstr>Dataset Description  1) Employee ID 2) Name 3) Dates 4) Check-in-time 5) check-out-time 6) status 7)Department 8) Hours worked 9) Leave type 10) Over time hours </vt:lpstr>
      <vt:lpstr>THE "WOW" IN OUR SOLUTION    </vt:lpstr>
      <vt:lpstr>PowerPoint Presentation</vt:lpstr>
      <vt:lpstr>RESULTS  </vt:lpstr>
      <vt:lpstr>Conclusion    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Logesh Abimanyu</cp:lastModifiedBy>
  <cp:revision>22</cp:revision>
  <dcterms:created xsi:type="dcterms:W3CDTF">2024-03-29T15:07:22Z</dcterms:created>
  <dcterms:modified xsi:type="dcterms:W3CDTF">2024-09-13T15:44:41Z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