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3" r:id="rId5"/>
    <p:sldId id="259" r:id="rId6"/>
    <p:sldId id="260" r:id="rId7"/>
    <p:sldId id="265" r:id="rId8"/>
    <p:sldId id="261" r:id="rId9"/>
    <p:sldId id="284" r:id="rId10"/>
    <p:sldId id="262" r:id="rId11"/>
    <p:sldId id="285" r:id="rId12"/>
    <p:sldId id="286" r:id="rId13"/>
    <p:sldId id="287" r:id="rId14"/>
    <p:sldId id="288" r:id="rId15"/>
    <p:sldId id="289" r:id="rId16"/>
    <p:sldId id="263" r:id="rId17"/>
    <p:sldId id="291" r:id="rId18"/>
    <p:sldId id="290" r:id="rId19"/>
    <p:sldId id="264" r:id="rId20"/>
    <p:sldId id="292" r:id="rId21"/>
    <p:sldId id="293" r:id="rId22"/>
    <p:sldId id="294" r:id="rId23"/>
    <p:sldId id="295" r:id="rId24"/>
    <p:sldId id="296" r:id="rId25"/>
    <p:sldId id="25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91FF"/>
    <a:srgbClr val="6EEBFF"/>
    <a:srgbClr val="68E4FF"/>
    <a:srgbClr val="25998E"/>
    <a:srgbClr val="8AD378"/>
    <a:srgbClr val="499F46"/>
    <a:srgbClr val="6FC1B4"/>
    <a:srgbClr val="D1814F"/>
    <a:srgbClr val="DFA785"/>
    <a:srgbClr val="9EC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24E6C-2933-455D-B335-5A5B34E6CC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F724-CF52-4F08-A481-78F2AB2573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066800" y="628650"/>
            <a:ext cx="2803525" cy="3867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图片占位符 6"/>
          <p:cNvSpPr>
            <a:spLocks noGrp="1"/>
          </p:cNvSpPr>
          <p:nvPr>
            <p:ph type="pic" sz="quarter" idx="11"/>
          </p:nvPr>
        </p:nvSpPr>
        <p:spPr>
          <a:xfrm>
            <a:off x="4724400" y="628650"/>
            <a:ext cx="2803525" cy="3867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6"/>
          <p:cNvSpPr>
            <a:spLocks noGrp="1"/>
          </p:cNvSpPr>
          <p:nvPr>
            <p:ph type="pic" sz="quarter" idx="12"/>
          </p:nvPr>
        </p:nvSpPr>
        <p:spPr>
          <a:xfrm>
            <a:off x="8382000" y="628650"/>
            <a:ext cx="2803525" cy="386715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0" r="10641"/>
          <a:stretch>
            <a:fillRect/>
          </a:stretch>
        </p:blipFill>
        <p:spPr>
          <a:xfrm>
            <a:off x="7335388" y="756470"/>
            <a:ext cx="4856612" cy="6101530"/>
          </a:xfrm>
          <a:prstGeom prst="rect">
            <a:avLst/>
          </a:prstGeom>
        </p:spPr>
      </p:pic>
      <p:sp>
        <p:nvSpPr>
          <p:cNvPr id="18" name="图片占位符 17"/>
          <p:cNvSpPr>
            <a:spLocks noGrp="1"/>
          </p:cNvSpPr>
          <p:nvPr>
            <p:ph type="pic" sz="quarter" idx="10"/>
          </p:nvPr>
        </p:nvSpPr>
        <p:spPr>
          <a:xfrm>
            <a:off x="7997826" y="1063835"/>
            <a:ext cx="2095242" cy="4558880"/>
          </a:xfrm>
          <a:custGeom>
            <a:avLst/>
            <a:gdLst>
              <a:gd name="connsiteX0" fmla="*/ 237244 w 2355011"/>
              <a:gd name="connsiteY0" fmla="*/ 0 h 5124092"/>
              <a:gd name="connsiteX1" fmla="*/ 2117767 w 2355011"/>
              <a:gd name="connsiteY1" fmla="*/ 0 h 5124092"/>
              <a:gd name="connsiteX2" fmla="*/ 2355011 w 2355011"/>
              <a:gd name="connsiteY2" fmla="*/ 237244 h 5124092"/>
              <a:gd name="connsiteX3" fmla="*/ 2355011 w 2355011"/>
              <a:gd name="connsiteY3" fmla="*/ 4886848 h 5124092"/>
              <a:gd name="connsiteX4" fmla="*/ 2117767 w 2355011"/>
              <a:gd name="connsiteY4" fmla="*/ 5124092 h 5124092"/>
              <a:gd name="connsiteX5" fmla="*/ 237244 w 2355011"/>
              <a:gd name="connsiteY5" fmla="*/ 5124092 h 5124092"/>
              <a:gd name="connsiteX6" fmla="*/ 0 w 2355011"/>
              <a:gd name="connsiteY6" fmla="*/ 4886848 h 5124092"/>
              <a:gd name="connsiteX7" fmla="*/ 0 w 2355011"/>
              <a:gd name="connsiteY7" fmla="*/ 4819977 h 5124092"/>
              <a:gd name="connsiteX8" fmla="*/ 30933 w 2355011"/>
              <a:gd name="connsiteY8" fmla="*/ 4797780 h 5124092"/>
              <a:gd name="connsiteX9" fmla="*/ 91034 w 2355011"/>
              <a:gd name="connsiteY9" fmla="*/ 4745367 h 5124092"/>
              <a:gd name="connsiteX10" fmla="*/ 154534 w 2355011"/>
              <a:gd name="connsiteY10" fmla="*/ 4554867 h 5124092"/>
              <a:gd name="connsiteX11" fmla="*/ 113259 w 2355011"/>
              <a:gd name="connsiteY11" fmla="*/ 4421517 h 5124092"/>
              <a:gd name="connsiteX12" fmla="*/ 62062 w 2355011"/>
              <a:gd name="connsiteY12" fmla="*/ 4379449 h 5124092"/>
              <a:gd name="connsiteX13" fmla="*/ 0 w 2355011"/>
              <a:gd name="connsiteY13" fmla="*/ 4352126 h 5124092"/>
              <a:gd name="connsiteX14" fmla="*/ 0 w 2355011"/>
              <a:gd name="connsiteY14" fmla="*/ 237244 h 5124092"/>
              <a:gd name="connsiteX15" fmla="*/ 237244 w 2355011"/>
              <a:gd name="connsiteY15" fmla="*/ 0 h 5124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55011" h="5124092">
                <a:moveTo>
                  <a:pt x="237244" y="0"/>
                </a:moveTo>
                <a:lnTo>
                  <a:pt x="2117767" y="0"/>
                </a:lnTo>
                <a:cubicBezTo>
                  <a:pt x="2248793" y="0"/>
                  <a:pt x="2355011" y="106218"/>
                  <a:pt x="2355011" y="237244"/>
                </a:cubicBezTo>
                <a:lnTo>
                  <a:pt x="2355011" y="4886848"/>
                </a:lnTo>
                <a:cubicBezTo>
                  <a:pt x="2355011" y="5017874"/>
                  <a:pt x="2248793" y="5124092"/>
                  <a:pt x="2117767" y="5124092"/>
                </a:cubicBezTo>
                <a:lnTo>
                  <a:pt x="237244" y="5124092"/>
                </a:lnTo>
                <a:cubicBezTo>
                  <a:pt x="106218" y="5124092"/>
                  <a:pt x="0" y="5017874"/>
                  <a:pt x="0" y="4886848"/>
                </a:cubicBezTo>
                <a:lnTo>
                  <a:pt x="0" y="4819977"/>
                </a:lnTo>
                <a:lnTo>
                  <a:pt x="30933" y="4797780"/>
                </a:lnTo>
                <a:cubicBezTo>
                  <a:pt x="55779" y="4777779"/>
                  <a:pt x="77144" y="4758729"/>
                  <a:pt x="91034" y="4745367"/>
                </a:cubicBezTo>
                <a:cubicBezTo>
                  <a:pt x="146596" y="4691921"/>
                  <a:pt x="150830" y="4608842"/>
                  <a:pt x="154534" y="4554867"/>
                </a:cubicBezTo>
                <a:cubicBezTo>
                  <a:pt x="158238" y="4500892"/>
                  <a:pt x="139188" y="4455384"/>
                  <a:pt x="113259" y="4421517"/>
                </a:cubicBezTo>
                <a:cubicBezTo>
                  <a:pt x="100295" y="4404584"/>
                  <a:pt x="82171" y="4390826"/>
                  <a:pt x="62062" y="4379449"/>
                </a:cubicBezTo>
                <a:lnTo>
                  <a:pt x="0" y="4352126"/>
                </a:lnTo>
                <a:lnTo>
                  <a:pt x="0" y="237244"/>
                </a:lnTo>
                <a:cubicBezTo>
                  <a:pt x="0" y="106218"/>
                  <a:pt x="106218" y="0"/>
                  <a:pt x="2372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96000" y="723900"/>
            <a:ext cx="2514600" cy="2514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1"/>
          </p:nvPr>
        </p:nvSpPr>
        <p:spPr>
          <a:xfrm>
            <a:off x="9077325" y="723900"/>
            <a:ext cx="2514600" cy="2514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图片占位符 2"/>
          <p:cNvSpPr>
            <a:spLocks noGrp="1"/>
          </p:cNvSpPr>
          <p:nvPr>
            <p:ph type="pic" sz="quarter" idx="12"/>
          </p:nvPr>
        </p:nvSpPr>
        <p:spPr>
          <a:xfrm>
            <a:off x="6096000" y="3657600"/>
            <a:ext cx="2514600" cy="2514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图片占位符 2"/>
          <p:cNvSpPr>
            <a:spLocks noGrp="1"/>
          </p:cNvSpPr>
          <p:nvPr>
            <p:ph type="pic" sz="quarter" idx="13"/>
          </p:nvPr>
        </p:nvSpPr>
        <p:spPr>
          <a:xfrm>
            <a:off x="9077325" y="3657600"/>
            <a:ext cx="2514600" cy="25146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2"/>
          </p:nvPr>
        </p:nvSpPr>
        <p:spPr>
          <a:xfrm>
            <a:off x="8212998" y="2020953"/>
            <a:ext cx="3058185" cy="3617286"/>
          </a:xfrm>
          <a:custGeom>
            <a:avLst/>
            <a:gdLst>
              <a:gd name="connsiteX0" fmla="*/ 0 w 3058185"/>
              <a:gd name="connsiteY0" fmla="*/ 0 h 3617286"/>
              <a:gd name="connsiteX1" fmla="*/ 3058185 w 3058185"/>
              <a:gd name="connsiteY1" fmla="*/ 0 h 3617286"/>
              <a:gd name="connsiteX2" fmla="*/ 3058185 w 3058185"/>
              <a:gd name="connsiteY2" fmla="*/ 3617286 h 3617286"/>
              <a:gd name="connsiteX3" fmla="*/ 0 w 3058185"/>
              <a:gd name="connsiteY3" fmla="*/ 3617286 h 361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8185" h="3617286">
                <a:moveTo>
                  <a:pt x="0" y="0"/>
                </a:moveTo>
                <a:lnTo>
                  <a:pt x="3058185" y="0"/>
                </a:lnTo>
                <a:lnTo>
                  <a:pt x="3058185" y="3617286"/>
                </a:lnTo>
                <a:lnTo>
                  <a:pt x="0" y="36172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030514" y="1690234"/>
            <a:ext cx="5578021" cy="347753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84860" y="1348105"/>
            <a:ext cx="10388600" cy="47955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5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Comparative Analysis of CNN and Vision Transformer Models on</a:t>
            </a:r>
            <a:endParaRPr lang="en-US" altLang="en-US" sz="5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algn="ctr"/>
            <a:r>
              <a:rPr lang="en-US" altLang="en-US" sz="5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Object Detection Problems</a:t>
            </a:r>
            <a:endParaRPr lang="en-US" altLang="en-US" sz="5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algn="ctr"/>
            <a:endParaRPr lang="en-US" altLang="en-US" sz="5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algn="ctr"/>
            <a:r>
              <a:rPr lang="en-US" altLang="en-US" sz="4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Final Presentation</a:t>
            </a:r>
            <a:endParaRPr lang="en-US" altLang="en-US" sz="4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algn="ctr"/>
            <a:r>
              <a:rPr lang="en-US" altLang="en-US" sz="4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Presented By-Team1</a:t>
            </a:r>
            <a:endParaRPr lang="en-US" altLang="en-US" sz="4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9105" y="305435"/>
            <a:ext cx="11551285" cy="60096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80415" y="908685"/>
            <a:ext cx="9528175" cy="4568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286000" lvl="5" indent="45720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286000" lvl="5" indent="45720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23950" y="1120140"/>
            <a:ext cx="9613265" cy="414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>
              <a:solidFill>
                <a:schemeClr val="bg1"/>
              </a:solidFill>
              <a:sym typeface="+mn-ea"/>
            </a:endParaRPr>
          </a:p>
          <a:p>
            <a:r>
              <a:rPr lang="en-US">
                <a:solidFill>
                  <a:schemeClr val="bg1"/>
                </a:solidFill>
                <a:sym typeface="+mn-ea"/>
              </a:rPr>
              <a:t>                                              </a:t>
            </a: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Preprocessing</a:t>
            </a:r>
            <a:endParaRPr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>
              <a:solidFill>
                <a:schemeClr val="bg1"/>
              </a:solidFill>
              <a:sym typeface="+mn-ea"/>
            </a:endParaRPr>
          </a:p>
          <a:p>
            <a:endParaRPr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dataset undergoes preprocessing before feeding into the model:</a:t>
            </a:r>
            <a:endParaRPr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Images are resized to (300x300) for consistency.</a:t>
            </a:r>
            <a:endParaRPr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Converted to tensors for deep learning compatibility.</a:t>
            </a:r>
            <a:endParaRPr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Normalized using  mean and standard deviation.</a:t>
            </a:r>
            <a:endParaRPr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olidFill>
                <a:schemeClr val="bg1"/>
              </a:solidFill>
              <a:sym typeface="+mn-ea"/>
            </a:endParaRPr>
          </a:p>
          <a:p>
            <a:endParaRPr 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972185"/>
            <a:ext cx="5784215" cy="4086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430" y="971550"/>
            <a:ext cx="5337175" cy="40868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78180" y="5354320"/>
            <a:ext cx="4668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Figure 1. Class Distribution in Pascal VOC    	2012 Train Set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98920" y="5354320"/>
            <a:ext cx="466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Figure 2. Bounding Box Size Distribution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823595"/>
            <a:ext cx="5612765" cy="40316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345" y="823595"/>
            <a:ext cx="5764530" cy="40316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78180" y="5173980"/>
            <a:ext cx="4668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Figure 3. Bounding Box Aspect Ratio 	Distribution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185535" y="5173980"/>
            <a:ext cx="4668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Figure 4. Class Distribution in Train vs Test 	Set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" y="1501140"/>
            <a:ext cx="11692890" cy="35585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17825" y="5259070"/>
            <a:ext cx="694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Figure 5. Sample Images with Bounding Boxes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61169" y="2602727"/>
            <a:ext cx="1587487" cy="1587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32450" y="2673350"/>
            <a:ext cx="3469640" cy="965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Model Implementation       &amp; Training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61169" y="2673195"/>
            <a:ext cx="1587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accent1"/>
                </a:solidFill>
                <a:cs typeface="+mn-ea"/>
                <a:sym typeface="+mn-lt"/>
              </a:rPr>
              <a:t>04</a:t>
            </a:r>
            <a:endParaRPr lang="zh-CN" altLang="en-US" sz="8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972377" y="3639127"/>
            <a:ext cx="2476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682531" y="1517362"/>
            <a:ext cx="6826938" cy="3823276"/>
          </a:xfrm>
          <a:prstGeom prst="rect">
            <a:avLst/>
          </a:prstGeom>
          <a:noFill/>
          <a:ln w="28575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198245" y="982345"/>
            <a:ext cx="9273540" cy="5121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Model Selection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Training Setup: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11375" y="1597660"/>
            <a:ext cx="7331075" cy="1174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CNN-based Models: AlexNet, VGG, ResNet, MobileNet.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Transformer-based Models: Vision Transformer (ViT).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111375" y="3953510"/>
            <a:ext cx="7585710" cy="1927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Used pre-trained models and fine-tuned on Pascal VOC dataset.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Configured hyperparameters such as learning rate, batch size, and optimizer selection.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Used GPU acceleration to speed up training.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140460" y="1343660"/>
            <a:ext cx="9273540" cy="3594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Challenges Encountered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: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11375" y="2138045"/>
            <a:ext cx="7331075" cy="1747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CNN models require extensive feature extraction and computational power.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Vision Transformers require a large amount of training data but provide better generalization.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61169" y="2602727"/>
            <a:ext cx="1587487" cy="1587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2955" y="2741930"/>
            <a:ext cx="3225165" cy="1046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Model Evaluation &amp; Comparative Analysis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61169" y="2673195"/>
            <a:ext cx="1587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accent1"/>
                </a:solidFill>
                <a:cs typeface="+mn-ea"/>
                <a:sym typeface="+mn-lt"/>
              </a:rPr>
              <a:t>05</a:t>
            </a:r>
            <a:endParaRPr lang="zh-CN" altLang="en-US" sz="8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237172" y="3712787"/>
            <a:ext cx="2476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682531" y="1517362"/>
            <a:ext cx="6826938" cy="3823276"/>
          </a:xfrm>
          <a:prstGeom prst="rect">
            <a:avLst/>
          </a:prstGeom>
          <a:noFill/>
          <a:ln w="28575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12"/>
          <p:cNvSpPr txBox="1"/>
          <p:nvPr/>
        </p:nvSpPr>
        <p:spPr>
          <a:xfrm>
            <a:off x="703580" y="1181735"/>
            <a:ext cx="10901045" cy="45129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performance is evaluated using metrics like:</a:t>
            </a:r>
            <a:endParaRPr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Accuracy: 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Measures the overall correctness of model predictions.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mAP (mean Average Precision): Evaluates precision-recall trade-off for object detection.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Inference Time: Assesses the time required for a single image predictio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Key Comparison of CNN vs Vision Transformers:</a:t>
            </a:r>
            <a:endParaRPr lang="en-US" alt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CNNs are efficient for small datasets and real-time applications.</a:t>
            </a:r>
            <a:endParaRPr lang="en-US" alt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Vision Transformers provide better accuracy for complex datasets but require more computational power.</a:t>
            </a:r>
            <a:endParaRPr lang="en-US" alt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Trade-off between accuracy and inference speed determines the best model for a given use case.</a:t>
            </a:r>
            <a:endParaRPr lang="en-US" alt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</a:t>
            </a:r>
            <a:endParaRPr lang="en-US" alt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648970" y="1140460"/>
          <a:ext cx="11049000" cy="477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209800"/>
                <a:gridCol w="2209800"/>
                <a:gridCol w="2209800"/>
                <a:gridCol w="2209800"/>
              </a:tblGrid>
              <a:tr h="12001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Model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  Accuracy (%) 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Inference Time (s/batch)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Model Size (MB)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 mAP</a:t>
                      </a:r>
                      <a:endParaRPr lang="en-US" altLang="en-US"/>
                    </a:p>
                  </a:txBody>
                  <a:tcPr anchor="ctr" anchorCtr="0"/>
                </a:tc>
              </a:tr>
              <a:tr h="713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vgg16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83.1874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0.00211227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512.476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0.0633932 </a:t>
                      </a:r>
                      <a:endParaRPr lang="en-US" altLang="en-US"/>
                    </a:p>
                  </a:txBody>
                  <a:tcPr anchor="ctr" anchorCtr="0"/>
                </a:tc>
              </a:tr>
              <a:tr h="715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 alexnet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83.1874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0.00118203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217.765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0.0633932</a:t>
                      </a:r>
                      <a:endParaRPr lang="en-US" altLang="en-US"/>
                    </a:p>
                  </a:txBody>
                  <a:tcPr anchor="ctr" anchorCtr="0"/>
                </a:tc>
              </a:tr>
              <a:tr h="714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resnet50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84.2349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0.00749664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 89.8324 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 0.0633932</a:t>
                      </a:r>
                      <a:endParaRPr lang="en-US" altLang="en-US"/>
                    </a:p>
                  </a:txBody>
                  <a:tcPr anchor="ctr" anchorCtr="0"/>
                </a:tc>
              </a:tr>
              <a:tr h="714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 mobilenet_v2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86.8109 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 0.00664937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8.58113 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0.0633932</a:t>
                      </a:r>
                      <a:endParaRPr lang="en-US" altLang="en-US"/>
                    </a:p>
                  </a:txBody>
                  <a:tcPr anchor="ctr" anchorCtr="0"/>
                </a:tc>
              </a:tr>
              <a:tr h="7143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 vit_b_16 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 83.1874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  0.00647309 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 327.355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0.0633932 </a:t>
                      </a:r>
                      <a:endParaRPr lang="en-US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171950" y="473075"/>
            <a:ext cx="4234180" cy="559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Model Comparision</a:t>
            </a:r>
            <a:endParaRPr 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12265" y="1375410"/>
            <a:ext cx="8891905" cy="4589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                                 </a:t>
            </a:r>
            <a:r>
              <a:rPr lang="en-US" altLang="en-US" sz="4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TEAM MEMBERS </a:t>
            </a:r>
            <a:endParaRPr lang="en-US" altLang="en-US" sz="4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endParaRPr lang="en-US"/>
          </a:p>
          <a:p>
            <a:endParaRPr lang="en-US"/>
          </a:p>
          <a:p>
            <a:pPr marL="1371600" lvl="3" indent="457200">
              <a:lnSpc>
                <a:spcPct val="15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       1. Jeshma Maria Veigas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1371600" lvl="3" indent="457200">
              <a:lnSpc>
                <a:spcPct val="15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       2. Sanjal PS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1371600" lvl="3" indent="457200">
              <a:lnSpc>
                <a:spcPct val="15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       3. Morla Jahnavi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1828800" lvl="4" indent="457200">
              <a:lnSpc>
                <a:spcPct val="15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 4. Prajwal AN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1828800" lvl="4" indent="457200">
              <a:lnSpc>
                <a:spcPct val="15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 5. Karan Pandey</a:t>
            </a:r>
            <a:endParaRPr lang="en-US" sz="2400">
              <a:solidFill>
                <a:srgbClr val="61654D"/>
              </a:solidFill>
              <a:latin typeface="Times New Roman" panose="02020603050405020304" charset="0"/>
              <a:ea typeface="Akzidenz-Grotesk" panose="02000503030000020003"/>
              <a:cs typeface="Times New Roman" panose="02020603050405020304" charset="0"/>
              <a:sym typeface="Akzidenz-Grotesk" panose="02000503030000020003"/>
            </a:endParaRPr>
          </a:p>
          <a:p>
            <a:pPr marL="1371600" lvl="3" indent="457200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666750"/>
            <a:ext cx="5786120" cy="4400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305" y="666115"/>
            <a:ext cx="6045200" cy="44011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78180" y="5322570"/>
            <a:ext cx="466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Figure 6. Model Accuracy Comparision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228080" y="5322570"/>
            <a:ext cx="5485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Figure 7. Model Inference Time Comparision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793750"/>
            <a:ext cx="5947410" cy="43472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95" y="794385"/>
            <a:ext cx="5772785" cy="43459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78180" y="5322570"/>
            <a:ext cx="466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Figure 8. Model Size Comparision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87210" y="5322570"/>
            <a:ext cx="466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Figure 9. Model mAP Comparision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084320" y="91440"/>
            <a:ext cx="3724275" cy="848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5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sz="5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81635" y="940435"/>
            <a:ext cx="11597005" cy="5918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We can observe the following key insights regarding the performance of different models in terms of accuracy, inference time, model size, and mean Average Precision (mAP):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 u="sng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Accuracy Trends: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MobileNetV2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achieved the highest accuracy (86.81%), making it the best-performing model in terms of classification accuracy.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 u="sng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Inference Time: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AlexNet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has the fastest inference time (0.00118s/batch), making it the most efficient in real-time scenarios.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 u="sng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Model Size Considerations:</a:t>
            </a:r>
            <a:endParaRPr lang="en-US" altLang="en-US" u="sng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MobileNetV2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is the smallest model (8.58MB), making it highly efficient for deployment on edge devices.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 u="sng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mAP Consistency: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All models show the same mAP value of 0.0633, indicating that object detection performance is relatively similar across architectures in this specific task.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We can conclude that, </a:t>
            </a:r>
            <a:r>
              <a:rPr lang="en-US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MobileNetV2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is the most efficient model overall, offering the best trade-off between accuracy (86.81%), inference speed (0.00664s), and model size (8.58MB). For high accuracy tasks, </a:t>
            </a:r>
            <a:r>
              <a:rPr lang="en-US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ResNet50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is preferable, while </a:t>
            </a:r>
            <a:r>
              <a:rPr lang="en-US" alt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AlexNet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is the fastest option but lacks accuracy improvements.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378835" y="2789555"/>
            <a:ext cx="5264150" cy="12788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THANK YOU</a:t>
            </a:r>
            <a:endParaRPr lang="en-US" altLang="zh-CN" sz="60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6294" y="1871980"/>
            <a:ext cx="7159413" cy="311404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7540" y="3586480"/>
            <a:ext cx="2269490" cy="575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Project Folw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algn="ctr"/>
            <a:endParaRPr lang="en-US" altLang="zh-CN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330600" y="4336210"/>
            <a:ext cx="8834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23645" y="2921696"/>
            <a:ext cx="198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14040" y="3586340"/>
            <a:ext cx="198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Business Objective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14040" y="2921696"/>
            <a:ext cx="198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04435" y="2921696"/>
            <a:ext cx="198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94550" y="3586480"/>
            <a:ext cx="2332355" cy="598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Model Implementation       &amp; Training   </a:t>
            </a:r>
            <a:endParaRPr lang="en-US" alt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94830" y="2921696"/>
            <a:ext cx="198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76345" y="1498600"/>
            <a:ext cx="463994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74200" y="3586480"/>
            <a:ext cx="2313305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Model Evaluation &amp; Comparative Analysis</a:t>
            </a:r>
            <a:endParaRPr lang="en-US" alt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285225" y="2921696"/>
            <a:ext cx="198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40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563870" y="4336210"/>
            <a:ext cx="8834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495515" y="4336210"/>
            <a:ext cx="8834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660840" y="4336210"/>
            <a:ext cx="8834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0057940" y="4336210"/>
            <a:ext cx="88347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5040630" y="3586480"/>
            <a:ext cx="2110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Literature Review &amp; Dataset Preparation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7" grpId="0"/>
      <p:bldP spid="18" grpId="0"/>
      <p:bldP spid="19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661169" y="2602727"/>
            <a:ext cx="1587487" cy="1587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08808" y="3050421"/>
            <a:ext cx="256807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Project Flow</a:t>
            </a:r>
            <a:endParaRPr lang="en-US" altLang="zh-CN" sz="36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661169" y="2673195"/>
            <a:ext cx="1587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  <a:endParaRPr lang="zh-CN" altLang="en-US" sz="8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08877" y="3783907"/>
            <a:ext cx="2476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682531" y="1517362"/>
            <a:ext cx="6826938" cy="3823276"/>
          </a:xfrm>
          <a:prstGeom prst="rect">
            <a:avLst/>
          </a:prstGeom>
          <a:noFill/>
          <a:ln w="28575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2"/>
          <p:cNvCxnSpPr/>
          <p:nvPr/>
        </p:nvCxnSpPr>
        <p:spPr>
          <a:xfrm>
            <a:off x="2141862" y="5235077"/>
            <a:ext cx="65339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2"/>
          <p:cNvCxnSpPr/>
          <p:nvPr/>
        </p:nvCxnSpPr>
        <p:spPr>
          <a:xfrm>
            <a:off x="5799464" y="5235077"/>
            <a:ext cx="65339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/>
          <p:cNvCxnSpPr/>
          <p:nvPr/>
        </p:nvCxnSpPr>
        <p:spPr>
          <a:xfrm>
            <a:off x="9457066" y="5235077"/>
            <a:ext cx="653398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/>
          <p:cNvSpPr/>
          <p:nvPr/>
        </p:nvSpPr>
        <p:spPr>
          <a:xfrm>
            <a:off x="2446655" y="399415"/>
            <a:ext cx="7010400" cy="914400"/>
          </a:xfrm>
          <a:prstGeom prst="flowChartProcess">
            <a:avLst/>
          </a:prstGeom>
          <a:blipFill rotWithShape="1">
            <a:blip r:embed="rId1"/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Business Objective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446655" y="1914525"/>
            <a:ext cx="7010400" cy="914400"/>
          </a:xfrm>
          <a:prstGeom prst="flowChartProcess">
            <a:avLst/>
          </a:prstGeom>
          <a:blipFill rotWithShape="1">
            <a:blip r:embed="rId1"/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Literature Review &amp; Dataset Preparation</a:t>
            </a:r>
            <a:endParaRPr lang="en-US" altLang="en-GB" sz="2800">
              <a:solidFill>
                <a:schemeClr val="dk1"/>
              </a:solidFill>
              <a:latin typeface="Times New Roman" panose="02020603050405020304" charset="0"/>
              <a:ea typeface="Roboto"/>
              <a:cs typeface="Times New Roman" panose="02020603050405020304" charset="0"/>
              <a:sym typeface="Roboto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446655" y="3354705"/>
            <a:ext cx="7010400" cy="914400"/>
          </a:xfrm>
          <a:prstGeom prst="flowChartProcess">
            <a:avLst/>
          </a:prstGeom>
          <a:blipFill rotWithShape="1">
            <a:blip r:embed="rId1"/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  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Model Implementation &amp; Training</a:t>
            </a:r>
            <a:r>
              <a:rPr lang="en-US" altLang="en-US" sz="36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  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446655" y="4794885"/>
            <a:ext cx="7010400" cy="914400"/>
          </a:xfrm>
          <a:prstGeom prst="flowChartProcess">
            <a:avLst/>
          </a:prstGeom>
          <a:blipFill rotWithShape="1">
            <a:blip r:embed="rId1"/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Model Evaluation &amp; Comparative Analysis</a:t>
            </a:r>
            <a:endParaRPr lang="en-US" altLang="en-US" sz="28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5598160" y="1313815"/>
            <a:ext cx="307340" cy="600075"/>
          </a:xfrm>
          <a:prstGeom prst="downArrow">
            <a:avLst/>
          </a:prstGeom>
          <a:blipFill rotWithShape="1">
            <a:blip r:embed="rId1"/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598160" y="2824480"/>
            <a:ext cx="307340" cy="509270"/>
          </a:xfrm>
          <a:prstGeom prst="downArrow">
            <a:avLst/>
          </a:prstGeom>
          <a:blipFill rotWithShape="1">
            <a:blip r:embed="rId1"/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598160" y="4265930"/>
            <a:ext cx="307340" cy="526415"/>
          </a:xfrm>
          <a:prstGeom prst="downArrow">
            <a:avLst/>
          </a:prstGeom>
          <a:blipFill rotWithShape="1">
            <a:blip r:embed="rId1"/>
            <a:tile tx="0" ty="0" sx="100000" sy="100000" flip="none" algn="tl"/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61169" y="2602727"/>
            <a:ext cx="1587487" cy="1587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47055" y="2901315"/>
            <a:ext cx="3517265" cy="643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Business Objective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61169" y="2673195"/>
            <a:ext cx="1587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  <a:endParaRPr lang="zh-CN" altLang="en-US" sz="8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167322" y="3665162"/>
            <a:ext cx="2476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682531" y="1517362"/>
            <a:ext cx="6826938" cy="3823276"/>
          </a:xfrm>
          <a:prstGeom prst="rect">
            <a:avLst/>
          </a:prstGeom>
          <a:noFill/>
          <a:ln w="28575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12"/>
          <p:cNvSpPr txBox="1"/>
          <p:nvPr/>
        </p:nvSpPr>
        <p:spPr>
          <a:xfrm>
            <a:off x="703580" y="1807210"/>
            <a:ext cx="10901045" cy="40570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To Explore and identify at least 5 CNN and Vision Transformer architectures/models that are commonly used for  object detection problems. </a:t>
            </a:r>
            <a:endParaRPr lang="en-US" altLang="en-US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Conduct Comparative Analysis using Object Detection Dataset.</a:t>
            </a:r>
            <a:endParaRPr lang="en-US" altLang="en-US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Key Goals:</a:t>
            </a:r>
            <a:endParaRPr lang="en-US" altLang="en-US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           1.  Identify at least five models used for object detection.</a:t>
            </a:r>
            <a:endParaRPr lang="en-US" altLang="en-US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           2.  Compare performance in terms of accuracy, mean Average Precision (mAP), inference time, and                                          	 computational efficiency.</a:t>
            </a:r>
            <a:endParaRPr lang="en-US" altLang="en-US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           3.  Determine the most effective architecture for specific use cases.</a:t>
            </a:r>
            <a:endParaRPr lang="en-US" altLang="en-US"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</a:t>
            </a:r>
            <a:endParaRPr lang="en-US" alt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1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661169" y="2602727"/>
            <a:ext cx="1587487" cy="1587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88965" y="2787015"/>
            <a:ext cx="3366770" cy="838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Literature Review &amp; Dataset Preparation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61169" y="2673195"/>
            <a:ext cx="1587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accent1"/>
                </a:solidFill>
                <a:cs typeface="+mn-ea"/>
                <a:sym typeface="+mn-lt"/>
              </a:rPr>
              <a:t>03</a:t>
            </a:r>
            <a:endParaRPr lang="zh-CN" altLang="en-US" sz="8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096202" y="3835342"/>
            <a:ext cx="2476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682531" y="1517362"/>
            <a:ext cx="6826938" cy="3823276"/>
          </a:xfrm>
          <a:prstGeom prst="rect">
            <a:avLst/>
          </a:prstGeom>
          <a:noFill/>
          <a:ln w="28575">
            <a:solidFill>
              <a:schemeClr val="bg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198245" y="982345"/>
            <a:ext cx="9273540" cy="5121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Literature Review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Dataset :</a:t>
            </a:r>
            <a:r>
              <a:rPr lang="en-US" altLang="en-US" sz="2400" b="1" u="sng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Pascal VOC Dataset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11375" y="1597660"/>
            <a:ext cx="7331075" cy="1747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Studied CNN architectures: AlexNet, VGG, ResNet, MobileNet.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Studied Vision Transformer models: ViT.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Analyzed research papers and benchmarking studies on object detection models.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38375" y="4250690"/>
            <a:ext cx="7585710" cy="1927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Pascal VOC is a widely used dataset for object detection tasks.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Contains annotated images with bounding boxes and class labels.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Includes 20 object categories such as person, car, dog, bicycle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, etc.</a:t>
            </a:r>
            <a:endParaRPr lang="en-US" alt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70*375"/>
  <p:tag name="TABLE_ENDDRAG_RECT" val="74*89*870*375"/>
</p:tagLst>
</file>

<file path=ppt/theme/theme1.xml><?xml version="1.0" encoding="utf-8"?>
<a:theme xmlns:a="http://schemas.openxmlformats.org/drawingml/2006/main" name="Office Theme">
  <a:themeElements>
    <a:clrScheme name="自定义 12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3604F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dd5r1ie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4798</Words>
  <Application>WPS Presentation</Application>
  <PresentationFormat>宽屏</PresentationFormat>
  <Paragraphs>280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Microsoft YaHei</vt:lpstr>
      <vt:lpstr>Arial Unicode MS</vt:lpstr>
      <vt:lpstr>等线</vt:lpstr>
      <vt:lpstr>Times New Roman</vt:lpstr>
      <vt:lpstr>Bold Ink</vt:lpstr>
      <vt:lpstr>Yu Gothic</vt:lpstr>
      <vt:lpstr>Akzidenz-Grotesk</vt:lpstr>
      <vt:lpstr>Yu Gothic UI</vt:lpstr>
      <vt:lpstr>Roboto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Prajwal AN</cp:lastModifiedBy>
  <cp:revision>84</cp:revision>
  <dcterms:created xsi:type="dcterms:W3CDTF">2018-10-16T08:10:00Z</dcterms:created>
  <dcterms:modified xsi:type="dcterms:W3CDTF">2025-02-22T10:50:29Z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F8A734190FF3483FA7C1F0FF8B3F3222_11</vt:lpwstr>
  </property>
  <property fmtid="{D5CDD505-2E9C-101B-9397-08002B2CF9AE}" pid="3" name="KSOProductBuildVer">
    <vt:lpwstr>1033-12.2.0.19821</vt:lpwstr>
  </property>
</Properties>
</file>