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77" r:id="rId5"/>
    <p:sldId id="259" r:id="rId6"/>
    <p:sldId id="260" r:id="rId7"/>
    <p:sldId id="268" r:id="rId8"/>
    <p:sldId id="270" r:id="rId9"/>
    <p:sldId id="276" r:id="rId10"/>
    <p:sldId id="261" r:id="rId11"/>
    <p:sldId id="271" r:id="rId12"/>
    <p:sldId id="262" r:id="rId13"/>
    <p:sldId id="273" r:id="rId14"/>
    <p:sldId id="274" r:id="rId15"/>
    <p:sldId id="275" r:id="rId16"/>
    <p:sldId id="264" r:id="rId17"/>
    <p:sldId id="265" r:id="rId18"/>
  </p:sldIdLst>
  <p:sldSz cx="18288000" cy="10287000"/>
  <p:notesSz cx="6858000" cy="9144000"/>
  <p:embeddedFontLst>
    <p:embeddedFont>
      <p:font typeface="Bold Ink" panose="00000500000000000000" charset="-128"/>
      <p:regular r:id="rId22"/>
    </p:embeddedFont>
    <p:embeddedFont>
      <p:font typeface="Calibri" panose="020F050202020403020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9" userDrawn="1">
          <p15:clr>
            <a:srgbClr val="A4A3A4"/>
          </p15:clr>
        </p15:guide>
        <p15:guide id="2" pos="2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89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562626">
            <a:off x="-4715177" y="7433767"/>
            <a:ext cx="9430353" cy="4715177"/>
            <a:chOff x="0" y="0"/>
            <a:chExt cx="812800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-2562626">
            <a:off x="-456827" y="10338182"/>
            <a:ext cx="4661316" cy="2330658"/>
            <a:chOff x="0" y="0"/>
            <a:chExt cx="812800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-2562626">
            <a:off x="14966490" y="-1328888"/>
            <a:ext cx="9430353" cy="4715177"/>
            <a:chOff x="0" y="0"/>
            <a:chExt cx="812800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-2562626">
            <a:off x="15583791" y="-2142757"/>
            <a:ext cx="4661316" cy="2330658"/>
            <a:chOff x="0" y="0"/>
            <a:chExt cx="812800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-2562626">
            <a:off x="14067202" y="9359478"/>
            <a:ext cx="3710089" cy="1855044"/>
            <a:chOff x="0" y="0"/>
            <a:chExt cx="812800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7" name="Group 17"/>
          <p:cNvGrpSpPr/>
          <p:nvPr/>
        </p:nvGrpSpPr>
        <p:grpSpPr>
          <a:xfrm rot="-2562626">
            <a:off x="1166334" y="-824125"/>
            <a:ext cx="3726595" cy="1863298"/>
            <a:chOff x="0" y="0"/>
            <a:chExt cx="812800" cy="406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676400" y="1028700"/>
            <a:ext cx="15771495" cy="461454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800">
                <a:solidFill>
                  <a:srgbClr val="545454"/>
                </a:solidFill>
                <a:latin typeface="Bold Ink" panose="00000500000000000000" charset="-128"/>
                <a:ea typeface="Bold Ink" panose="00000500000000000000" charset="-128"/>
                <a:cs typeface="Bold Ink" panose="00000500000000000000" charset="-128"/>
                <a:sym typeface="Bold Ink" panose="00000500000000000000" charset="-128"/>
              </a:rPr>
              <a:t>    Comparative Analyis of </a:t>
            </a:r>
            <a:endParaRPr lang="en-US" sz="8800">
              <a:solidFill>
                <a:srgbClr val="545454"/>
              </a:solidFill>
              <a:latin typeface="Bold Ink" panose="00000500000000000000" charset="-128"/>
              <a:ea typeface="Bold Ink" panose="00000500000000000000" charset="-128"/>
              <a:cs typeface="Bold Ink" panose="00000500000000000000" charset="-128"/>
              <a:sym typeface="Bold Ink" panose="00000500000000000000" charset="-128"/>
            </a:endParaRPr>
          </a:p>
          <a:p>
            <a:pPr algn="l">
              <a:lnSpc>
                <a:spcPct val="100000"/>
              </a:lnSpc>
            </a:pPr>
            <a:r>
              <a:rPr lang="en-US" sz="8800">
                <a:solidFill>
                  <a:srgbClr val="545454"/>
                </a:solidFill>
                <a:latin typeface="Bold Ink" panose="00000500000000000000" charset="-128"/>
                <a:ea typeface="Bold Ink" panose="00000500000000000000" charset="-128"/>
                <a:cs typeface="Bold Ink" panose="00000500000000000000" charset="-128"/>
                <a:sym typeface="Bold Ink" panose="00000500000000000000" charset="-128"/>
              </a:rPr>
              <a:t>    Transformer Models for </a:t>
            </a:r>
            <a:endParaRPr lang="en-US" sz="8800">
              <a:solidFill>
                <a:srgbClr val="545454"/>
              </a:solidFill>
              <a:latin typeface="Bold Ink" panose="00000500000000000000" charset="-128"/>
              <a:ea typeface="Bold Ink" panose="00000500000000000000" charset="-128"/>
              <a:cs typeface="Bold Ink" panose="00000500000000000000" charset="-128"/>
              <a:sym typeface="Bold Ink" panose="00000500000000000000" charset="-128"/>
            </a:endParaRPr>
          </a:p>
          <a:p>
            <a:pPr algn="l">
              <a:lnSpc>
                <a:spcPct val="100000"/>
              </a:lnSpc>
            </a:pPr>
            <a:r>
              <a:rPr lang="en-US" sz="8800">
                <a:solidFill>
                  <a:srgbClr val="545454"/>
                </a:solidFill>
                <a:latin typeface="Bold Ink" panose="00000500000000000000" charset="-128"/>
                <a:ea typeface="Bold Ink" panose="00000500000000000000" charset="-128"/>
                <a:cs typeface="Bold Ink" panose="00000500000000000000" charset="-128"/>
                <a:sym typeface="Bold Ink" panose="00000500000000000000" charset="-128"/>
              </a:rPr>
              <a:t>       Sentiment Analysis             </a:t>
            </a:r>
            <a:endParaRPr lang="en-US" sz="8800">
              <a:solidFill>
                <a:srgbClr val="545454"/>
              </a:solidFill>
              <a:latin typeface="Bold Ink" panose="00000500000000000000" charset="-128"/>
              <a:ea typeface="Bold Ink" panose="00000500000000000000" charset="-128"/>
              <a:cs typeface="Bold Ink" panose="00000500000000000000" charset="-128"/>
              <a:sym typeface="Bold Ink" panose="00000500000000000000" charset="-128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5562600" y="6057900"/>
            <a:ext cx="7350125" cy="2423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400">
                <a:solidFill>
                  <a:srgbClr val="545454"/>
                </a:solidFill>
                <a:latin typeface="Bold Ink" panose="00000500000000000000" charset="-128"/>
                <a:ea typeface="Bold Ink" panose="00000500000000000000" charset="-128"/>
                <a:cs typeface="Bold Ink" panose="00000500000000000000" charset="-128"/>
                <a:sym typeface="Bold Ink" panose="00000500000000000000" charset="-128"/>
              </a:rPr>
              <a:t>     </a:t>
            </a:r>
            <a:r>
              <a:rPr lang="en-US" sz="5400">
                <a:solidFill>
                  <a:srgbClr val="545454"/>
                </a:solidFill>
                <a:latin typeface="Bold Ink" panose="00000500000000000000" charset="-128"/>
                <a:ea typeface="Bold Ink" panose="00000500000000000000" charset="-128"/>
                <a:cs typeface="Bold Ink" panose="00000500000000000000" charset="-128"/>
                <a:sym typeface="Bold Ink" panose="00000500000000000000" charset="-128"/>
              </a:rPr>
              <a:t>Final Presentation</a:t>
            </a:r>
            <a:endParaRPr lang="en-US" sz="4400">
              <a:solidFill>
                <a:srgbClr val="545454"/>
              </a:solidFill>
              <a:latin typeface="Bold Ink" panose="00000500000000000000" charset="-128"/>
              <a:ea typeface="Bold Ink" panose="00000500000000000000" charset="-128"/>
              <a:cs typeface="Bold Ink" panose="00000500000000000000" charset="-128"/>
              <a:sym typeface="Bold Ink" panose="00000500000000000000" charset="-128"/>
            </a:endParaRPr>
          </a:p>
          <a:p>
            <a:r>
              <a:rPr lang="en-US" sz="4400">
                <a:solidFill>
                  <a:srgbClr val="545454"/>
                </a:solidFill>
                <a:latin typeface="Bold Ink" panose="00000500000000000000" charset="-128"/>
                <a:ea typeface="Bold Ink" panose="00000500000000000000" charset="-128"/>
                <a:cs typeface="Bold Ink" panose="00000500000000000000" charset="-128"/>
                <a:sym typeface="Bold Ink" panose="00000500000000000000" charset="-128"/>
              </a:rPr>
              <a:t>       </a:t>
            </a:r>
            <a:r>
              <a:rPr lang="en-US" sz="4000">
                <a:solidFill>
                  <a:srgbClr val="545454"/>
                </a:solidFill>
                <a:latin typeface="Bold Ink" panose="00000500000000000000" charset="-128"/>
                <a:ea typeface="Bold Ink" panose="00000500000000000000" charset="-128"/>
                <a:cs typeface="Bold Ink" panose="00000500000000000000" charset="-128"/>
                <a:sym typeface="Bold Ink" panose="00000500000000000000" charset="-128"/>
              </a:rPr>
              <a:t>Presented by: Team 1 </a:t>
            </a:r>
            <a:endParaRPr lang="en-US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562626">
            <a:off x="-5993844" y="8328518"/>
            <a:ext cx="8132490" cy="4066245"/>
            <a:chOff x="0" y="0"/>
            <a:chExt cx="812800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-2562626">
            <a:off x="-1247769" y="10493485"/>
            <a:ext cx="4019797" cy="2009899"/>
            <a:chOff x="0" y="0"/>
            <a:chExt cx="812800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-2562626">
            <a:off x="16232452" y="-1871220"/>
            <a:ext cx="8664509" cy="4332254"/>
            <a:chOff x="0" y="0"/>
            <a:chExt cx="812800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-2562626">
            <a:off x="12827831" y="10398102"/>
            <a:ext cx="3710089" cy="1855044"/>
            <a:chOff x="0" y="0"/>
            <a:chExt cx="812800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7" name="Group 17"/>
          <p:cNvGrpSpPr/>
          <p:nvPr/>
        </p:nvGrpSpPr>
        <p:grpSpPr>
          <a:xfrm rot="-2562626">
            <a:off x="1551607" y="-1940724"/>
            <a:ext cx="3726595" cy="1863298"/>
            <a:chOff x="0" y="0"/>
            <a:chExt cx="812800" cy="406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524000" y="1562100"/>
            <a:ext cx="14542770" cy="631380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marL="838200" lvl="1" indent="-419100" algn="l">
              <a:lnSpc>
                <a:spcPts val="5435"/>
              </a:lnSpc>
              <a:buFont typeface="Arial" panose="020B0604020202020204"/>
              <a:buChar char="•"/>
            </a:pPr>
            <a:r>
              <a:rPr lang="en-US" sz="38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Hyperparameter Optimization:</a:t>
            </a: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  <a:p>
            <a:pPr marL="1295400" lvl="2" indent="-419100" algn="l">
              <a:lnSpc>
                <a:spcPts val="5435"/>
              </a:lnSpc>
              <a:buFont typeface="Arial" panose="020B0604020202020204"/>
              <a:buChar char="•"/>
            </a:pPr>
            <a:r>
              <a:rPr lang="en-US" sz="38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Experimented with learning rates, batch sizes, and dropout rates.</a:t>
            </a: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  <a:p>
            <a:pPr marL="1295400" lvl="2" indent="-419100" algn="l">
              <a:lnSpc>
                <a:spcPts val="5435"/>
              </a:lnSpc>
              <a:buFont typeface="Arial" panose="020B0604020202020204"/>
              <a:buChar char="•"/>
            </a:pPr>
            <a:r>
              <a:rPr lang="en-US" sz="38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Monitored loss and accuracy during training.</a:t>
            </a: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  <a:p>
            <a:pPr marL="838200" lvl="1" indent="-419100" algn="l">
              <a:lnSpc>
                <a:spcPts val="5435"/>
              </a:lnSpc>
              <a:buFont typeface="Arial" panose="020B0604020202020204"/>
              <a:buChar char="•"/>
            </a:pPr>
            <a:r>
              <a:rPr lang="en-US" sz="38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Training Setup:</a:t>
            </a: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  <a:p>
            <a:pPr marL="1295400" lvl="2" indent="-419100" algn="l">
              <a:lnSpc>
                <a:spcPts val="5435"/>
              </a:lnSpc>
              <a:buFont typeface="Arial" panose="020B0604020202020204"/>
              <a:buChar char="•"/>
            </a:pPr>
            <a:r>
              <a:rPr lang="en-US" sz="38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Used PyTorch for model training.</a:t>
            </a: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  <a:p>
            <a:pPr marL="1295400" lvl="2" indent="-419100" algn="l">
              <a:lnSpc>
                <a:spcPts val="5435"/>
              </a:lnSpc>
              <a:buFont typeface="Arial" panose="020B0604020202020204"/>
              <a:buChar char="•"/>
            </a:pPr>
            <a:r>
              <a:rPr lang="en-US" sz="38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Leveraged GPU acceleration for faster training.</a:t>
            </a: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  <a:p>
            <a:pPr marL="838200" lvl="1" indent="-419100" algn="l">
              <a:lnSpc>
                <a:spcPts val="5435"/>
              </a:lnSpc>
              <a:buFont typeface="Arial" panose="020B0604020202020204"/>
              <a:buChar char="•"/>
            </a:pP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562626">
            <a:off x="-5360114" y="8204693"/>
            <a:ext cx="8132490" cy="4066245"/>
            <a:chOff x="0" y="0"/>
            <a:chExt cx="812800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-2562626">
            <a:off x="-1095369" y="10399505"/>
            <a:ext cx="4019797" cy="2009899"/>
            <a:chOff x="0" y="0"/>
            <a:chExt cx="812800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-2562626">
            <a:off x="15835577" y="-1795020"/>
            <a:ext cx="8664509" cy="4332254"/>
            <a:chOff x="0" y="0"/>
            <a:chExt cx="812800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-2562626">
            <a:off x="13056431" y="10550502"/>
            <a:ext cx="3710089" cy="1855044"/>
            <a:chOff x="0" y="0"/>
            <a:chExt cx="812800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7" name="Group 17"/>
          <p:cNvGrpSpPr/>
          <p:nvPr/>
        </p:nvGrpSpPr>
        <p:grpSpPr>
          <a:xfrm rot="-2562626">
            <a:off x="1975152" y="-2082329"/>
            <a:ext cx="3726595" cy="1863298"/>
            <a:chOff x="0" y="0"/>
            <a:chExt cx="812800" cy="406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209800" y="3086100"/>
            <a:ext cx="13854430" cy="710501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marL="838200" lvl="1" indent="-419100" algn="l">
              <a:lnSpc>
                <a:spcPts val="5435"/>
              </a:lnSpc>
              <a:buFont typeface="Arial" panose="020B0604020202020204"/>
              <a:buChar char="•"/>
            </a:pPr>
            <a:r>
              <a:rPr lang="en-US" sz="38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Model Evaluation:</a:t>
            </a: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  <a:p>
            <a:pPr marL="1371600" lvl="5" indent="-419100" algn="l">
              <a:lnSpc>
                <a:spcPts val="5435"/>
              </a:lnSpc>
              <a:buFont typeface="Arial" panose="020B0604020202020204"/>
              <a:buChar char="•"/>
            </a:pPr>
            <a:r>
              <a:rPr lang="en-US" sz="38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Evaluated models on the test dataset.</a:t>
            </a: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  <a:p>
            <a:pPr marL="1371600" lvl="5" indent="-419100" algn="l">
              <a:lnSpc>
                <a:spcPts val="5435"/>
              </a:lnSpc>
              <a:buFont typeface="Arial" panose="020B0604020202020204"/>
              <a:buChar char="•"/>
            </a:pPr>
            <a:r>
              <a:rPr lang="en-US" sz="38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Computed key performance metrics: accuracy, F1-score, precision, and recall.</a:t>
            </a: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  <a:p>
            <a:pPr marL="838200" lvl="1" indent="-419100" algn="l">
              <a:lnSpc>
                <a:spcPts val="5435"/>
              </a:lnSpc>
              <a:buFont typeface="Arial" panose="020B0604020202020204"/>
              <a:buChar char="•"/>
            </a:pPr>
            <a:r>
              <a:rPr lang="en-US" sz="38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Computational Efficiency Analysis:</a:t>
            </a: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  <a:p>
            <a:pPr marL="1295400" lvl="2" indent="-419100" algn="l">
              <a:lnSpc>
                <a:spcPts val="5435"/>
              </a:lnSpc>
              <a:buFont typeface="Arial" panose="020B0604020202020204"/>
              <a:buChar char="•"/>
            </a:pPr>
            <a:r>
              <a:rPr lang="en-US" sz="38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Measured training time, inference time, and memory usage.</a:t>
            </a: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  <a:p>
            <a:pPr marL="1295400" lvl="2" indent="-419100" algn="l">
              <a:lnSpc>
                <a:spcPts val="5435"/>
              </a:lnSpc>
              <a:buFont typeface="Arial" panose="020B0604020202020204"/>
              <a:buChar char="•"/>
            </a:pPr>
            <a:r>
              <a:rPr lang="en-US" sz="38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Compared resource consumption across models.</a:t>
            </a: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  <a:p>
            <a:pPr marL="838200" lvl="1" indent="-419100" algn="l">
              <a:lnSpc>
                <a:spcPts val="5435"/>
              </a:lnSpc>
              <a:buFont typeface="Arial" panose="020B0604020202020204"/>
              <a:buChar char="•"/>
            </a:pPr>
            <a:r>
              <a:rPr lang="en-US" sz="38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Visualization and Reporting:</a:t>
            </a: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  <a:p>
            <a:pPr marL="1295400" lvl="2" indent="-419100" algn="l">
              <a:lnSpc>
                <a:spcPts val="5435"/>
              </a:lnSpc>
              <a:buFont typeface="Arial" panose="020B0604020202020204"/>
              <a:buChar char="•"/>
            </a:pPr>
            <a:r>
              <a:rPr lang="en-US" sz="38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Created performance comparison plots.</a:t>
            </a: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  <a:p>
            <a:pPr marL="1295400" lvl="2" indent="-419100" algn="l">
              <a:lnSpc>
                <a:spcPts val="5435"/>
              </a:lnSpc>
              <a:buFont typeface="Arial" panose="020B0604020202020204"/>
              <a:buChar char="•"/>
            </a:pPr>
            <a:r>
              <a:rPr lang="en-US" sz="38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Documented strengths and weaknesses of each model.</a:t>
            </a: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</p:txBody>
      </p:sp>
      <p:sp>
        <p:nvSpPr>
          <p:cNvPr id="26" name="TextBox 20"/>
          <p:cNvSpPr txBox="1"/>
          <p:nvPr/>
        </p:nvSpPr>
        <p:spPr>
          <a:xfrm>
            <a:off x="374015" y="549910"/>
            <a:ext cx="16410305" cy="292544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p>
            <a:pPr algn="ctr">
              <a:lnSpc>
                <a:spcPts val="8970"/>
              </a:lnSpc>
            </a:pPr>
            <a:r>
              <a:rPr lang="en-US" sz="8800">
                <a:solidFill>
                  <a:srgbClr val="545454"/>
                </a:solidFill>
                <a:latin typeface="Bold Ink" panose="00000500000000000000" charset="-128"/>
                <a:ea typeface="Bold Ink" panose="00000500000000000000" charset="-128"/>
                <a:cs typeface="Bold Ink" panose="00000500000000000000" charset="-128"/>
                <a:sym typeface="Bold Ink" panose="00000500000000000000" charset="-128"/>
              </a:rPr>
              <a:t>Week 3:Evaluation and Comparative Analysis</a:t>
            </a:r>
            <a:endParaRPr lang="en-US" sz="8800">
              <a:solidFill>
                <a:srgbClr val="545454"/>
              </a:solidFill>
              <a:latin typeface="Bold Ink" panose="00000500000000000000" charset="-128"/>
              <a:ea typeface="Bold Ink" panose="00000500000000000000" charset="-128"/>
              <a:cs typeface="Bold Ink" panose="00000500000000000000" charset="-128"/>
              <a:sym typeface="Bold Ink" panose="00000500000000000000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562626">
            <a:off x="-6146244" y="8404718"/>
            <a:ext cx="8132490" cy="4066245"/>
            <a:chOff x="0" y="0"/>
            <a:chExt cx="812800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-2562626">
            <a:off x="-1247769" y="10493485"/>
            <a:ext cx="4019797" cy="2009899"/>
            <a:chOff x="0" y="0"/>
            <a:chExt cx="812800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-2562626">
            <a:off x="16292777" y="-2023620"/>
            <a:ext cx="8664509" cy="4332254"/>
            <a:chOff x="0" y="0"/>
            <a:chExt cx="812800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-2562626">
            <a:off x="12827831" y="10398102"/>
            <a:ext cx="3710089" cy="1855044"/>
            <a:chOff x="0" y="0"/>
            <a:chExt cx="812800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7" name="Group 17"/>
          <p:cNvGrpSpPr/>
          <p:nvPr/>
        </p:nvGrpSpPr>
        <p:grpSpPr>
          <a:xfrm rot="-2562626">
            <a:off x="1551607" y="-2016924"/>
            <a:ext cx="3726595" cy="1863298"/>
            <a:chOff x="0" y="0"/>
            <a:chExt cx="812800" cy="406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635" y="1246505"/>
            <a:ext cx="12700635" cy="7028815"/>
          </a:xfrm>
          <a:prstGeom prst="rect">
            <a:avLst/>
          </a:prstGeom>
        </p:spPr>
      </p:pic>
      <p:sp>
        <p:nvSpPr>
          <p:cNvPr id="24" name="Text Box 23"/>
          <p:cNvSpPr txBox="1"/>
          <p:nvPr/>
        </p:nvSpPr>
        <p:spPr>
          <a:xfrm>
            <a:off x="6096000" y="8496300"/>
            <a:ext cx="6414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Figure 6. Performance Comparision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562626">
            <a:off x="-5993844" y="8328518"/>
            <a:ext cx="8132490" cy="4066245"/>
            <a:chOff x="0" y="0"/>
            <a:chExt cx="812800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-2562626">
            <a:off x="-1247769" y="10493485"/>
            <a:ext cx="4019797" cy="2009899"/>
            <a:chOff x="0" y="0"/>
            <a:chExt cx="812800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-2562626">
            <a:off x="16232452" y="-1871220"/>
            <a:ext cx="8664509" cy="4332254"/>
            <a:chOff x="0" y="0"/>
            <a:chExt cx="812800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-2562626">
            <a:off x="12827831" y="10398102"/>
            <a:ext cx="3710089" cy="1855044"/>
            <a:chOff x="0" y="0"/>
            <a:chExt cx="812800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7" name="Group 17"/>
          <p:cNvGrpSpPr/>
          <p:nvPr/>
        </p:nvGrpSpPr>
        <p:grpSpPr>
          <a:xfrm rot="-2562626">
            <a:off x="1551607" y="-1940724"/>
            <a:ext cx="3726595" cy="1863298"/>
            <a:chOff x="0" y="0"/>
            <a:chExt cx="812800" cy="406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3810" y="1443355"/>
            <a:ext cx="12512675" cy="7000875"/>
          </a:xfrm>
          <a:prstGeom prst="rect">
            <a:avLst/>
          </a:prstGeom>
        </p:spPr>
      </p:pic>
      <p:sp>
        <p:nvSpPr>
          <p:cNvPr id="24" name="Text Box 23"/>
          <p:cNvSpPr txBox="1"/>
          <p:nvPr/>
        </p:nvSpPr>
        <p:spPr>
          <a:xfrm>
            <a:off x="6019800" y="8724900"/>
            <a:ext cx="6414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Figure 7. Inference Time Comparision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562626">
            <a:off x="-5993844" y="8328518"/>
            <a:ext cx="8132490" cy="4066245"/>
            <a:chOff x="0" y="0"/>
            <a:chExt cx="812800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-2562626">
            <a:off x="-1247769" y="10493485"/>
            <a:ext cx="4019797" cy="2009899"/>
            <a:chOff x="0" y="0"/>
            <a:chExt cx="812800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-2562626">
            <a:off x="16232452" y="-1871220"/>
            <a:ext cx="8664509" cy="4332254"/>
            <a:chOff x="0" y="0"/>
            <a:chExt cx="812800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-2562626">
            <a:off x="12827831" y="10398102"/>
            <a:ext cx="3710089" cy="1855044"/>
            <a:chOff x="0" y="0"/>
            <a:chExt cx="812800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7" name="Group 17"/>
          <p:cNvGrpSpPr/>
          <p:nvPr/>
        </p:nvGrpSpPr>
        <p:grpSpPr>
          <a:xfrm rot="-2562626">
            <a:off x="1551607" y="-1940724"/>
            <a:ext cx="3726595" cy="1863298"/>
            <a:chOff x="0" y="0"/>
            <a:chExt cx="812800" cy="406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800" y="1104900"/>
            <a:ext cx="12061825" cy="7032625"/>
          </a:xfrm>
          <a:prstGeom prst="rect">
            <a:avLst/>
          </a:prstGeom>
        </p:spPr>
      </p:pic>
      <p:sp>
        <p:nvSpPr>
          <p:cNvPr id="24" name="Text Box 23"/>
          <p:cNvSpPr txBox="1"/>
          <p:nvPr/>
        </p:nvSpPr>
        <p:spPr>
          <a:xfrm>
            <a:off x="6158230" y="8496300"/>
            <a:ext cx="6414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Figure 8. Model Size Comparision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562626">
            <a:off x="-5612209" y="8633318"/>
            <a:ext cx="8132490" cy="4066245"/>
            <a:chOff x="0" y="0"/>
            <a:chExt cx="812800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-2562626">
            <a:off x="-1400169" y="10645885"/>
            <a:ext cx="4019797" cy="2009899"/>
            <a:chOff x="0" y="0"/>
            <a:chExt cx="812800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-2562626">
            <a:off x="13132631" y="10626702"/>
            <a:ext cx="3710089" cy="1855044"/>
            <a:chOff x="0" y="0"/>
            <a:chExt cx="812800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7" name="Group 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429262" y="495423"/>
            <a:ext cx="10540477" cy="1260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70"/>
              </a:lnSpc>
            </a:pPr>
            <a:r>
              <a:rPr lang="en-US" sz="10550">
                <a:solidFill>
                  <a:srgbClr val="545454"/>
                </a:solidFill>
                <a:latin typeface="Bold Ink" panose="00000500000000000000" charset="-128"/>
                <a:ea typeface="Bold Ink" panose="00000500000000000000" charset="-128"/>
                <a:cs typeface="Bold Ink" panose="00000500000000000000" charset="-128"/>
                <a:sym typeface="Bold Ink" panose="00000500000000000000" charset="-128"/>
              </a:rPr>
              <a:t>CONCLUSION</a:t>
            </a:r>
            <a:endParaRPr lang="en-US" sz="10550">
              <a:solidFill>
                <a:srgbClr val="545454"/>
              </a:solidFill>
              <a:latin typeface="Bold Ink" panose="00000500000000000000" charset="-128"/>
              <a:ea typeface="Bold Ink" panose="00000500000000000000" charset="-128"/>
              <a:cs typeface="Bold Ink" panose="00000500000000000000" charset="-128"/>
              <a:sym typeface="Bold Ink" panose="00000500000000000000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00200" y="1986915"/>
            <a:ext cx="14542770" cy="631380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p>
            <a:pPr marL="838200" lvl="1" indent="-419100" algn="l">
              <a:lnSpc>
                <a:spcPts val="5435"/>
              </a:lnSpc>
              <a:buFont typeface="Arial" panose="020B0604020202020204"/>
              <a:buChar char="•"/>
            </a:pPr>
            <a:r>
              <a:rPr lang="en-US" sz="38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BERT demonstrated strong performance and high accuracy for sentiment analysis tasks.</a:t>
            </a: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  <a:p>
            <a:pPr marL="838200" lvl="1" indent="-419100" algn="l">
              <a:lnSpc>
                <a:spcPts val="5435"/>
              </a:lnSpc>
              <a:buFont typeface="Arial" panose="020B0604020202020204"/>
              <a:buChar char="•"/>
            </a:pPr>
            <a:r>
              <a:rPr lang="en-US" sz="38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RoBERTa showed the lowest performance among the models analyzed.</a:t>
            </a: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  <a:p>
            <a:pPr marL="838200" lvl="1" indent="-419100" algn="l">
              <a:lnSpc>
                <a:spcPts val="5435"/>
              </a:lnSpc>
              <a:buFont typeface="Arial" panose="020B0604020202020204"/>
              <a:buChar char="•"/>
            </a:pPr>
            <a:r>
              <a:rPr lang="en-US" sz="38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DistilBERT provided strong performance but was slightly lower than BERT, with the added advantage of computational efficiency.</a:t>
            </a: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  <a:p>
            <a:pPr marL="838200" lvl="1" indent="-419100" algn="l">
              <a:lnSpc>
                <a:spcPts val="5435"/>
              </a:lnSpc>
              <a:buFont typeface="Arial" panose="020B0604020202020204"/>
              <a:buChar char="•"/>
            </a:pPr>
            <a:r>
              <a:rPr lang="en-US" sz="38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GPT-2, while effective, showed longer inference times compared to other models due to its generative nature.</a:t>
            </a: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  <a:p>
            <a:pPr marL="838200" lvl="1" indent="-419100" algn="l">
              <a:lnSpc>
                <a:spcPts val="5435"/>
              </a:lnSpc>
              <a:buFont typeface="Arial" panose="020B0604020202020204"/>
              <a:buChar char="•"/>
            </a:pP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7" name="Group 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029631" y="3439211"/>
            <a:ext cx="12228738" cy="3980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10"/>
              </a:lnSpc>
            </a:pPr>
            <a:r>
              <a:rPr lang="en-US" sz="17540">
                <a:solidFill>
                  <a:srgbClr val="545454"/>
                </a:solidFill>
                <a:latin typeface="Bold Ink" panose="00000500000000000000" charset="-128"/>
                <a:ea typeface="Bold Ink" panose="00000500000000000000" charset="-128"/>
                <a:cs typeface="Bold Ink" panose="00000500000000000000" charset="-128"/>
                <a:sym typeface="Bold Ink" panose="00000500000000000000" charset="-128"/>
              </a:rPr>
              <a:t>THANK</a:t>
            </a:r>
            <a:endParaRPr lang="en-US" sz="17540">
              <a:solidFill>
                <a:srgbClr val="545454"/>
              </a:solidFill>
              <a:latin typeface="Bold Ink" panose="00000500000000000000" charset="-128"/>
              <a:ea typeface="Bold Ink" panose="00000500000000000000" charset="-128"/>
              <a:cs typeface="Bold Ink" panose="00000500000000000000" charset="-128"/>
              <a:sym typeface="Bold Ink" panose="00000500000000000000" charset="-128"/>
            </a:endParaRPr>
          </a:p>
          <a:p>
            <a:pPr algn="ctr">
              <a:lnSpc>
                <a:spcPts val="14910"/>
              </a:lnSpc>
            </a:pPr>
            <a:r>
              <a:rPr lang="en-US" sz="17540">
                <a:solidFill>
                  <a:srgbClr val="545454"/>
                </a:solidFill>
                <a:latin typeface="Bold Ink" panose="00000500000000000000" charset="-128"/>
                <a:ea typeface="Bold Ink" panose="00000500000000000000" charset="-128"/>
                <a:cs typeface="Bold Ink" panose="00000500000000000000" charset="-128"/>
                <a:sym typeface="Bold Ink" panose="00000500000000000000" charset="-128"/>
              </a:rPr>
              <a:t>YOU</a:t>
            </a:r>
            <a:endParaRPr lang="en-US" sz="17540">
              <a:solidFill>
                <a:srgbClr val="545454"/>
              </a:solidFill>
              <a:latin typeface="Bold Ink" panose="00000500000000000000" charset="-128"/>
              <a:ea typeface="Bold Ink" panose="00000500000000000000" charset="-128"/>
              <a:cs typeface="Bold Ink" panose="00000500000000000000" charset="-128"/>
              <a:sym typeface="Bold Ink" panose="0000050000000000000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7" name="Group 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873762" y="2674719"/>
            <a:ext cx="10540477" cy="1260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70"/>
              </a:lnSpc>
            </a:pPr>
            <a:r>
              <a:rPr lang="en-US" sz="10550">
                <a:solidFill>
                  <a:srgbClr val="545454"/>
                </a:solidFill>
                <a:latin typeface="Bold Ink" panose="00000500000000000000" charset="-128"/>
                <a:ea typeface="Bold Ink" panose="00000500000000000000" charset="-128"/>
                <a:cs typeface="Bold Ink" panose="00000500000000000000" charset="-128"/>
                <a:sym typeface="Bold Ink" panose="00000500000000000000" charset="-128"/>
              </a:rPr>
              <a:t>TEAM MEMBERS</a:t>
            </a:r>
            <a:endParaRPr lang="en-US" sz="10550">
              <a:solidFill>
                <a:srgbClr val="545454"/>
              </a:solidFill>
              <a:latin typeface="Bold Ink" panose="00000500000000000000" charset="-128"/>
              <a:ea typeface="Bold Ink" panose="00000500000000000000" charset="-128"/>
              <a:cs typeface="Bold Ink" panose="00000500000000000000" charset="-128"/>
              <a:sym typeface="Bold Ink" panose="00000500000000000000" charset="-128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581128" y="4472480"/>
            <a:ext cx="5158075" cy="768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5"/>
              </a:lnSpc>
              <a:spcBef>
                <a:spcPct val="0"/>
              </a:spcBef>
            </a:pPr>
            <a:r>
              <a:rPr lang="en-US" sz="42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  Jeshma Maria Veigas</a:t>
            </a:r>
            <a:endParaRPr lang="en-US" sz="42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2743375" y="4762675"/>
            <a:ext cx="752846" cy="461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4235">
                <a:solidFill>
                  <a:srgbClr val="545454"/>
                </a:solidFill>
                <a:latin typeface="Bold Ink" panose="00000500000000000000" charset="-128"/>
                <a:ea typeface="Bold Ink" panose="00000500000000000000" charset="-128"/>
                <a:cs typeface="Bold Ink" panose="00000500000000000000" charset="-128"/>
                <a:sym typeface="Bold Ink" panose="00000500000000000000" charset="-128"/>
              </a:rPr>
              <a:t>1</a:t>
            </a:r>
            <a:endParaRPr lang="en-US" sz="4235">
              <a:solidFill>
                <a:srgbClr val="545454"/>
              </a:solidFill>
              <a:latin typeface="Bold Ink" panose="00000500000000000000" charset="-128"/>
              <a:ea typeface="Bold Ink" panose="00000500000000000000" charset="-128"/>
              <a:cs typeface="Bold Ink" panose="00000500000000000000" charset="-128"/>
              <a:sym typeface="Bold Ink" panose="00000500000000000000" charset="-128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3657328" y="5143644"/>
            <a:ext cx="3971614" cy="768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5"/>
              </a:lnSpc>
              <a:spcBef>
                <a:spcPct val="0"/>
              </a:spcBef>
            </a:pPr>
            <a:r>
              <a:rPr lang="en-US" sz="42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 Sanjal P S</a:t>
            </a:r>
            <a:endParaRPr lang="en-US" sz="42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752265" y="5448444"/>
            <a:ext cx="752846" cy="510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4235">
                <a:solidFill>
                  <a:srgbClr val="545454"/>
                </a:solidFill>
                <a:latin typeface="Bold Ink" panose="00000500000000000000" charset="-128"/>
                <a:ea typeface="Bold Ink" panose="00000500000000000000" charset="-128"/>
                <a:cs typeface="Bold Ink" panose="00000500000000000000" charset="-128"/>
                <a:sym typeface="Bold Ink" panose="00000500000000000000" charset="-128"/>
              </a:rPr>
              <a:t>2</a:t>
            </a:r>
            <a:endParaRPr lang="en-US" sz="4235">
              <a:solidFill>
                <a:srgbClr val="545454"/>
              </a:solidFill>
              <a:latin typeface="Bold Ink" panose="00000500000000000000" charset="-128"/>
              <a:ea typeface="Bold Ink" panose="00000500000000000000" charset="-128"/>
              <a:cs typeface="Bold Ink" panose="00000500000000000000" charset="-128"/>
              <a:sym typeface="Bold Ink" panose="00000500000000000000" charset="-128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3504928" y="5981812"/>
            <a:ext cx="4493607" cy="768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5"/>
              </a:lnSpc>
              <a:spcBef>
                <a:spcPct val="0"/>
              </a:spcBef>
            </a:pPr>
            <a:r>
              <a:rPr lang="en-US" sz="42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  Morla Jahnavi</a:t>
            </a:r>
            <a:endParaRPr lang="en-US" sz="42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2743375" y="6210412"/>
            <a:ext cx="752846" cy="510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4235">
                <a:solidFill>
                  <a:srgbClr val="545454"/>
                </a:solidFill>
                <a:latin typeface="Bold Ink" panose="00000500000000000000" charset="-128"/>
                <a:ea typeface="Bold Ink" panose="00000500000000000000" charset="-128"/>
                <a:cs typeface="Bold Ink" panose="00000500000000000000" charset="-128"/>
                <a:sym typeface="Bold Ink" panose="00000500000000000000" charset="-128"/>
              </a:rPr>
              <a:t>3</a:t>
            </a:r>
            <a:endParaRPr lang="en-US" sz="4235">
              <a:solidFill>
                <a:srgbClr val="545454"/>
              </a:solidFill>
              <a:latin typeface="Bold Ink" panose="00000500000000000000" charset="-128"/>
              <a:ea typeface="Bold Ink" panose="00000500000000000000" charset="-128"/>
              <a:cs typeface="Bold Ink" panose="00000500000000000000" charset="-128"/>
              <a:sym typeface="Bold Ink" panose="00000500000000000000" charset="-128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3504928" y="6720921"/>
            <a:ext cx="3110327" cy="768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5"/>
              </a:lnSpc>
              <a:spcBef>
                <a:spcPct val="0"/>
              </a:spcBef>
            </a:pPr>
            <a:r>
              <a:rPr lang="en-US" sz="42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  Prajwal AN</a:t>
            </a:r>
            <a:endParaRPr lang="en-US" sz="42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2743375" y="6972381"/>
            <a:ext cx="752846" cy="510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4235">
                <a:solidFill>
                  <a:srgbClr val="545454"/>
                </a:solidFill>
                <a:latin typeface="Bold Ink" panose="00000500000000000000" charset="-128"/>
                <a:ea typeface="Bold Ink" panose="00000500000000000000" charset="-128"/>
                <a:cs typeface="Bold Ink" panose="00000500000000000000" charset="-128"/>
                <a:sym typeface="Bold Ink" panose="00000500000000000000" charset="-128"/>
              </a:rPr>
              <a:t>4</a:t>
            </a:r>
            <a:endParaRPr lang="en-US" sz="4235">
              <a:solidFill>
                <a:srgbClr val="545454"/>
              </a:solidFill>
              <a:latin typeface="Bold Ink" panose="00000500000000000000" charset="-128"/>
              <a:ea typeface="Bold Ink" panose="00000500000000000000" charset="-128"/>
              <a:cs typeface="Bold Ink" panose="00000500000000000000" charset="-128"/>
              <a:sym typeface="Bold Ink" panose="00000500000000000000" charset="-128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2743375" y="7734370"/>
            <a:ext cx="752846" cy="510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4235">
                <a:solidFill>
                  <a:srgbClr val="545454"/>
                </a:solidFill>
                <a:latin typeface="Bold Ink" panose="00000500000000000000" charset="-128"/>
                <a:ea typeface="Bold Ink" panose="00000500000000000000" charset="-128"/>
                <a:cs typeface="Bold Ink" panose="00000500000000000000" charset="-128"/>
                <a:sym typeface="Bold Ink" panose="00000500000000000000" charset="-128"/>
              </a:rPr>
              <a:t>5</a:t>
            </a:r>
            <a:endParaRPr lang="en-US" sz="4235">
              <a:solidFill>
                <a:srgbClr val="545454"/>
              </a:solidFill>
              <a:latin typeface="Bold Ink" panose="00000500000000000000" charset="-128"/>
              <a:ea typeface="Bold Ink" panose="00000500000000000000" charset="-128"/>
              <a:cs typeface="Bold Ink" panose="00000500000000000000" charset="-128"/>
              <a:sym typeface="Bold Ink" panose="00000500000000000000" charset="-128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3504928" y="7446546"/>
            <a:ext cx="3760788" cy="768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5"/>
              </a:lnSpc>
              <a:spcBef>
                <a:spcPct val="0"/>
              </a:spcBef>
            </a:pPr>
            <a:r>
              <a:rPr lang="en-US" sz="42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  Karan Pandey</a:t>
            </a:r>
            <a:endParaRPr lang="en-US" sz="42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7" name="Group 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2438400" y="1409700"/>
            <a:ext cx="13128625" cy="147955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ts val="8970"/>
              </a:lnSpc>
            </a:pPr>
            <a:r>
              <a:rPr lang="en-US" sz="10550">
                <a:solidFill>
                  <a:srgbClr val="545454"/>
                </a:solidFill>
                <a:latin typeface="Bold Ink" panose="00000500000000000000" charset="-128"/>
                <a:ea typeface="Bold Ink" panose="00000500000000000000" charset="-128"/>
                <a:cs typeface="Bold Ink" panose="00000500000000000000" charset="-128"/>
                <a:sym typeface="Bold Ink" panose="00000500000000000000" charset="-128"/>
              </a:rPr>
              <a:t>Business Objective</a:t>
            </a:r>
            <a:endParaRPr lang="en-US" sz="10550">
              <a:solidFill>
                <a:srgbClr val="545454"/>
              </a:solidFill>
              <a:latin typeface="Bold Ink" panose="00000500000000000000" charset="-128"/>
              <a:ea typeface="Bold Ink" panose="00000500000000000000" charset="-128"/>
              <a:cs typeface="Bold Ink" panose="00000500000000000000" charset="-128"/>
              <a:sym typeface="Bold Ink" panose="00000500000000000000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7400" y="3110865"/>
            <a:ext cx="14542770" cy="565721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p>
            <a:pPr marL="838200" lvl="1" indent="-419100" algn="l">
              <a:lnSpc>
                <a:spcPts val="5435"/>
              </a:lnSpc>
              <a:buFont typeface="Arial" panose="020B0604020202020204"/>
              <a:buChar char="•"/>
            </a:pPr>
            <a:r>
              <a:rPr lang="en-US" sz="38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Conduct a comparative analysis of different transformer models</a:t>
            </a:r>
            <a:r>
              <a:rPr sz="388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sz="388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19100" lvl="1" indent="0" algn="l">
              <a:lnSpc>
                <a:spcPts val="5435"/>
              </a:lnSpc>
              <a:buFont typeface="Arial" panose="020B0604020202020204"/>
              <a:buNone/>
            </a:pPr>
            <a:r>
              <a:rPr lang="en-US" sz="38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    (e.g., BERT, RoBERTa, DistilBERT, GPT-2, etc.) on sentiment </a:t>
            </a: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  <a:p>
            <a:pPr marL="419100" lvl="1" indent="0" algn="l">
              <a:lnSpc>
                <a:spcPts val="5435"/>
              </a:lnSpc>
              <a:buFont typeface="Arial" panose="020B0604020202020204"/>
              <a:buNone/>
            </a:pPr>
            <a:r>
              <a:rPr lang="en-US" sz="38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    analysis.</a:t>
            </a: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  <a:p>
            <a:pPr marL="838200" lvl="1" indent="-419100" algn="l">
              <a:lnSpc>
                <a:spcPts val="5435"/>
              </a:lnSpc>
              <a:buFont typeface="Arial" panose="020B0604020202020204"/>
              <a:buChar char="•"/>
            </a:pPr>
            <a:r>
              <a:rPr lang="en-US" sz="38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The goal is to compare the performance, efficiency, and applicability of models to gain insights into their strength and weaknesses, selecting the most suitable solution for sentiment analysis.</a:t>
            </a: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7" name="Group 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971040" y="749935"/>
            <a:ext cx="13901420" cy="121221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8970"/>
              </a:lnSpc>
            </a:pPr>
            <a:r>
              <a:rPr lang="en-US" sz="10550">
                <a:solidFill>
                  <a:srgbClr val="545454"/>
                </a:solidFill>
                <a:latin typeface="Bold Ink" panose="00000500000000000000" charset="-128"/>
                <a:ea typeface="Bold Ink" panose="00000500000000000000" charset="-128"/>
                <a:cs typeface="Bold Ink" panose="00000500000000000000" charset="-128"/>
                <a:sym typeface="Bold Ink" panose="00000500000000000000" charset="-128"/>
              </a:rPr>
              <a:t>Project Flow</a:t>
            </a:r>
            <a:endParaRPr lang="en-US" sz="10550">
              <a:solidFill>
                <a:srgbClr val="545454"/>
              </a:solidFill>
              <a:latin typeface="Bold Ink" panose="00000500000000000000" charset="-128"/>
              <a:ea typeface="Bold Ink" panose="00000500000000000000" charset="-128"/>
              <a:cs typeface="Bold Ink" panose="00000500000000000000" charset="-128"/>
              <a:sym typeface="Bold Ink" panose="00000500000000000000" charset="-128"/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4724400" y="2171700"/>
            <a:ext cx="7010400" cy="914400"/>
          </a:xfrm>
          <a:prstGeom prst="flowChart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1"/>
                </a:solidFill>
                <a:latin typeface="Times New Roman" panose="02020603050405020304" charset="0"/>
                <a:ea typeface="Roboto"/>
                <a:cs typeface="Times New Roman" panose="02020603050405020304" charset="0"/>
                <a:sym typeface="Roboto"/>
              </a:rPr>
              <a:t>Business Understanding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4724400" y="3924300"/>
            <a:ext cx="7010400" cy="914400"/>
          </a:xfrm>
          <a:prstGeom prst="flowChart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collection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Flowchart: Process 23"/>
          <p:cNvSpPr/>
          <p:nvPr/>
        </p:nvSpPr>
        <p:spPr>
          <a:xfrm>
            <a:off x="4724400" y="5562600"/>
            <a:ext cx="7010400" cy="914400"/>
          </a:xfrm>
          <a:prstGeom prst="flowChart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1"/>
                </a:solidFill>
                <a:latin typeface="Times New Roman" panose="02020603050405020304" charset="0"/>
                <a:ea typeface="Roboto"/>
                <a:cs typeface="Times New Roman" panose="02020603050405020304" charset="0"/>
                <a:sym typeface="Roboto"/>
              </a:rPr>
              <a:t>EDA and Dataset Preparation</a:t>
            </a:r>
            <a:endParaRPr lang="en-GB" sz="3600">
              <a:solidFill>
                <a:schemeClr val="dk1"/>
              </a:solidFill>
              <a:latin typeface="Times New Roman" panose="02020603050405020304" charset="0"/>
              <a:ea typeface="Roboto"/>
              <a:cs typeface="Times New Roman" panose="02020603050405020304" charset="0"/>
              <a:sym typeface="Roboto"/>
            </a:endParaRPr>
          </a:p>
        </p:txBody>
      </p:sp>
      <p:sp>
        <p:nvSpPr>
          <p:cNvPr id="25" name="Flowchart: Process 24"/>
          <p:cNvSpPr/>
          <p:nvPr/>
        </p:nvSpPr>
        <p:spPr>
          <a:xfrm>
            <a:off x="4724400" y="7200900"/>
            <a:ext cx="7010400" cy="1136015"/>
          </a:xfrm>
          <a:prstGeom prst="flowChart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1"/>
                </a:solidFill>
                <a:latin typeface="Times New Roman" panose="02020603050405020304" charset="0"/>
                <a:ea typeface="Roboto"/>
                <a:cs typeface="Times New Roman" panose="02020603050405020304" charset="0"/>
                <a:sym typeface="Roboto"/>
              </a:rPr>
              <a:t>Model Implementation and Fine-Tuning</a:t>
            </a:r>
            <a:endParaRPr lang="en-GB" sz="3600">
              <a:solidFill>
                <a:schemeClr val="dk1"/>
              </a:solidFill>
              <a:latin typeface="Times New Roman" panose="02020603050405020304" charset="0"/>
              <a:ea typeface="Roboto"/>
              <a:cs typeface="Times New Roman" panose="02020603050405020304" charset="0"/>
              <a:sym typeface="Roboto"/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4648200" y="9029700"/>
            <a:ext cx="7010400" cy="1060450"/>
          </a:xfrm>
          <a:prstGeom prst="flowChart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1"/>
                </a:solidFill>
                <a:latin typeface="Times New Roman" panose="02020603050405020304" charset="0"/>
                <a:ea typeface="Roboto"/>
                <a:cs typeface="Times New Roman" panose="02020603050405020304" charset="0"/>
                <a:sym typeface="Roboto"/>
              </a:rPr>
              <a:t>Model Evaluation and Comparative Analysis</a:t>
            </a:r>
            <a:endParaRPr lang="en-GB" sz="3600">
              <a:solidFill>
                <a:schemeClr val="dk1"/>
              </a:solidFill>
              <a:latin typeface="Times New Roman" panose="02020603050405020304" charset="0"/>
              <a:ea typeface="Roboto"/>
              <a:cs typeface="Times New Roman" panose="02020603050405020304" charset="0"/>
              <a:sym typeface="Roboto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7922260" y="3162300"/>
            <a:ext cx="307340" cy="68580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924800" y="4914900"/>
            <a:ext cx="304800" cy="60960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7924800" y="6515100"/>
            <a:ext cx="304800" cy="60960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7934960" y="8420100"/>
            <a:ext cx="294640" cy="53340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562626">
            <a:off x="-5536009" y="8176118"/>
            <a:ext cx="8132490" cy="4066245"/>
            <a:chOff x="0" y="0"/>
            <a:chExt cx="812800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7" name="Group 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762000" y="1024255"/>
            <a:ext cx="15348585" cy="245110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8970"/>
              </a:lnSpc>
            </a:pPr>
            <a:r>
              <a:rPr lang="en-US" sz="9600">
                <a:solidFill>
                  <a:srgbClr val="545454"/>
                </a:solidFill>
                <a:latin typeface="Bold Ink" panose="00000500000000000000" charset="-128"/>
                <a:ea typeface="Bold Ink" panose="00000500000000000000" charset="-128"/>
                <a:cs typeface="Bold Ink" panose="00000500000000000000" charset="-128"/>
                <a:sym typeface="Bold Ink" panose="00000500000000000000" charset="-128"/>
              </a:rPr>
              <a:t>Week 1: EDA &amp; Dataset Preparation</a:t>
            </a:r>
            <a:endParaRPr lang="en-US" sz="9600">
              <a:solidFill>
                <a:srgbClr val="545454"/>
              </a:solidFill>
              <a:latin typeface="Bold Ink" panose="00000500000000000000" charset="-128"/>
              <a:ea typeface="Bold Ink" panose="00000500000000000000" charset="-128"/>
              <a:cs typeface="Bold Ink" panose="00000500000000000000" charset="-128"/>
              <a:sym typeface="Bold Ink" panose="00000500000000000000" charset="-128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981200" y="3390900"/>
            <a:ext cx="15076805" cy="69170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marL="838200" lvl="1" indent="-419100" algn="l">
              <a:lnSpc>
                <a:spcPts val="5435"/>
              </a:lnSpc>
              <a:buFont typeface="Arial" panose="020B0604020202020204"/>
              <a:buChar char="•"/>
            </a:pPr>
            <a:r>
              <a:rPr lang="en-US" sz="38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Finalized Sentiment Analysis Task:</a:t>
            </a: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  <a:p>
            <a:pPr marL="1295400" lvl="2" indent="-419100" algn="l">
              <a:lnSpc>
                <a:spcPts val="5435"/>
              </a:lnSpc>
              <a:buFont typeface="Arial" panose="020B0604020202020204"/>
              <a:buChar char="•"/>
            </a:pPr>
            <a:r>
              <a:rPr lang="en-US" sz="38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After discussion, sentiment analysis was chosen as the focus due to its relevance in real-world applications like product reviews and social media analysis.</a:t>
            </a: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  <a:p>
            <a:pPr marL="838200" lvl="1" indent="-419100" algn="l">
              <a:lnSpc>
                <a:spcPts val="5435"/>
              </a:lnSpc>
              <a:buFont typeface="Arial" panose="020B0604020202020204"/>
              <a:buChar char="•"/>
            </a:pPr>
            <a:r>
              <a:rPr lang="en-US" sz="38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Selected Transformer Models:</a:t>
            </a: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  <a:p>
            <a:pPr marL="1295400" lvl="2" indent="-419100" algn="l">
              <a:lnSpc>
                <a:spcPts val="5435"/>
              </a:lnSpc>
              <a:buFont typeface="Arial" panose="020B0604020202020204"/>
              <a:buChar char="•"/>
            </a:pPr>
            <a:r>
              <a:rPr lang="en-US" sz="38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BERT, RoBERTa, DistilBERT and GPT-2  were selected for their proven effectiveness in NLP tasks.</a:t>
            </a: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  <a:p>
            <a:pPr marL="838200" lvl="1" indent="-419100" algn="l">
              <a:lnSpc>
                <a:spcPts val="5435"/>
              </a:lnSpc>
              <a:buFont typeface="Arial" panose="020B0604020202020204"/>
              <a:buChar char="•"/>
            </a:pPr>
            <a:r>
              <a:rPr lang="en-US" sz="38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Dataset Overview:</a:t>
            </a: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  <a:p>
            <a:pPr marL="1295400" lvl="2" indent="-419100" algn="l">
              <a:lnSpc>
                <a:spcPts val="5435"/>
              </a:lnSpc>
              <a:buFont typeface="Arial" panose="020B0604020202020204"/>
              <a:buChar char="•"/>
            </a:pPr>
            <a:r>
              <a:rPr lang="en-US" sz="38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Downloaded the IMDB Movie Reviews Dataset, containing labeled positive and negative reviews.</a:t>
            </a: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  <a:p>
            <a:pPr marL="876300" lvl="2" indent="0" algn="l">
              <a:lnSpc>
                <a:spcPts val="5435"/>
              </a:lnSpc>
              <a:buFont typeface="Arial" panose="020B0604020202020204"/>
              <a:buNone/>
            </a:pP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562626">
            <a:off x="-5536009" y="8176118"/>
            <a:ext cx="8132490" cy="4066245"/>
            <a:chOff x="0" y="0"/>
            <a:chExt cx="812800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7" name="Group 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605280" y="1372235"/>
            <a:ext cx="15076805" cy="768159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marL="419100" lvl="1" indent="0" algn="l">
              <a:lnSpc>
                <a:spcPts val="5435"/>
              </a:lnSpc>
              <a:buFont typeface="Arial" panose="020B0604020202020204"/>
              <a:buNone/>
            </a:pP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  <a:p>
            <a:pPr marL="1295400" lvl="2" indent="-419100" algn="l">
              <a:lnSpc>
                <a:spcPts val="5435"/>
              </a:lnSpc>
              <a:buFont typeface="Arial" panose="020B0604020202020204"/>
              <a:buChar char="•"/>
            </a:pPr>
            <a:r>
              <a:rPr lang="en-US" sz="38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Performed an initial exploration to understand class distribution and dataset size.</a:t>
            </a: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  <a:p>
            <a:pPr marL="838200" lvl="1" indent="-419100" algn="l">
              <a:lnSpc>
                <a:spcPts val="5435"/>
              </a:lnSpc>
              <a:buFont typeface="Arial" panose="020B0604020202020204"/>
              <a:buChar char="•"/>
            </a:pPr>
            <a:r>
              <a:rPr lang="en-US" sz="38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Data Cleaning:</a:t>
            </a: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  <a:p>
            <a:pPr marL="1295400" lvl="2" indent="-419100" algn="l">
              <a:lnSpc>
                <a:spcPts val="5435"/>
              </a:lnSpc>
              <a:buFont typeface="Arial" panose="020B0604020202020204"/>
              <a:buChar char="•"/>
            </a:pPr>
            <a:r>
              <a:rPr lang="en-US" sz="38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Checked is their any duplicate and null entries.</a:t>
            </a: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  <a:p>
            <a:pPr marL="1295400" lvl="2" indent="-419100" algn="l">
              <a:lnSpc>
                <a:spcPts val="5435"/>
              </a:lnSpc>
              <a:buFont typeface="Arial" panose="020B0604020202020204"/>
              <a:buChar char="•"/>
            </a:pPr>
            <a:r>
              <a:rPr lang="en-US" sz="38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Standardized text by lowercasing, removing special characters, and handling stop words.</a:t>
            </a: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  <a:p>
            <a:pPr marL="838200" lvl="1" indent="-419100" algn="l">
              <a:lnSpc>
                <a:spcPts val="5435"/>
              </a:lnSpc>
              <a:buFont typeface="Arial" panose="020B0604020202020204"/>
              <a:buChar char="•"/>
            </a:pPr>
            <a:r>
              <a:rPr lang="en-US" sz="38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Tokenization and Data Splitting:</a:t>
            </a: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  <a:p>
            <a:pPr marL="1295400" lvl="2" indent="-419100" algn="l">
              <a:lnSpc>
                <a:spcPts val="5435"/>
              </a:lnSpc>
              <a:buFont typeface="Arial" panose="020B0604020202020204"/>
              <a:buChar char="•"/>
            </a:pPr>
            <a:r>
              <a:rPr lang="en-US" sz="38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Tokenized text data using Hugging Face’s tokenizer.</a:t>
            </a: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  <a:p>
            <a:pPr marL="1295400" lvl="2" indent="-419100" algn="l">
              <a:lnSpc>
                <a:spcPts val="5435"/>
              </a:lnSpc>
              <a:buFont typeface="Arial" panose="020B0604020202020204"/>
              <a:buChar char="•"/>
            </a:pPr>
            <a:r>
              <a:rPr lang="en-US" sz="38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Split the dataset into training, validation, and test sets (e.g., 70%/15%/15%).</a:t>
            </a: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  <a:p>
            <a:pPr marL="876300" lvl="2" indent="0" algn="l">
              <a:lnSpc>
                <a:spcPts val="5435"/>
              </a:lnSpc>
              <a:buFont typeface="Arial" panose="020B0604020202020204"/>
              <a:buNone/>
            </a:pP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562626">
            <a:off x="-6069409" y="8633318"/>
            <a:ext cx="8132490" cy="4066245"/>
            <a:chOff x="0" y="0"/>
            <a:chExt cx="812800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-2562626">
            <a:off x="-409569" y="9655285"/>
            <a:ext cx="4019797" cy="2009899"/>
            <a:chOff x="0" y="0"/>
            <a:chExt cx="812800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-2562626">
            <a:off x="16292777" y="-3305050"/>
            <a:ext cx="8664509" cy="4332254"/>
            <a:chOff x="0" y="0"/>
            <a:chExt cx="812800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-2562626">
            <a:off x="13056431" y="10017102"/>
            <a:ext cx="3710089" cy="1855044"/>
            <a:chOff x="0" y="0"/>
            <a:chExt cx="812800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7" name="Group 17"/>
          <p:cNvGrpSpPr/>
          <p:nvPr/>
        </p:nvGrpSpPr>
        <p:grpSpPr>
          <a:xfrm rot="-2562626">
            <a:off x="1551607" y="-1940724"/>
            <a:ext cx="3726595" cy="1863298"/>
            <a:chOff x="0" y="0"/>
            <a:chExt cx="812800" cy="406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24" name="Text Box 23"/>
          <p:cNvSpPr txBox="1"/>
          <p:nvPr/>
        </p:nvSpPr>
        <p:spPr>
          <a:xfrm>
            <a:off x="1600200" y="7353300"/>
            <a:ext cx="6414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Figure 1. Label Distribution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588770"/>
            <a:ext cx="8528685" cy="53911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0" y="1638300"/>
            <a:ext cx="8758555" cy="5334635"/>
          </a:xfrm>
          <a:prstGeom prst="rect">
            <a:avLst/>
          </a:prstGeom>
        </p:spPr>
      </p:pic>
      <p:sp>
        <p:nvSpPr>
          <p:cNvPr id="29" name="Text Box 28"/>
          <p:cNvSpPr txBox="1"/>
          <p:nvPr/>
        </p:nvSpPr>
        <p:spPr>
          <a:xfrm>
            <a:off x="10134600" y="7429500"/>
            <a:ext cx="6414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Figure 2. Text length Distribution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562626">
            <a:off x="-6526609" y="9166718"/>
            <a:ext cx="8132490" cy="4066245"/>
            <a:chOff x="0" y="0"/>
            <a:chExt cx="812800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-2562626">
            <a:off x="-1323969" y="10722085"/>
            <a:ext cx="4019797" cy="2009899"/>
            <a:chOff x="0" y="0"/>
            <a:chExt cx="812800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-2562626">
            <a:off x="16292777" y="-3305050"/>
            <a:ext cx="8664509" cy="4332254"/>
            <a:chOff x="0" y="0"/>
            <a:chExt cx="812800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-2562626">
            <a:off x="13056431" y="10474302"/>
            <a:ext cx="3710089" cy="1855044"/>
            <a:chOff x="0" y="0"/>
            <a:chExt cx="812800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7" name="Group 17"/>
          <p:cNvGrpSpPr/>
          <p:nvPr/>
        </p:nvGrpSpPr>
        <p:grpSpPr>
          <a:xfrm rot="-2562626">
            <a:off x="1551607" y="-2245524"/>
            <a:ext cx="3726595" cy="1863298"/>
            <a:chOff x="0" y="0"/>
            <a:chExt cx="812800" cy="406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24" name="Text Box 23"/>
          <p:cNvSpPr txBox="1"/>
          <p:nvPr/>
        </p:nvSpPr>
        <p:spPr>
          <a:xfrm>
            <a:off x="762000" y="4991100"/>
            <a:ext cx="6414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Figure 3. Correlation b/w  Label vs Text Length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9448800" y="4914900"/>
            <a:ext cx="6414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Figure 4. Word Cloud for Negative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260" y="342900"/>
            <a:ext cx="7611745" cy="445706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342900"/>
            <a:ext cx="8220075" cy="436943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620" y="5466080"/>
            <a:ext cx="9102090" cy="4274820"/>
          </a:xfrm>
          <a:prstGeom prst="rect">
            <a:avLst/>
          </a:prstGeom>
        </p:spPr>
      </p:pic>
      <p:sp>
        <p:nvSpPr>
          <p:cNvPr id="25" name="Text Box 24"/>
          <p:cNvSpPr txBox="1"/>
          <p:nvPr/>
        </p:nvSpPr>
        <p:spPr>
          <a:xfrm>
            <a:off x="5562600" y="9808210"/>
            <a:ext cx="6414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Figure 5. Word Cloud for Positive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562626">
            <a:off x="-5993844" y="8328518"/>
            <a:ext cx="8132490" cy="4066245"/>
            <a:chOff x="0" y="0"/>
            <a:chExt cx="812800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-2562626">
            <a:off x="-1247769" y="10493485"/>
            <a:ext cx="4019797" cy="2009899"/>
            <a:chOff x="0" y="0"/>
            <a:chExt cx="812800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-2562626">
            <a:off x="16232452" y="-1871220"/>
            <a:ext cx="8664509" cy="4332254"/>
            <a:chOff x="0" y="0"/>
            <a:chExt cx="812800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-2562626">
            <a:off x="12827831" y="10398102"/>
            <a:ext cx="3710089" cy="1855044"/>
            <a:chOff x="0" y="0"/>
            <a:chExt cx="812800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7" name="Group 17"/>
          <p:cNvGrpSpPr/>
          <p:nvPr/>
        </p:nvGrpSpPr>
        <p:grpSpPr>
          <a:xfrm rot="-2562626">
            <a:off x="1551607" y="-1940724"/>
            <a:ext cx="3726595" cy="1863298"/>
            <a:chOff x="0" y="0"/>
            <a:chExt cx="812800" cy="406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362200" y="3238500"/>
            <a:ext cx="14107795" cy="678497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marL="838200" lvl="1" indent="-419100" algn="l">
              <a:lnSpc>
                <a:spcPts val="5435"/>
              </a:lnSpc>
              <a:buFont typeface="Arial" panose="020B0604020202020204"/>
              <a:buChar char="•"/>
            </a:pPr>
            <a:r>
              <a:rPr lang="en-US" sz="38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Model Selection:</a:t>
            </a: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  <a:p>
            <a:pPr marL="1295400" lvl="2" indent="-419100" algn="l">
              <a:lnSpc>
                <a:spcPts val="5435"/>
              </a:lnSpc>
              <a:buFont typeface="Arial" panose="020B0604020202020204"/>
              <a:buChar char="•"/>
            </a:pPr>
            <a:r>
              <a:rPr lang="en-US" sz="38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Selected pre-trained transformer models: BERT, RoBERTa, DistilBERT </a:t>
            </a:r>
            <a:r>
              <a:rPr lang="en-US" sz="38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and GPT-2</a:t>
            </a:r>
            <a:r>
              <a:rPr lang="en-US" sz="38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.</a:t>
            </a: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  <a:p>
            <a:pPr marL="1295400" lvl="2" indent="-419100" algn="l">
              <a:lnSpc>
                <a:spcPts val="5435"/>
              </a:lnSpc>
              <a:buFont typeface="Arial" panose="020B0604020202020204"/>
              <a:buChar char="•"/>
            </a:pPr>
            <a:r>
              <a:rPr lang="en-US" sz="38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Loaded models and tokenizers using Hugging Face Transformers</a:t>
            </a: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  <a:p>
            <a:pPr marL="838200" lvl="1" indent="-419100" algn="l">
              <a:lnSpc>
                <a:spcPts val="5435"/>
              </a:lnSpc>
              <a:buFont typeface="Arial" panose="020B0604020202020204"/>
              <a:buChar char="•"/>
            </a:pPr>
            <a:r>
              <a:rPr lang="en-US" sz="38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Model Fine-Tuning:</a:t>
            </a: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  <a:p>
            <a:pPr marL="1295400" lvl="2" indent="-419100" algn="l">
              <a:lnSpc>
                <a:spcPts val="5435"/>
              </a:lnSpc>
              <a:buFont typeface="Arial" panose="020B0604020202020204"/>
              <a:buChar char="•"/>
            </a:pPr>
            <a:r>
              <a:rPr lang="en-US" sz="38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Fine-tuned each model on the IMDB Movie Reviews dataset using pre-trained weights.</a:t>
            </a: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  <a:p>
            <a:pPr marL="1295400" lvl="2" indent="-419100" algn="l">
              <a:lnSpc>
                <a:spcPts val="5435"/>
              </a:lnSpc>
              <a:buFont typeface="Arial" panose="020B0604020202020204"/>
              <a:buChar char="•"/>
            </a:pPr>
            <a:r>
              <a:rPr lang="en-US" sz="3880">
                <a:solidFill>
                  <a:srgbClr val="61654D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Utilized transfer learning to adapt models for the sentiment analysis task.</a:t>
            </a: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  <a:p>
            <a:pPr marL="838200" lvl="1" indent="-419100" algn="l">
              <a:lnSpc>
                <a:spcPts val="5435"/>
              </a:lnSpc>
              <a:buFont typeface="Arial" panose="020B0604020202020204"/>
              <a:buChar char="•"/>
            </a:pPr>
            <a:endParaRPr lang="en-US" sz="3880">
              <a:solidFill>
                <a:srgbClr val="61654D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</p:txBody>
      </p:sp>
      <p:sp>
        <p:nvSpPr>
          <p:cNvPr id="26" name="TextBox 20"/>
          <p:cNvSpPr txBox="1"/>
          <p:nvPr/>
        </p:nvSpPr>
        <p:spPr>
          <a:xfrm>
            <a:off x="374015" y="549910"/>
            <a:ext cx="16410305" cy="292544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p>
            <a:pPr algn="ctr">
              <a:lnSpc>
                <a:spcPts val="8970"/>
              </a:lnSpc>
            </a:pPr>
            <a:r>
              <a:rPr lang="en-US" sz="8800">
                <a:solidFill>
                  <a:srgbClr val="545454"/>
                </a:solidFill>
                <a:latin typeface="Bold Ink" panose="00000500000000000000" charset="-128"/>
                <a:ea typeface="Bold Ink" panose="00000500000000000000" charset="-128"/>
                <a:cs typeface="Bold Ink" panose="00000500000000000000" charset="-128"/>
                <a:sym typeface="Bold Ink" panose="00000500000000000000" charset="-128"/>
              </a:rPr>
              <a:t>Week 2: Model Implementation &amp; Fine-Tuning</a:t>
            </a:r>
            <a:endParaRPr lang="en-US" sz="8800">
              <a:solidFill>
                <a:srgbClr val="545454"/>
              </a:solidFill>
              <a:latin typeface="Bold Ink" panose="00000500000000000000" charset="-128"/>
              <a:ea typeface="Bold Ink" panose="00000500000000000000" charset="-128"/>
              <a:cs typeface="Bold Ink" panose="00000500000000000000" charset="-128"/>
              <a:sym typeface="Bold Ink" panose="00000500000000000000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3292</Words>
  <Application>WPS Presentation</Application>
  <PresentationFormat>On-screen Show (4:3)</PresentationFormat>
  <Paragraphs>124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SimSun</vt:lpstr>
      <vt:lpstr>Wingdings</vt:lpstr>
      <vt:lpstr>Bold Ink</vt:lpstr>
      <vt:lpstr>Akzidenz-Grotesk</vt:lpstr>
      <vt:lpstr>Arial</vt:lpstr>
      <vt:lpstr>Microsoft YaHei</vt:lpstr>
      <vt:lpstr>Arial Unicode MS</vt:lpstr>
      <vt:lpstr>Calibri</vt:lpstr>
      <vt:lpstr>Roboto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</dc:title>
  <dc:creator/>
  <cp:lastModifiedBy>Prajwal AN</cp:lastModifiedBy>
  <cp:revision>10</cp:revision>
  <dcterms:created xsi:type="dcterms:W3CDTF">2006-08-16T00:00:00Z</dcterms:created>
  <dcterms:modified xsi:type="dcterms:W3CDTF">2025-01-14T14:31:24Z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09B1F6D555C245E7B3D9B7FACAE61F61_13</vt:lpwstr>
  </property>
  <property fmtid="{D5CDD505-2E9C-101B-9397-08002B2CF9AE}" pid="3" name="KSOProductBuildVer">
    <vt:lpwstr>1033-12.2.0.18639</vt:lpwstr>
  </property>
</Properties>
</file>