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af7f02c1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af7f02c1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af7f02c1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af7f02c1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af7f02c1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af7f02c1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af7f02c1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af7f02c1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af7f02c1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af7f02c1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af7f02c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af7f02c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af7f02c1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af7f02c1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af7f02c1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af7f02c1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af7f02c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af7f02c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af7f02c1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af7f02c1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af7f02c1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af7f02c1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af7f02c1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af7f02c1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68" name="Google Shape;68;p13"/>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t>Edunexus DUOC UC</a:t>
            </a:r>
            <a:endParaRPr b="1" sz="4800"/>
          </a:p>
          <a:p>
            <a:pPr indent="0" lvl="0" marL="0" rtl="0" algn="l">
              <a:spcBef>
                <a:spcPts val="0"/>
              </a:spcBef>
              <a:spcAft>
                <a:spcPts val="0"/>
              </a:spcAft>
              <a:buNone/>
            </a:pPr>
            <a:r>
              <a:rPr b="1" lang="en" sz="4800"/>
              <a:t>Mensajería instantanea para alumnos y docentes</a:t>
            </a:r>
            <a:endParaRPr b="1" sz="4800"/>
          </a:p>
        </p:txBody>
      </p:sp>
      <p:sp>
        <p:nvSpPr>
          <p:cNvPr id="69" name="Google Shape;69;p13"/>
          <p:cNvSpPr txBox="1"/>
          <p:nvPr/>
        </p:nvSpPr>
        <p:spPr>
          <a:xfrm>
            <a:off x="645050" y="501200"/>
            <a:ext cx="51705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Portafolio de título</a:t>
            </a:r>
            <a:endParaRPr sz="1800">
              <a:solidFill>
                <a:schemeClr val="lt1"/>
              </a:solidFill>
              <a:latin typeface="Roboto"/>
              <a:ea typeface="Roboto"/>
              <a:cs typeface="Roboto"/>
              <a:sym typeface="Roboto"/>
            </a:endParaRPr>
          </a:p>
        </p:txBody>
      </p:sp>
      <p:sp>
        <p:nvSpPr>
          <p:cNvPr id="70" name="Google Shape;70;p13"/>
          <p:cNvSpPr txBox="1"/>
          <p:nvPr/>
        </p:nvSpPr>
        <p:spPr>
          <a:xfrm>
            <a:off x="6337900" y="178050"/>
            <a:ext cx="2622900" cy="4685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 sz="1800">
                <a:solidFill>
                  <a:schemeClr val="lt1"/>
                </a:solidFill>
                <a:latin typeface="Roboto"/>
                <a:ea typeface="Roboto"/>
                <a:cs typeface="Roboto"/>
                <a:sym typeface="Roboto"/>
              </a:rPr>
              <a:t>Ingeniería Informática</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rPr lang="en" sz="1800">
                <a:solidFill>
                  <a:schemeClr val="lt1"/>
                </a:solidFill>
                <a:latin typeface="Roboto"/>
                <a:ea typeface="Roboto"/>
                <a:cs typeface="Roboto"/>
                <a:sym typeface="Roboto"/>
              </a:rPr>
              <a:t>Escuela de Informática y Telecomunicaciones</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rPr lang="en" sz="1800">
                <a:solidFill>
                  <a:schemeClr val="lt1"/>
                </a:solidFill>
                <a:latin typeface="Roboto"/>
                <a:ea typeface="Roboto"/>
                <a:cs typeface="Roboto"/>
                <a:sym typeface="Roboto"/>
              </a:rPr>
              <a:t>Sede Puente Alto</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rPr lang="en" sz="1800">
                <a:solidFill>
                  <a:schemeClr val="lt1"/>
                </a:solidFill>
                <a:latin typeface="Roboto"/>
                <a:ea typeface="Roboto"/>
                <a:cs typeface="Roboto"/>
                <a:sym typeface="Roboto"/>
              </a:rPr>
              <a:t>2024</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rPr lang="en" sz="1800">
                <a:solidFill>
                  <a:schemeClr val="lt1"/>
                </a:solidFill>
                <a:latin typeface="Roboto"/>
                <a:ea typeface="Roboto"/>
                <a:cs typeface="Roboto"/>
                <a:sym typeface="Roboto"/>
              </a:rPr>
              <a:t>Docente Instructor de la Asignatura:</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rPr lang="en" sz="1800">
                <a:solidFill>
                  <a:schemeClr val="lt1"/>
                </a:solidFill>
                <a:latin typeface="Roboto"/>
                <a:ea typeface="Roboto"/>
                <a:cs typeface="Roboto"/>
                <a:sym typeface="Roboto"/>
              </a:rPr>
              <a:t>FABIAN ENRIQUE SALDAÑO PEREZ</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rPr lang="en" sz="1800">
                <a:solidFill>
                  <a:schemeClr val="lt1"/>
                </a:solidFill>
                <a:latin typeface="Roboto"/>
                <a:ea typeface="Roboto"/>
                <a:cs typeface="Roboto"/>
                <a:sym typeface="Roboto"/>
              </a:rPr>
              <a:t>Integrantes del Equipo:</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rPr lang="en" sz="1800">
                <a:solidFill>
                  <a:schemeClr val="lt1"/>
                </a:solidFill>
                <a:latin typeface="Roboto"/>
                <a:ea typeface="Roboto"/>
                <a:cs typeface="Roboto"/>
                <a:sym typeface="Roboto"/>
              </a:rPr>
              <a:t>Nicolas Quiroz</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rPr lang="en" sz="1800">
                <a:solidFill>
                  <a:schemeClr val="lt1"/>
                </a:solidFill>
                <a:latin typeface="Roboto"/>
                <a:ea typeface="Roboto"/>
                <a:cs typeface="Roboto"/>
                <a:sym typeface="Roboto"/>
              </a:rPr>
              <a:t>Alexander Negrete</a:t>
            </a:r>
            <a:endParaRPr sz="1800">
              <a:solidFill>
                <a:schemeClr val="lt1"/>
              </a:solidFill>
              <a:latin typeface="Roboto"/>
              <a:ea typeface="Roboto"/>
              <a:cs typeface="Roboto"/>
              <a:sym typeface="Roboto"/>
            </a:endParaRPr>
          </a:p>
          <a:p>
            <a:pPr indent="0" lvl="0" marL="0" rtl="0" algn="ctr">
              <a:lnSpc>
                <a:spcPct val="90000"/>
              </a:lnSpc>
              <a:spcBef>
                <a:spcPts val="1000"/>
              </a:spcBef>
              <a:spcAft>
                <a:spcPts val="0"/>
              </a:spcAft>
              <a:buNone/>
            </a:pPr>
            <a:r>
              <a:t/>
            </a:r>
            <a:endParaRPr sz="1100">
              <a:solidFill>
                <a:schemeClr val="lt2"/>
              </a:solidFill>
              <a:latin typeface="Roboto"/>
              <a:ea typeface="Roboto"/>
              <a:cs typeface="Roboto"/>
              <a:sym typeface="Roboto"/>
            </a:endParaRPr>
          </a:p>
          <a:p>
            <a:pPr indent="0" lvl="0" marL="0" rtl="0" algn="ctr">
              <a:lnSpc>
                <a:spcPct val="90000"/>
              </a:lnSpc>
              <a:spcBef>
                <a:spcPts val="1000"/>
              </a:spcBef>
              <a:spcAft>
                <a:spcPts val="0"/>
              </a:spcAft>
              <a:buClr>
                <a:srgbClr val="000000"/>
              </a:buClr>
              <a:buSzPts val="1400"/>
              <a:buFont typeface="Arial"/>
              <a:buNone/>
            </a:pPr>
            <a:r>
              <a:t/>
            </a:r>
            <a:endParaRPr sz="110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 Manejo de datos</a:t>
            </a:r>
            <a:endParaRPr/>
          </a:p>
        </p:txBody>
      </p:sp>
      <p:pic>
        <p:nvPicPr>
          <p:cNvPr id="127" name="Google Shape;127;p22"/>
          <p:cNvPicPr preferRelativeResize="0"/>
          <p:nvPr/>
        </p:nvPicPr>
        <p:blipFill>
          <a:blip r:embed="rId3">
            <a:alphaModFix/>
          </a:blip>
          <a:stretch>
            <a:fillRect/>
          </a:stretch>
        </p:blipFill>
        <p:spPr>
          <a:xfrm>
            <a:off x="471900" y="1777225"/>
            <a:ext cx="4067336" cy="3332275"/>
          </a:xfrm>
          <a:prstGeom prst="rect">
            <a:avLst/>
          </a:prstGeom>
          <a:noFill/>
          <a:ln>
            <a:noFill/>
          </a:ln>
        </p:spPr>
      </p:pic>
      <p:pic>
        <p:nvPicPr>
          <p:cNvPr id="128" name="Google Shape;128;p22"/>
          <p:cNvPicPr preferRelativeResize="0"/>
          <p:nvPr/>
        </p:nvPicPr>
        <p:blipFill>
          <a:blip r:embed="rId4">
            <a:alphaModFix/>
          </a:blip>
          <a:stretch>
            <a:fillRect/>
          </a:stretch>
        </p:blipFill>
        <p:spPr>
          <a:xfrm>
            <a:off x="4691636" y="1777225"/>
            <a:ext cx="3750116" cy="3332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 Chat room</a:t>
            </a:r>
            <a:endParaRPr/>
          </a:p>
        </p:txBody>
      </p:sp>
      <p:pic>
        <p:nvPicPr>
          <p:cNvPr id="134" name="Google Shape;134;p23"/>
          <p:cNvPicPr preferRelativeResize="0"/>
          <p:nvPr/>
        </p:nvPicPr>
        <p:blipFill>
          <a:blip r:embed="rId3">
            <a:alphaModFix/>
          </a:blip>
          <a:stretch>
            <a:fillRect/>
          </a:stretch>
        </p:blipFill>
        <p:spPr>
          <a:xfrm>
            <a:off x="1008050" y="1698225"/>
            <a:ext cx="3138381" cy="3332275"/>
          </a:xfrm>
          <a:prstGeom prst="rect">
            <a:avLst/>
          </a:prstGeom>
          <a:noFill/>
          <a:ln>
            <a:noFill/>
          </a:ln>
        </p:spPr>
      </p:pic>
      <p:pic>
        <p:nvPicPr>
          <p:cNvPr id="135" name="Google Shape;135;p23"/>
          <p:cNvPicPr preferRelativeResize="0"/>
          <p:nvPr/>
        </p:nvPicPr>
        <p:blipFill>
          <a:blip r:embed="rId4">
            <a:alphaModFix/>
          </a:blip>
          <a:stretch>
            <a:fillRect/>
          </a:stretch>
        </p:blipFill>
        <p:spPr>
          <a:xfrm>
            <a:off x="4298831" y="1698225"/>
            <a:ext cx="3515032" cy="333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Matriz RACI</a:t>
            </a:r>
            <a:endParaRPr/>
          </a:p>
        </p:txBody>
      </p:sp>
      <p:pic>
        <p:nvPicPr>
          <p:cNvPr id="141" name="Google Shape;141;p24"/>
          <p:cNvPicPr preferRelativeResize="0"/>
          <p:nvPr/>
        </p:nvPicPr>
        <p:blipFill>
          <a:blip r:embed="rId3">
            <a:alphaModFix/>
          </a:blip>
          <a:stretch>
            <a:fillRect/>
          </a:stretch>
        </p:blipFill>
        <p:spPr>
          <a:xfrm>
            <a:off x="1873088" y="2062425"/>
            <a:ext cx="5419725" cy="277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Matriz de riesgos</a:t>
            </a:r>
            <a:endParaRPr/>
          </a:p>
        </p:txBody>
      </p:sp>
      <p:pic>
        <p:nvPicPr>
          <p:cNvPr id="147" name="Google Shape;147;p25"/>
          <p:cNvPicPr preferRelativeResize="0"/>
          <p:nvPr/>
        </p:nvPicPr>
        <p:blipFill>
          <a:blip r:embed="rId3">
            <a:alphaModFix/>
          </a:blip>
          <a:stretch>
            <a:fillRect/>
          </a:stretch>
        </p:blipFill>
        <p:spPr>
          <a:xfrm>
            <a:off x="1323025" y="1718000"/>
            <a:ext cx="6497938" cy="3332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Resumen de costos</a:t>
            </a:r>
            <a:endParaRPr/>
          </a:p>
        </p:txBody>
      </p:sp>
      <p:pic>
        <p:nvPicPr>
          <p:cNvPr id="153" name="Google Shape;153;p26"/>
          <p:cNvPicPr preferRelativeResize="0"/>
          <p:nvPr/>
        </p:nvPicPr>
        <p:blipFill>
          <a:blip r:embed="rId3">
            <a:alphaModFix/>
          </a:blip>
          <a:stretch>
            <a:fillRect/>
          </a:stretch>
        </p:blipFill>
        <p:spPr>
          <a:xfrm>
            <a:off x="814325" y="1734150"/>
            <a:ext cx="7284920" cy="333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 problemática y contexto de caso</a:t>
            </a:r>
            <a:endParaRPr/>
          </a:p>
        </p:txBody>
      </p:sp>
      <p:sp>
        <p:nvSpPr>
          <p:cNvPr id="76" name="Google Shape;76;p14"/>
          <p:cNvSpPr txBox="1"/>
          <p:nvPr/>
        </p:nvSpPr>
        <p:spPr>
          <a:xfrm>
            <a:off x="246250" y="1873025"/>
            <a:ext cx="8664000" cy="29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latin typeface="Roboto"/>
                <a:ea typeface="Roboto"/>
                <a:cs typeface="Roboto"/>
                <a:sym typeface="Roboto"/>
              </a:rPr>
              <a:t>Actualmente en el sistema de aula virtual de la institución Duoc UC, se cuenta con variados canales de comunicación, con los que se realiza la tarea de difusión de información relevante, sin embargo, a pesar de existir este canal, hay instancias en las que la información no se difunde a tiempo o de manera necesaria.</a:t>
            </a:r>
            <a:endParaRPr sz="1900">
              <a:solidFill>
                <a:schemeClr val="lt2"/>
              </a:solidFill>
              <a:latin typeface="Roboto"/>
              <a:ea typeface="Roboto"/>
              <a:cs typeface="Roboto"/>
              <a:sym typeface="Roboto"/>
            </a:endParaRPr>
          </a:p>
          <a:p>
            <a:pPr indent="0" lvl="0" marL="0" rtl="0" algn="l">
              <a:spcBef>
                <a:spcPts val="0"/>
              </a:spcBef>
              <a:spcAft>
                <a:spcPts val="0"/>
              </a:spcAft>
              <a:buNone/>
            </a:pPr>
            <a:r>
              <a:t/>
            </a:r>
            <a:endParaRPr sz="1900">
              <a:solidFill>
                <a:schemeClr val="lt2"/>
              </a:solidFill>
              <a:latin typeface="Roboto"/>
              <a:ea typeface="Roboto"/>
              <a:cs typeface="Roboto"/>
              <a:sym typeface="Roboto"/>
            </a:endParaRPr>
          </a:p>
          <a:p>
            <a:pPr indent="0" lvl="0" marL="0" rtl="0" algn="l">
              <a:spcBef>
                <a:spcPts val="0"/>
              </a:spcBef>
              <a:spcAft>
                <a:spcPts val="0"/>
              </a:spcAft>
              <a:buNone/>
            </a:pPr>
            <a:r>
              <a:rPr lang="en" sz="1900">
                <a:solidFill>
                  <a:schemeClr val="lt2"/>
                </a:solidFill>
                <a:latin typeface="Roboto"/>
                <a:ea typeface="Roboto"/>
                <a:cs typeface="Roboto"/>
                <a:sym typeface="Roboto"/>
              </a:rPr>
              <a:t>El sistema, si bien cuenta con mensajería en línea como tales lo son AVA, o correos institucionales, no cuenta con un sistema de mensajería instantánea como lo son las apps de mensajería</a:t>
            </a:r>
            <a:endParaRPr sz="190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Solución y objetivo</a:t>
            </a:r>
            <a:endParaRPr/>
          </a:p>
        </p:txBody>
      </p:sp>
      <p:sp>
        <p:nvSpPr>
          <p:cNvPr id="82" name="Google Shape;82;p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Solución</a:t>
            </a:r>
            <a:endParaRPr/>
          </a:p>
          <a:p>
            <a:pPr indent="0" lvl="0" marL="0" rtl="0" algn="l">
              <a:spcBef>
                <a:spcPts val="1600"/>
              </a:spcBef>
              <a:spcAft>
                <a:spcPts val="0"/>
              </a:spcAft>
              <a:buNone/>
            </a:pPr>
            <a:r>
              <a:rPr lang="en"/>
              <a:t>El proyecto EDUNEXUS propone una solución a esta problemática con la elaboración de un sistema de mensajería instantánea, que trabaje en conjunto con los datos ya usados por la institución para brindar canales de comunicación e información más eficientes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3" name="Google Shape;83;p1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a:t>
            </a:r>
            <a:endParaRPr/>
          </a:p>
          <a:p>
            <a:pPr indent="0" lvl="0" marL="0" rtl="0" algn="l">
              <a:spcBef>
                <a:spcPts val="1600"/>
              </a:spcBef>
              <a:spcAft>
                <a:spcPts val="0"/>
              </a:spcAft>
              <a:buNone/>
            </a:pPr>
            <a:r>
              <a:rPr lang="en"/>
              <a:t>Creación de un sistema de mensajería instantánea que permite la comunicación entre docentes y alumnos pertenecientes a sus mismas secciones de cada asignatura que les corresponda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Alcance del proyecto</a:t>
            </a:r>
            <a:endParaRPr/>
          </a:p>
        </p:txBody>
      </p:sp>
      <p:sp>
        <p:nvSpPr>
          <p:cNvPr id="89" name="Google Shape;89;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 hace el sistema ?</a:t>
            </a:r>
            <a:endParaRPr/>
          </a:p>
          <a:p>
            <a:pPr indent="-317500" lvl="0" marL="457200" rtl="0" algn="l">
              <a:spcBef>
                <a:spcPts val="1600"/>
              </a:spcBef>
              <a:spcAft>
                <a:spcPts val="0"/>
              </a:spcAft>
              <a:buSzPts val="1400"/>
              <a:buChar char="-"/>
            </a:pPr>
            <a:r>
              <a:rPr lang="en"/>
              <a:t>Registro e ingreso con cuentas institucionales</a:t>
            </a:r>
            <a:endParaRPr/>
          </a:p>
          <a:p>
            <a:pPr indent="-317500" lvl="0" marL="457200" rtl="0" algn="l">
              <a:spcBef>
                <a:spcPts val="0"/>
              </a:spcBef>
              <a:spcAft>
                <a:spcPts val="0"/>
              </a:spcAft>
              <a:buSzPts val="1400"/>
              <a:buChar char="-"/>
            </a:pPr>
            <a:r>
              <a:rPr lang="en"/>
              <a:t>Manejo de datos de sedes, carreras, asignaturas y secciones para separar a todos los usuarios donde corresponden</a:t>
            </a:r>
            <a:endParaRPr/>
          </a:p>
          <a:p>
            <a:pPr indent="-317500" lvl="0" marL="457200" rtl="0" algn="l">
              <a:spcBef>
                <a:spcPts val="0"/>
              </a:spcBef>
              <a:spcAft>
                <a:spcPts val="0"/>
              </a:spcAft>
              <a:buSzPts val="1400"/>
              <a:buChar char="-"/>
            </a:pPr>
            <a:r>
              <a:rPr lang="en"/>
              <a:t>Mensajería </a:t>
            </a:r>
            <a:r>
              <a:rPr lang="en"/>
              <a:t>instantánea</a:t>
            </a:r>
            <a:r>
              <a:rPr lang="en"/>
              <a:t> mediante chat de sección</a:t>
            </a:r>
            <a:endParaRPr/>
          </a:p>
          <a:p>
            <a:pPr indent="-317500" lvl="0" marL="457200" rtl="0" algn="l">
              <a:spcBef>
                <a:spcPts val="0"/>
              </a:spcBef>
              <a:spcAft>
                <a:spcPts val="0"/>
              </a:spcAft>
              <a:buSzPts val="1400"/>
              <a:buChar char="-"/>
            </a:pPr>
            <a:r>
              <a:rPr lang="en"/>
              <a:t>Manejo de notas de alumnos ingresados</a:t>
            </a:r>
            <a:endParaRPr/>
          </a:p>
          <a:p>
            <a:pPr indent="-317500" lvl="0" marL="457200" rtl="0" algn="l">
              <a:spcBef>
                <a:spcPts val="0"/>
              </a:spcBef>
              <a:spcAft>
                <a:spcPts val="0"/>
              </a:spcAft>
              <a:buSzPts val="1400"/>
              <a:buChar char="-"/>
            </a:pPr>
            <a:r>
              <a:rPr lang="en"/>
              <a:t>Ingreso de productos y manejo de los mismos por alumnos y administradores</a:t>
            </a:r>
            <a:endParaRPr/>
          </a:p>
          <a:p>
            <a:pPr indent="0" lvl="0" marL="0" rtl="0" algn="l">
              <a:spcBef>
                <a:spcPts val="1600"/>
              </a:spcBef>
              <a:spcAft>
                <a:spcPts val="1600"/>
              </a:spcAft>
              <a:buNone/>
            </a:pPr>
            <a:r>
              <a:t/>
            </a:r>
            <a:endParaRPr/>
          </a:p>
        </p:txBody>
      </p:sp>
      <p:sp>
        <p:nvSpPr>
          <p:cNvPr id="90" name="Google Shape;90;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 no hace el sistema</a:t>
            </a:r>
            <a:endParaRPr/>
          </a:p>
          <a:p>
            <a:pPr indent="-317500" lvl="0" marL="457200" rtl="0" algn="l">
              <a:spcBef>
                <a:spcPts val="1600"/>
              </a:spcBef>
              <a:spcAft>
                <a:spcPts val="0"/>
              </a:spcAft>
              <a:buSzPts val="1400"/>
              <a:buChar char="-"/>
            </a:pPr>
            <a:r>
              <a:rPr lang="en"/>
              <a:t>Envío</a:t>
            </a:r>
            <a:r>
              <a:rPr lang="en"/>
              <a:t> de archivos u otros tipos de datos que no sean mensajes de textos</a:t>
            </a:r>
            <a:endParaRPr/>
          </a:p>
          <a:p>
            <a:pPr indent="-317500" lvl="0" marL="457200" rtl="0" algn="l">
              <a:spcBef>
                <a:spcPts val="0"/>
              </a:spcBef>
              <a:spcAft>
                <a:spcPts val="0"/>
              </a:spcAft>
              <a:buSzPts val="1400"/>
              <a:buChar char="-"/>
            </a:pPr>
            <a:r>
              <a:rPr lang="en"/>
              <a:t>No maneja tareas que AVA ya realice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Requerimientos funcionales</a:t>
            </a:r>
            <a:endParaRPr/>
          </a:p>
        </p:txBody>
      </p:sp>
      <p:sp>
        <p:nvSpPr>
          <p:cNvPr id="96" name="Google Shape;96;p17"/>
          <p:cNvSpPr txBox="1"/>
          <p:nvPr>
            <p:ph idx="1" type="body"/>
          </p:nvPr>
        </p:nvSpPr>
        <p:spPr>
          <a:xfrm>
            <a:off x="90200" y="1919075"/>
            <a:ext cx="2723100" cy="3091200"/>
          </a:xfrm>
          <a:prstGeom prst="rect">
            <a:avLst/>
          </a:prstGeom>
        </p:spPr>
        <p:txBody>
          <a:bodyPr anchorCtr="0" anchor="t" bIns="91425" lIns="91425" spcFirstLastPara="1" rIns="91425" wrap="square" tIns="91425">
            <a:noAutofit/>
          </a:bodyPr>
          <a:lstStyle/>
          <a:p>
            <a:pPr indent="0" lvl="0" marL="449580" rtl="0" algn="just">
              <a:lnSpc>
                <a:spcPct val="115000"/>
              </a:lnSpc>
              <a:spcBef>
                <a:spcPts val="0"/>
              </a:spcBef>
              <a:spcAft>
                <a:spcPts val="0"/>
              </a:spcAft>
              <a:buNone/>
            </a:pPr>
            <a:r>
              <a:rPr lang="en" sz="700">
                <a:solidFill>
                  <a:srgbClr val="000000"/>
                </a:solidFill>
                <a:latin typeface="Arial"/>
                <a:ea typeface="Arial"/>
                <a:cs typeface="Arial"/>
                <a:sym typeface="Arial"/>
              </a:rPr>
              <a:t>1: Registro de usuario</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2:Registro solo con cuentas institucionales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3:Asignación automática de tipo de cuentas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4:Inicio de sesión</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5:Mantenedor de usuario</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6:Mantenedor de asignaturas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7:Mantenedor de secciones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8:Vinculación de cuentas a secciones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9:Creación del chat room de la sección</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10:Vinculación de cuentas a chat room</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11:Visualización de cuentas en chat</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12:Creación de productos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1000"/>
              </a:spcAft>
              <a:buNone/>
            </a:pPr>
            <a:r>
              <a:rPr lang="en" sz="700">
                <a:solidFill>
                  <a:srgbClr val="000000"/>
                </a:solidFill>
                <a:latin typeface="Arial"/>
                <a:ea typeface="Arial"/>
                <a:cs typeface="Arial"/>
                <a:sym typeface="Arial"/>
              </a:rPr>
              <a:t>13:Mantenedor de productos</a:t>
            </a:r>
            <a:endParaRPr sz="900"/>
          </a:p>
        </p:txBody>
      </p:sp>
      <p:sp>
        <p:nvSpPr>
          <p:cNvPr id="97" name="Google Shape;97;p17"/>
          <p:cNvSpPr txBox="1"/>
          <p:nvPr>
            <p:ph idx="2" type="body"/>
          </p:nvPr>
        </p:nvSpPr>
        <p:spPr>
          <a:xfrm>
            <a:off x="2947700" y="1919075"/>
            <a:ext cx="3282600" cy="3126300"/>
          </a:xfrm>
          <a:prstGeom prst="rect">
            <a:avLst/>
          </a:prstGeom>
        </p:spPr>
        <p:txBody>
          <a:bodyPr anchorCtr="0" anchor="t" bIns="91425" lIns="91425" spcFirstLastPara="1" rIns="91425" wrap="square" tIns="91425">
            <a:noAutofit/>
          </a:bodyPr>
          <a:lstStyle/>
          <a:p>
            <a:pPr indent="0" lvl="0" marL="449580" rtl="0" algn="just">
              <a:lnSpc>
                <a:spcPct val="115000"/>
              </a:lnSpc>
              <a:spcBef>
                <a:spcPts val="0"/>
              </a:spcBef>
              <a:spcAft>
                <a:spcPts val="0"/>
              </a:spcAft>
              <a:buNone/>
            </a:pPr>
            <a:r>
              <a:rPr lang="en" sz="700">
                <a:solidFill>
                  <a:srgbClr val="000000"/>
                </a:solidFill>
                <a:latin typeface="Arial"/>
                <a:ea typeface="Arial"/>
                <a:cs typeface="Arial"/>
                <a:sym typeface="Arial"/>
              </a:rPr>
              <a:t>12:Creación de productos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13:Mantenedor de productos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14:Visualización de productos en perfil</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15:Vinculación de productos a alumno</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16:Creación de sedes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17:Mantenedor de sedes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18:Creación de carreras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19:Mantenedor de carreras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20:Vinculación de carreras asignaturas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21:Ingreso de notas</a:t>
            </a:r>
            <a:endParaRPr sz="7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700">
                <a:solidFill>
                  <a:srgbClr val="000000"/>
                </a:solidFill>
                <a:latin typeface="Arial"/>
                <a:ea typeface="Arial"/>
                <a:cs typeface="Arial"/>
                <a:sym typeface="Arial"/>
              </a:rPr>
              <a:t>22:Visualización de notas en perfil</a:t>
            </a:r>
            <a:endParaRPr sz="900"/>
          </a:p>
          <a:p>
            <a:pPr indent="0" lvl="0" marL="0" rtl="0" algn="l">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Requerimientos No Funcionales</a:t>
            </a:r>
            <a:endParaRPr/>
          </a:p>
        </p:txBody>
      </p:sp>
      <p:sp>
        <p:nvSpPr>
          <p:cNvPr id="103" name="Google Shape;103;p18"/>
          <p:cNvSpPr txBox="1"/>
          <p:nvPr>
            <p:ph idx="1" type="body"/>
          </p:nvPr>
        </p:nvSpPr>
        <p:spPr>
          <a:xfrm>
            <a:off x="90200" y="1919075"/>
            <a:ext cx="6350100" cy="3091200"/>
          </a:xfrm>
          <a:prstGeom prst="rect">
            <a:avLst/>
          </a:prstGeom>
        </p:spPr>
        <p:txBody>
          <a:bodyPr anchorCtr="0" anchor="t" bIns="91425" lIns="91425" spcFirstLastPara="1" rIns="91425" wrap="square" tIns="91425">
            <a:noAutofit/>
          </a:bodyPr>
          <a:lstStyle/>
          <a:p>
            <a:pPr indent="0" lvl="0" marL="449580" rtl="0" algn="just">
              <a:lnSpc>
                <a:spcPct val="115000"/>
              </a:lnSpc>
              <a:spcBef>
                <a:spcPts val="0"/>
              </a:spcBef>
              <a:spcAft>
                <a:spcPts val="0"/>
              </a:spcAft>
              <a:buNone/>
            </a:pPr>
            <a:r>
              <a:rPr lang="en" sz="2300">
                <a:solidFill>
                  <a:srgbClr val="000000"/>
                </a:solidFill>
                <a:latin typeface="Arial"/>
                <a:ea typeface="Arial"/>
                <a:cs typeface="Arial"/>
                <a:sym typeface="Arial"/>
              </a:rPr>
              <a:t>1.- Sistema web</a:t>
            </a:r>
            <a:endParaRPr sz="23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2300">
                <a:solidFill>
                  <a:srgbClr val="000000"/>
                </a:solidFill>
                <a:latin typeface="Arial"/>
                <a:ea typeface="Arial"/>
                <a:cs typeface="Arial"/>
                <a:sym typeface="Arial"/>
              </a:rPr>
              <a:t>2.- Compatible con distintos dispositivos</a:t>
            </a:r>
            <a:endParaRPr sz="2300">
              <a:solidFill>
                <a:srgbClr val="000000"/>
              </a:solidFill>
              <a:latin typeface="Arial"/>
              <a:ea typeface="Arial"/>
              <a:cs typeface="Arial"/>
              <a:sym typeface="Arial"/>
            </a:endParaRPr>
          </a:p>
          <a:p>
            <a:pPr indent="0" lvl="0" marL="449580" rtl="0" algn="just">
              <a:lnSpc>
                <a:spcPct val="115000"/>
              </a:lnSpc>
              <a:spcBef>
                <a:spcPts val="1000"/>
              </a:spcBef>
              <a:spcAft>
                <a:spcPts val="0"/>
              </a:spcAft>
              <a:buNone/>
            </a:pPr>
            <a:r>
              <a:rPr lang="en" sz="2300">
                <a:solidFill>
                  <a:srgbClr val="000000"/>
                </a:solidFill>
                <a:latin typeface="Arial"/>
                <a:ea typeface="Arial"/>
                <a:cs typeface="Arial"/>
                <a:sym typeface="Arial"/>
              </a:rPr>
              <a:t>3.- Compatible con distintos navegadores</a:t>
            </a:r>
            <a:endParaRPr sz="2300">
              <a:solidFill>
                <a:srgbClr val="000000"/>
              </a:solidFill>
              <a:latin typeface="Arial"/>
              <a:ea typeface="Arial"/>
              <a:cs typeface="Arial"/>
              <a:sym typeface="Arial"/>
            </a:endParaRPr>
          </a:p>
          <a:p>
            <a:pPr indent="0" lvl="0" marL="449580" rtl="0" algn="just">
              <a:lnSpc>
                <a:spcPct val="115000"/>
              </a:lnSpc>
              <a:spcBef>
                <a:spcPts val="1000"/>
              </a:spcBef>
              <a:spcAft>
                <a:spcPts val="1000"/>
              </a:spcAft>
              <a:buNone/>
            </a:pPr>
            <a:r>
              <a:rPr lang="en" sz="2300">
                <a:solidFill>
                  <a:srgbClr val="000000"/>
                </a:solidFill>
                <a:latin typeface="Arial"/>
                <a:ea typeface="Arial"/>
                <a:cs typeface="Arial"/>
                <a:sym typeface="Arial"/>
              </a:rPr>
              <a:t>4.- Base de datos MSSQL</a:t>
            </a:r>
            <a:endParaRPr sz="23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Modelo de datos relacional</a:t>
            </a:r>
            <a:endParaRPr/>
          </a:p>
        </p:txBody>
      </p:sp>
      <p:pic>
        <p:nvPicPr>
          <p:cNvPr id="109" name="Google Shape;109;p19"/>
          <p:cNvPicPr preferRelativeResize="0"/>
          <p:nvPr/>
        </p:nvPicPr>
        <p:blipFill>
          <a:blip r:embed="rId3">
            <a:alphaModFix/>
          </a:blip>
          <a:stretch>
            <a:fillRect/>
          </a:stretch>
        </p:blipFill>
        <p:spPr>
          <a:xfrm>
            <a:off x="1462450" y="1722350"/>
            <a:ext cx="5725751" cy="3314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60950" y="4750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caso de uso</a:t>
            </a:r>
            <a:endParaRPr/>
          </a:p>
        </p:txBody>
      </p:sp>
      <p:pic>
        <p:nvPicPr>
          <p:cNvPr id="115" name="Google Shape;115;p20"/>
          <p:cNvPicPr preferRelativeResize="0"/>
          <p:nvPr/>
        </p:nvPicPr>
        <p:blipFill>
          <a:blip r:embed="rId3">
            <a:alphaModFix/>
          </a:blip>
          <a:stretch>
            <a:fillRect/>
          </a:stretch>
        </p:blipFill>
        <p:spPr>
          <a:xfrm>
            <a:off x="916550" y="1141175"/>
            <a:ext cx="7051951" cy="389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Diagrama de actividades: ingreso y registro</a:t>
            </a:r>
            <a:endParaRPr/>
          </a:p>
        </p:txBody>
      </p:sp>
      <p:pic>
        <p:nvPicPr>
          <p:cNvPr id="121" name="Google Shape;121;p21"/>
          <p:cNvPicPr preferRelativeResize="0"/>
          <p:nvPr/>
        </p:nvPicPr>
        <p:blipFill>
          <a:blip r:embed="rId3">
            <a:alphaModFix/>
          </a:blip>
          <a:stretch>
            <a:fillRect/>
          </a:stretch>
        </p:blipFill>
        <p:spPr>
          <a:xfrm>
            <a:off x="2810800" y="1454325"/>
            <a:ext cx="3301150" cy="3556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