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Century Gothic" panose="020B050202020202020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9" name="Google Shape;159;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0" name="Google Shape;110;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6" name="Google Shape;116;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2" name="Google Shape;122;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4" name="Google Shape;134;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1" name="Google Shape;141;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gradFill>
          <a:gsLst>
            <a:gs pos="0">
              <a:srgbClr val="E1DBC9"/>
            </a:gs>
            <a:gs pos="77000">
              <a:srgbClr val="C8C1B0"/>
            </a:gs>
            <a:gs pos="100000">
              <a:srgbClr val="C0BAAA"/>
            </a:gs>
          </a:gsLst>
          <a:lin ang="5400000" scaled="0"/>
        </a:gradFill>
        <a:effectLst/>
      </p:bgPr>
    </p:bg>
    <p:spTree>
      <p:nvGrpSpPr>
        <p:cNvPr id="12" name="Shape 12"/>
        <p:cNvGrpSpPr/>
        <p:nvPr/>
      </p:nvGrpSpPr>
      <p:grpSpPr>
        <a:xfrm>
          <a:off x="0" y="0"/>
          <a:ext cx="0" cy="0"/>
          <a:chOff x="0" y="0"/>
          <a:chExt cx="0" cy="0"/>
        </a:xfrm>
      </p:grpSpPr>
      <p:sp>
        <p:nvSpPr>
          <p:cNvPr id="13" name="Google Shape;13;p15"/>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15"/>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15"/>
          <p:cNvSpPr/>
          <p:nvPr/>
        </p:nvSpPr>
        <p:spPr>
          <a:xfrm>
            <a:off x="1447801"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15"/>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15"/>
          <p:cNvGrpSpPr/>
          <p:nvPr/>
        </p:nvGrpSpPr>
        <p:grpSpPr>
          <a:xfrm>
            <a:off x="5250180" y="1267730"/>
            <a:ext cx="1691640" cy="645295"/>
            <a:chOff x="5318306" y="1386268"/>
            <a:chExt cx="1567331" cy="645295"/>
          </a:xfrm>
        </p:grpSpPr>
        <p:cxnSp>
          <p:nvCxnSpPr>
            <p:cNvPr id="18" name="Google Shape;18;p1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19" name="Google Shape;19;p1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0" name="Google Shape;20;p1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1" name="Google Shape;21;p15"/>
          <p:cNvSpPr txBox="1"/>
          <p:nvPr>
            <p:ph type="ctrTitle"/>
          </p:nvPr>
        </p:nvSpPr>
        <p:spPr>
          <a:xfrm>
            <a:off x="1561708" y="2091263"/>
            <a:ext cx="9068586"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panose="020B0502020202020204"/>
              <a:buNone/>
              <a:defRPr sz="7200" b="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5"/>
          <p:cNvSpPr txBox="1"/>
          <p:nvPr>
            <p:ph type="subTitle" idx="1"/>
          </p:nvPr>
        </p:nvSpPr>
        <p:spPr>
          <a:xfrm>
            <a:off x="1562100" y="4682062"/>
            <a:ext cx="9070848" cy="45720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3" name="Google Shape;23;p15"/>
          <p:cNvSpPr txBox="1"/>
          <p:nvPr>
            <p:ph type="dt" idx="10"/>
          </p:nvPr>
        </p:nvSpPr>
        <p:spPr>
          <a:xfrm>
            <a:off x="5318760" y="1341255"/>
            <a:ext cx="1554480" cy="52721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5"/>
          <p:cNvSpPr txBox="1"/>
          <p:nvPr>
            <p:ph type="ftr" idx="11"/>
          </p:nvPr>
        </p:nvSpPr>
        <p:spPr>
          <a:xfrm>
            <a:off x="1453896" y="5211060"/>
            <a:ext cx="5905500"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type="sldNum" idx="12"/>
          </p:nvPr>
        </p:nvSpPr>
        <p:spPr>
          <a:xfrm>
            <a:off x="8606919" y="5212080"/>
            <a:ext cx="211188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90" name="Shape 90"/>
        <p:cNvGrpSpPr/>
        <p:nvPr/>
      </p:nvGrpSpPr>
      <p:grpSpPr>
        <a:xfrm>
          <a:off x="0" y="0"/>
          <a:ext cx="0" cy="0"/>
          <a:chOff x="0" y="0"/>
          <a:chExt cx="0" cy="0"/>
        </a:xfrm>
      </p:grpSpPr>
      <p:sp>
        <p:nvSpPr>
          <p:cNvPr id="91" name="Google Shape;91;p2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4"/>
          <p:cNvSpPr txBox="1"/>
          <p:nvPr>
            <p:ph type="body" idx="1"/>
          </p:nvPr>
        </p:nvSpPr>
        <p:spPr>
          <a:xfrm rot="5400000">
            <a:off x="4130040" y="-960120"/>
            <a:ext cx="3931920" cy="10058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93" name="Google Shape;93;p24"/>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6" name="Shape 96"/>
        <p:cNvGrpSpPr/>
        <p:nvPr/>
      </p:nvGrpSpPr>
      <p:grpSpPr>
        <a:xfrm>
          <a:off x="0" y="0"/>
          <a:ext cx="0" cy="0"/>
          <a:chOff x="0" y="0"/>
          <a:chExt cx="0" cy="0"/>
        </a:xfrm>
      </p:grpSpPr>
      <p:sp>
        <p:nvSpPr>
          <p:cNvPr id="97" name="Google Shape;97;p25"/>
          <p:cNvSpPr txBox="1"/>
          <p:nvPr>
            <p:ph type="title"/>
          </p:nvPr>
        </p:nvSpPr>
        <p:spPr>
          <a:xfrm rot="5400000">
            <a:off x="7543800" y="2209800"/>
            <a:ext cx="5257800" cy="2362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5"/>
          <p:cNvSpPr txBox="1"/>
          <p:nvPr>
            <p:ph type="body" idx="1"/>
          </p:nvPr>
        </p:nvSpPr>
        <p:spPr>
          <a:xfrm rot="5400000">
            <a:off x="2247900" y="-647700"/>
            <a:ext cx="5257800" cy="80772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99" name="Google Shape;99;p25"/>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5"/>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5"/>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6"/>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6"/>
          <p:cNvSpPr txBox="1"/>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p:txBody>
      </p:sp>
      <p:sp>
        <p:nvSpPr>
          <p:cNvPr id="29" name="Google Shape;29;p16"/>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6"/>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gradFill>
          <a:gsLst>
            <a:gs pos="0">
              <a:srgbClr val="E1DBC9"/>
            </a:gs>
            <a:gs pos="77000">
              <a:srgbClr val="C8C1B0"/>
            </a:gs>
            <a:gs pos="100000">
              <a:srgbClr val="C0BAAA"/>
            </a:gs>
          </a:gsLst>
          <a:lin ang="5400000" scaled="0"/>
        </a:gradFill>
        <a:effectLst/>
      </p:bgPr>
    </p:bg>
    <p:spTree>
      <p:nvGrpSpPr>
        <p:cNvPr id="32" name="Shape 32"/>
        <p:cNvGrpSpPr/>
        <p:nvPr/>
      </p:nvGrpSpPr>
      <p:grpSpPr>
        <a:xfrm>
          <a:off x="0" y="0"/>
          <a:ext cx="0" cy="0"/>
          <a:chOff x="0" y="0"/>
          <a:chExt cx="0" cy="0"/>
        </a:xfrm>
      </p:grpSpPr>
      <p:sp>
        <p:nvSpPr>
          <p:cNvPr id="33" name="Google Shape;33;p17"/>
          <p:cNvSpPr/>
          <p:nvPr/>
        </p:nvSpPr>
        <p:spPr>
          <a:xfrm>
            <a:off x="0" y="0"/>
            <a:ext cx="12192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17"/>
          <p:cNvSpPr/>
          <p:nvPr/>
        </p:nvSpPr>
        <p:spPr>
          <a:xfrm>
            <a:off x="1307870" y="1267730"/>
            <a:ext cx="9576262"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17"/>
          <p:cNvSpPr/>
          <p:nvPr/>
        </p:nvSpPr>
        <p:spPr>
          <a:xfrm>
            <a:off x="1447800" y="1411615"/>
            <a:ext cx="9296400" cy="4034770"/>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17"/>
          <p:cNvSpPr/>
          <p:nvPr/>
        </p:nvSpPr>
        <p:spPr>
          <a:xfrm>
            <a:off x="5135880" y="1267730"/>
            <a:ext cx="1920240" cy="73152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17"/>
          <p:cNvGrpSpPr/>
          <p:nvPr/>
        </p:nvGrpSpPr>
        <p:grpSpPr>
          <a:xfrm>
            <a:off x="5250180" y="1267730"/>
            <a:ext cx="1691640" cy="645295"/>
            <a:chOff x="5318306" y="1386268"/>
            <a:chExt cx="1567331" cy="645295"/>
          </a:xfrm>
        </p:grpSpPr>
        <p:cxnSp>
          <p:nvCxnSpPr>
            <p:cNvPr id="38" name="Google Shape;38;p17"/>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39" name="Google Shape;39;p17"/>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40" name="Google Shape;40;p17"/>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41" name="Google Shape;41;p17"/>
          <p:cNvSpPr txBox="1"/>
          <p:nvPr>
            <p:ph type="title"/>
          </p:nvPr>
        </p:nvSpPr>
        <p:spPr>
          <a:xfrm>
            <a:off x="1563623" y="2094309"/>
            <a:ext cx="9070848"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7200"/>
              <a:buFont typeface="Century Gothic" panose="020B0502020202020204"/>
              <a:buNone/>
              <a:defRPr sz="720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type="body" idx="1"/>
          </p:nvPr>
        </p:nvSpPr>
        <p:spPr>
          <a:xfrm>
            <a:off x="1563624" y="4682062"/>
            <a:ext cx="9070848" cy="4572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600"/>
              <a:buNone/>
              <a:defRPr sz="1600">
                <a:solidFill>
                  <a:schemeClr val="dk1"/>
                </a:solidFill>
              </a:defRPr>
            </a:lvl1pPr>
            <a:lvl2pPr marL="914400" lvl="1" indent="-228600" algn="l">
              <a:lnSpc>
                <a:spcPct val="100000"/>
              </a:lnSpc>
              <a:spcBef>
                <a:spcPts val="500"/>
              </a:spcBef>
              <a:spcAft>
                <a:spcPts val="0"/>
              </a:spcAft>
              <a:buSzPts val="1600"/>
              <a:buNone/>
              <a:defRPr sz="1600">
                <a:solidFill>
                  <a:srgbClr val="888888"/>
                </a:solidFill>
              </a:defRPr>
            </a:lvl2pPr>
            <a:lvl3pPr marL="1371600" lvl="2" indent="-228600" algn="l">
              <a:lnSpc>
                <a:spcPct val="100000"/>
              </a:lnSpc>
              <a:spcBef>
                <a:spcPts val="500"/>
              </a:spcBef>
              <a:spcAft>
                <a:spcPts val="0"/>
              </a:spcAft>
              <a:buSzPts val="1600"/>
              <a:buNone/>
              <a:defRPr sz="16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p:txBody>
      </p:sp>
      <p:sp>
        <p:nvSpPr>
          <p:cNvPr id="43" name="Google Shape;43;p17"/>
          <p:cNvSpPr txBox="1"/>
          <p:nvPr>
            <p:ph type="dt" idx="10"/>
          </p:nvPr>
        </p:nvSpPr>
        <p:spPr>
          <a:xfrm>
            <a:off x="5321808" y="1344502"/>
            <a:ext cx="1554480" cy="53035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type="ftr" idx="11"/>
          </p:nvPr>
        </p:nvSpPr>
        <p:spPr>
          <a:xfrm>
            <a:off x="1453553" y="5211060"/>
            <a:ext cx="5907024"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type="sldNum" idx="12"/>
          </p:nvPr>
        </p:nvSpPr>
        <p:spPr>
          <a:xfrm>
            <a:off x="8604504" y="5211060"/>
            <a:ext cx="2112264"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46" name="Shape 46"/>
        <p:cNvGrpSpPr/>
        <p:nvPr/>
      </p:nvGrpSpPr>
      <p:grpSpPr>
        <a:xfrm>
          <a:off x="0" y="0"/>
          <a:ext cx="0" cy="0"/>
          <a:chOff x="0" y="0"/>
          <a:chExt cx="0" cy="0"/>
        </a:xfrm>
      </p:grpSpPr>
      <p:sp>
        <p:nvSpPr>
          <p:cNvPr id="47" name="Google Shape;47;p18"/>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type="body" idx="1"/>
          </p:nvPr>
        </p:nvSpPr>
        <p:spPr>
          <a:xfrm>
            <a:off x="106680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49" name="Google Shape;49;p18"/>
          <p:cNvSpPr txBox="1"/>
          <p:nvPr>
            <p:ph type="body" idx="2"/>
          </p:nvPr>
        </p:nvSpPr>
        <p:spPr>
          <a:xfrm>
            <a:off x="6370320" y="2103120"/>
            <a:ext cx="475488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50" name="Google Shape;50;p18"/>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3" name="Shape 53"/>
        <p:cNvGrpSpPr/>
        <p:nvPr/>
      </p:nvGrpSpPr>
      <p:grpSpPr>
        <a:xfrm>
          <a:off x="0" y="0"/>
          <a:ext cx="0" cy="0"/>
          <a:chOff x="0" y="0"/>
          <a:chExt cx="0" cy="0"/>
        </a:xfrm>
      </p:grpSpPr>
      <p:sp>
        <p:nvSpPr>
          <p:cNvPr id="54" name="Google Shape;54;p19"/>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type="body" idx="1"/>
          </p:nvPr>
        </p:nvSpPr>
        <p:spPr>
          <a:xfrm>
            <a:off x="106984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p:txBody>
      </p:sp>
      <p:sp>
        <p:nvSpPr>
          <p:cNvPr id="56" name="Google Shape;56;p19"/>
          <p:cNvSpPr txBox="1"/>
          <p:nvPr>
            <p:ph type="body" idx="2"/>
          </p:nvPr>
        </p:nvSpPr>
        <p:spPr>
          <a:xfrm>
            <a:off x="1069848" y="2755898"/>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57" name="Google Shape;57;p19"/>
          <p:cNvSpPr txBox="1"/>
          <p:nvPr>
            <p:ph type="body" idx="3"/>
          </p:nvPr>
        </p:nvSpPr>
        <p:spPr>
          <a:xfrm>
            <a:off x="6373368" y="2074334"/>
            <a:ext cx="475488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p:txBody>
      </p:sp>
      <p:sp>
        <p:nvSpPr>
          <p:cNvPr id="58" name="Google Shape;58;p19"/>
          <p:cNvSpPr txBox="1"/>
          <p:nvPr>
            <p:ph type="body" idx="4"/>
          </p:nvPr>
        </p:nvSpPr>
        <p:spPr>
          <a:xfrm>
            <a:off x="6373368" y="2756581"/>
            <a:ext cx="475488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59" name="Google Shape;59;p19"/>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2" name="Shape 62"/>
        <p:cNvGrpSpPr/>
        <p:nvPr/>
      </p:nvGrpSpPr>
      <p:grpSpPr>
        <a:xfrm>
          <a:off x="0" y="0"/>
          <a:ext cx="0" cy="0"/>
          <a:chOff x="0" y="0"/>
          <a:chExt cx="0" cy="0"/>
        </a:xfrm>
      </p:grpSpPr>
      <p:sp>
        <p:nvSpPr>
          <p:cNvPr id="63" name="Google Shape;63;p20"/>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7" name="Shape 67"/>
        <p:cNvGrpSpPr/>
        <p:nvPr/>
      </p:nvGrpSpPr>
      <p:grpSpPr>
        <a:xfrm>
          <a:off x="0" y="0"/>
          <a:ext cx="0" cy="0"/>
          <a:chOff x="0" y="0"/>
          <a:chExt cx="0" cy="0"/>
        </a:xfrm>
      </p:grpSpPr>
      <p:sp>
        <p:nvSpPr>
          <p:cNvPr id="68" name="Google Shape;68;p21"/>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71" name="Shape 71"/>
        <p:cNvGrpSpPr/>
        <p:nvPr/>
      </p:nvGrpSpPr>
      <p:grpSpPr>
        <a:xfrm>
          <a:off x="0" y="0"/>
          <a:ext cx="0" cy="0"/>
          <a:chOff x="0" y="0"/>
          <a:chExt cx="0" cy="0"/>
        </a:xfrm>
      </p:grpSpPr>
      <p:sp>
        <p:nvSpPr>
          <p:cNvPr id="72" name="Google Shape;72;p22"/>
          <p:cNvSpPr/>
          <p:nvPr/>
        </p:nvSpPr>
        <p:spPr>
          <a:xfrm>
            <a:off x="245529" y="237744"/>
            <a:ext cx="8531352"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2"/>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2"/>
          <p:cNvSpPr txBox="1"/>
          <p:nvPr>
            <p:ph type="title"/>
          </p:nvPr>
        </p:nvSpPr>
        <p:spPr>
          <a:xfrm>
            <a:off x="9296400" y="607392"/>
            <a:ext cx="2430780"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800"/>
              <a:buFont typeface="Century Gothic" panose="020B0502020202020204"/>
              <a:buNone/>
              <a:defRPr sz="2800" b="0"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2"/>
          <p:cNvSpPr txBox="1"/>
          <p:nvPr>
            <p:ph type="body" idx="1"/>
          </p:nvPr>
        </p:nvSpPr>
        <p:spPr>
          <a:xfrm>
            <a:off x="685800" y="609600"/>
            <a:ext cx="7772400" cy="533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p:txBody>
      </p:sp>
      <p:sp>
        <p:nvSpPr>
          <p:cNvPr id="76" name="Google Shape;76;p22"/>
          <p:cNvSpPr txBox="1"/>
          <p:nvPr>
            <p:ph type="body" idx="2"/>
          </p:nvPr>
        </p:nvSpPr>
        <p:spPr>
          <a:xfrm>
            <a:off x="9296400" y="2286000"/>
            <a:ext cx="2430780"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p:txBody>
      </p:sp>
      <p:sp>
        <p:nvSpPr>
          <p:cNvPr id="77" name="Google Shape;77;p22"/>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type="sldNum" idx="12"/>
          </p:nvPr>
        </p:nvSpPr>
        <p:spPr>
          <a:xfrm>
            <a:off x="10393677" y="6223002"/>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80" name="Google Shape;80;p22"/>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81" name="Shape 81"/>
        <p:cNvGrpSpPr/>
        <p:nvPr/>
      </p:nvGrpSpPr>
      <p:grpSpPr>
        <a:xfrm>
          <a:off x="0" y="0"/>
          <a:ext cx="0" cy="0"/>
          <a:chOff x="0" y="0"/>
          <a:chExt cx="0" cy="0"/>
        </a:xfrm>
      </p:grpSpPr>
      <p:sp>
        <p:nvSpPr>
          <p:cNvPr id="82" name="Google Shape;82;p23"/>
          <p:cNvSpPr/>
          <p:nvPr/>
        </p:nvSpPr>
        <p:spPr>
          <a:xfrm>
            <a:off x="9020386" y="237744"/>
            <a:ext cx="2926080" cy="63825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3"/>
          <p:cNvSpPr txBox="1"/>
          <p:nvPr>
            <p:ph type="title"/>
          </p:nvPr>
        </p:nvSpPr>
        <p:spPr>
          <a:xfrm>
            <a:off x="9296400" y="603504"/>
            <a:ext cx="2432304"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800"/>
              <a:buFont typeface="Century Gothic" panose="020B0502020202020204"/>
              <a:buNone/>
              <a:defRPr sz="2800" b="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3"/>
          <p:cNvSpPr/>
          <p:nvPr>
            <p:ph type="pic" idx="2"/>
          </p:nvPr>
        </p:nvSpPr>
        <p:spPr>
          <a:xfrm>
            <a:off x="228599" y="237744"/>
            <a:ext cx="8531352" cy="6382512"/>
          </a:xfrm>
          <a:prstGeom prst="rect">
            <a:avLst/>
          </a:prstGeom>
          <a:solidFill>
            <a:srgbClr val="76CEEF"/>
          </a:solidFill>
          <a:ln>
            <a:noFill/>
          </a:ln>
        </p:spPr>
      </p:sp>
      <p:sp>
        <p:nvSpPr>
          <p:cNvPr id="85" name="Google Shape;85;p23"/>
          <p:cNvSpPr txBox="1"/>
          <p:nvPr>
            <p:ph type="body" idx="1"/>
          </p:nvPr>
        </p:nvSpPr>
        <p:spPr>
          <a:xfrm>
            <a:off x="9296400" y="2286000"/>
            <a:ext cx="2432304"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400"/>
              <a:buNone/>
              <a:defRPr sz="14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p:txBody>
      </p:sp>
      <p:sp>
        <p:nvSpPr>
          <p:cNvPr id="86" name="Google Shape;86;p23"/>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type="sldNum" idx="12"/>
          </p:nvPr>
        </p:nvSpPr>
        <p:spPr>
          <a:xfrm>
            <a:off x="10396728" y="6227064"/>
            <a:ext cx="146304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a:spcBef>
                <a:spcPts val="0"/>
              </a:spcBef>
              <a:buNone/>
              <a:defRPr sz="1000">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
        <p:nvSpPr>
          <p:cNvPr id="89" name="Google Shape;89;p23"/>
          <p:cNvSpPr/>
          <p:nvPr/>
        </p:nvSpPr>
        <p:spPr>
          <a:xfrm>
            <a:off x="9157546" y="374904"/>
            <a:ext cx="2651760" cy="6108192"/>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4"/>
          <p:cNvSpPr/>
          <p:nvPr/>
        </p:nvSpPr>
        <p:spPr>
          <a:xfrm>
            <a:off x="234696" y="237744"/>
            <a:ext cx="11722608" cy="6382512"/>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7;p1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800"/>
              <a:buFont typeface="Century Gothic" panose="020B0502020202020204"/>
              <a:buNone/>
              <a:defRPr sz="48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4"/>
          <p:cNvSpPr txBox="1"/>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Garamond"/>
              <a:buChar char="◦"/>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lnSpc>
                <a:spcPct val="100000"/>
              </a:lnSpc>
              <a:spcBef>
                <a:spcPts val="500"/>
              </a:spcBef>
              <a:spcAft>
                <a:spcPts val="0"/>
              </a:spcAft>
              <a:buClr>
                <a:srgbClr val="262626"/>
              </a:buClr>
              <a:buSzPts val="1600"/>
              <a:buFont typeface="Garamond"/>
              <a:buChar char="◦"/>
              <a:defRPr sz="16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9" name="Google Shape;9;p14"/>
          <p:cNvSpPr txBox="1"/>
          <p:nvPr>
            <p:ph type="dt" idx="10"/>
          </p:nvPr>
        </p:nvSpPr>
        <p:spPr>
          <a:xfrm>
            <a:off x="274320" y="6307672"/>
            <a:ext cx="27432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0" name="Google Shape;10;p14"/>
          <p:cNvSpPr txBox="1"/>
          <p:nvPr>
            <p:ph type="ftr" idx="11"/>
          </p:nvPr>
        </p:nvSpPr>
        <p:spPr>
          <a:xfrm>
            <a:off x="3489960" y="6307672"/>
            <a:ext cx="5212080"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11" name="Google Shape;11;p14"/>
          <p:cNvSpPr txBox="1"/>
          <p:nvPr>
            <p:ph type="sldNum" idx="12"/>
          </p:nvPr>
        </p:nvSpPr>
        <p:spPr>
          <a:xfrm>
            <a:off x="10469880" y="6307672"/>
            <a:ext cx="146304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0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hyperlink" Target="https://creativecommons.org/licenses/by-nc/3.0/" TargetMode="External"/><Relationship Id="rId2" Type="http://schemas.openxmlformats.org/officeDocument/2006/relationships/hyperlink" Target="https://libguides.com.edu/c.php?g=649889&amp;p=4556501" TargetMode="Externa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61708" y="2091263"/>
            <a:ext cx="9068700" cy="9075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3200"/>
              <a:buFont typeface="Century Gothic" panose="020B0502020202020204"/>
              <a:buNone/>
            </a:pPr>
            <a:r>
              <a:rPr lang="en-US" sz="3200"/>
              <a:t>EMPLOYEE DATA ANALYSIS</a:t>
            </a:r>
            <a:endParaRPr sz="3200"/>
          </a:p>
        </p:txBody>
      </p:sp>
      <p:sp>
        <p:nvSpPr>
          <p:cNvPr id="107" name="Google Shape;107;p1"/>
          <p:cNvSpPr txBox="1"/>
          <p:nvPr>
            <p:ph type="subTitle" idx="1"/>
          </p:nvPr>
        </p:nvSpPr>
        <p:spPr>
          <a:xfrm>
            <a:off x="1562100" y="2998840"/>
            <a:ext cx="9070800" cy="21405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600"/>
              <a:buNone/>
            </a:pPr>
            <a:r>
              <a:rPr lang="en-US"/>
              <a:t>STUDENT NAME : </a:t>
            </a:r>
            <a:r>
              <a:rPr lang="en-GB" altLang="en-US"/>
              <a:t>ELISHA SIMPSON</a:t>
            </a:r>
            <a:endParaRPr lang="en-US"/>
          </a:p>
          <a:p>
            <a:pPr marL="0" lvl="0" indent="0" algn="ctr" rtl="0">
              <a:lnSpc>
                <a:spcPct val="100000"/>
              </a:lnSpc>
              <a:spcBef>
                <a:spcPts val="0"/>
              </a:spcBef>
              <a:spcAft>
                <a:spcPts val="0"/>
              </a:spcAft>
              <a:buSzPts val="1600"/>
              <a:buNone/>
            </a:pPr>
            <a:r>
              <a:rPr lang="en-US"/>
              <a:t>ROLL NO : D22AF0</a:t>
            </a:r>
            <a:r>
              <a:rPr lang="en-GB" altLang="en-US"/>
              <a:t>72</a:t>
            </a:r>
            <a:endParaRPr lang="en-US"/>
          </a:p>
          <a:p>
            <a:pPr marL="0" lvl="0" indent="0" algn="ctr" rtl="0">
              <a:lnSpc>
                <a:spcPct val="100000"/>
              </a:lnSpc>
              <a:spcBef>
                <a:spcPts val="0"/>
              </a:spcBef>
              <a:spcAft>
                <a:spcPts val="0"/>
              </a:spcAft>
              <a:buSzPts val="1600"/>
              <a:buNone/>
            </a:pPr>
            <a:r>
              <a:rPr lang="en-US"/>
              <a:t>REGISTER NO : 312220855</a:t>
            </a:r>
            <a:endParaRPr lang="en-US"/>
          </a:p>
          <a:p>
            <a:pPr marL="0" lvl="0" indent="0" algn="ctr" rtl="0">
              <a:lnSpc>
                <a:spcPct val="100000"/>
              </a:lnSpc>
              <a:spcBef>
                <a:spcPts val="0"/>
              </a:spcBef>
              <a:spcAft>
                <a:spcPts val="0"/>
              </a:spcAft>
              <a:buSzPts val="1600"/>
              <a:buNone/>
            </a:pPr>
            <a:r>
              <a:rPr lang="en-US"/>
              <a:t>DEPARTMENT : ACCOUNTING &amp; FINANCE</a:t>
            </a:r>
            <a:endParaRPr lang="en-US"/>
          </a:p>
          <a:p>
            <a:pPr marL="0" lvl="0" indent="0" algn="ctr" rtl="0">
              <a:lnSpc>
                <a:spcPct val="100000"/>
              </a:lnSpc>
              <a:spcBef>
                <a:spcPts val="0"/>
              </a:spcBef>
              <a:spcAft>
                <a:spcPts val="0"/>
              </a:spcAft>
              <a:buSzPts val="1600"/>
              <a:buNone/>
            </a:pPr>
            <a:r>
              <a:rPr lang="en-US"/>
              <a:t>INSTITUTION : PATRICIAN COLLEGE OF ARTS &amp; SCIENCE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MODELLING</a:t>
            </a:r>
            <a:endParaRPr lang="en-US"/>
          </a:p>
        </p:txBody>
      </p:sp>
      <p:sp>
        <p:nvSpPr>
          <p:cNvPr id="162" name="Google Shape;162;p10"/>
          <p:cNvSpPr txBox="1"/>
          <p:nvPr>
            <p:ph type="body" idx="1"/>
          </p:nvPr>
        </p:nvSpPr>
        <p:spPr>
          <a:xfrm>
            <a:off x="1066800" y="2232041"/>
            <a:ext cx="10058400" cy="3125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b="1" u="sng"/>
              <a:t>A</a:t>
            </a:r>
            <a:r>
              <a:rPr lang="en-US" b="1" u="sng"/>
              <a:t>) </a:t>
            </a:r>
            <a:r>
              <a:rPr lang="en-US" b="1" u="sng"/>
              <a:t>MS EXCEL:</a:t>
            </a:r>
            <a:endParaRPr lang="en-US" b="1" u="sng"/>
          </a:p>
          <a:p>
            <a:pPr marL="914400" lvl="0" indent="0" algn="just" rtl="0">
              <a:lnSpc>
                <a:spcPct val="100000"/>
              </a:lnSpc>
              <a:spcBef>
                <a:spcPts val="900"/>
              </a:spcBef>
              <a:spcAft>
                <a:spcPts val="0"/>
              </a:spcAft>
              <a:buNone/>
            </a:pPr>
            <a:r>
              <a:rPr lang="en-US"/>
              <a:t>MICROSFT EXCEL ENABLES USERS TO FORMAT, ORGANIZE AND CALCULATE DATA IN SPREADSHEET.</a:t>
            </a:r>
            <a:endParaRPr lang="en-US"/>
          </a:p>
          <a:p>
            <a:pPr marL="914400" lvl="0" indent="0" algn="just" rtl="0">
              <a:lnSpc>
                <a:spcPct val="100000"/>
              </a:lnSpc>
              <a:spcBef>
                <a:spcPts val="900"/>
              </a:spcBef>
              <a:spcAft>
                <a:spcPts val="0"/>
              </a:spcAft>
              <a:buNone/>
            </a:pPr>
          </a:p>
          <a:p>
            <a:pPr marL="0" lvl="0" indent="0" algn="l" rtl="0">
              <a:lnSpc>
                <a:spcPct val="100000"/>
              </a:lnSpc>
              <a:spcBef>
                <a:spcPts val="900"/>
              </a:spcBef>
              <a:spcAft>
                <a:spcPts val="0"/>
              </a:spcAft>
              <a:buSzPts val="1800"/>
              <a:buNone/>
            </a:pPr>
            <a:r>
              <a:rPr lang="en-US" b="1" u="sng"/>
              <a:t>B</a:t>
            </a:r>
            <a:r>
              <a:rPr lang="en-US" b="1" u="sng"/>
              <a:t>) SORTING FUNCTION:</a:t>
            </a:r>
            <a:endParaRPr lang="en-US" b="1" u="sng"/>
          </a:p>
          <a:p>
            <a:pPr marL="914400" lvl="0" indent="0" algn="just" rtl="0">
              <a:lnSpc>
                <a:spcPct val="100000"/>
              </a:lnSpc>
              <a:spcBef>
                <a:spcPts val="900"/>
              </a:spcBef>
              <a:spcAft>
                <a:spcPts val="0"/>
              </a:spcAft>
              <a:buNone/>
            </a:pPr>
            <a:r>
              <a:rPr lang="en-US"/>
              <a:t>SORTING HELPS TO ORGANIZE DATA. YOU CAN SORT A TEXT COLUMN IN ALPHABETICAL ORDER (A – Z OR Z – A ). WE CAN SORT A NUMERICAL FORM EITHER FROM THE LARGEST TO SMALLEST ORDER OR FROM THE SMALLEST TO LARGEST ORDER.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1"/>
          <p:cNvSpPr txBox="1"/>
          <p:nvPr>
            <p:ph type="body" idx="1"/>
          </p:nvPr>
        </p:nvSpPr>
        <p:spPr>
          <a:xfrm>
            <a:off x="1066800" y="1695000"/>
            <a:ext cx="10058400" cy="3468000"/>
          </a:xfrm>
          <a:prstGeom prst="rect">
            <a:avLst/>
          </a:prstGeom>
          <a:noFill/>
          <a:ln>
            <a:noFill/>
          </a:ln>
        </p:spPr>
        <p:txBody>
          <a:bodyPr spcFirstLastPara="1" wrap="square" lIns="91425" tIns="45700" rIns="91425" bIns="45700" anchor="t" anchorCtr="0">
            <a:normAutofit/>
          </a:bodyPr>
          <a:lstStyle/>
          <a:p>
            <a:pPr marL="0" lvl="0" indent="0" algn="just" rtl="0">
              <a:spcBef>
                <a:spcPts val="900"/>
              </a:spcBef>
              <a:spcAft>
                <a:spcPts val="0"/>
              </a:spcAft>
              <a:buNone/>
            </a:pPr>
            <a:r>
              <a:rPr lang="en-US" b="1" u="sng"/>
              <a:t>C</a:t>
            </a:r>
            <a:r>
              <a:rPr lang="en-US" b="1" u="sng"/>
              <a:t>) FILTER FUNCTION:</a:t>
            </a:r>
            <a:endParaRPr lang="en-US" b="1" u="sng"/>
          </a:p>
          <a:p>
            <a:pPr marL="914400" lvl="0" indent="0" algn="just" rtl="0">
              <a:spcBef>
                <a:spcPts val="900"/>
              </a:spcBef>
              <a:spcAft>
                <a:spcPts val="0"/>
              </a:spcAft>
              <a:buNone/>
            </a:pPr>
            <a:r>
              <a:rPr lang="en-US"/>
              <a:t>FILTER IS AN ESSENTIAL TOOL THAT HELPS TO DISPLAY RELEVANT DATA. IT ELIMINATES THE IRRELEVANT ENTRIES TEMPORARILY FROM THE VIEW.</a:t>
            </a:r>
            <a:endParaRPr lang="en-US"/>
          </a:p>
          <a:p>
            <a:pPr marL="0" lvl="0" indent="0" algn="l" rtl="0">
              <a:spcBef>
                <a:spcPts val="900"/>
              </a:spcBef>
              <a:spcAft>
                <a:spcPts val="0"/>
              </a:spcAft>
              <a:buClr>
                <a:schemeClr val="dk1"/>
              </a:buClr>
              <a:buSzPts val="1800"/>
              <a:buFont typeface="Arial" panose="020B0604020202020204"/>
              <a:buNone/>
            </a:pPr>
          </a:p>
          <a:p>
            <a:pPr marL="0" lvl="0" indent="0" algn="l" rtl="0">
              <a:lnSpc>
                <a:spcPct val="100000"/>
              </a:lnSpc>
              <a:spcBef>
                <a:spcPts val="0"/>
              </a:spcBef>
              <a:spcAft>
                <a:spcPts val="0"/>
              </a:spcAft>
              <a:buSzPts val="1800"/>
              <a:buNone/>
            </a:pPr>
            <a:r>
              <a:rPr lang="en-US" b="1" u="sng"/>
              <a:t>D</a:t>
            </a:r>
            <a:r>
              <a:rPr lang="en-US" b="1" u="sng"/>
              <a:t>) KAGGLE:</a:t>
            </a:r>
            <a:endParaRPr lang="en-US" b="1" u="sng"/>
          </a:p>
          <a:p>
            <a:pPr marL="914400" lvl="0" indent="0" algn="just" rtl="0">
              <a:lnSpc>
                <a:spcPct val="100000"/>
              </a:lnSpc>
              <a:spcBef>
                <a:spcPts val="900"/>
              </a:spcBef>
              <a:spcAft>
                <a:spcPts val="0"/>
              </a:spcAft>
              <a:buNone/>
            </a:pPr>
            <a:r>
              <a:rPr lang="en-US"/>
              <a:t>KAGGLE IS A SUBSIDIARY OF GOOGLE. IT IS AN ONLINE COMMUNITY OF DATA SCIENTISTS AND MACHINE LEARNING ENGINEERS. IT ALLOWS USERS TO FIND DATASETS THEY WANT TO USE IN BUILDING AI MODELS, PUBLISH DATASETS, WORK WITH OTHER DATA SCIENTISTS AND MACHINE LEARNING ENGINEERS AND TO ENTER COMPETITIONS TO SOLVE DATA SCIENCE CHALLENGES.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RESULTS</a:t>
            </a:r>
            <a:endParaRPr lang="en-US"/>
          </a:p>
        </p:txBody>
      </p:sp>
      <p:pic>
        <p:nvPicPr>
          <p:cNvPr id="173" name="Google Shape;173;p12"/>
          <p:cNvPicPr preferRelativeResize="0"/>
          <p:nvPr>
            <p:ph type="body" idx="1"/>
          </p:nvPr>
        </p:nvPicPr>
        <p:blipFill rotWithShape="1">
          <a:blip r:embed="rId1"/>
          <a:srcRect/>
          <a:stretch>
            <a:fillRect/>
          </a:stretch>
        </p:blipFill>
        <p:spPr>
          <a:xfrm>
            <a:off x="794375" y="2383800"/>
            <a:ext cx="3479400" cy="2090400"/>
          </a:xfrm>
          <a:prstGeom prst="rect">
            <a:avLst/>
          </a:prstGeom>
          <a:noFill/>
          <a:ln>
            <a:noFill/>
          </a:ln>
        </p:spPr>
      </p:pic>
      <p:pic>
        <p:nvPicPr>
          <p:cNvPr id="174" name="Google Shape;174;p12"/>
          <p:cNvPicPr preferRelativeResize="0"/>
          <p:nvPr/>
        </p:nvPicPr>
        <p:blipFill rotWithShape="1">
          <a:blip r:embed="rId2"/>
          <a:srcRect/>
          <a:stretch>
            <a:fillRect/>
          </a:stretch>
        </p:blipFill>
        <p:spPr>
          <a:xfrm>
            <a:off x="4477601" y="2383800"/>
            <a:ext cx="3479400" cy="2090171"/>
          </a:xfrm>
          <a:prstGeom prst="rect">
            <a:avLst/>
          </a:prstGeom>
          <a:noFill/>
          <a:ln>
            <a:noFill/>
          </a:ln>
        </p:spPr>
      </p:pic>
      <p:pic>
        <p:nvPicPr>
          <p:cNvPr id="175" name="Google Shape;175;p12"/>
          <p:cNvPicPr preferRelativeResize="0"/>
          <p:nvPr/>
        </p:nvPicPr>
        <p:blipFill rotWithShape="1">
          <a:blip r:embed="rId3"/>
          <a:srcRect/>
          <a:stretch>
            <a:fillRect/>
          </a:stretch>
        </p:blipFill>
        <p:spPr>
          <a:xfrm>
            <a:off x="8160825" y="2383775"/>
            <a:ext cx="3479400" cy="20901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CONCLUSION</a:t>
            </a:r>
            <a:endParaRPr lang="en-US"/>
          </a:p>
        </p:txBody>
      </p:sp>
      <p:sp>
        <p:nvSpPr>
          <p:cNvPr id="181" name="Google Shape;181;p13"/>
          <p:cNvSpPr txBox="1"/>
          <p:nvPr>
            <p:ph type="body" idx="1"/>
          </p:nvPr>
        </p:nvSpPr>
        <p:spPr>
          <a:xfrm>
            <a:off x="1066800" y="2908801"/>
            <a:ext cx="10058400" cy="10404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I HAVE FOUND OUT THAT THERE ARE MORE MALE EMPLOYEES COMPARED TO FEMALE EMPLOYEES. ONLY A SMALL AMOUNT OF EMPLOYEES WERE BENCHED OUT AND LEFT OUT. EMPLOYEES BELONG  THREE DIFFERENT CITIES.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PROJECT TITLE</a:t>
            </a:r>
            <a:endParaRPr lang="en-US"/>
          </a:p>
        </p:txBody>
      </p:sp>
      <p:sp>
        <p:nvSpPr>
          <p:cNvPr id="113" name="Google Shape;113;p2"/>
          <p:cNvSpPr txBox="1"/>
          <p:nvPr>
            <p:ph type="body" idx="1"/>
          </p:nvPr>
        </p:nvSpPr>
        <p:spPr>
          <a:xfrm>
            <a:off x="1066800" y="2743197"/>
            <a:ext cx="10058400" cy="1371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4000"/>
              <a:buNone/>
            </a:pPr>
            <a:r>
              <a:rPr lang="en-US" sz="4000" b="1" u="sng">
                <a:solidFill>
                  <a:srgbClr val="434343"/>
                </a:solidFill>
              </a:rPr>
              <a:t>EMPLOYEE DATA ANALYSIS USING EXCEL</a:t>
            </a:r>
            <a:endParaRPr sz="4000" b="1" u="sng">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3"/>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AGENDA</a:t>
            </a:r>
            <a:endParaRPr lang="en-US"/>
          </a:p>
        </p:txBody>
      </p:sp>
      <p:sp>
        <p:nvSpPr>
          <p:cNvPr id="119" name="Google Shape;119;p3"/>
          <p:cNvSpPr txBox="1"/>
          <p:nvPr>
            <p:ph type="body" idx="1"/>
          </p:nvPr>
        </p:nvSpPr>
        <p:spPr>
          <a:xfrm>
            <a:off x="1066800" y="2103120"/>
            <a:ext cx="10058400" cy="393192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Century Gothic" panose="020B0502020202020204"/>
              <a:buAutoNum type="arabicPeriod"/>
            </a:pPr>
            <a:r>
              <a:rPr lang="en-US"/>
              <a:t>PROBLEM STATEMENT</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PROJECT OVERVIEW</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END USERS</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OUR SOLUTION AND PROPOSITION</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DATASET DESCRIPTION</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WOW IN OUR SOLUTION</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MODELLING</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RESULTS</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CONCLUSION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4"/>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PROBLEM STATEMENT</a:t>
            </a:r>
            <a:endParaRPr lang="en-US"/>
          </a:p>
        </p:txBody>
      </p:sp>
      <p:sp>
        <p:nvSpPr>
          <p:cNvPr id="125" name="Google Shape;125;p4"/>
          <p:cNvSpPr txBox="1"/>
          <p:nvPr>
            <p:ph type="body" idx="1"/>
          </p:nvPr>
        </p:nvSpPr>
        <p:spPr>
          <a:xfrm>
            <a:off x="661950" y="2743201"/>
            <a:ext cx="10868100" cy="1371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I WANT TO KNOW ABOUT THE DIFFERENCE BETWEEN MALE EMPLOYEES AND FEMALE EMPLOYEES IN AN ORGANIZATION AND ALSO TO KNOW ABOUT WHICH CITY THE EMPLOYEES BELONG TO. HENCE THE PROJECT IS BEING CONDUCTED.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
        <p:nvSpPr>
          <p:cNvPr id="130" name="Google Shape;130;p5"/>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PROJECT OVERVIEW</a:t>
            </a:r>
            <a:endParaRPr lang="en-US"/>
          </a:p>
        </p:txBody>
      </p:sp>
      <p:sp>
        <p:nvSpPr>
          <p:cNvPr id="131" name="Google Shape;131;p5"/>
          <p:cNvSpPr txBox="1"/>
          <p:nvPr>
            <p:ph type="body" idx="1"/>
          </p:nvPr>
        </p:nvSpPr>
        <p:spPr>
          <a:xfrm>
            <a:off x="1066800" y="2743200"/>
            <a:ext cx="10058400" cy="1371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THIS PROJECT IS BEING MADE TO FIND OUT THE DIFFERENCE BETWEEN THE NUMBER OF MALE AND FEMALE EMPLOYEES AND ALSO TO FIND THE DIFFERENT CITIES FROM WHICH THE EMPLOYEES ARE FROM WITH THE HELP OF MS EXCEL AND ITS VARIOUS FUNCTIONS.</a:t>
            </a:r>
            <a:endParaRPr lang="en-US"/>
          </a:p>
          <a:p>
            <a:pPr marL="0" lvl="0" indent="0" algn="ctr" rtl="0">
              <a:lnSpc>
                <a:spcPct val="100000"/>
              </a:lnSpc>
              <a:spcBef>
                <a:spcPts val="900"/>
              </a:spcBef>
              <a:spcAft>
                <a:spcPts val="0"/>
              </a:spcAft>
              <a:buSzPts val="180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6"/>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WHO ARE THE END USERS?</a:t>
            </a:r>
            <a:endParaRPr lang="en-US"/>
          </a:p>
        </p:txBody>
      </p:sp>
      <p:pic>
        <p:nvPicPr>
          <p:cNvPr id="137" name="Google Shape;137;p6"/>
          <p:cNvPicPr preferRelativeResize="0"/>
          <p:nvPr>
            <p:ph type="body" idx="1"/>
          </p:nvPr>
        </p:nvPicPr>
        <p:blipFill rotWithShape="1">
          <a:blip r:embed="rId1"/>
          <a:srcRect/>
          <a:stretch>
            <a:fillRect/>
          </a:stretch>
        </p:blipFill>
        <p:spPr>
          <a:xfrm>
            <a:off x="4123958" y="2268156"/>
            <a:ext cx="3944100" cy="2958300"/>
          </a:xfrm>
          <a:prstGeom prst="rect">
            <a:avLst/>
          </a:prstGeom>
          <a:noFill/>
          <a:ln>
            <a:noFill/>
          </a:ln>
        </p:spPr>
      </p:pic>
      <p:sp>
        <p:nvSpPr>
          <p:cNvPr id="138" name="Google Shape;138;p6"/>
          <p:cNvSpPr txBox="1"/>
          <p:nvPr/>
        </p:nvSpPr>
        <p:spPr>
          <a:xfrm>
            <a:off x="4248750" y="5682343"/>
            <a:ext cx="3694500" cy="303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t>(</a:t>
            </a:r>
            <a:r>
              <a:rPr lang="en-US" sz="900" b="1" i="0" strike="noStrike" cap="none">
                <a:solidFill>
                  <a:schemeClr val="dk1"/>
                </a:solidFill>
                <a:uFill>
                  <a:noFill/>
                </a:uFill>
                <a:latin typeface="Century Gothic" panose="020B0502020202020204"/>
                <a:ea typeface="Century Gothic" panose="020B0502020202020204"/>
                <a:cs typeface="Century Gothic" panose="020B0502020202020204"/>
                <a:sym typeface="Century Gothic" panose="020B0502020202020204"/>
                <a:hlinkClick r:id="rId2"/>
              </a:rPr>
              <a:t>This Photo</a:t>
            </a:r>
            <a:r>
              <a:rPr lang="en-US" sz="900" b="1" i="0"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rPr>
              <a:t> by an Unknown Author is licensed under </a:t>
            </a:r>
            <a:r>
              <a:rPr lang="en-US" sz="900" b="1" i="0" strike="noStrike" cap="none">
                <a:solidFill>
                  <a:schemeClr val="dk1"/>
                </a:solidFill>
                <a:uFill>
                  <a:noFill/>
                </a:uFill>
                <a:latin typeface="Century Gothic" panose="020B0502020202020204"/>
                <a:ea typeface="Century Gothic" panose="020B0502020202020204"/>
                <a:cs typeface="Century Gothic" panose="020B0502020202020204"/>
                <a:sym typeface="Century Gothic" panose="020B0502020202020204"/>
                <a:hlinkClick r:id="rId3"/>
              </a:rPr>
              <a:t>CC BY-NC</a:t>
            </a:r>
            <a:r>
              <a:rPr lang="en-US" sz="900" b="1">
                <a:solidFill>
                  <a:schemeClr val="dk1"/>
                </a:solidFill>
                <a:latin typeface="Century Gothic" panose="020B0502020202020204"/>
                <a:ea typeface="Century Gothic" panose="020B0502020202020204"/>
                <a:cs typeface="Century Gothic" panose="020B0502020202020204"/>
                <a:sym typeface="Century Gothic" panose="020B0502020202020204"/>
              </a:rPr>
              <a:t>)</a:t>
            </a:r>
            <a:endParaRPr sz="900" b="1">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7"/>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Century Gothic" panose="020B0502020202020204"/>
              <a:buNone/>
            </a:pPr>
            <a:r>
              <a:rPr lang="en-US"/>
              <a:t>OUR SOLUTION AND ITS VALUE PROPOSITION</a:t>
            </a:r>
            <a:endParaRPr lang="en-US"/>
          </a:p>
        </p:txBody>
      </p:sp>
      <p:sp>
        <p:nvSpPr>
          <p:cNvPr id="144" name="Google Shape;144;p7"/>
          <p:cNvSpPr txBox="1"/>
          <p:nvPr>
            <p:ph type="body" idx="1"/>
          </p:nvPr>
        </p:nvSpPr>
        <p:spPr>
          <a:xfrm>
            <a:off x="1066800" y="2904009"/>
            <a:ext cx="10058400" cy="10500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a:t>TO SOLVE MY PROBLEM, I HAVE COLLECTED DATA SETS OF EMPLOYEES WITH INFORMATION REGARDING GENDER, LEAVE OUT, BENCHED OUT, CITY AND I WILL BE USING VARIOUS FUNCTIONS OF MS EXCEL TO FIND OUT THE SOLUTION.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8"/>
          <p:cNvSpPr txBox="1"/>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800"/>
              <a:buFont typeface="Century Gothic" panose="020B0502020202020204"/>
              <a:buNone/>
            </a:pPr>
            <a:r>
              <a:rPr lang="en-US"/>
              <a:t>DATA SET DESCRIPTION</a:t>
            </a:r>
            <a:endParaRPr lang="en-US"/>
          </a:p>
        </p:txBody>
      </p:sp>
      <p:sp>
        <p:nvSpPr>
          <p:cNvPr id="150" name="Google Shape;150;p8"/>
          <p:cNvSpPr txBox="1"/>
          <p:nvPr>
            <p:ph type="body" idx="1"/>
          </p:nvPr>
        </p:nvSpPr>
        <p:spPr>
          <a:xfrm>
            <a:off x="662100" y="2267482"/>
            <a:ext cx="10867800" cy="3931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b="1" u="sng"/>
              <a:t>FEATURES OF DATA SET:</a:t>
            </a:r>
            <a:endParaRPr lang="en-US" b="1" u="sng"/>
          </a:p>
          <a:p>
            <a:pPr marL="342900" lvl="0" indent="-342900" algn="l" rtl="0">
              <a:lnSpc>
                <a:spcPct val="100000"/>
              </a:lnSpc>
              <a:spcBef>
                <a:spcPts val="900"/>
              </a:spcBef>
              <a:spcAft>
                <a:spcPts val="0"/>
              </a:spcAft>
              <a:buSzPts val="1800"/>
              <a:buFont typeface="Century Gothic" panose="020B0502020202020204"/>
              <a:buAutoNum type="arabicPeriod"/>
            </a:pPr>
            <a:r>
              <a:rPr lang="en-US"/>
              <a:t>ID</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GENDER</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CITY</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BENCHED OUT</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LEAVE OUT</a:t>
            </a:r>
            <a:endParaRPr lang="en-US"/>
          </a:p>
          <a:p>
            <a:pPr marL="342900" lvl="0" indent="-342900" algn="l" rtl="0">
              <a:lnSpc>
                <a:spcPct val="100000"/>
              </a:lnSpc>
              <a:spcBef>
                <a:spcPts val="900"/>
              </a:spcBef>
              <a:spcAft>
                <a:spcPts val="0"/>
              </a:spcAft>
              <a:buSzPts val="1800"/>
              <a:buFont typeface="Century Gothic" panose="020B0502020202020204"/>
              <a:buAutoNum type="arabicPeriod"/>
            </a:pPr>
            <a:r>
              <a:rPr lang="en-US"/>
              <a:t>EXPERIENCE</a:t>
            </a:r>
            <a:endParaRPr lang="en-US"/>
          </a:p>
          <a:p>
            <a:pPr marL="0" lvl="0" indent="0" algn="l" rtl="0">
              <a:lnSpc>
                <a:spcPct val="100000"/>
              </a:lnSpc>
              <a:spcBef>
                <a:spcPts val="900"/>
              </a:spcBef>
              <a:spcAft>
                <a:spcPts val="0"/>
              </a:spcAft>
              <a:buSzPts val="1800"/>
              <a:buNone/>
            </a:pPr>
          </a:p>
          <a:p>
            <a:pPr marL="0" lvl="0" indent="0" algn="ctr" rtl="0">
              <a:lnSpc>
                <a:spcPct val="100000"/>
              </a:lnSpc>
              <a:spcBef>
                <a:spcPts val="900"/>
              </a:spcBef>
              <a:spcAft>
                <a:spcPts val="0"/>
              </a:spcAft>
              <a:buSzPts val="1800"/>
              <a:buNone/>
            </a:pPr>
            <a:r>
              <a:rPr lang="en-US" b="1"/>
              <a:t>(</a:t>
            </a:r>
            <a:r>
              <a:rPr lang="en-US" b="1"/>
              <a:t>THE DATA SET HAS BEEN EXTRACTED FROM KAGGLE)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9"/>
          <p:cNvSpPr txBox="1"/>
          <p:nvPr>
            <p:ph type="title"/>
          </p:nvPr>
        </p:nvSpPr>
        <p:spPr>
          <a:xfrm>
            <a:off x="824250" y="596766"/>
            <a:ext cx="10543500" cy="1371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Century Gothic" panose="020B0502020202020204"/>
              <a:buNone/>
            </a:pPr>
            <a:r>
              <a:rPr lang="en-US"/>
              <a:t>THE “WOW” FACTOR IN OUR SOLUTION</a:t>
            </a:r>
            <a:endParaRPr lang="en-US"/>
          </a:p>
        </p:txBody>
      </p:sp>
      <p:sp>
        <p:nvSpPr>
          <p:cNvPr id="156" name="Google Shape;156;p9"/>
          <p:cNvSpPr txBox="1"/>
          <p:nvPr>
            <p:ph type="body" idx="1"/>
          </p:nvPr>
        </p:nvSpPr>
        <p:spPr>
          <a:xfrm>
            <a:off x="1066800" y="2451597"/>
            <a:ext cx="10058400" cy="1954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FUNCTIONS AND FORMULAS</a:t>
            </a:r>
            <a:endParaRPr lang="en-US"/>
          </a:p>
          <a:p>
            <a:pPr marL="182880" lvl="0" indent="-182880" algn="l" rtl="0">
              <a:lnSpc>
                <a:spcPct val="100000"/>
              </a:lnSpc>
              <a:spcBef>
                <a:spcPts val="900"/>
              </a:spcBef>
              <a:spcAft>
                <a:spcPts val="0"/>
              </a:spcAft>
              <a:buSzPts val="1800"/>
              <a:buChar char="◦"/>
            </a:pPr>
            <a:r>
              <a:rPr lang="en-US"/>
              <a:t>DATA ANALYZING AND VISUALIZATION</a:t>
            </a:r>
            <a:endParaRPr lang="en-US"/>
          </a:p>
          <a:p>
            <a:pPr marL="182880" lvl="0" indent="-182880" algn="l" rtl="0">
              <a:lnSpc>
                <a:spcPct val="100000"/>
              </a:lnSpc>
              <a:spcBef>
                <a:spcPts val="900"/>
              </a:spcBef>
              <a:spcAft>
                <a:spcPts val="0"/>
              </a:spcAft>
              <a:buSzPts val="1800"/>
              <a:buChar char="◦"/>
            </a:pPr>
            <a:r>
              <a:rPr lang="en-US"/>
              <a:t>ORGANIZING AND FORMATTING WORKSHEETS</a:t>
            </a:r>
            <a:endParaRPr lang="en-US"/>
          </a:p>
          <a:p>
            <a:pPr marL="182880" lvl="0" indent="-182880" algn="l" rtl="0">
              <a:lnSpc>
                <a:spcPct val="100000"/>
              </a:lnSpc>
              <a:spcBef>
                <a:spcPts val="900"/>
              </a:spcBef>
              <a:spcAft>
                <a:spcPts val="0"/>
              </a:spcAft>
              <a:buSzPts val="1800"/>
              <a:buChar char="◦"/>
            </a:pPr>
            <a:r>
              <a:rPr lang="en-US"/>
              <a:t>SHORTCUT AND PRODUCTIVITY TIPS</a:t>
            </a:r>
            <a:endParaRPr lang="en-US"/>
          </a:p>
          <a:p>
            <a:pPr marL="182880" lvl="0" indent="-182880" algn="l" rtl="0">
              <a:lnSpc>
                <a:spcPct val="100000"/>
              </a:lnSpc>
              <a:spcBef>
                <a:spcPts val="900"/>
              </a:spcBef>
              <a:spcAft>
                <a:spcPts val="0"/>
              </a:spcAft>
              <a:buSzPts val="1800"/>
              <a:buChar char="◦"/>
            </a:pPr>
            <a:r>
              <a:rPr lang="en-US"/>
              <a:t>SOLVING PROBLEMS AND CHALLENGES</a:t>
            </a:r>
            <a:endParaRPr lang="en-US"/>
          </a:p>
        </p:txBody>
      </p:sp>
    </p:spTree>
  </p:cSld>
  <p:clrMapOvr>
    <a:masterClrMapping/>
  </p:clrMapOvr>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2464</Words>
  <Application>WPS Presentation</Application>
  <PresentationFormat/>
  <Paragraphs>81</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Century Gothic</vt:lpstr>
      <vt:lpstr>Garamond</vt:lpstr>
      <vt:lpstr>Segoe Print</vt:lpstr>
      <vt:lpstr>Microsoft YaHei</vt:lpstr>
      <vt:lpstr>Arial Unicode MS</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FACTOR IN OUR SOLUTION</vt:lpstr>
      <vt:lpstr>MODELLING</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
  <cp:lastModifiedBy>Σᴀᴘ O'Sᴍѻ廴ᴇ</cp:lastModifiedBy>
  <cp:revision>1</cp:revision>
  <dcterms:created xsi:type="dcterms:W3CDTF">2024-08-31T18:17:15Z</dcterms:created>
  <dcterms:modified xsi:type="dcterms:W3CDTF">2024-08-31T18:17:15Z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A01E590986E44D92848694C2336958DC_13</vt:lpwstr>
  </property>
  <property fmtid="{D5CDD505-2E9C-101B-9397-08002B2CF9AE}" pid="3" name="KSOProductBuildVer">
    <vt:lpwstr>2057-12.2.0.18165</vt:lpwstr>
  </property>
</Properties>
</file>