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0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9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3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"/>
            <a:ext cx="9144000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92" y="-20677"/>
            <a:ext cx="9208842" cy="6871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1436" y="983673"/>
            <a:ext cx="4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6318" y="15679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2951" y="15679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4073" y="2133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5762" y="2133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84" y="2667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6282" y="285166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69132" y="252827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97868" y="28516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4073" y="3454286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116" y="38236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6282" y="400828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483021"/>
            <a:ext cx="4709366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GB" altLang="en-US" b="1" u="sng" dirty="0">
                <a:solidFill>
                  <a:srgbClr val="000000"/>
                </a:solidFill>
                <a:latin typeface="timesl" charset="0"/>
              </a:rPr>
              <a:t>Algorithm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altLang="en-US" sz="2000" b="1" dirty="0" err="1" smtClean="0">
                <a:solidFill>
                  <a:srgbClr val="000000"/>
                </a:solidFill>
                <a:latin typeface="timesl" charset="0"/>
              </a:rPr>
              <a:t>bst</a:t>
            </a:r>
            <a:r>
              <a:rPr lang="en-GB" altLang="en-US" sz="2000" b="1" dirty="0" smtClean="0">
                <a:solidFill>
                  <a:srgbClr val="000000"/>
                </a:solidFill>
                <a:latin typeface="timesl" charset="0"/>
              </a:rPr>
              <a:t>(root, l, </a:t>
            </a:r>
            <a:r>
              <a:rPr lang="en-GB" altLang="en-US" sz="2000" b="1" dirty="0" err="1" smtClean="0">
                <a:solidFill>
                  <a:srgbClr val="000000"/>
                </a:solidFill>
                <a:latin typeface="timesl" charset="0"/>
              </a:rPr>
              <a:t>r,k</a:t>
            </a:r>
            <a:r>
              <a:rPr lang="en-GB" altLang="en-US" b="1" dirty="0" smtClean="0">
                <a:solidFill>
                  <a:srgbClr val="000000"/>
                </a:solidFill>
                <a:latin typeface="timesl" charset="0"/>
              </a:rPr>
              <a:t>)</a:t>
            </a:r>
            <a:endParaRPr lang="en-GB" altLang="en-US" b="1" dirty="0">
              <a:solidFill>
                <a:srgbClr val="000000"/>
              </a:solidFill>
              <a:latin typeface="timesl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GB" altLang="en-US" dirty="0">
                <a:solidFill>
                  <a:srgbClr val="000000"/>
                </a:solidFill>
                <a:latin typeface="timesl" charset="0"/>
              </a:rPr>
              <a:t>1.  </a:t>
            </a:r>
            <a:r>
              <a:rPr lang="en-GB" altLang="en-US" dirty="0" err="1" smtClean="0">
                <a:solidFill>
                  <a:srgbClr val="000000"/>
                </a:solidFill>
                <a:latin typeface="timesl" charset="0"/>
              </a:rPr>
              <a:t>loc</a:t>
            </a:r>
            <a:r>
              <a:rPr lang="en-GB" altLang="en-US" dirty="0" smtClean="0">
                <a:solidFill>
                  <a:srgbClr val="000000"/>
                </a:solidFill>
                <a:latin typeface="timesl" charset="0"/>
              </a:rPr>
              <a:t>:= </a:t>
            </a:r>
            <a:r>
              <a:rPr lang="en-GB" altLang="en-US" dirty="0" err="1" smtClean="0">
                <a:solidFill>
                  <a:srgbClr val="000000"/>
                </a:solidFill>
                <a:latin typeface="timesl" charset="0"/>
              </a:rPr>
              <a:t>bst</a:t>
            </a:r>
            <a:r>
              <a:rPr lang="en-GB" altLang="en-US" dirty="0" smtClean="0">
                <a:solidFill>
                  <a:srgbClr val="000000"/>
                </a:solidFill>
                <a:latin typeface="timesl" charset="0"/>
              </a:rPr>
              <a:t>(r, k, </a:t>
            </a:r>
            <a:r>
              <a:rPr lang="en-GB" altLang="en-US" dirty="0">
                <a:solidFill>
                  <a:srgbClr val="000000"/>
                </a:solidFill>
                <a:latin typeface="timesl" charset="0"/>
              </a:rPr>
              <a:t>NULL)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GB" altLang="en-US" dirty="0">
                <a:solidFill>
                  <a:srgbClr val="000000"/>
                </a:solidFill>
                <a:latin typeface="timesl" charset="0"/>
              </a:rPr>
              <a:t>2.  If </a:t>
            </a:r>
            <a:r>
              <a:rPr lang="en-GB" altLang="en-US" dirty="0" err="1" smtClean="0">
                <a:solidFill>
                  <a:srgbClr val="000000"/>
                </a:solidFill>
                <a:latin typeface="timesl" charset="0"/>
              </a:rPr>
              <a:t>loc</a:t>
            </a:r>
            <a:r>
              <a:rPr lang="en-GB" altLang="en-US" dirty="0" smtClean="0">
                <a:solidFill>
                  <a:srgbClr val="000000"/>
                </a:solidFill>
                <a:latin typeface="timesl" charset="0"/>
              </a:rPr>
              <a:t> </a:t>
            </a:r>
            <a:r>
              <a:rPr lang="en-GB" altLang="en-US" dirty="0">
                <a:solidFill>
                  <a:srgbClr val="000000"/>
                </a:solidFill>
                <a:latin typeface="timesl" charset="0"/>
              </a:rPr>
              <a:t>= NULL then Print: </a:t>
            </a:r>
            <a:r>
              <a:rPr lang="en-GB" altLang="en-US" dirty="0" smtClean="0">
                <a:solidFill>
                  <a:srgbClr val="000000"/>
                </a:solidFill>
                <a:latin typeface="timesl" charset="0"/>
              </a:rPr>
              <a:t>“Item not found”.</a:t>
            </a:r>
            <a:endParaRPr lang="en-GB" altLang="en-US" dirty="0">
              <a:solidFill>
                <a:srgbClr val="000000"/>
              </a:solidFill>
              <a:latin typeface="timesl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GB" altLang="en-US" dirty="0">
                <a:solidFill>
                  <a:srgbClr val="000000"/>
                </a:solidFill>
                <a:latin typeface="timesl" charset="0"/>
              </a:rPr>
              <a:t>3.  Else Print: “Item </a:t>
            </a:r>
            <a:r>
              <a:rPr lang="en-GB" altLang="en-US" dirty="0" smtClean="0">
                <a:solidFill>
                  <a:srgbClr val="000000"/>
                </a:solidFill>
                <a:latin typeface="timesl" charset="0"/>
              </a:rPr>
              <a:t>found in </a:t>
            </a:r>
            <a:r>
              <a:rPr lang="en-GB" altLang="en-US" dirty="0" err="1" smtClean="0">
                <a:solidFill>
                  <a:srgbClr val="000000"/>
                </a:solidFill>
                <a:latin typeface="timesl" charset="0"/>
              </a:rPr>
              <a:t>bst</a:t>
            </a:r>
            <a:r>
              <a:rPr lang="en-GB" altLang="en-US" dirty="0" smtClean="0">
                <a:solidFill>
                  <a:srgbClr val="000000"/>
                </a:solidFill>
                <a:latin typeface="timesl" charset="0"/>
              </a:rPr>
              <a:t>”.</a:t>
            </a:r>
            <a:endParaRPr lang="en-GB" altLang="en-US" dirty="0">
              <a:solidFill>
                <a:srgbClr val="000000"/>
              </a:solidFill>
              <a:latin typeface="timesl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GB" altLang="en-US" dirty="0">
                <a:solidFill>
                  <a:srgbClr val="000000"/>
                </a:solidFill>
              </a:rPr>
              <a:t>4.  End</a:t>
            </a:r>
            <a:r>
              <a:rPr lang="en-GB" altLang="en-US" dirty="0" smtClean="0">
                <a:solidFill>
                  <a:srgbClr val="000000"/>
                </a:solidFill>
              </a:rPr>
              <a:t>.</a:t>
            </a: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3454286"/>
            <a:ext cx="1677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</a:t>
            </a:r>
          </a:p>
          <a:p>
            <a:r>
              <a:rPr lang="en-US" dirty="0"/>
              <a:t>r</a:t>
            </a:r>
            <a:r>
              <a:rPr lang="en-US" dirty="0" smtClean="0"/>
              <a:t>oot=root of </a:t>
            </a:r>
            <a:r>
              <a:rPr lang="en-US" dirty="0" err="1" smtClean="0"/>
              <a:t>bst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=right leaf</a:t>
            </a:r>
          </a:p>
          <a:p>
            <a:r>
              <a:rPr lang="en-US" dirty="0" smtClean="0"/>
              <a:t>l=left leaf</a:t>
            </a:r>
          </a:p>
          <a:p>
            <a:r>
              <a:rPr lang="en-US" dirty="0"/>
              <a:t>k</a:t>
            </a:r>
            <a:r>
              <a:rPr lang="en-US" dirty="0" smtClean="0"/>
              <a:t>=key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82243" y="4008284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Searching for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152400"/>
            <a:ext cx="543129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1313" indent="-341313">
              <a:lnSpc>
                <a:spcPct val="150000"/>
              </a:lnSpc>
              <a:buClr>
                <a:srgbClr val="000000"/>
              </a:buClr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Search(</a:t>
            </a:r>
            <a:r>
              <a:rPr lang="en-GB" altLang="en-US" dirty="0" err="1">
                <a:solidFill>
                  <a:srgbClr val="000000"/>
                </a:solidFill>
                <a:latin typeface="Times" pitchFamily="16" charset="0"/>
              </a:rPr>
              <a:t>N</a:t>
            </a:r>
            <a:r>
              <a:rPr lang="en-GB" altLang="en-US" dirty="0" err="1" smtClean="0">
                <a:solidFill>
                  <a:srgbClr val="000000"/>
                </a:solidFill>
                <a:latin typeface="Times" pitchFamily="16" charset="0"/>
              </a:rPr>
              <a:t>ode,Key</a:t>
            </a: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)</a:t>
            </a:r>
          </a:p>
          <a:p>
            <a:pPr marL="341313" indent="-341313">
              <a:lnSpc>
                <a:spcPct val="150000"/>
              </a:lnSpc>
              <a:buClr>
                <a:srgbClr val="000000"/>
              </a:buClr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1. 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If Node = NULL then return NULL.</a:t>
            </a:r>
          </a:p>
          <a:p>
            <a:pPr marL="341313" indent="-341313">
              <a:lnSpc>
                <a:spcPct val="150000"/>
              </a:lnSpc>
              <a:buClr>
                <a:srgbClr val="000000"/>
              </a:buClr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2. If Key &lt; </a:t>
            </a:r>
            <a:r>
              <a:rPr lang="en-GB" altLang="en-US" dirty="0" err="1">
                <a:solidFill>
                  <a:srgbClr val="000000"/>
                </a:solidFill>
                <a:latin typeface="Times" pitchFamily="16" charset="0"/>
              </a:rPr>
              <a:t>Node.Key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 then Search(</a:t>
            </a:r>
            <a:r>
              <a:rPr lang="en-GB" altLang="en-US" dirty="0" err="1">
                <a:solidFill>
                  <a:srgbClr val="000000"/>
                </a:solidFill>
                <a:latin typeface="Times" pitchFamily="16" charset="0"/>
              </a:rPr>
              <a:t>Node.Left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, </a:t>
            </a: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Key).</a:t>
            </a:r>
            <a:endParaRPr lang="en-GB" altLang="en-US" dirty="0">
              <a:solidFill>
                <a:srgbClr val="000000"/>
              </a:solidFill>
              <a:latin typeface="Times" pitchFamily="16" charset="0"/>
            </a:endParaRPr>
          </a:p>
          <a:p>
            <a:pPr marL="341313" indent="-341313">
              <a:lnSpc>
                <a:spcPct val="150000"/>
              </a:lnSpc>
              <a:buClr>
                <a:srgbClr val="000000"/>
              </a:buClr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3. Else if Key &gt; </a:t>
            </a:r>
            <a:r>
              <a:rPr lang="en-GB" altLang="en-US" dirty="0" err="1">
                <a:solidFill>
                  <a:srgbClr val="000000"/>
                </a:solidFill>
                <a:latin typeface="Times" pitchFamily="16" charset="0"/>
              </a:rPr>
              <a:t>Node.Key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 then Search(</a:t>
            </a:r>
            <a:r>
              <a:rPr lang="en-GB" altLang="en-US" dirty="0" err="1">
                <a:solidFill>
                  <a:srgbClr val="000000"/>
                </a:solidFill>
                <a:latin typeface="Times" pitchFamily="16" charset="0"/>
              </a:rPr>
              <a:t>Node.Right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, </a:t>
            </a: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Key</a:t>
            </a:r>
            <a:endParaRPr lang="en-GB" altLang="en-US" dirty="0">
              <a:solidFill>
                <a:srgbClr val="000000"/>
              </a:solidFill>
              <a:latin typeface="Times" pitchFamily="16" charset="0"/>
            </a:endParaRPr>
          </a:p>
          <a:p>
            <a:pPr marL="341313" indent="-341313">
              <a:lnSpc>
                <a:spcPct val="150000"/>
              </a:lnSpc>
              <a:buClr>
                <a:srgbClr val="000000"/>
              </a:buClr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4. Else return </a:t>
            </a: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Node</a:t>
            </a:r>
            <a:endParaRPr lang="en-GB" altLang="en-US" dirty="0">
              <a:solidFill>
                <a:srgbClr val="000000"/>
              </a:solidFill>
              <a:latin typeface="Times" pitchFamily="1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269708"/>
            <a:ext cx="4008341" cy="231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125"/>
              </a:spcBef>
              <a:buClr>
                <a:srgbClr val="000000"/>
              </a:buClr>
              <a:buSzPct val="100000"/>
            </a:pPr>
            <a:r>
              <a:rPr lang="en-GB" altLang="en-US" b="1" u="sng" dirty="0">
                <a:solidFill>
                  <a:srgbClr val="000000"/>
                </a:solidFill>
                <a:latin typeface="Times" pitchFamily="16" charset="0"/>
              </a:rPr>
              <a:t>Steps:</a:t>
            </a:r>
          </a:p>
          <a:p>
            <a:pPr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Search(Root, </a:t>
            </a: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2)                Search(A,2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)</a:t>
            </a:r>
          </a:p>
          <a:p>
            <a:pPr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Search(A-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&gt;</a:t>
            </a: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Left,2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)          </a:t>
            </a: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Search(B, 2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)</a:t>
            </a:r>
          </a:p>
          <a:p>
            <a:pPr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Search(B-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&gt;Left, </a:t>
            </a: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2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)         </a:t>
            </a: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Search(D, 2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)</a:t>
            </a:r>
          </a:p>
          <a:p>
            <a:pPr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Return </a:t>
            </a: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D 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and Print: Item </a:t>
            </a:r>
            <a:r>
              <a:rPr lang="en-GB" altLang="en-US" dirty="0" smtClean="0">
                <a:solidFill>
                  <a:srgbClr val="000000"/>
                </a:solidFill>
                <a:latin typeface="Times" pitchFamily="16" charset="0"/>
              </a:rPr>
              <a:t>found </a:t>
            </a:r>
            <a:r>
              <a:rPr lang="en-GB" altLang="en-US" dirty="0">
                <a:solidFill>
                  <a:srgbClr val="000000"/>
                </a:solidFill>
                <a:latin typeface="Times" pitchFamily="16" charset="0"/>
              </a:rPr>
              <a:t>in BST.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9292" y="4269636"/>
            <a:ext cx="165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Explanation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5029200"/>
            <a:ext cx="8415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compare the element with the parent leaf if found the return else compare  if the </a:t>
            </a:r>
          </a:p>
          <a:p>
            <a:r>
              <a:rPr lang="en-US" dirty="0"/>
              <a:t>s</a:t>
            </a:r>
            <a:r>
              <a:rPr lang="en-US" dirty="0" smtClean="0"/>
              <a:t>earching element is less then  parent node then go the left node else right node so we </a:t>
            </a:r>
          </a:p>
          <a:p>
            <a:r>
              <a:rPr lang="en-US" dirty="0"/>
              <a:t>d</a:t>
            </a:r>
            <a:r>
              <a:rPr lang="en-US" dirty="0" smtClean="0"/>
              <a:t>one this process and finally found the element in  leaf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19" y="0"/>
            <a:ext cx="9192492" cy="6858000"/>
          </a:xfrm>
        </p:spPr>
      </p:pic>
      <p:sp>
        <p:nvSpPr>
          <p:cNvPr id="5" name="TextBox 4"/>
          <p:cNvSpPr txBox="1"/>
          <p:nvPr/>
        </p:nvSpPr>
        <p:spPr>
          <a:xfrm>
            <a:off x="2743200" y="2514600"/>
            <a:ext cx="3408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i="1" dirty="0" smtClean="0"/>
              <a:t>Thank you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35459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193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2020-12-31T13:36:36Z</dcterms:created>
  <dcterms:modified xsi:type="dcterms:W3CDTF">2020-12-31T15:49:28Z</dcterms:modified>
</cp:coreProperties>
</file>