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533" r:id="rId3"/>
    <p:sldId id="875" r:id="rId4"/>
    <p:sldId id="883" r:id="rId5"/>
    <p:sldId id="884" r:id="rId6"/>
    <p:sldId id="885" r:id="rId7"/>
    <p:sldId id="886" r:id="rId8"/>
    <p:sldId id="887" r:id="rId9"/>
    <p:sldId id="888" r:id="rId10"/>
    <p:sldId id="889" r:id="rId11"/>
    <p:sldId id="890" r:id="rId12"/>
    <p:sldId id="891" r:id="rId13"/>
    <p:sldId id="892" r:id="rId14"/>
    <p:sldId id="893" r:id="rId15"/>
    <p:sldId id="773" r:id="rId16"/>
    <p:sldId id="882" r:id="rId17"/>
    <p:sldId id="389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35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091"/>
    <p:restoredTop sz="95897"/>
  </p:normalViewPr>
  <p:slideViewPr>
    <p:cSldViewPr snapToGrid="0" snapToObjects="1">
      <p:cViewPr varScale="1">
        <p:scale>
          <a:sx n="68" d="100"/>
          <a:sy n="68" d="100"/>
        </p:scale>
        <p:origin x="24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AFCA3-8692-284B-8585-538C88E69781}" type="datetimeFigureOut">
              <a:rPr lang="de-DE" smtClean="0"/>
              <a:t>24.02.25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54BA-4971-E342-BE16-E952CFA3B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1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CA52F-15E8-2044-BF5E-C255B056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563153-BC29-C140-8BCE-A49FA123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9ABEC-50FE-E149-BBBE-6287007F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093-E83A-C547-86F7-98056C585F90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3D385-9D17-9F4C-814D-47618AD0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7C493-018B-6B48-B49A-746D2A0A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725-BBEB-B243-92D8-4DFDBD8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44B2F-072C-9543-94A5-53FCA06E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0249F-8F8E-884D-BE25-06448D8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F1D-46C7-5E45-9996-7CD17A202F7D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0FCCA-910B-0C48-8E76-8782B524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21E1C-7FBE-E841-876F-38454E4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C9E5C6-8FF2-7F41-98C2-6770F144A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5593E-E726-8C47-9DD4-6B56A3C1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F841B-6297-1640-A88B-D1BD7E3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8BAA-3BE4-D44F-98EC-661CF7B17A77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0FFA-DCB3-F64E-A3C4-40358EA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A088D-880A-A44B-8EA8-5451FAEB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7E7D-31D2-2A4E-8EC3-5157DA41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F3E37-F0B3-F84B-9C42-C2935958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833E0-675C-C745-907D-2C318B01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B2CB-A836-0043-A8E0-69767BE8A345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CDD0F7-37FF-764C-AB58-B2067366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5708F-ACF4-6347-807C-359DE58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B302-046B-A14E-8B1F-CFABB7A4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F098AC-194B-684B-8282-A32E5F6F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FDACF-E360-EF46-9EF3-8F523C28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CAC-2433-374B-80B7-2270C5FAF0A8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B6F3-9104-7442-9C84-0D24D7CB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2BC20-B9ED-4844-B08D-C2998E2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6FE-E491-3F40-927D-6451E99A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1281F-0A72-4947-A178-A0CBC6B4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109A1-F643-AC44-A9A9-35E36388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2BCAE-2AE9-DB40-A0DD-FEC541F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F251-0767-DA49-9F69-54B401A7CF80}" type="datetime1">
              <a:rPr lang="de-AT" smtClean="0"/>
              <a:t>24.02.25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3618A-102A-AF42-82E9-E12BF00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BFDD9-0901-9842-9DB0-A7ECB128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4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1A059-AFAC-624B-BA0B-D33EC72D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D319A-7224-5440-884C-E468E599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0FA2C-5E62-2F4A-998E-7DA10EFD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4151D-0787-5546-83B0-E3A805AC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B0B85E-2116-3742-A75F-B1CD18C24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A38100-0368-ED44-A744-780678D1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A0AE-97CB-AA46-9941-537EE39A3F00}" type="datetime1">
              <a:rPr lang="de-AT" smtClean="0"/>
              <a:t>24.02.25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158002-58B4-064F-A49E-C8CB0D2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DB3E2F-C65A-4849-BDE5-7C82B14D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03D9-56CF-1D43-B829-BCDA8F13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E420F0-7157-7348-ACEA-F6425A4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C47-213C-9A45-A2CB-2DED91172FF4}" type="datetime1">
              <a:rPr lang="de-AT" smtClean="0"/>
              <a:t>24.02.25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45B172-521C-E04A-9702-9F7DED4C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EBD09-A80A-DD4D-88CF-5E75A79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2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34F888-2786-484A-A861-8066180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0E42-4471-8A44-A1DF-63E78300EB4D}" type="datetime1">
              <a:rPr lang="de-AT" smtClean="0"/>
              <a:t>24.02.25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36B68-E1D8-C34F-8F2B-A4B72977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A51CC-701E-EB4E-A093-A1A46D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C84EA-2D92-6549-BAA0-A98288C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7250F-A931-F949-BB89-4AC86B73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4474D-0AB4-FD40-85E2-1263E7EF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B2DF3C-8C0E-394E-98DA-70ED641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B2D-DD17-9849-A920-A4D78469A1FF}" type="datetime1">
              <a:rPr lang="de-AT" smtClean="0"/>
              <a:t>24.02.25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EA034-BB73-8847-BD45-BCC0DC40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41E96-21DF-8B4B-BB40-5F1BC5A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6261D-49F2-D745-A838-32077F0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F51492-FA0C-CB4D-A2AC-8F7EB07B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049CF0-DBEA-314C-8711-678A2CB0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BA572-1FF4-9C48-927C-F38B8093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B9D-F0FF-0A4F-B39C-5E38274028F2}" type="datetime1">
              <a:rPr lang="de-AT" smtClean="0"/>
              <a:t>24.02.25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34B98-7C1B-CE4C-9581-B390043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34D9C-AEF3-BA44-9D41-DB0D457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8AE68-EC3C-6743-A65A-FC2FB63D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7CBCDD-FEB3-604C-9058-497EEC4C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C0A28-C227-6643-A9C3-0FBEAF55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A052-C3C0-F04D-A994-C5E4D9B9B9F8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A3369-0020-6F40-B78E-81BE25F8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5C651-E5D3-0046-9476-4B60FBEAD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72927C-32C5-4241-8607-6497DE7E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1" y="0"/>
            <a:ext cx="686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2477B-D77C-8A2E-1D71-C01C861C2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58AA9-A9A8-6AE7-B13A-54D5B174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Warum Security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Posture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Management (SPM)? II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7B8740C-49DD-78D6-0439-B94607D09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0E056BC1-ACCE-6486-49DB-EE26067B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Vorteile: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Ganzheitliche Sicht auf den Sicherheitsstatus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Kontinuierliche Verbesserung der Sicherheitsmaßnahmen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Risikominimierung durch proaktive Überwachung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EAF36D-8BF8-1BA7-24FA-BF0CD829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CE863D-B88D-E0F9-FC3F-775E7FEF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10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6E19099-AB6A-1562-56AC-A272B6A6F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23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3CDCD-10D7-33B0-7E0F-D08E35443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979F1-0025-D10A-B8F0-377E4CA7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Herausforderungen für KMUs bei VM &amp; SPM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9AE15A4-1CEE-20A2-5DE9-E60B346BB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38CC97F-EBF8-4224-34FA-09872BAF1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Fehlende Automatisierung: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Manuelle Prozesse sind zeitaufwendig und fehleranfällig.</a:t>
            </a:r>
          </a:p>
          <a:p>
            <a:pPr marL="0" indent="0">
              <a:buNone/>
            </a:pPr>
            <a:endParaRPr lang="de-AT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Komplexe IT-Umgebungen: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Hybride Systeme (On-</a:t>
            </a:r>
            <a:r>
              <a:rPr lang="de-AT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Premise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und Cloud) erhöhen die Angriffsfläche.</a:t>
            </a:r>
          </a:p>
          <a:p>
            <a:pPr marL="0" indent="0">
              <a:buNone/>
            </a:pPr>
            <a:endParaRPr lang="de-AT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Mangel an Sicherheitsexpertise: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IT-Teams in KMUs sind oft Generalisten und keine Sicherheitsexperten.</a:t>
            </a:r>
          </a:p>
          <a:p>
            <a:pPr marL="0" indent="0">
              <a:buNone/>
            </a:pPr>
            <a:endParaRPr lang="de-AT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Budgetbeschränkungen: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Begrenzte finanzielle Ressourcen für Sicherheitslösungen und Personal.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E282EE-9213-3508-C26C-85E97220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F0A523-A6F0-70A2-E869-B4F40509A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11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A5A4726-8E72-9D8B-81EB-9122B7343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6E2FF9B-A923-1117-8255-52420FDCF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2763839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75FD3F3-DAC9-BE99-C743-EEA06312D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37" y="3894141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0407B9F-A7C4-9BB7-4857-6B7A9A4F7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27" y="5127632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75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F7D66-B95C-8B72-1056-35EC90782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654F7-EE7F-A6F7-11D4-98CF6DB6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Nutzen und ROI von VM &amp; SPM für KMUs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6F1E923-A1E0-227C-BD9E-AD1A91EFF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8E298FE-F6FE-89A1-0307-4FCB49540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Reduzierung der Sicherheitsrisiken: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Früherkennung und Behebung von Schwachstellen verhindern potenzielle Angriffe.</a:t>
            </a:r>
          </a:p>
          <a:p>
            <a:pPr marL="0" indent="0">
              <a:buNone/>
            </a:pPr>
            <a:endParaRPr lang="de-AT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Kosteneffizienz: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Vermeidung hoher Kosten durch Vorfälle, Bußgelder und Ausfallzeiten.</a:t>
            </a:r>
          </a:p>
          <a:p>
            <a:pPr marL="0" indent="0">
              <a:buNone/>
            </a:pPr>
            <a:endParaRPr lang="de-AT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Vertrauensaufbau: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Kunden und Partner vertrauen Unternehmen mehr, die ihre Sicherheitslage proaktiv managen.</a:t>
            </a:r>
          </a:p>
          <a:p>
            <a:pPr marL="0" indent="0">
              <a:buNone/>
            </a:pPr>
            <a:endParaRPr lang="de-AT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Compliance und Rechtssicherheit: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Einhaltung gesetzlicher Anforderungen und Sicherheitsstandards.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978993-13E4-0832-B0EB-10150E6B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A7CB09-4138-6EB7-EDEB-DC3F0747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12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ACAD5AB-4FBB-7CED-CA00-63785C958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A0B8690-52FD-C975-BFC4-0BBEA07B8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2763839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4493314-9817-2E26-7C5C-017F972FA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37" y="3894141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4F68A07-18A8-CBD8-6129-79AFEA3AA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27" y="5127632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3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21CD0-3146-1FC6-C4DD-D3D8C63A6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9BB9C-9E04-B7A1-D8A5-68181B0B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Praxisbeispiele: Erfolgreiches VM &amp; SPM in KMUs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D2C934E-FCC7-3F81-3680-4786E59E3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AAC7EE46-02E8-1A0B-197D-E97CC1CC7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Beispiel 1: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KMU aus der Finanzbranche implementierte VM und reduzierte kritische Schwachstellen um 75 % innerhalb von 3 Monaten.</a:t>
            </a:r>
          </a:p>
          <a:p>
            <a:pPr marL="0" indent="0">
              <a:buNone/>
            </a:pPr>
            <a:endParaRPr lang="de-AT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Beispiel 2: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IT-Dienstleister verbesserte seine Security </a:t>
            </a:r>
            <a:r>
              <a:rPr lang="de-AT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Posture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und bestand erfolgreich ein ISO 27001 Audit.</a:t>
            </a:r>
          </a:p>
          <a:p>
            <a:pPr marL="0" indent="0">
              <a:buNone/>
            </a:pPr>
            <a:endParaRPr lang="de-AT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Beispiel 3: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Produktionsunternehmen verhinderte durch SPM einen Ransomware-Angriff durch frühzeitige Erkennung einer Fehlkonfiguration.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2CDF8D-E36D-39B8-5970-113F1289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CED7D3-75DC-9AA6-9E6B-32B26791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1D6041A-5CF1-FF2B-E70F-EFBEFB295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F2F7F86-291C-948F-101E-79A942FEE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132137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D1B2664-A1D5-81AF-1CD4-74B9316C5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12" y="4618036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54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0BBC7-9E85-9A6E-52BD-B3FEEB3F0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E6618-FB14-7EAF-EA9D-F41F7C71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Fazit: Warum KMUs jetzt handeln müssen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E6F7FED-ABEB-C4D7-ED90-3B0C2CBBF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FF5C7C17-C02D-6834-63C3-21571B398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Cyberbedrohungen nehmen weiter zu – auch für KMUs.</a:t>
            </a:r>
          </a:p>
          <a:p>
            <a:pPr marL="0" indent="0">
              <a:buNone/>
            </a:pP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Vulnerability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Management &amp; Security </a:t>
            </a:r>
            <a:r>
              <a:rPr lang="de-AT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Posture</a:t>
            </a: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Management sind essenzielle Maßnahmen, um Risiken zu minimieren.</a:t>
            </a:r>
          </a:p>
          <a:p>
            <a:pPr marL="0" indent="0">
              <a:buNone/>
            </a:pP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Durch den Einsatz effektiver VM &amp; SPM-Strategien sichern KMUs nicht nur ihre IT-Systeme, sondern auch ihre Geschäftsprozesse und ihren Ruf.</a:t>
            </a:r>
          </a:p>
          <a:p>
            <a:pPr marL="0" indent="0">
              <a:buNone/>
            </a:pP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„Sicherheit ist kein Zustand, sondern ein kontinuierlicher Prozess.“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C3597F-4008-E144-46DA-13B9967D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3FEAA7-3FE7-AA64-8834-7875FFA1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14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A8E82C3-D922-433C-0DF1-A3D3D6835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92658A7-59B6-FE5E-CAA7-B20157742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2573336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326630B-0E75-C258-7EF0-9EE765C15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5362574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57ABACA-C9E9-B9EC-9A16-A6C88E42A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86" y="3841751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5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481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0" name="Picture 2" descr="Free hacker internet cybersecurity illustration">
            <a:extLst>
              <a:ext uri="{FF2B5EF4-FFF2-40B4-BE49-F238E27FC236}">
                <a16:creationId xmlns:a16="http://schemas.microsoft.com/office/drawing/2014/main" id="{23C9186E-1C17-5AC3-8F41-49137D372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Whois Security mit Passion?</a:t>
            </a:r>
          </a:p>
        </p:txBody>
      </p:sp>
      <p:sp>
        <p:nvSpPr>
          <p:cNvPr id="481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/>
              <a:t>Whois</a:t>
            </a:r>
            <a:r>
              <a:rPr lang="de-DE" dirty="0"/>
              <a:t> Security mit Passion?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6C0D0F-61D0-D944-B728-68B27AC51A7D}"/>
              </a:ext>
            </a:extLst>
          </p:cNvPr>
          <p:cNvSpPr txBox="1">
            <a:spLocks/>
          </p:cNvSpPr>
          <p:nvPr/>
        </p:nvSpPr>
        <p:spPr>
          <a:xfrm>
            <a:off x="87154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53C3B8-7100-EC40-80F3-3A7B13A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(C) Security mit Passion | Dipl.-Ing. Daniel </a:t>
            </a:r>
            <a:r>
              <a:rPr lang="de-DE" dirty="0" err="1"/>
              <a:t>Mrskos</a:t>
            </a:r>
            <a:r>
              <a:rPr lang="de-DE" dirty="0"/>
              <a:t>, </a:t>
            </a:r>
            <a:r>
              <a:rPr lang="de-DE" dirty="0" err="1"/>
              <a:t>BSc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56F696-D95D-4A47-8972-AB7426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16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CA689D-0623-84D1-44CE-B0506597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759"/>
          <a:stretch/>
        </p:blipFill>
        <p:spPr>
          <a:xfrm>
            <a:off x="549640" y="1454690"/>
            <a:ext cx="2534037" cy="251495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79C163-42C9-9B68-2A06-04A5B20A5A4C}"/>
              </a:ext>
            </a:extLst>
          </p:cNvPr>
          <p:cNvSpPr txBox="1"/>
          <p:nvPr/>
        </p:nvSpPr>
        <p:spPr>
          <a:xfrm>
            <a:off x="3397316" y="1604169"/>
            <a:ext cx="84420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mit Passion?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Was soll man sich darunter vorstellen ... Nun ja mit Security mit Passion lebe ich meinen Traum. Schon mit 12 Jahren war es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mich,ich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heiße übrigens Daniel, ein Penetration Tester, auch bekannt unter dem Namen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Hacker, zu werden. Dabei habe ich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michüber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Abi an einer Business School und anschließend im Bachelor IT-Security und Master Information-Security der FH St. Pölten zudem entwickelt, wo ich heute stehe. Und zwar zum Penetration Tester und Ausbilder für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Nun ja, was macht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einPenetration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Tester genau ...? Das ist relativ simpel erklärt, wir hacken mit der Erlaubnis unserer Kunden Computer-Systeme,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Apps,Websites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usw. und zeigen somit Firmen auf, wie sie angegriffen werden können und zugleich wie sie das verhindern können.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michist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das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seit über 9 Jahren meine größte Leidenschaft geworden und wird dies mein Leben lang bleiben.</a:t>
            </a:r>
          </a:p>
          <a:p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ZERTIFIZIERUNGEN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CSOM | CRTL | eCPTXv2 | eWPTXv2 | CCD | BTL2 | OSDA | OSIR | OSTH | eCTHPv2 | CRTE | CRTO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eCMAP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PNPT | eCPPTv2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eWPT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eCIR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CRTP | CARTP | PAWSP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eMAPT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eCXD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eCDFP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BTL1 (Gold) | CAPEN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eEDA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OSWP | OSCC | CNSP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Comptia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Pentest+ | ITIL Foundation V3 | ICCA | CCNA | eJPTv2 | Developing Security Software (LFD121) | CAP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Checkmarx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Security Champion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3A143F-30F5-D49F-3846-6AECA49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69" y="4085291"/>
            <a:ext cx="11480930" cy="2138605"/>
          </a:xfrm>
          <a:prstGeom prst="rect">
            <a:avLst/>
          </a:prstGeom>
        </p:spPr>
      </p:pic>
      <p:pic>
        <p:nvPicPr>
          <p:cNvPr id="1026" name="Picture 2" descr="OffSec Threat Hunter (OSTH): Everything ...">
            <a:extLst>
              <a:ext uri="{FF2B5EF4-FFF2-40B4-BE49-F238E27FC236}">
                <a16:creationId xmlns:a16="http://schemas.microsoft.com/office/drawing/2014/main" id="{1294A64C-B939-EE95-E2CF-5F6BF4D38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541169"/>
            <a:ext cx="1238250" cy="64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ffSec Defense Analyst (OSDA) • Shantanu Khandelwal • Cybersecurity… |  Shantanu Khandelwal | 23 comments">
            <a:extLst>
              <a:ext uri="{FF2B5EF4-FFF2-40B4-BE49-F238E27FC236}">
                <a16:creationId xmlns:a16="http://schemas.microsoft.com/office/drawing/2014/main" id="{D0397339-4F44-6BFA-2031-AC47B03FC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20" y="5464938"/>
            <a:ext cx="1522433" cy="79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475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drinnen, aus Holz, Tisch, Stück enthält.&#10;&#10;Automatisch generierte Beschreibung">
            <a:extLst>
              <a:ext uri="{FF2B5EF4-FFF2-40B4-BE49-F238E27FC236}">
                <a16:creationId xmlns:a16="http://schemas.microsoft.com/office/drawing/2014/main" id="{2A47DDE7-25DC-0B4B-97B0-7D2A30EAC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9" b="7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Danke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!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7284" y="6355080"/>
            <a:ext cx="35374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(C) Security </a:t>
            </a:r>
            <a:r>
              <a:rPr lang="en-US" kern="120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mit</a:t>
            </a: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17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258BCC8-7232-9A43-8BC4-7AA4B6CCA586}"/>
              </a:ext>
            </a:extLst>
          </p:cNvPr>
          <p:cNvSpPr txBox="1">
            <a:spLocks/>
          </p:cNvSpPr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700" dirty="0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ree matrix coding networking illustration">
            <a:extLst>
              <a:ext uri="{FF2B5EF4-FFF2-40B4-BE49-F238E27FC236}">
                <a16:creationId xmlns:a16="http://schemas.microsoft.com/office/drawing/2014/main" id="{CA2A3455-A0AB-F9AD-3C1A-62DE73BBD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9" r="10650" b="-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>
                <a:solidFill>
                  <a:srgbClr val="FFFFFF"/>
                </a:solidFill>
              </a:rPr>
              <a:t>Wichtigkeit von Vulnerability Management (VM) &amp; Security Posture Management (SPM) für KMUs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3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Warum sind KMUs besonders gefährdet? I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Mangelnde Ressourcen:</a:t>
            </a:r>
            <a:endParaRPr lang="de-AT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KMUs haben oft begrenzte Budgets und weniger spezialisiertes IT-Sicherheitspersonal.</a:t>
            </a:r>
          </a:p>
          <a:p>
            <a:pPr marL="0" indent="0">
              <a:buNone/>
            </a:pPr>
            <a:endParaRPr lang="de-AT" sz="2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Fehlende Sicherheitsstrukturen:</a:t>
            </a:r>
            <a:endParaRPr lang="de-AT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Unzureichende Sicherheitsrichtlinien und mangelnde Sicherheitsüberwachung.</a:t>
            </a:r>
          </a:p>
          <a:p>
            <a:pPr marL="0" indent="0">
              <a:buNone/>
            </a:pPr>
            <a:endParaRPr lang="de-AT" sz="2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Veraltete Systeme:</a:t>
            </a:r>
            <a:endParaRPr lang="de-AT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KMUs setzen häufig auf ältere, nicht aktualisierte Systeme, die anfälliger für Angriffe sind.</a:t>
            </a:r>
          </a:p>
          <a:p>
            <a:pPr marL="0" indent="0">
              <a:buNone/>
            </a:pPr>
            <a:endParaRPr lang="de-AT" sz="2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31" y="331787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FCB67A-83DA-26CB-33F9-7284C32A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12" name="Grafik 11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C4D4FB5-D5D2-E8C8-9D6F-4DF2E42CF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474741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6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CC247-894D-8EE0-B1FE-EC30AC526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DCBD1-CADC-F0F5-832C-19BBAF7C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Warum sind KMUs besonders gefährdet? II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9DDFFA8-BAAD-70D3-510C-D08CD769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7A84A568-6190-7DC9-8A81-D1B40C138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Beliebtes Ziel für Angreifer:</a:t>
            </a:r>
            <a:endParaRPr lang="de-AT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KMUs werden als “Low-Hanging </a:t>
            </a:r>
            <a:r>
              <a:rPr lang="de-A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Fruits</a:t>
            </a:r>
            <a:r>
              <a:rPr lang="de-A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 angesehen – leicht angreifbar und oft unzureichend geschützt.</a:t>
            </a:r>
          </a:p>
          <a:p>
            <a:pPr marL="0" indent="0">
              <a:buNone/>
            </a:pPr>
            <a:endParaRPr lang="de-AT" sz="2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Statistiken:</a:t>
            </a:r>
            <a:endParaRPr lang="de-AT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 43 % der Cyberangriffe richten sich gegen KMUs (Quelle: Verizon Data </a:t>
            </a:r>
            <a:r>
              <a:rPr lang="de-AT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Breach</a:t>
            </a:r>
            <a:r>
              <a:rPr lang="de-AT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Report).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9C488E0-1865-4386-7991-638D8A3B5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317875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082350-038B-687E-D194-A5A6B691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BDC1A2-4C7A-CBE4-7CD4-C487B54B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4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841DA5A-34A5-2131-A64E-2391D10D8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0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4E3F8-1706-4342-ACC3-BB0BA1732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14766-285A-7CF6-CC70-664D77F8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Wachsende Bedrohungslandschaft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BE2A827-2050-570B-55D6-9A0218FD9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EB942554-667E-FC88-7E8A-077A89F95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Zunehmende Komplexität der Angriffe: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Angreifer nutzen gezielte Phishing-Kampagnen, Ransomware und Zero-Day-Exploits.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Automatisierte Angriffe: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Bots und Skripte scannen das Internet systematisch nach Schwachstellen.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Supply Chain Angriffe: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Angreifer nutzen unsichere Partnerunternehmen, um auf größere Ziele zuzugreifen.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Beispiele: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SolarWinds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-Angriff,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Kaseya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Ransomware, Log4Shell-Exploits.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62D6CF1-E5EE-6D2D-7A72-92247F1CE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2721770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19862D-56E2-D19E-9ED8-5FB88AB8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E1D97B-BA14-8124-9674-885757C1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5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9BCF7E1-A706-B6DB-5AAE-84A5E0AC8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D5817F8-2021-AD61-28CE-B5AB1994C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839371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AE37CFC-5BC1-5070-C589-EE6701F61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5008167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F1726-185A-4961-BDF3-9D85D9C18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F6E0E-A158-D290-BBF0-B9D13AB0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Folgen von Sicherheitslücken in KMUs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DD93A07-764A-419E-748E-099E2B95A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85E2EBEA-77AB-D8E5-7294-0C805CF4F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Finanzielle Schäden: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Hohe Kosten durch Datenverluste, Bußgelder (z. B. DSGVO) und Betriebsunterbrechungen.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Rufschädigung: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Vertrauensverlust bei Kunden und Geschäftspartnern nach einem Sicherheitsvorfall.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Rechtliche Konsequenzen: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Haftungsfragen und Vertragsstrafen bei Datenlecks.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Statistik: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60 % der KMUs, die einen schweren Sicherheitsvorfall erleiden, schließen innerhalb von 6 Monaten (Quelle: National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Cyber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Security Alliance).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4FF129A-0E27-EEA4-09DD-F7927EAE7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2721770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C2786D-7C04-9612-1C57-455215CA0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B73F6E-C589-BD4E-2746-D1498EB2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6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A3AE32A-A9B4-850D-3B1F-66441D70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01991F0-E780-E2A7-F66C-437BDD4B6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839371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CDB2E65-D886-6C33-623E-E3BDCFDCF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5008167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0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3D2C4-B142-6BE8-17F6-11B83E66D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86536-8F89-9144-988A-AB8AD86B9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Warum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Vulnerability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Management (VM)? I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F2A184C-D835-5995-49AD-B7B9071C0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662270F9-5906-0A52-F706-06CCD73DF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Definition: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Der kontinuierliche Prozess zur Identifizierung, Bewertung und Behebung von Schwachstellen in IT-Systemen.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Ziele: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Reduzierung des Angriffsvektors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Vermeidung von Ausfallzeiten und Datenverlust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Einhaltung gesetzlicher Vorschriften (z. B. DSGVO, ISO 27001)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BD9CCB6-4076-F281-8910-8C51A7657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5" y="3190877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FC1C8A-E8A5-DEA0-ED77-A121EC74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1EDE0F-9FAA-FE4D-DE8E-666181FA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7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9875CC3-D62C-CB5B-12A7-EA6AF4B6D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3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C3223-3C9D-A999-95F5-A4D04354F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C1F3E-4010-9B2F-794B-E7DDB8F8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Warum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Vulnerability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Management (VM)? II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35E2A2C-E150-8E18-6265-E2829D0C3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95A3CDBE-57BF-1E66-5C15-C1BB9C974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Vorteile für KMUs: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Erhöhte Transparenz der IT-Infrastruktur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Frühzeitige Erkennung von Schwachstellen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Geringere Angriffsfläche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6FE747-E177-BC7F-F1BA-C338A883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B47FEF-81DB-88C5-4734-3F02124F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8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37C337A-800D-DBE9-66CE-70EEA6517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7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EF957-E8A2-8643-2119-E004EEA17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8C93C-7899-E3F5-8049-C9E11EAB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Warum Security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Posture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Management (SPM)? 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3E76C26-60AC-BA8E-8154-A17AC6B91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ACBC457E-14E2-4B08-4DCF-22EFDD29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Definition: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Überwachung und Verwaltung der Sicherheitslage eines Unternehmens, um den aktuellen Schutzstatus kontinuierlich zu verbessern.</a:t>
            </a:r>
          </a:p>
          <a:p>
            <a:pPr marL="0" indent="0">
              <a:buNone/>
            </a:pPr>
            <a:endParaRPr lang="de-AT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Wichtige Aufgaben:</a:t>
            </a:r>
            <a:endParaRPr lang="de-AT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Analyse von Konfigurationen und Richtlinien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Identifizierung von Fehlkonfigurationen und Sicherheitsrisiken</a:t>
            </a:r>
          </a:p>
          <a:p>
            <a:pPr marL="0" indent="0">
              <a:buNone/>
            </a:pPr>
            <a:r>
              <a:rPr lang="de-AT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Überwachung der Einhaltung von Best Practices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945BB2-5F5D-E17E-62C5-E251D729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0C0FA3-9592-8BC0-562C-1A921DFCF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9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58DCCCB-0911-8827-D8F6-DB2659EE9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6EE740D-74D1-A8EB-A127-5DDCFB012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4001294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9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1125</Words>
  <Application>Microsoft Macintosh PowerPoint</Application>
  <PresentationFormat>Breitbild</PresentationFormat>
  <Paragraphs>147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.AppleSystemUIFont</vt:lpstr>
      <vt:lpstr>Arial</vt:lpstr>
      <vt:lpstr>Calibri</vt:lpstr>
      <vt:lpstr>Calibri Light</vt:lpstr>
      <vt:lpstr>Helvetica Neue</vt:lpstr>
      <vt:lpstr>Office</vt:lpstr>
      <vt:lpstr>PowerPoint-Präsentation</vt:lpstr>
      <vt:lpstr>Wichtigkeit von Vulnerability Management (VM) &amp; Security Posture Management (SPM) für KMUs</vt:lpstr>
      <vt:lpstr>Warum sind KMUs besonders gefährdet? I</vt:lpstr>
      <vt:lpstr>Warum sind KMUs besonders gefährdet? II</vt:lpstr>
      <vt:lpstr>Wachsende Bedrohungslandschaft</vt:lpstr>
      <vt:lpstr>Folgen von Sicherheitslücken in KMUs</vt:lpstr>
      <vt:lpstr>Warum Vulnerability Management (VM)? I</vt:lpstr>
      <vt:lpstr>Warum Vulnerability Management (VM)? II</vt:lpstr>
      <vt:lpstr>Warum Security Posture Management (SPM)? I</vt:lpstr>
      <vt:lpstr>Warum Security Posture Management (SPM)? II</vt:lpstr>
      <vt:lpstr>Herausforderungen für KMUs bei VM &amp; SPM</vt:lpstr>
      <vt:lpstr>Nutzen und ROI von VM &amp; SPM für KMUs</vt:lpstr>
      <vt:lpstr>Praxisbeispiele: Erfolgreiches VM &amp; SPM in KMUs</vt:lpstr>
      <vt:lpstr>Fazit: Warum KMUs jetzt handeln müssen</vt:lpstr>
      <vt:lpstr>Whois Security mit Passion?</vt:lpstr>
      <vt:lpstr>Whois Security mit Passion?</vt:lpstr>
      <vt:lpstr>Danke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Mrskos Daniel</dc:creator>
  <cp:lastModifiedBy>daniel.mrskos</cp:lastModifiedBy>
  <cp:revision>1556</cp:revision>
  <cp:lastPrinted>2023-09-28T06:53:17Z</cp:lastPrinted>
  <dcterms:created xsi:type="dcterms:W3CDTF">2020-02-17T12:50:08Z</dcterms:created>
  <dcterms:modified xsi:type="dcterms:W3CDTF">2025-02-24T18:00:34Z</dcterms:modified>
</cp:coreProperties>
</file>