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533" r:id="rId3"/>
    <p:sldId id="875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894" r:id="rId16"/>
    <p:sldId id="895" r:id="rId17"/>
    <p:sldId id="896" r:id="rId18"/>
    <p:sldId id="897" r:id="rId19"/>
    <p:sldId id="773" r:id="rId20"/>
    <p:sldId id="882" r:id="rId21"/>
    <p:sldId id="38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/>
    <p:restoredTop sz="95897"/>
  </p:normalViewPr>
  <p:slideViewPr>
    <p:cSldViewPr snapToGrid="0" snapToObjects="1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24.02.25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24.02.25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24.02.25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A552C-1BB2-E8FA-B7C4-2BBC7F115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9BB4B-A093-D3A2-2E87-E8B003C9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Behebung und Mitigation von Schwachstellen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C791ADD-A41B-9301-C2B3-740D3D2BD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79402D0-AF7D-9C94-11D6-31874D71C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Patch-Management: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Regelmäßiges Einspielen von Updates und Patches.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Nutzung automatisierter Patch-Management-Tools (z. B. WSUS,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Ansible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Workarounds und Kompensationsmaßnahmen: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Temporäre Maßnahmen bei fehlenden Patches.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Firewall-Regeln, Access Controls, Intrusion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Detection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Systeme.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0CA3A-7E19-0DE0-7053-CA247212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F7F52-4135-5527-AD4F-B5631A69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F1F94C9-7756-567D-D0DF-66E64580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4A6CAAD-9BB9-152E-3F7F-801291EF0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20420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2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4BFF5-AFE4-6B5D-CAF3-126BA56E6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A170B-1798-6085-6011-7891CE5E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Behebung und Mitigation von Schwachstellen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272B3D2-1837-D5EF-242C-D7CA8FF79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711FB2A-2488-FC09-A858-52655305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Kommunikation mit den Teams: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Enge Zusammenarbeit zwischen IT, Sicherheit und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DevOps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Klare Verantwortlichkeiten und Zeitpläne für die Behebung.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657AB3-8EA5-5736-40AF-EFC92CA0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43E97B-EF47-A0F7-AC9B-463FB75E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38A19AF-182F-53B9-49BD-5BEAE8D51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6A441-3113-EF65-DAFA-04788B0E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CB31D-E0C3-BFA6-21E4-74577ED4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Überwachung und Verifikation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3A329A7-BB5A-CA1F-6420-02A0450EE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4A9EDFF-6C25-C6D0-7D68-C76B27428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Remediation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-Scans: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 erfolgter Behebung erneute Scans durchführen.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Verifizierung, dass die Schwachstellen tatsächlich geschlossen wurden.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Kontinuierliches Monitoring: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Einsatz von SIEM-Systemen zur Echtzeitüberwachung.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Alerts bei neu entdeckten Schwachstellen.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CEEFE3-00B0-E33B-07CF-0678CB4E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F74648-47E4-338D-E36F-15B25CC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E9CE882-7D69-563A-AECE-D86F79A6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B2F7974-F76E-597F-F79B-5B8845E1D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20420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DE688-E38D-0C43-0F94-5DC71284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600A7-6B57-BFB7-A31A-2B5BE745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Überwachung und Verifikation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C60C64B-2E8B-04F9-43F2-E7C4902C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6F4DC50-052F-6CD2-D539-71DED6FE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KPIs zur Erfolgsmessung: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 Time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Remediate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(MTTR)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offener Schwachstellen pro Monat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Patch Compliance Rate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2ECF26-ED2A-BABF-CCCF-222EFA91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9A8D5D-ECC8-DEB1-538F-121CE733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4430B7C-C836-E5CC-680F-759FD6E3D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3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5B670-DAC7-B6EA-4BB4-1E027CC4A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E4629-E82A-D50D-93A8-23954ADE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Reporting und Dokumentation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7D51F2F-7150-172D-C386-463B1017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D31B9CB4-85F5-F12D-0761-803827D0B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Berichte für IT-Teams: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Technische Details der Schwachstellen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Priorisierte Liste der Maßnahmen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Berichte für das Management: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Überblick über den Sicherheitsstatus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Fortschritte im Schwachstellenmanagement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Risiken und empfohlene Maßnahmen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7B4197-4791-7AC5-BA6D-DFD86091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5EE99-887C-023A-1A07-B75ABA39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E832F58-1B36-59D0-1CE4-86F79A7E7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DBD6A2A-D989-543C-6D61-3ED1F08E9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7044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1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4420-DA18-D6EE-2545-D6CAB95C6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6FE63-33A9-4D47-D8FC-B51EFE33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Reporting und Dokumentation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3E80A88-3A36-DBB4-0FE0-2455AE77D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A34E42A-4E42-98E2-44D5-4FEF7DF3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Compliance-Reporting: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Nachweis der Einhaltung gesetzlicher Vorgaben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Audit-Logs und Behebungsnachweise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645A9-C7C7-CA26-14DC-52280ABA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3E7587-56ED-B585-8A3A-F4BBEC0A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154B861-092C-F015-5EFA-93C1BEB9E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180B2-4A8F-7E10-8BAF-F5E8DEC2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E6277-727A-A1CC-ADF8-336D4044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Tools für effektives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Vulnerability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2C3B9F6-F460-7C6E-7CC3-1A16152AF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90E90CE-FA16-851D-0DC6-8A868B27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AT" b="1" dirty="0"/>
              <a:t>Schwachstellenscanner:</a:t>
            </a:r>
            <a:endParaRPr lang="de-AT" dirty="0"/>
          </a:p>
          <a:p>
            <a:pPr marL="0" indent="0">
              <a:buNone/>
            </a:pPr>
            <a:r>
              <a:rPr lang="de-AT" dirty="0" err="1"/>
              <a:t>Nessus</a:t>
            </a:r>
            <a:r>
              <a:rPr lang="de-AT" dirty="0"/>
              <a:t>, </a:t>
            </a:r>
            <a:r>
              <a:rPr lang="de-AT" dirty="0" err="1"/>
              <a:t>OpenVAS</a:t>
            </a:r>
            <a:r>
              <a:rPr lang="de-AT" dirty="0"/>
              <a:t>, </a:t>
            </a:r>
            <a:r>
              <a:rPr lang="de-AT" dirty="0" err="1"/>
              <a:t>Qualys</a:t>
            </a:r>
            <a:endParaRPr lang="de-AT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Patch-Management-Tools: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WSUS, </a:t>
            </a:r>
            <a:r>
              <a:rPr lang="de-AT" dirty="0" err="1"/>
              <a:t>Ansible</a:t>
            </a:r>
            <a:r>
              <a:rPr lang="de-AT" dirty="0"/>
              <a:t>, SCCM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SIEM-Integration:</a:t>
            </a:r>
            <a:endParaRPr lang="de-AT" dirty="0"/>
          </a:p>
          <a:p>
            <a:pPr marL="0" indent="0">
              <a:buNone/>
            </a:pPr>
            <a:r>
              <a:rPr lang="de-AT" dirty="0" err="1"/>
              <a:t>Elastic</a:t>
            </a:r>
            <a:r>
              <a:rPr lang="de-AT" dirty="0"/>
              <a:t> Security, Splunk, </a:t>
            </a:r>
            <a:r>
              <a:rPr lang="de-AT" dirty="0" err="1"/>
              <a:t>Wazuh</a:t>
            </a:r>
            <a:endParaRPr lang="de-AT" dirty="0"/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Ticketing- und Workflow-Management: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JIRA, ServiceNow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E66DC8-4844-F09E-0FE6-ABB12D6C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42C12D-B576-D2E3-1E5D-849111DF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050FC9C-6ABC-D1AE-42F3-BFBF56EFF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CEF618A-C1B3-E55D-8060-F7659AED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753284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C0598C5-2F7D-B026-B4BC-648CB4B45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971542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092FA2D-2569-07D5-6F52-F280DAF1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516619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85DD5-1EBF-8A0B-B44E-473862155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7D73E-D077-A733-E76C-C5C36D6D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Best Practices im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Vulnerability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6E235C8-1A80-5AED-06CD-9DFCE0B67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F5CB863-1546-26CD-17C8-810A9530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sz="1600" b="1" dirty="0"/>
              <a:t>Regelmäßige Scans:</a:t>
            </a:r>
            <a:endParaRPr lang="de-AT" sz="1600" dirty="0"/>
          </a:p>
          <a:p>
            <a:pPr marL="0" indent="0">
              <a:buNone/>
            </a:pPr>
            <a:r>
              <a:rPr lang="de-AT" sz="1600" dirty="0"/>
              <a:t>Wöchentliche oder monatliche Schwachstellenscans</a:t>
            </a:r>
          </a:p>
          <a:p>
            <a:pPr marL="0" indent="0">
              <a:buNone/>
            </a:pPr>
            <a:endParaRPr lang="de-AT" sz="1600" b="1" dirty="0"/>
          </a:p>
          <a:p>
            <a:pPr marL="0" indent="0">
              <a:buNone/>
            </a:pPr>
            <a:r>
              <a:rPr lang="de-AT" sz="1600" b="1" dirty="0"/>
              <a:t>Automatisierung:</a:t>
            </a:r>
          </a:p>
          <a:p>
            <a:pPr marL="0" indent="0">
              <a:buNone/>
            </a:pPr>
            <a:r>
              <a:rPr lang="de-AT" sz="1600" dirty="0"/>
              <a:t>Automatisierte Workflows zur Behebung und Nachverfolgung</a:t>
            </a:r>
          </a:p>
          <a:p>
            <a:pPr marL="0" indent="0">
              <a:buNone/>
            </a:pPr>
            <a:endParaRPr lang="de-AT" sz="1600" b="1" dirty="0"/>
          </a:p>
          <a:p>
            <a:pPr marL="0" indent="0">
              <a:buNone/>
            </a:pPr>
            <a:r>
              <a:rPr lang="de-AT" sz="1600" b="1" dirty="0"/>
              <a:t>Risikobasierte Priorisierung:</a:t>
            </a:r>
            <a:endParaRPr lang="de-AT" sz="1600" dirty="0"/>
          </a:p>
          <a:p>
            <a:pPr marL="0" indent="0">
              <a:buNone/>
            </a:pPr>
            <a:r>
              <a:rPr lang="de-AT" sz="1600" dirty="0"/>
              <a:t>Fokus auf kritische Schwachstellen mit hohem Schadenspotenzial</a:t>
            </a:r>
          </a:p>
          <a:p>
            <a:pPr marL="0" indent="0">
              <a:buNone/>
            </a:pPr>
            <a:endParaRPr lang="de-AT" sz="1600" b="1" dirty="0"/>
          </a:p>
          <a:p>
            <a:pPr marL="0" indent="0">
              <a:buNone/>
            </a:pPr>
            <a:r>
              <a:rPr lang="de-AT" sz="1600" b="1" dirty="0"/>
              <a:t>Mitarbeiterschulung:</a:t>
            </a:r>
            <a:endParaRPr lang="de-AT" sz="1600" dirty="0"/>
          </a:p>
          <a:p>
            <a:pPr marL="0" indent="0">
              <a:buNone/>
            </a:pPr>
            <a:r>
              <a:rPr lang="de-AT" sz="1600" dirty="0"/>
              <a:t>Sicherheitsbewusstsein erhöhen</a:t>
            </a:r>
          </a:p>
          <a:p>
            <a:pPr marL="0" indent="0">
              <a:buNone/>
            </a:pPr>
            <a:endParaRPr lang="de-AT" sz="1600" b="1" dirty="0"/>
          </a:p>
          <a:p>
            <a:pPr marL="0" indent="0">
              <a:buNone/>
            </a:pPr>
            <a:r>
              <a:rPr lang="de-AT" sz="1600" b="1" dirty="0"/>
              <a:t>Integration in </a:t>
            </a:r>
            <a:r>
              <a:rPr lang="de-AT" sz="1600" b="1" dirty="0" err="1"/>
              <a:t>DevOps</a:t>
            </a:r>
            <a:r>
              <a:rPr lang="de-AT" sz="1600" b="1" dirty="0"/>
              <a:t>-Prozesse:</a:t>
            </a:r>
            <a:endParaRPr lang="de-AT" sz="1600" dirty="0"/>
          </a:p>
          <a:p>
            <a:pPr marL="0" indent="0">
              <a:buNone/>
            </a:pPr>
            <a:r>
              <a:rPr lang="de-AT" sz="1600" dirty="0"/>
              <a:t>Shift-</a:t>
            </a:r>
            <a:r>
              <a:rPr lang="de-AT" sz="1600" dirty="0" err="1"/>
              <a:t>Left</a:t>
            </a:r>
            <a:r>
              <a:rPr lang="de-AT" sz="1600" dirty="0"/>
              <a:t>-Ansatz: Schwachstellen frühzeitig im Entwicklungsprozess erkennen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2BADC4-D739-29A4-7A7F-298E3A45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8B7A68-97E5-7704-7955-0E888BD6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A70558A-6119-28E3-21F1-0F1F40F1B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870073E-F030-A860-469A-DA3CEDBB8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753284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7D870A3-A580-ED55-1BD4-3B056FBF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531953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E63DC7A-B2B4-2813-BD3D-94C18AAF2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5314626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40805FA-FAB4-EAEF-5881-564B83CE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45228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4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E9041-5AAE-A1F6-3812-FC3E27986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FDF8C-B5D5-2126-70F9-6960536C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Vulnerability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 ein Muss ist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55B0A13-8223-7C3C-5E53-DBE8046F6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B449B3D-27DC-05B9-2B3A-1E3EBF02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 sind die häufigste Ursache für Sicherheitsvorfälle.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strukturiertes Schwachstellenmanagement reduziert signifikant das Risiko von Angriffen.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Kontinuierliche Überwachung und schnelle Reaktionen sind der Schlüssel zum Erfolg.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„Wer Schwachstellen ignoriert, öffnet Angreifern die Tür.“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E68944-B62D-4179-5BAC-170B5280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1373F8-C44A-6D85-989C-CD3EF5F0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362282D-89BD-58ED-C60B-A354C4A2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E13C89F-BFCB-FD90-E93E-B5BF7461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753284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AA95DAC-4B0D-CB5D-F730-A5CE970CA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531953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1BB9346-C749-49A8-41C4-5F94CCAA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55759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ree computer room hardware technology illustration">
            <a:extLst>
              <a:ext uri="{FF2B5EF4-FFF2-40B4-BE49-F238E27FC236}">
                <a16:creationId xmlns:a16="http://schemas.microsoft.com/office/drawing/2014/main" id="{3B2A8903-D8DD-13FD-A12E-A74B85BD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0" b="85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Prozess</a:t>
            </a:r>
            <a:r>
              <a:rPr lang="en-US" sz="6000" dirty="0">
                <a:solidFill>
                  <a:srgbClr val="FFFFFF"/>
                </a:solidFill>
              </a:rPr>
              <a:t> für Vulnerability Management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20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OSDA | OSIR | OSTH | eCTHPv2 | CRTE | CRTO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PNPT | eCPPTv2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Pentest+ | ITIL Foundation V3 | ICCA | CCNA | eJPTv2 | Developing Security Software (LFD121) | CAP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  <p:pic>
        <p:nvPicPr>
          <p:cNvPr id="1026" name="Picture 2" descr="OffSec Threat Hunter (OSTH): Everything ...">
            <a:extLst>
              <a:ext uri="{FF2B5EF4-FFF2-40B4-BE49-F238E27FC236}">
                <a16:creationId xmlns:a16="http://schemas.microsoft.com/office/drawing/2014/main" id="{1294A64C-B939-EE95-E2CF-5F6BF4D3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541169"/>
            <a:ext cx="1238250" cy="6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Sec Defense Analyst (OSDA) • Shantanu Khandelwal • Cybersecurity… |  Shantanu Khandelwal | 23 comments">
            <a:extLst>
              <a:ext uri="{FF2B5EF4-FFF2-40B4-BE49-F238E27FC236}">
                <a16:creationId xmlns:a16="http://schemas.microsoft.com/office/drawing/2014/main" id="{D0397339-4F44-6BFA-2031-AC47B03F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20" y="5464938"/>
            <a:ext cx="1522433" cy="79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7284" y="6355080"/>
            <a:ext cx="35374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Was ist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Vulnerability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Management?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Vulnerability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Management (VM) ist der kontinuierliche Prozess zur Identifizierung, Bewertung, Priorisierung und Behebung von Schwachstellen in IT-Systemen.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 frühzeitig erkennen und Risiken minimieren, bevor sie von Angreifern ausgenutzt werden.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064000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84096-ED50-A5E4-CFB2-47A35A933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AB808-EEB1-4E89-196E-F59ADF8A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Was ist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Vulnerability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Management?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3508F0B-FED0-90FD-27CE-145AD243D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FC1E9D7B-9F40-3491-98CD-49EACF40E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Fokus: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 in Betriebssystemen, Netzwerken, Anwendungen und Konfigurationen.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VM ≠ Penetration </a:t>
            </a:r>
            <a:r>
              <a:rPr lang="de-AT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Testing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VM ist ein kontinuierlicher Prozess, während Penetration Tests punktuell durchgeführt werden.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FCF8E47-225F-B853-BF30-6CACFFF19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61473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0AECF2-8114-49A7-700E-A12637CF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709504-42DF-253B-F1ED-E47E22B7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DA862DF-38FD-9372-50B9-55D27FBFE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5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249F9-F96E-CA04-7100-370143968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5A5DB-82B3-F35C-E5CE-C21241D0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ist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Vulnerability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 entscheidend?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CF6A142-FE34-EF15-E095-30D13F575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5948272-80C7-6FF1-534A-6BE099FDE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Anstieg der Sicherheitsvorfälle: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80 % der erfolgreichen Angriffe nutzen bekannte Schwachstellen (Quelle: Verizon Data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Breach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Report).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Schwachstellenmanagement als Kernstück der IT-Sicherheit: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Ohne ein effektives VM bleiben kritische Sicherheitslücken häufig unentdeckt.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Compliance-Anforderungen: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Vorschriften wie DSGVO, PCI-DSS, ISO 27001 verlangen ein aktives Schwachstellenmanagement.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Finanzielle Risiken: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Die durchschnittlichen Kosten eines Datenlecks liegen bei 4,45 Mio. USD (Quelle: IBM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Data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Breach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Report).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EA301C3-BC68-4972-C60F-D82F1C029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943226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80701-19B9-99E3-2022-B1E55B4A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78332A-813D-610B-9DC4-8151A131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49FC8E2-D9CE-F88B-EC43-D048946F0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1C9A692-67CF-B2F3-1F11-A1071DCC0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9" y="391160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FFFE07A-D8F6-1266-91E7-1B4AECE32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8" y="520858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4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39933-E7C8-DF4C-0605-0F65D6D35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473F8-70ED-7568-4FD3-D390BF4A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Der Lebenszyklus des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Vulnerability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Managements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FF09522-D6AF-87DA-DF54-4043656A3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C20D1B2-9AE2-DD70-6375-2633F422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Identifizierung von Schwachstellen: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Einsatz von Schwachstellenscannern (z. B.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Nessus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OpenVAS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Qualys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Scans von Systemen, Netzwerken und Anwendungen.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Bewertung und Priorisierung: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Bewertung der Kritikalität jeder Schwachstelle (CVSS-Score).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Priorisierung basierend auf Eintrittswahrscheinlichkeit und potenziellem Schaden.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Behebung und Mitigation: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Einspielen von Patches und Updates.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Workarounds oder Kompensationsmaßnahmen bei kritischen Schwachstellen.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2280A16-9B02-BA60-B8C7-38584ADE4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096599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1BA6B-8CA7-E0AB-937C-3D3151FC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63CE2E-A60F-8004-B906-D77D0D50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CBE97C3-6CA6-D61D-6E62-D8451B9FA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710A0A9-D35A-2D57-ED60-BFB3F2645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4" y="456009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1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680F-E922-3585-9051-8D4618F6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E7223-8E9B-D5D7-70F7-7D14C432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Identifizierung von Schwachstellen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6554F96-56E3-D858-76C7-C4A9859A6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E19E3149-9E12-4F56-84B5-E7EC14F1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 und Methoden: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Netzwerkscanner (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OpenVAS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Nessus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Scanner (OWASP ZAP,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Burp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Suite)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Source Code Scanner (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Snyk.io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D79F9D-7BD9-F914-5E39-E3F571F0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843B66-D15A-D485-412C-AC7F8640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CDA0D8D-698D-C1FB-BEF2-06673A9B5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8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0E5FA-3240-F6E2-7570-7B91F746B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A4069-074D-7C5E-3CED-7E086560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Identifizierung von Schwachstellen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432087B-F163-9E50-C15B-C05EEFCC2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1857D86-4476-7307-9AF4-3BBADC43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/>
              <a:t>Automatisierte vs. manuelle Scans: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Automatisierte Scans für Regelmäßigkeit</a:t>
            </a:r>
          </a:p>
          <a:p>
            <a:pPr marL="0" indent="0">
              <a:buNone/>
            </a:pPr>
            <a:r>
              <a:rPr lang="de-AT" dirty="0"/>
              <a:t>Manuelle Überprüfungen für komplexe Systeme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/>
              <a:t>Best Practices: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Regelmäßige und geplante Scans</a:t>
            </a:r>
          </a:p>
          <a:p>
            <a:pPr marL="0" indent="0">
              <a:buNone/>
            </a:pPr>
            <a:r>
              <a:rPr lang="de-AT" dirty="0"/>
              <a:t>Scans nach jeder größeren Systemänderung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C7FE00-60F1-64DC-E9C4-9D63BC3D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540CB-26E3-C430-209E-676DC38E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1A6704B-49C7-C6D4-83DF-DD53A7DA3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EA7F9E0-E680-0B20-6CCD-531054C61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7044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4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660CC-C5AE-BFF9-8367-30445B3F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03DF-ED8D-7C26-9047-4EF8A46A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Bewertung und Priorisierung von Schwachstellen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E9547ED-3839-396F-10E6-10ED2E85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2D0A1DF-A5D0-7287-FF88-EAAC3997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CVSS (Common </a:t>
            </a:r>
            <a:r>
              <a:rPr lang="de-AT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Vulnerability</a:t>
            </a: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Scoring System):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 zur Bewertung von Schwachstellen (Skala 0–10).</a:t>
            </a:r>
          </a:p>
          <a:p>
            <a:pPr marL="0" indent="0">
              <a:buNone/>
            </a:pPr>
            <a:r>
              <a:rPr lang="de-AT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Kritisch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9.0–10.0 | </a:t>
            </a:r>
            <a:r>
              <a:rPr lang="de-AT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Hoch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7.0–8.9 | </a:t>
            </a:r>
            <a:r>
              <a:rPr lang="de-AT" dirty="0">
                <a:solidFill>
                  <a:srgbClr val="FFC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Mittel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4.0–6.9 | </a:t>
            </a:r>
            <a:r>
              <a:rPr lang="de-AT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Niedrig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0.1–3.9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Risikobasierte Priorisierung: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Berücksichtigung der Eintrittswahrscheinlichkeit und des Schadenspotenzials.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Nutzung einer Risikomatrix (Wahrscheinlichkeit vs. Auswirkung).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215077-F695-71CE-1A58-82ABF493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0ED505-A0BB-6A32-5E7C-63EA982A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E1B0D43-E828-D6FA-4856-909ED48F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76320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9A3EDF1-8B79-4BC8-4B97-1191F47F3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10621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7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1249</Words>
  <Application>Microsoft Macintosh PowerPoint</Application>
  <PresentationFormat>Breitbild</PresentationFormat>
  <Paragraphs>179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Prozess für Vulnerability Management </vt:lpstr>
      <vt:lpstr>Was ist Vulnerability Management? I</vt:lpstr>
      <vt:lpstr>Was ist Vulnerability Management? II</vt:lpstr>
      <vt:lpstr>Warum ist Vulnerability Management entscheidend?</vt:lpstr>
      <vt:lpstr>Der Lebenszyklus des Vulnerability Managements I</vt:lpstr>
      <vt:lpstr>Identifizierung von Schwachstellen I</vt:lpstr>
      <vt:lpstr>Identifizierung von Schwachstellen II</vt:lpstr>
      <vt:lpstr>Bewertung und Priorisierung von Schwachstellen I</vt:lpstr>
      <vt:lpstr>Behebung und Mitigation von Schwachstellen I</vt:lpstr>
      <vt:lpstr>Behebung und Mitigation von Schwachstellen II</vt:lpstr>
      <vt:lpstr>Überwachung und Verifikation I</vt:lpstr>
      <vt:lpstr>Überwachung und Verifikation II</vt:lpstr>
      <vt:lpstr>Reporting und Dokumentation I</vt:lpstr>
      <vt:lpstr>Reporting und Dokumentation II</vt:lpstr>
      <vt:lpstr>Tools für effektives Vulnerability Management</vt:lpstr>
      <vt:lpstr>Best Practices im Vulnerability Management</vt:lpstr>
      <vt:lpstr>Warum Vulnerability Management ein Muss ist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1626</cp:revision>
  <cp:lastPrinted>2023-09-28T06:53:17Z</cp:lastPrinted>
  <dcterms:created xsi:type="dcterms:W3CDTF">2020-02-17T12:50:08Z</dcterms:created>
  <dcterms:modified xsi:type="dcterms:W3CDTF">2025-02-24T19:05:41Z</dcterms:modified>
</cp:coreProperties>
</file>