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533" r:id="rId3"/>
    <p:sldId id="875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898" r:id="rId20"/>
    <p:sldId id="899" r:id="rId21"/>
    <p:sldId id="900" r:id="rId22"/>
    <p:sldId id="773" r:id="rId23"/>
    <p:sldId id="882" r:id="rId24"/>
    <p:sldId id="38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5897"/>
  </p:normalViewPr>
  <p:slideViewPr>
    <p:cSldViewPr snapToGrid="0" snapToObjects="1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CF0E-5541-9137-DF54-BF0A9E883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CC478-D6EB-BDA6-D508-3C0BA04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Prozesse und Arbeitsanweisungen (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Playbooks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)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CCDE05A-7159-31C7-6834-126F65A6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B69CBC4-FC6A-054C-C6EA-4AA8A088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Beispiele für </a:t>
            </a:r>
            <a:r>
              <a:rPr lang="de-A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-Response-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zur Behebung kritischer Schwachstellen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Vorgehen bei Ransomware-Angriffen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C9A5E7-47E8-1ABA-C646-60194D73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E09E7B-E2E2-307C-AA6D-97E909E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4C7A7B3-B6F5-5EAA-B441-6BCE8EB23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3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9C1E6-BD44-2B5A-B570-E1B7B691A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32C32-58C4-A45E-A791-50594027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Prozesse und Arbeitsanweisungen (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Playbooks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) III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6FA2502-5CDE-13D3-91B9-D3D68D914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6D5FC3D-63D7-1AE7-4028-46DE7B16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Aufbau eines Schwachstellenmanagement-</a:t>
            </a:r>
            <a:r>
              <a:rPr lang="de-A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Identifizierung der Schwachstelle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Bewertung und Priorisierung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Behebung oder Mitigation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Verifikation der Maßnahmen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Dokumentation und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Lessons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36981-3F04-049E-979D-073CD820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6924F6-CC0D-5081-B457-8684C8DF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41AF26D-3096-7A83-C929-9D84D6E28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95A81-B92D-5CAC-5E47-F22CA488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4D8B3-B84C-AAD5-74AC-0371BB01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Schwachstellen- und Risikoregister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CCA2546-6F29-EB17-973C-3456C2109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EA9B97E-BCBC-64DB-7307-A6303EDF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Zweck: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Systematische Erfassung und Nachverfolgung aller identifizierten Schwachstellen und Risiken.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Inhalte eines Schwachstellenregisters: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 der Schwachstelle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Betroffenes System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CVSS-Score / Kritikalität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Entdeckungsdatum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Aktueller Status (offen, in Bearbeitung, behoben)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Verantwortlicher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Verweis auf entsprechende Scans/Berichte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DC0AC0-ECF6-67F2-C3AF-FE8B9668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FCA7B-9BD9-6399-456D-EB419EC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6206473-8B1E-2BA6-BEAF-909163FB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0E94903-B0D3-3227-A6D9-335473804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94322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69BD4-EE3C-0948-6633-56658128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7FF62-5EDC-AF94-A7D8-9CD11C89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Schwachstellen- und Risikoregister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3EAF3-CBFF-064F-B8AE-3B4ECE74A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A57D616-0EAA-72F0-70F5-E02BBCFC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Inhalte eines Risikoregisters: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Risiko-ID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Beschreibung des Risikos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Eintrittswahrscheinlichkeit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Auswirkung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Risikoklasse (z. B. hoch, mittel, niedrig)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Verantwortlicher und Maßnahmen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D02CDE-F20B-3F6A-D832-7B5B53FF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CF420-4CBB-196F-4E39-E87DD7B9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7E255A0-CA48-84B8-13DA-ED7AD935B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9B42B-D64D-7319-EB55-6244E6EE3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57795-E31F-CAAF-8B11-F3C52971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Berichte und Protokolle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678EA01-4162-CEA7-F54E-1F297C55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24AA08F-1488-7414-B506-16AF70AF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Zweck: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Transparenz über den aktuellen Sicherheitsstatus schaffen.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Entscheidungsgrundlagen für Management und IT-Teams liefern.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Arten von Berichten: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Schwachstellenscan-Berichte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Penetrationstest-Berichte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Compliance-Audit-Berichte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SIEM-Alerts und Vorfallprotokolle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D7E53A-17E1-E91E-B32C-8897681A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C5B6C9-B2DB-797E-71D6-3E23DA03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D5C22FF-37ED-1DC2-79C1-F5EC7BFCF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3F6448F-7B49-1EC9-5D17-3311AE474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5" y="361473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843F1-E81B-FE3B-1F37-D370D23C5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23CFA-3B9B-0A8E-5ACB-A5D56C6D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Berichte und Protokolle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79D225-F3FB-4C4B-8040-8E612EF1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5DD80D3-0CF0-1936-C289-F1B3C9055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Best Practices: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Berichte klar und verständlich strukturieren (Technisches + Management Summary)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Prioritäten und Handlungsempfehlungen hervorheben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Berichterstattung (z. B. monatlich oder quartalsweise)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5911E1-E7A4-C8D3-7846-74B6BE4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C63BA2-3091-3E4E-97AA-664067BD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48A97FA-0C1E-0660-5D6F-76C6814FB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46C5-095A-1909-DDD1-CDBC4A9FE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5FC6-EFB9-13BC-C60F-D4F95611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Compliance-Dokumentation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1DAAAE6-170A-7365-5018-F799091B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A9A5A8D-7C9D-8387-07EF-2A3FEFF7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Zweck: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Nachweise erbringen, dass alle gesetzlichen und branchenspezifischen Anforderungen erfüllt werden.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Relevante Vorschriften:</a:t>
            </a: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DSGVO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Datenschutz und Informationssicherheit</a:t>
            </a: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ISO 27001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Informationssicherheitsmanagement</a:t>
            </a: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PCI-DSS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Sicherheit von Kreditkartendaten</a:t>
            </a: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SOX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IT-Compliance in börsennotierten Unternehmen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9DCB8B-C772-23CD-5012-7299555A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F0BD5-FFDD-C38F-B92E-8BA3EAB7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142E3EF-76D8-B858-7F60-BB022643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884A9AE-AB5C-20FE-A953-EFF8A497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45851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5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0A46-9766-40FA-0C20-A5ABEAC16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F3804-C63B-848E-6997-545CD4DA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Compliance-Dokumentation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FB4EF65-2DE8-534A-BD23-3E770028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29B6A14-7F24-FB6F-76F4-DFF07E612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Beispielhafte Compliance-Dokumente: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Audit-Protokolle</a:t>
            </a:r>
          </a:p>
          <a:p>
            <a:pPr marL="0" indent="0">
              <a:buNone/>
            </a:pPr>
            <a:r>
              <a:rPr lang="de-AT" dirty="0"/>
              <a:t>Nachweise zur Benutzer- und Rechteverwaltung</a:t>
            </a:r>
          </a:p>
          <a:p>
            <a:pPr marL="0" indent="0">
              <a:buNone/>
            </a:pPr>
            <a:r>
              <a:rPr lang="de-AT" dirty="0"/>
              <a:t>Aufzeichnungen über Schwachstellenscans und Behebungsmaßnahmen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808E30-3D14-0CD9-8EC8-16FD7D34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BA820D-90A7-EC3B-3CF3-8145DEB4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6261E94-7DC3-28AB-DCA6-49ABC467F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2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E32B2-0FA9-8340-D53C-CC1FF8D0A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DD16-BF65-4CC8-6A70-16717757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die Dokumentation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301DB7A-DF93-1ED1-45F0-895182C2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BDE2395-E4E7-286F-D789-2AD2DB13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Strukturierte Vorlagen verwenden: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Einheitliche Layouts erleichtern das Verständnis.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Zugänglichkeit sicherstellen: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Alle relevanten Teams haben Zugriff auf aktuelle Dokumente.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Versionierung und Änderungsverfolgung: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Historie aller Änderungen dokumentieren.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62C819-E13E-723C-B783-9DF528F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2EB462-81CD-9B6F-9580-DF4B390D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A878D57-DDA9-D0FA-A72A-5037FF362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D7A1D45-FA4A-776C-FA16-7140968D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3178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A01179B-7B7C-A3F0-376E-510DBF68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1" y="474741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7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8215-A915-9D7E-154B-E601B838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F2CB1-B5E8-F806-5E1A-BFF2AC3A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die Dokumentation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4478B0F-3FA1-5E92-4D36-5A4CF56D8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F6878AD-EDD7-82B4-F4AE-983D6869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 nutzen: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Schwachstellenberichte direkt aus Scannern exportieren.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Workflows für Dokumentations-Updates integrieren.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Überprüfung: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Mindestens halbjährliche Überprüfung aller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Policies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0C533F-89F0-2327-5912-91B312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6CD49C-6EF8-2F59-DCDF-ED8F15A1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FE3E0F6-22D7-681F-ED01-B6638512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4495D9A-0E46-58BE-5D04-B00AA5E22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work writing desk table illustration">
            <a:extLst>
              <a:ext uri="{FF2B5EF4-FFF2-40B4-BE49-F238E27FC236}">
                <a16:creationId xmlns:a16="http://schemas.microsoft.com/office/drawing/2014/main" id="{79A3DABC-AD4F-06AD-161C-E17F0B44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4" b="229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Wichtige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Dokumente</a:t>
            </a:r>
            <a:r>
              <a:rPr lang="en-US" sz="6000" dirty="0">
                <a:solidFill>
                  <a:srgbClr val="FFFFFF"/>
                </a:solidFill>
              </a:rPr>
              <a:t> für Vulnerability &amp; Posture Management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95E7C-C0C0-4C18-D8AC-04835956B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5676E-769F-0316-22C6-89E5D715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Herausforderungen bei der Dokumentation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DDA0289-799A-BFB6-3C09-A0F60BE2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54956AE-EE82-7D6A-3947-7F1E9660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AT" b="1" dirty="0"/>
              <a:t>Veraltete Dokumente: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Schnell wechselnde IT-Landschaften führen zu veralteten Informationen.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Fehlende Verantwortlichkeiten: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Oft ist nicht klar, wer für die Pflege der Dokumente zuständig ist.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Unzureichende Detaillierung: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Zu oberflächliche Dokumente bieten im Ernstfall keine ausreichende Orientierung.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Datensicherheit: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Sensible Informationen in den Dokumenten müssen ebenfalls geschützt werden.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FE9DB-8FBA-2602-BCBF-A737BAD0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432C5D-2771-720A-8FA1-D6C51A9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20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BB231D6-69CF-0022-E191-2AA1E2C7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E426088-301A-D6B0-1AF4-1BA5EB38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8352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BD797C5-D8A2-4D14-AE86-E364FF4C9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912394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9D0ECA5-F2EB-5D78-5A2E-779B13E3B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3" y="504467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ADDA1-5334-A1F1-43DE-C3E2FE7DC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FE169-A440-B9BD-181D-F6804F99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Fazit: Dokumentation als Schlüssel zum Erfolg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5423226-9895-0F5B-E747-0F575BB2D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92A3C5D-BB24-C19D-1DC4-99198A8F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Dokumentation bildet die Grundlage für ein effektives Schwachstellen- und Sicherheitsmanagement.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Richtlinien,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Berichte schaffen Transparenz und Klarheit.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Pflege und Überprüfung der Dokumente sind entscheidend für den Erfolg.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„Was nicht dokumentiert ist, existiert nicht – zumindest nicht für Audits und Compliance.“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E6F1C8-38A2-E788-7F5E-1122D876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66A650-C346-AA72-E266-4A3F4890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21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A000632-8166-86B3-5238-9260F2A14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FA5BD84-8CD0-55E9-634F-D11A3AFF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8352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13143AC-1F1C-C230-CED2-B3E00ED4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912394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F71898C-FAFC-5C1F-F792-D7D9F13C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3" y="504467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23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ist Dokumentation so wichtig?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/>
              <a:t>Reproduzierbarkeit und Nachvollziehbarkeit: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Dokumentierte Prozesse ermöglichen konsistente Abläufe.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Compliance-Anforderungen: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Regulierungen (z. B. ISO 27001, DSGVO) verlangen umfassende Dokumentation.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Effektives </a:t>
            </a:r>
            <a:r>
              <a:rPr lang="de-AT" b="1" dirty="0" err="1"/>
              <a:t>Incident</a:t>
            </a:r>
            <a:r>
              <a:rPr lang="de-AT" b="1" dirty="0"/>
              <a:t> Management: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Schnelleres Handeln bei Vorfällen durch klare Handlungsanweisungen.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1321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FA9994E-ACCC-53E0-433D-030930870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91489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998E6-FCD3-D80F-5B33-0EFB4C1A3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64080-4D80-5344-FCA1-C3CEA37B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ist Dokumentation so wichtig?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2934C32-04D9-2FBF-0653-638A6EFB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3ED8B8C-1A52-7B48-514D-5AB5C997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Kontinuierliche Verbesserung: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Durch Dokumentation lassen sich Schwachstellen und Optimierungspotenziale leichter erkennen.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Wissensmanagement: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Wissen bleibt im Unternehmen – auch bei Personalwechseln.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AECCB94-D9A1-C37D-6254-1BEEA53D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6147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29FA82-7478-0E2C-8F01-D3ADEA39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C7FA27-7D3C-119B-0D39-6510A8F5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73BE475-644E-EA8F-A7E9-D33791F0C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241EB-0FDD-E76F-805E-94EBB90EA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18B11-5DF3-A1CD-8FFD-5CD360E2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Überblick: Welche Dokumente werden benötigt?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504B57E-212B-1A3E-FFC8-C0DAE322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C6B53F5-86FE-A62D-1A0F-7756BDF0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Sicherheitsrichtlinien (</a:t>
            </a:r>
            <a:r>
              <a:rPr lang="de-A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Policies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Strategische Vorgaben zur IT-Sicherheit.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 und Arbeitsanweisungen (</a:t>
            </a:r>
            <a:r>
              <a:rPr lang="de-A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Schritt-für-Schritt-Anleitungen für Standard- und Notfallprozesse.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Schwachstellen- und Risikoregister: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Erfasste Schwachstellen, Risiken und der aktuelle Status.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C79B67F-3256-D911-19A6-D25400CB6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09090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83A7A5-FD3F-30B9-A923-EE16D577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37AA97-D073-A9A5-C0BD-0AF43F1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4B16A50-2428-AA3B-B463-08C8B19F2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D1D8968-59A9-6175-E805-BBB36B23F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89666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2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5A-A515-AB70-66C1-70EEE03F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95941-EA9E-2CB7-B7C3-162F7935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Überblick: Welche Dokumente werden benötigt?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C20F9EB-6AC9-F55D-EC40-0FDE142CB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67F36A0-A027-5123-3D40-B51C8691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Berichte und Protokolle: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Ergebnisse aus Scans, Audits und Penetrationstests.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Compliance-Dokumentation: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Nachweise zur Einhaltung gesetzlicher und branchenspezifischer Vorschriften.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AF66917-996B-B82E-9299-84F0EDBB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1321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527B08-4EBA-D647-1BC0-D319C3E4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C08804-639F-64CB-AAD3-94BE68C8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AB7DDC6-20BC-B641-1AC3-C7F1D4356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719C1-7029-0A13-F521-BF34580DB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B7A00-F1E9-B468-9795-53513628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Sicherheitsrichtlinien (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Policies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)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079A3EE-598C-752B-F1DF-78D0AEB96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B695B2C-F604-59DC-9F9A-494279A5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Zweck: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Definieren die übergeordneten Sicherheitsziele und -vorgaben.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Beispiele: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Informationssicherheitsrichtlinie</a:t>
            </a:r>
          </a:p>
          <a:p>
            <a:pPr marL="0" indent="0">
              <a:buNone/>
            </a:pPr>
            <a:r>
              <a:rPr lang="de-AT" dirty="0"/>
              <a:t>Schwachstellenmanagement-Policy</a:t>
            </a:r>
          </a:p>
          <a:p>
            <a:pPr marL="0" indent="0">
              <a:buNone/>
            </a:pPr>
            <a:r>
              <a:rPr lang="de-AT" dirty="0"/>
              <a:t>Passwort-Policy</a:t>
            </a:r>
          </a:p>
          <a:p>
            <a:pPr marL="0" indent="0">
              <a:buNone/>
            </a:pPr>
            <a:r>
              <a:rPr lang="de-AT" dirty="0"/>
              <a:t>Zugriffs- und Berechtigungsrichtlinie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86EFC51-20EA-6911-ABEC-A02C69EA6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1321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62C77D-2CB9-C04B-385D-1A2355E2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645BAF-F317-0847-570A-2A782BF7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2503E72-0BE2-3A18-7052-0F8237D0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2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37077-CC01-5F6F-738E-FF72BC369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F5BE8-52DC-4963-33D3-CFF93A66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Sicherheitsrichtlinien (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Policies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)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0738EDA-AFD3-353C-B8F7-BBF104AE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0E57F13-B861-9A8A-9FC4-81603983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Inhalte einer Schwachstellenmanagement-Policy: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 und Anwendungsbereich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Rollen und Verantwortlichkeiten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Häufigkeit der Schwachstellenscans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 zur Priorisierung und Behebung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Eskalationswege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AF9533-9817-94CC-65BF-8AE0E449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218B1A-AF34-7512-B9A6-31A0015C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1C5AC16-72DB-7B27-F92E-B784D8158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4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6827C-F67C-B681-0B10-1AA82B29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8BC6-2D8B-FBF9-9421-3D6D2C98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Prozesse und Arbeitsanweisungen (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Playbooks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)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055454E-9DCD-9AE7-7377-099C3C4E9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9C2F6BE-6E46-D03D-C6BB-1A08D57F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Zweck: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Detaillierte Anweisungen zur Durchführung sicherheitsrelevanter Aufgaben.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Vorteile: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Einheitliche Vorgehensweisen</a:t>
            </a:r>
          </a:p>
          <a:p>
            <a:pPr marL="0" indent="0">
              <a:buNone/>
            </a:pPr>
            <a:r>
              <a:rPr lang="de-AT" dirty="0"/>
              <a:t>Schnelleres Handeln bei Sicherheitsvorfällen</a:t>
            </a:r>
          </a:p>
          <a:p>
            <a:pPr marL="0" indent="0">
              <a:buNone/>
            </a:pPr>
            <a:r>
              <a:rPr lang="de-AT" dirty="0"/>
              <a:t>Weniger Fehlerquellen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C5926-E7C0-1B6E-26FC-D0AC1685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008B5B-5008-561A-4243-462ECB7B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044CC2B-9B20-EE87-71D3-48B1797B3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D5F623-0181-67FE-6C6B-85D6DB60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1299</Words>
  <Application>Microsoft Macintosh PowerPoint</Application>
  <PresentationFormat>Breitbild</PresentationFormat>
  <Paragraphs>206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Wichtige Dokumente für Vulnerability &amp; Posture Management</vt:lpstr>
      <vt:lpstr>Warum ist Dokumentation so wichtig? I</vt:lpstr>
      <vt:lpstr>Warum ist Dokumentation so wichtig? II</vt:lpstr>
      <vt:lpstr>Überblick: Welche Dokumente werden benötigt? I</vt:lpstr>
      <vt:lpstr>Überblick: Welche Dokumente werden benötigt? II</vt:lpstr>
      <vt:lpstr>Sicherheitsrichtlinien (Policies) I</vt:lpstr>
      <vt:lpstr>Sicherheitsrichtlinien (Policies) II</vt:lpstr>
      <vt:lpstr>Prozesse und Arbeitsanweisungen (Playbooks) I</vt:lpstr>
      <vt:lpstr>Prozesse und Arbeitsanweisungen (Playbooks) II</vt:lpstr>
      <vt:lpstr>Prozesse und Arbeitsanweisungen (Playbooks) III</vt:lpstr>
      <vt:lpstr>Schwachstellen- und Risikoregister I</vt:lpstr>
      <vt:lpstr>Schwachstellen- und Risikoregister II</vt:lpstr>
      <vt:lpstr>Berichte und Protokolle I</vt:lpstr>
      <vt:lpstr>Berichte und Protokolle II</vt:lpstr>
      <vt:lpstr>Compliance-Dokumentation I</vt:lpstr>
      <vt:lpstr>Compliance-Dokumentation II</vt:lpstr>
      <vt:lpstr>Best Practices für die Dokumentation I</vt:lpstr>
      <vt:lpstr>Best Practices für die Dokumentation II</vt:lpstr>
      <vt:lpstr>Herausforderungen bei der Dokumentation</vt:lpstr>
      <vt:lpstr>Fazit: Dokumentation als Schlüssel zum Erfolg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1671</cp:revision>
  <cp:lastPrinted>2023-09-28T06:53:17Z</cp:lastPrinted>
  <dcterms:created xsi:type="dcterms:W3CDTF">2020-02-17T12:50:08Z</dcterms:created>
  <dcterms:modified xsi:type="dcterms:W3CDTF">2025-02-24T19:30:27Z</dcterms:modified>
</cp:coreProperties>
</file>