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533" r:id="rId3"/>
    <p:sldId id="875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773" r:id="rId19"/>
    <p:sldId id="882" r:id="rId20"/>
    <p:sldId id="38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95897"/>
  </p:normalViewPr>
  <p:slideViewPr>
    <p:cSldViewPr snapToGrid="0" snapToObjects="1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24.02.25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24.02.25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24.02.25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25BF-5087-C18B-8B9A-4E4CFB2A2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BB151-4C6B-CD85-1988-45648224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Business Impact Analysis (BIA)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539D6AF-8613-4C48-8AF1-9F34966F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98717F6-422A-B1AE-F220-6F91DFF4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 Business Impact Analysis (BIA) bewertet die Auswirkungen potenzieller Ausfälle von Geschäftsprozessen.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 der BIA: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Kritische Geschäftsprozesse identifizieren.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Auswirkungen auf Umsatz, Reputation und Kundenbindung bewerten.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C8C744-8DF9-8400-7C8A-633A8495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36C774-DAB0-0499-6183-27E8FF2C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6B7ECDD-BF35-8A06-E7DE-67DC66294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4F9C55D-8902-4554-1901-E44CC9D0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28056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7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22C28-EF98-49BD-3FA9-7E9BB78A3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A798F-4566-C910-A4B2-3C559A8B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Business Impact Analysis (BIA)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9B392D5-6E36-CBA5-314F-0EA7CCA14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E2C74F3-CFB9-5F1A-6136-FAA62038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Schritte zur Durchführung einer BIA: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Identifizierung kritischer Geschäftsprozesse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Bewertung der Auswirkungen von Ausfällen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Bestimmung der maximal tolerierbaren Ausfallzeiten (RTO – Recovery Time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Objective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Definition von Maßnahmen zur Aufrechterhaltung der Geschäftsprozesse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1C857D-AF4D-D4F9-EA46-64889BB2D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9CC533-D55C-A1E4-43B9-8171FD76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4B5842D-7173-E85C-DEE5-35C826C0D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1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87C5E-D870-0A11-93CA-4FD57BD63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5A562-812D-5E9F-80D7-610679EB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Verknüpfung von Risk Register und Geschäftsprozessen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9CFEF9-09C7-B679-16AA-536017844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342339E-1AE4-A1CF-E377-D75AB318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Vorgehensweise: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Für jede identifizierte Schwachstelle den betroffenen Geschäftsprozess ermitteln.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Risiken priorisieren, die kritische Geschäftsprozesse gefährden.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Notfallpläne und Maßnahmen für diese Prozesse entwickeln.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Risiko: </a:t>
            </a:r>
            <a:r>
              <a:rPr lang="de-AT" sz="20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Datenbank-Schwachstelle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→ Betroffener Prozess: </a:t>
            </a:r>
            <a:r>
              <a:rPr lang="de-AT" sz="20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Kundendatenmanagement</a:t>
            </a:r>
            <a:endParaRPr lang="de-AT" sz="20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Maßnahme: Datenbank härten, regelmäßige Backups und Notfallpläne erstellen.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1D9D9A-4343-C960-D74D-8684B4FB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AEB78D-1CAF-CADF-23A7-1DC2581E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C59AE59-E98A-329C-D05B-42A0545B3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61E550F-CBA4-5E38-8EDC-8C8C6FB4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1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8EAAE-3D89-258E-82AF-4E9371A4D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12E8B-1DC3-B3F6-27F2-D38353B6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Monitoring und Aktualisierung des Risk Registers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8C15E6A-C3F3-226D-CF4D-DAD896E0C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FFC1A2F-7F16-1A5E-F31D-E2368337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Überprüfung: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Mindestens quartalsweise Aktualisierung des Risk Registers.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Dynamische Risikobewertung: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Neue Schwachstellen und Bedrohungen in Echtzeit integrieren.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027B7D-D5EC-603B-6492-EAA62575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10E891-FF4B-ECFB-AADE-89F67BCC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1CB68DB-E489-B917-ADAB-580231D2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C096FF5-2D9C-1251-5706-D107A4F2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90115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2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3738B-664C-FF89-D788-5889D06D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8221F-3ECF-A245-CFA2-427FC3B8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Monitoring und Aktualisierung des Risk Registers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851AB75-E51A-7730-0895-3C7E87D6E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C9B4F26-FC5F-6437-54A2-2C91E27B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mit SIEM &amp; Schwachstellenmanagement: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Automatisches Importieren kritischer Schwachstellen ins Risk Register.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KPI-Tracking: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offener Risiken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Durchschnittliche Bearbeitungszeit pro Risiko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Erreichte Risikominderung pro Quartal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A75560-5CC2-5024-F1E2-3543C919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8B4165-AC6E-6A34-1312-CBE094E2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5AE4C0E-4F1D-53A6-DCC2-00B646500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3683BD8-FD76-A39A-6C96-F02787482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83527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2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2A1F9-DA2F-023C-DA80-30B127D96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21C24-4D3E-CE55-95D9-EBC18584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für das Risikomanagement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04F8BBA-0010-4BA9-63D2-47BB897E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015DA54-ADBE-C0E8-A753-670D0F1B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Ganzheitliche Betrachtung: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Technische, organisatorische und prozessuale Risiken berücksichtigen.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Konsistenz &amp; Struktur: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Einheitliche Bewertungskriterien im gesamten Unternehmen.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Beteiligung der Fachabteilungen: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Geschäftsbereiche einbinden, um Risiken ganzheitlich zu erfassen.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763467-B611-5B97-6542-E178E57C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DF5D24-4139-3D6F-18C3-E267C5EE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1644056-993D-BFE0-73D8-E96F0761D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74E75BC-C76F-4F96-BDF9-41E822A8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8352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BD8FFEE-6633-654D-6BD6-5292EBD5E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06638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4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258D8-DF6F-18FB-9026-45074057A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3DD44-BD63-06A0-AEA0-EBEDA5E5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für das Risikomanagement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2222ADA-B8FD-7F75-FC1B-006A59A22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27B2F2E-B01F-3828-571E-3B1C0FBB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Transparenz &amp; Kommunikation: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Risiken und Maßnahmen regelmäßig an das Management berichten.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 nutzen: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SIEM- und Schwachstellenscanner automatisiert mit dem Risk Register verbinden.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D1C949-301B-4E80-02FF-DBDF08DD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EE41E9-5362-2A15-D9BB-1623976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BAE1285-1F17-1862-6DC0-9ED5F75C3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51B1AC0-9BA3-EE8A-0194-B4F2C1A49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83527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7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91B06-7A76-09C2-1BE0-08042B52E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AFBAC-276F-6271-6222-2682F8DC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Fazit: Risikomanagement als strategisches Instrument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5562055-6861-C861-21C1-A87B4C18B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8C3B398-4602-B470-E76C-85D5A816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Risiken betreffen nicht nur die IT, sondern das gesamte Unternehmen.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effektives Risk Register ist der Schlüssel zur strukturierten Risikobewertung.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Geschäftsprozesse müssen in die Risikobetrachtung integriert werden.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Überprüfung und Anpassung der Risiken sind essenziell.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„Sicherheit ist nicht nur ein technisches, sondern auch ein geschäftliches Thema.“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0BB001-53C9-6365-3B93-2A40F60D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6437A4-20C0-823C-6602-46AA2B30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583BFFA-DE2C-CB72-66D0-91E4D60C4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5A475EC-48C0-8957-CDC8-DEFEA80F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518171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C63E104-2E89-828C-736F-C9F6D3BC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333352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546BDA4-A042-5C15-CD2C-8C3C73911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4" y="4112021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9D06186-DB47-A1C4-99FA-94D34D648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4" y="489069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49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19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OSDA | OSIR | OSTH | eCTHPv2 | CRTE | CRTO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PNPT | eCPPTv2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Pentest+ | ITIL Foundation V3 | ICCA | CCNA | eJPTv2 | Developing Security Software (LFD121) | CAP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  <p:pic>
        <p:nvPicPr>
          <p:cNvPr id="1026" name="Picture 2" descr="OffSec Threat Hunter (OSTH): Everything ...">
            <a:extLst>
              <a:ext uri="{FF2B5EF4-FFF2-40B4-BE49-F238E27FC236}">
                <a16:creationId xmlns:a16="http://schemas.microsoft.com/office/drawing/2014/main" id="{1294A64C-B939-EE95-E2CF-5F6BF4D3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41169"/>
            <a:ext cx="1238250" cy="6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 Defense Analyst (OSDA) • Shantanu Khandelwal • Cybersecurity… |  Shantanu Khandelwal | 23 comments">
            <a:extLst>
              <a:ext uri="{FF2B5EF4-FFF2-40B4-BE49-F238E27FC236}">
                <a16:creationId xmlns:a16="http://schemas.microsoft.com/office/drawing/2014/main" id="{D0397339-4F44-6BFA-2031-AC47B03F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0" y="5464938"/>
            <a:ext cx="1522433" cy="7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tangle 207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woman checklist check illustration">
            <a:extLst>
              <a:ext uri="{FF2B5EF4-FFF2-40B4-BE49-F238E27FC236}">
                <a16:creationId xmlns:a16="http://schemas.microsoft.com/office/drawing/2014/main" id="{305C682F-6369-C459-CD0C-84B93C65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4" b="633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Risiken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>
                <a:solidFill>
                  <a:srgbClr val="FFFFFF"/>
                </a:solidFill>
              </a:rPr>
              <a:t>aus</a:t>
            </a:r>
            <a:r>
              <a:rPr lang="en-US" sz="6000" dirty="0">
                <a:solidFill>
                  <a:srgbClr val="FFFFFF"/>
                </a:solidFill>
              </a:rPr>
              <a:t> dem Risk Register und </a:t>
            </a:r>
            <a:r>
              <a:rPr lang="en-US" sz="6000">
                <a:solidFill>
                  <a:srgbClr val="FFFFFF"/>
                </a:solidFill>
              </a:rPr>
              <a:t>aus</a:t>
            </a:r>
            <a:r>
              <a:rPr lang="en-US" sz="6000" dirty="0">
                <a:solidFill>
                  <a:srgbClr val="FFFFFF"/>
                </a:solidFill>
              </a:rPr>
              <a:t> Business-/</a:t>
            </a:r>
            <a:r>
              <a:rPr lang="en-US" sz="6000">
                <a:solidFill>
                  <a:srgbClr val="FFFFFF"/>
                </a:solidFill>
              </a:rPr>
              <a:t>Prozess</a:t>
            </a:r>
            <a:r>
              <a:rPr lang="en-US" sz="6000" dirty="0">
                <a:solidFill>
                  <a:srgbClr val="FFFFFF"/>
                </a:solidFill>
              </a:rPr>
              <a:t>-Sicht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ist ein Risk Register?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</a:t>
            </a:r>
            <a:r>
              <a:rPr lang="de-AT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Risk Register</a:t>
            </a:r>
            <a:r>
              <a:rPr lang="de-AT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ist ein zentrales Dokument zur Identifizierung, Bewertung und Verwaltung von Risiken.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Zweck: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Schaffung von Transparenz über Risiken in IT-Systemen und Geschäftsprozessen.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Unterstützung bei der Priorisierung von Maßnahmen zur Risikominderung.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42900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F197D-FE24-7FA3-F390-F4B2210CF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1A6F4-82EE-99CB-6308-B8FDA976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ist ein Risk Register?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C9A030F-4F30-A09B-5094-4389DFB35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3E3F210-B3D4-CD96-D814-E96B5CBE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Komponenten eines Risk Registers: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Risiko-ID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Beschreibung des Risikos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Eintrittswahrscheinlichkeit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Auswirkung auf das Unternehmen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Risikobewertung (z. B. hoch, mittel, niedrig)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Verantwortlichkeiten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Maßnahmen zur Risikominimierung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1B90FC-4431-9AAB-B721-1A025D46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AD999F-BB02-54E9-C58B-ADAD9888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03B3C8D-22D4-EFCD-F039-1ED350FD7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82562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7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E234C-059B-9F32-122E-ACC22096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7E9B7-EE72-2A9F-DCA2-B9A5C9D5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ist ein Risk Register wichtig?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452040A-A694-BBAD-EEF3-1446D25B0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3D773FC-C087-F699-A619-E978224F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Ganzheitliche Risikobetrachtung: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 und geschäftliche Risiken werden gleichermaßen berücksichtigt.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Proaktive Risikosteuerung: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Frühzeitiges Erkennen und Beheben von Schwachstellen und Risiken.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Compliance-Anforderungen: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Erfüllung gesetzlicher und branchenspezifischer Vorschriften (z. B. ISO 27001, DSGVO).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Management-Entscheidungen: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Liefert Entscheidungsgrundlagen für Investitionen in Sicherheitsmaßnahmen.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141B9A-0B20-CA25-5559-C1C6CB0D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3839C4-6A1D-4D19-4857-C3A79D4E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35F2FA2-E48F-63B8-F9B6-F1FFEACF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825625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2D2FF7D-86CD-6E8D-C534-E35003FFE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90115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5820664-96E4-CAF6-CB70-CEA201B5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049785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D0AC6A5-86AC-3523-506E-6C6A4C5ED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531697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C81E0-42F7-8504-5E4D-8C7F18D88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1F998-EA96-6E0D-9929-6CDAB10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Risiken aus IT-Sicht vs. Business-Sicht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B095B52-2A61-EDD1-787B-21D8390E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F53B95-EA61-312C-E376-B9822F4A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41204D-0F13-0371-8602-2AC77674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A4A9D439-D3D8-13C0-5B52-88D03595E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930696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817367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72080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IT-Risiken</a:t>
                      </a:r>
                      <a:endParaRPr lang="de-AT" sz="2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Business-/Prozess-Risiken</a:t>
                      </a:r>
                      <a:endParaRPr lang="de-AT" sz="20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1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Schwachstellen in Systemen und Anwendungen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Unterbrechung kritischer Geschäftsprozesse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Fehlkonfigurationen in der Infrastruktur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Verlust von Kundendaten und -vertrauen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7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Malware- und Ransomware-Infektionen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Verstoß gegen gesetzliche Vorschriften (DSGVO)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Phishing- und </a:t>
                      </a:r>
                      <a:r>
                        <a:rPr lang="de-AT" sz="20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Social</a:t>
                      </a: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Engineering-Angriffe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Reputationsverlust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9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DDoS-Angriffe auf Web-Services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20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Umsatzverluste bei Ausfall von Verkaufsplattformen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78193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6D26E7D2-7D27-4B5A-7EA4-41532E07EBE6}"/>
              </a:ext>
            </a:extLst>
          </p:cNvPr>
          <p:cNvSpPr txBox="1"/>
          <p:nvPr/>
        </p:nvSpPr>
        <p:spPr>
          <a:xfrm>
            <a:off x="1773381" y="5636062"/>
            <a:ext cx="731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Technische Risiken haben immer auch Auswirkungen auf Geschäftsprozesse.</a:t>
            </a:r>
          </a:p>
        </p:txBody>
      </p:sp>
    </p:spTree>
    <p:extLst>
      <p:ext uri="{BB962C8B-B14F-4D97-AF65-F5344CB8AC3E}">
        <p14:creationId xmlns:p14="http://schemas.microsoft.com/office/powerpoint/2010/main" val="356313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01828-E766-0E9F-6FB6-6038349B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B9C58D-BDD8-2DD9-2D1A-5A0BCDB9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Aufbau eines effektiven Risk Registers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D99F962-AFA2-3B56-EE6C-6A87C237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4DA883D-835E-C23F-2C8D-73221664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Schritt 1: Risikoidentifikation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Schwachstellenanalysen (z. B.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OpenVAS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Nessus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Geschäftsprozessanalysen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Compliance-Anforderungen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Schritt 2: Risikobewertung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Einschätzung der Eintrittswahrscheinlichkeit (gering, mittel, hoch)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Einschätzung der potenziellen Auswirkungen (finanziell, rechtlich, reputationsbezogen)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45AA84-1052-FC48-DDE0-98C206D1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23E58B-B5A2-065C-C11C-170597FC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9EF806A-C5FB-6297-C092-0938194AF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825625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64BDF86-C279-40CC-F946-C4754777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2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1C581-D7F9-0597-7A91-FFD462F94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CD8D5-C871-67EA-386A-C7F6330A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Aufbau eines effektiven Risk Registers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8F68758-CF4A-48E0-8E59-7079EB0F7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2909947-6957-AF19-C8FA-B43C90FC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Schritt 3: Priorisierung der Risiken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Nutzung einer Risikomatrix (Wahrscheinlichkeit vs. Auswirkung)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Schritt 4: Risikominderungsmaßnahmen definieren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 Maßnahmen (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Patching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Härtung)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Organisatorische Maßnahmen (Schulungen, Richtlinien)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Schritt 5: Überwachung und Aktualisierung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Überprüfung und Anpassung des Risk Registers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3D54E1-FB76-4667-D26B-93E62FB8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3DEBDC-7B87-3539-A49E-016E5156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C6BE494-055A-496D-92B9-8EB3CB3B9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D0CBCE9-EB6B-BC87-53B8-6585DDC2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39062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62CE7AD-1A6C-ACE7-448F-6891AB106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89578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3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A2F20-77FF-137C-FE25-C002323E8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7547E-BEC6-3CC1-3EF3-DBE2F546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Geschäftsprozesse und Risikobewertung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6A965DF-11E2-05AC-911D-1C62187F6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EC0F9A3-62BF-EDEB-4795-D0F269FA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Warum Geschäftsprozesse wichtig sind: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Risiken müssen im Kontext der Geschäftsprozesse bewertet werden.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Nicht jede technische Schwachstelle hat kritische Auswirkungen auf das Unternehmen.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 auf einem internen Testsystem → Geringes Risiko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 im öffentlich zugänglichen Webshop → Hohes Risiko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Schlüsselfrage: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Welche Geschäftsprozesse wären bei einem Sicherheitsvorfall beeinträchtigt?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DD45D7-FAF4-089F-2138-4B9C4BEE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226C84-B92E-A80A-4959-43D1E4D4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E852199-FB62-4E39-EE47-277D7198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0416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2608C35-DA40-EF1D-DE07-A78999936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95696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C20D29E-BAAE-6F53-AD82-86C66511D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28056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1273</Words>
  <Application>Microsoft Macintosh PowerPoint</Application>
  <PresentationFormat>Breitbild</PresentationFormat>
  <Paragraphs>181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Risiken aus dem Risk Register und aus Business-/Prozess-Sicht</vt:lpstr>
      <vt:lpstr>Was ist ein Risk Register? I</vt:lpstr>
      <vt:lpstr>Was ist ein Risk Register? II</vt:lpstr>
      <vt:lpstr>Warum ist ein Risk Register wichtig?</vt:lpstr>
      <vt:lpstr>Risiken aus IT-Sicht vs. Business-Sicht</vt:lpstr>
      <vt:lpstr>Aufbau eines effektiven Risk Registers I</vt:lpstr>
      <vt:lpstr>Aufbau eines effektiven Risk Registers II</vt:lpstr>
      <vt:lpstr>Geschäftsprozesse und Risikobewertung</vt:lpstr>
      <vt:lpstr>Business Impact Analysis (BIA) I</vt:lpstr>
      <vt:lpstr>Business Impact Analysis (BIA) II</vt:lpstr>
      <vt:lpstr>Verknüpfung von Risk Register und Geschäftsprozessen</vt:lpstr>
      <vt:lpstr>Monitoring und Aktualisierung des Risk Registers I</vt:lpstr>
      <vt:lpstr>Monitoring und Aktualisierung des Risk Registers II</vt:lpstr>
      <vt:lpstr>Best Practices für das Risikomanagement I</vt:lpstr>
      <vt:lpstr>Best Practices für das Risikomanagement II</vt:lpstr>
      <vt:lpstr>Fazit: Risikomanagement als strategisches Instrument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1838</cp:revision>
  <cp:lastPrinted>2023-09-28T06:53:17Z</cp:lastPrinted>
  <dcterms:created xsi:type="dcterms:W3CDTF">2020-02-17T12:50:08Z</dcterms:created>
  <dcterms:modified xsi:type="dcterms:W3CDTF">2025-02-24T20:59:38Z</dcterms:modified>
</cp:coreProperties>
</file>