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533" r:id="rId3"/>
    <p:sldId id="875" r:id="rId4"/>
    <p:sldId id="883" r:id="rId5"/>
    <p:sldId id="885" r:id="rId6"/>
    <p:sldId id="886" r:id="rId7"/>
    <p:sldId id="887" r:id="rId8"/>
    <p:sldId id="888" r:id="rId9"/>
    <p:sldId id="889" r:id="rId10"/>
    <p:sldId id="890" r:id="rId11"/>
    <p:sldId id="891" r:id="rId12"/>
    <p:sldId id="892" r:id="rId13"/>
    <p:sldId id="893" r:id="rId14"/>
    <p:sldId id="894" r:id="rId15"/>
    <p:sldId id="895" r:id="rId16"/>
    <p:sldId id="896" r:id="rId17"/>
    <p:sldId id="897" r:id="rId18"/>
    <p:sldId id="773" r:id="rId19"/>
    <p:sldId id="882" r:id="rId20"/>
    <p:sldId id="389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35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5897"/>
  </p:normalViewPr>
  <p:slideViewPr>
    <p:cSldViewPr snapToGrid="0" snapToObjects="1">
      <p:cViewPr varScale="1">
        <p:scale>
          <a:sx n="93" d="100"/>
          <a:sy n="93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9AFCA3-8692-284B-8585-538C88E69781}" type="datetimeFigureOut">
              <a:rPr lang="de-DE" smtClean="0"/>
              <a:t>25.02.25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754BA-4971-E342-BE16-E952CFA3B9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15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CA52F-15E8-2044-BF5E-C255B056E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563153-BC29-C140-8BCE-A49FA1237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49ABEC-50FE-E149-BBBE-6287007F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C3093-E83A-C547-86F7-98056C585F90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13D385-9D17-9F4C-814D-47618AD0E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F7C493-018B-6B48-B49A-746D2A0AB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309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E18725-BBEB-B243-92D8-4DFDBD88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344B2F-072C-9543-94A5-53FCA06EB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0249F-8F8E-884D-BE25-06448D87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C7F1D-46C7-5E45-9996-7CD17A202F7D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0FCCA-910B-0C48-8E76-8782B524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F21E1C-7FBE-E841-876F-38454E4B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84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0C9E5C6-8FF2-7F41-98C2-6770F144A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015593E-E726-8C47-9DD4-6B56A3C1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8F841B-6297-1640-A88B-D1BD7E3A4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78BAA-3BE4-D44F-98EC-661CF7B17A77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230FFA-DCB3-F64E-A3C4-40358EA2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DA088D-880A-A44B-8EA8-5451FAEB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678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17E7D-31D2-2A4E-8EC3-5157DA414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7F3E37-F0B3-F84B-9C42-C2935958A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3833E0-675C-C745-907D-2C318B01A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B2CB-A836-0043-A8E0-69767BE8A345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CDD0F7-37FF-764C-AB58-B2067366D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15708F-ACF4-6347-807C-359DE581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1210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4B302-046B-A14E-8B1F-CFABB7A42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F098AC-194B-684B-8282-A32E5F6F7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1FDACF-E360-EF46-9EF3-8F523C284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93CAC-2433-374B-80B7-2270C5FAF0A8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9B6F3-9104-7442-9C84-0D24D7CB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E2BC20-B9ED-4844-B08D-C2998E260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717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0966FE-E491-3F40-927D-6451E99A4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21281F-0A72-4947-A178-A0CBC6B44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23109A1-F643-AC44-A9A9-35E363887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C2BCAE-2AE9-DB40-A0DD-FEC541FE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7F251-0767-DA49-9F69-54B401A7CF80}" type="datetime1">
              <a:rPr lang="de-AT" smtClean="0"/>
              <a:t>25.02.25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43618A-102A-AF42-82E9-E12BF006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5BFDD9-0901-9842-9DB0-A7ECB128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4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1A059-AFAC-624B-BA0B-D33EC72DB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0D319A-7224-5440-884C-E468E5993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F0FA2C-5E62-2F4A-998E-7DA10EFD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94151D-0787-5546-83B0-E3A805AC6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7B0B85E-2116-3742-A75F-B1CD18C245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1A38100-0368-ED44-A744-780678D18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FA0AE-97CB-AA46-9941-537EE39A3F00}" type="datetime1">
              <a:rPr lang="de-AT" smtClean="0"/>
              <a:t>25.02.25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A158002-58B4-064F-A49E-C8CB0D299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1DB3E2F-C65A-4849-BDE5-7C82B14D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946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B903D9-56CF-1D43-B829-BCDA8F13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E420F0-7157-7348-ACEA-F6425A4AA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C47-213C-9A45-A2CB-2DED91172FF4}" type="datetime1">
              <a:rPr lang="de-AT" smtClean="0"/>
              <a:t>25.02.25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45B172-521C-E04A-9702-9F7DED4C6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9EEBD09-A80A-DD4D-88CF-5E75A794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9262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434F888-2786-484A-A861-80661800C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F0E42-4471-8A44-A1DF-63E78300EB4D}" type="datetime1">
              <a:rPr lang="de-AT" smtClean="0"/>
              <a:t>25.02.25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0536B68-E1D8-C34F-8F2B-A4B72977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6A51CC-701E-EB4E-A093-A1A46D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38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C84EA-2D92-6549-BAA0-A98288C6C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67250F-A931-F949-BB89-4AC86B73D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554474D-0AB4-FD40-85E2-1263E7EF3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B2DF3C-8C0E-394E-98DA-70ED6416C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06B2D-DD17-9849-A920-A4D78469A1FF}" type="datetime1">
              <a:rPr lang="de-AT" smtClean="0"/>
              <a:t>25.02.25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0EA034-BB73-8847-BD45-BCC0DC40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E41E96-21DF-8B4B-BB40-5F1BC5A5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9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46261D-49F2-D745-A838-32077F0D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F51492-FA0C-CB4D-A2AC-8F7EB07B4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5049CF0-DBEA-314C-8711-678A2CB03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ABA572-1FF4-9C48-927C-F38B8093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A6B9D-F0FF-0A4F-B39C-5E38274028F2}" type="datetime1">
              <a:rPr lang="de-AT" smtClean="0"/>
              <a:t>25.02.25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F34B98-7C1B-CE4C-9581-B390043A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634D9C-AEF3-BA44-9D41-DB0D457A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2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B8AE68-EC3C-6743-A65A-FC2FB63D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7CBCDD-FEB3-604C-9058-497EEC4CF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0C0A28-C227-6643-A9C3-0FBEAF55D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8A052-C3C0-F04D-A994-C5E4D9B9B9F8}" type="datetime1">
              <a:rPr lang="de-AT" smtClean="0"/>
              <a:t>25.02.25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BA3369-0020-6F40-B78E-81BE25F89D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E5C651-E5D3-0046-9476-4B60FBEAD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8D117-73A2-EB43-8238-F09358AEFD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42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172927C-32C5-4241-8607-6497DE7E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571" y="0"/>
            <a:ext cx="68648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5B8EC-1240-C08A-110B-84BC3EA7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E41852-4A2B-3E70-2FD4-8D4F5352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Integration von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in den Entwicklungsworkflow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2C5C4AF-9A80-5D4A-8966-C3453ED69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7621C1E-CC50-72E1-C298-92E4C11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Lokale Entwicklung: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Entwickler können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direkt lokal einsetzen:</a:t>
            </a:r>
          </a:p>
          <a:p>
            <a:pPr marL="0" indent="0">
              <a:buNone/>
            </a:pPr>
            <a:r>
              <a:rPr lang="de-AT" sz="20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endParaRPr lang="de-AT" sz="20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CI/CD-Pipelines: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kann in gängige CI/CD-Tools integriert werden (z. B. Jenkins, GitHub Actions,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GitLab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CI).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Scans bei jedem Commit/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D40EC53-0D9C-64AD-71B4-4D5BC1EB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47FA8C9-E628-6C85-3CA6-6734C6AD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10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9602F9F-D259-6332-F728-0BED8D874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63104A-E0B2-A83C-115C-027D0EAAFA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178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33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54B4-097C-AF5A-2085-8996C192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B9938-4F67-ADED-F9AD-D6AC60E8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Integration von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in den Entwicklungsworkflow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AAE1C7-7197-2251-2B0E-1AAB166CB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811494C-A530-F9ED-8F29-0F741356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IDE-Integration: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Plugins für gängige IDEs wie VS Code,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IntelliJ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Eclipse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Entwickler sehen Sicherheitslücken direkt während des Codierens.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-Repository-Integration: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Direkte Integration mit GitHub,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GitLab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Bitbucket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zur Überwachung von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Repositories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DAE01D-62EE-75E4-0E8C-03E9CA76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63FE7E-E640-907A-2D3A-D9583018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11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5A866BF-FF02-59DF-7F59-0BEE03A41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9BAEB3B-7926-99A8-80A4-201F38ECC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33178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8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B1F80-4C6D-6CA6-0BB3-4E7DB92D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AFB9E7-F600-9B2A-0CE4-C84FB85E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Open Source: Abhängigkeiten prüfen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E58EB4D-B0ED-005D-B2DD-30E95E219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8319B2E-2ED6-E00B-F89C-7EB769287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Warum Abhängigkeiten scannen?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 80 % der Schwachstellen stammen aus unsicheren Abhängigkeiten (z. B. veraltete Bibliotheken).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Open Source scannt: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Maven,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pip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RubyGems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NuGet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Gradle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u. v. m.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Schritte: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-Projekt initialisieren:</a:t>
            </a:r>
          </a:p>
          <a:p>
            <a:pPr marL="0" indent="0">
              <a:buNone/>
            </a:pP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init</a:t>
            </a:r>
            <a:endParaRPr lang="de-AT" sz="1600" dirty="0">
              <a:solidFill>
                <a:srgbClr val="7030A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Abhängigkeiten scannen:</a:t>
            </a:r>
          </a:p>
          <a:p>
            <a:pPr marL="0" indent="0">
              <a:buNone/>
            </a:pP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--all-projects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Automatisches Erstellen von Pull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Requests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zur Behebung von Schwachstellen.</a:t>
            </a:r>
          </a:p>
          <a:p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6D58AA-4B64-F1FA-D428-CE14D3E8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CBBDDFC-932A-4726-8390-0281DA4F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12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382EA56-62DB-D34B-AB0B-65B43D00B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8972A70-C61B-5E0E-37A3-B2A2A22EF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72177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E3E1853-B8B4-FC51-52DB-C71C4D0C9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2196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79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A5DA7-BC1A-9EB4-F2AE-92EACF7EB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60D2EA-18E2-032A-F788-3A108C59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Container &amp; Infrastructure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as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Code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3DF42B6-D607-F819-C8E1-F2F47120C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081D4FB3-5E7F-2F0B-464B-3E612B55F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Container: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von Docker-Images auf bekannte Schwachstellen.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Beispiel-Scan:</a:t>
            </a:r>
          </a:p>
          <a:p>
            <a:pPr marL="0" indent="0">
              <a:buNone/>
            </a:pP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container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&lt;image-name&gt;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Infrastructure 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Code (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IaC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Überprüfung von Konfigurationsdateien (z. B. Terraform, </a:t>
            </a:r>
            <a:r>
              <a:rPr lang="de-AT" sz="1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Kubernetes</a:t>
            </a: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 auf Fehlkonfigurationen.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Beispiel-Scan:</a:t>
            </a:r>
          </a:p>
          <a:p>
            <a:pPr marL="0" indent="0">
              <a:buNone/>
            </a:pP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iac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test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&lt;</a:t>
            </a:r>
            <a:r>
              <a:rPr lang="de-AT" sz="1600" dirty="0" err="1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path-to-config</a:t>
            </a:r>
            <a:r>
              <a:rPr lang="de-AT" sz="16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&gt;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Ganzheitliche Sicherheitsüberprüfung der gesamten Softwarelieferkette.</a:t>
            </a:r>
          </a:p>
          <a:p>
            <a:pPr marL="0" indent="0">
              <a:buNone/>
            </a:pP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A5CE68-2425-B712-E3AF-79B0364E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8B3DCBF-7457-11D3-7F32-20AFE671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EAE61DA-E0A3-277E-7FC2-1B197FD3E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5DD15343-4D25-74A3-4484-5FB855200F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500436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E960802-8DDF-D9C8-96C0-730874D6D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505777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285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5C6EF-667F-5177-E42F-96B74B6A4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57E7E3-00A7-CF27-BB9D-B0ED7B6A7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Auswertung der Scan-Ergebnisse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C569A34-B806-A6F7-D69F-AF6E90022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416E970-F975-3243-3408-8E770A489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Bewertungskriterien: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Kritikalität der Schwachstelle (hoch, mittel, niedrig).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Betroffene Komponenten (Quellcode, Abhängigkeiten, Container,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IaC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Lösungsvorschläge und empfohlene Patches.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Reporting: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Automatische Berichte für Entwicklungsteams und Sicherheitsverantwortliche.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Integration in Dashboards (z. B.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Elastic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Kibana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JIRA).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951CF5D-3F4B-D3EA-4DED-CC246900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5C9E4A-49E4-9ED7-55F1-89310FF4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BC89627-0239-18AF-A632-0C1C1F28C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F8C2477-71B3-EFEA-5873-DACE785F3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38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8E645-FC3E-BF11-BFFF-6DBCD546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EEF36D-311E-4591-9210-12DFD84AD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Compliance und Source Code Audits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BEABBA7-4D00-F4C0-D569-E0FAAF2A6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22228E4-F257-6DA7-8E66-A290D141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Relevante Standards: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OWASP Top 10: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prüft gezielt auf diese Schwachstellen.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ISO 27001 / 27002: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Sichere Softwareentwicklung ist ein zentraler Bestandteil.</a:t>
            </a: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DSGVO: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Schutz personenbezogener Daten beginnt im Quellcode.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hilft bei: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Nachweis der sicheren Softwareentwicklung.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Erfüllung gesetzlicher Anforderungen.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EB1489-6601-5FF0-5189-CFDC5E3C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9241E7-0EFB-33EA-0AAE-57909511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15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913EE95-257F-DC18-28C4-A34FE0FC0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FA5E19B-7836-BA1C-BAAD-5636B0025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48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550A0-7F68-F744-9E10-4B7A8BC28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70933F-E09E-AC35-A8F2-3C7AD1ACD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Best Practices für Source Code Audits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8574A6E-BD01-AAAB-89AA-8FC8ADE3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E5479109-B8AC-C62F-B7B8-47C428748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Shift-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-Security: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Sicherheitsüberprüfungen frühzeitig im Entwicklungsprozess einbinden.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Automatisierung: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CI/CD-Pipelines für regelmäßige Scans nutzen.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Entwickler schulen:</a:t>
            </a: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Sicherheitsbewusstsein im Team stärken (z. B. OWASP Top 10 Trainings).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Regelmäßige Audits: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Nicht nur vor Releases – auch während der Entwicklung.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mit manuellen Reviews: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Scans ergänzen, aber nicht ersetzen manuelle Audits.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4FBD5A-6EB1-D40E-4712-C85410FB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9048188-F625-D32B-4B9D-1BBF6FAC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8C9A943-3F1E-214E-35D7-99ABFD79C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137438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D9F64A5-CA7A-F138-B644-B6FB0BC2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35743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1540173-A096-2705-31ED-7E0DB621E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4" y="3407568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BFB57C-8CC9-BCF7-4EB0-9B155AA6E0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457697"/>
            <a:ext cx="594319" cy="593725"/>
          </a:xfrm>
          <a:prstGeom prst="rect">
            <a:avLst/>
          </a:prstGeom>
        </p:spPr>
      </p:pic>
      <p:pic>
        <p:nvPicPr>
          <p:cNvPr id="10" name="Grafik 9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6BF4365-CE66-7D3E-D340-4A00AE7BB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" y="552450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121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F88FC-6312-D8CF-B870-86D161FE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6EF4CC-E1CE-9B00-312F-034C9F845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Fazit: Source Code Audits mit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endParaRPr lang="de-AT" b="1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F7DB62-431F-9692-D696-0CDEAEAA2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8A5C2DEF-8132-B9EE-5C2E-DBDBF9EDD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76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Snyk.io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bietet eine leistungsfähige Plattform für umfassende Code- und Abhängigkeitsprüfungen.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Durch die Integration in den Entwicklungsworkflow lassen sich Sicherheitslücken frühzeitig erkennen.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Code Audits sind ein wesentlicher Bestandteil der Secure Software Development Lifecycle (SSDLC).</a:t>
            </a:r>
          </a:p>
          <a:p>
            <a:pPr marL="0" indent="0">
              <a:buNone/>
            </a:pP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„Sicherer Code ist kein Zufall – sondern Ergebnis systematischer Überprüfungen.“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B697313-8406-729B-190D-813D5C603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5445F8-41E4-05A3-3270-3763C14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16622202-E0A9-3162-B12E-CB0D99381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1374380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05932E2-311C-1D2B-4660-7C637EDFB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357439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FF72CF-98C0-9DC2-A1DE-B0DEBD90B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94" y="3407568"/>
            <a:ext cx="594319" cy="593725"/>
          </a:xfrm>
          <a:prstGeom prst="rect">
            <a:avLst/>
          </a:prstGeom>
        </p:spPr>
      </p:pic>
      <p:pic>
        <p:nvPicPr>
          <p:cNvPr id="9" name="Grafik 8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BDEB8994-D39F-C45F-A8AE-ED577F6727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457697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0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Rectangle 4813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8130" name="Picture 2" descr="Free hacker internet cybersecurity illustration">
            <a:extLst>
              <a:ext uri="{FF2B5EF4-FFF2-40B4-BE49-F238E27FC236}">
                <a16:creationId xmlns:a16="http://schemas.microsoft.com/office/drawing/2014/main" id="{23C9186E-1C17-5AC3-8F41-49137D372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9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>
                <a:solidFill>
                  <a:schemeClr val="bg1"/>
                </a:solidFill>
              </a:rPr>
              <a:t>Whois Security mit Passion?</a:t>
            </a:r>
          </a:p>
        </p:txBody>
      </p:sp>
      <p:sp>
        <p:nvSpPr>
          <p:cNvPr id="4813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18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5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/>
          <a:lstStyle/>
          <a:p>
            <a:r>
              <a:rPr lang="de-DE" dirty="0" err="1"/>
              <a:t>Whois</a:t>
            </a:r>
            <a:r>
              <a:rPr lang="de-DE" dirty="0"/>
              <a:t> Security mit Passion?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676C0D0F-61D0-D944-B728-68B27AC51A7D}"/>
              </a:ext>
            </a:extLst>
          </p:cNvPr>
          <p:cNvSpPr txBox="1">
            <a:spLocks/>
          </p:cNvSpPr>
          <p:nvPr/>
        </p:nvSpPr>
        <p:spPr>
          <a:xfrm>
            <a:off x="871547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53C3B8-7100-EC40-80F3-3A7B13AC3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(C) Security mit Passion | Dipl.-Ing. Daniel </a:t>
            </a:r>
            <a:r>
              <a:rPr lang="de-DE" dirty="0" err="1"/>
              <a:t>Mrskos</a:t>
            </a:r>
            <a:r>
              <a:rPr lang="de-DE" dirty="0"/>
              <a:t>, </a:t>
            </a:r>
            <a:r>
              <a:rPr lang="de-DE" dirty="0" err="1"/>
              <a:t>BSc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56F696-D95D-4A47-8972-AB74261D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19</a:t>
            </a:fld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FCA689D-0623-84D1-44CE-B050659705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759"/>
          <a:stretch/>
        </p:blipFill>
        <p:spPr>
          <a:xfrm>
            <a:off x="549640" y="1454690"/>
            <a:ext cx="2534037" cy="2514951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5A79C163-42C9-9B68-2A06-04A5B20A5A4C}"/>
              </a:ext>
            </a:extLst>
          </p:cNvPr>
          <p:cNvSpPr txBox="1"/>
          <p:nvPr/>
        </p:nvSpPr>
        <p:spPr>
          <a:xfrm>
            <a:off x="3397316" y="1604169"/>
            <a:ext cx="84420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mit Passion?</a:t>
            </a:r>
          </a:p>
          <a:p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Was soll man sich darunter vorstellen ... Nun ja mit Security mit Passion lebe ich meinen Traum. Schon mit 12 Jahren war es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mich,ich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heiße übrigens Daniel, ein Penetration Tester, auch bekannt unter dem Namen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Ethical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Hacker, zu werden. Dabei habe ich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michüber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Abi an einer Business School und anschließend im Bachelor IT-Security und Master Information-Security der FH St. Pölten zudem entwickelt, wo ich heute stehe. Und zwar zum Penetration Tester und Ausbilder für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. Nun ja, was macht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einPenetration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Tester genau ...? Das ist relativ simpel erklärt, wir hacken mit der Erlaubnis unserer Kunden Computer-Systeme,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Apps,Websites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usw. und zeigen somit Firmen auf, wie sie angegriffen werden können und zugleich wie sie das verhindern können. Für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michist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das Penetration </a:t>
            </a:r>
            <a:r>
              <a:rPr lang="de-DE" sz="1000" dirty="0" err="1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 seit über 9 Jahren meine größte Leidenschaft geworden und wird dies mein Leben lang bleiben.</a:t>
            </a:r>
          </a:p>
          <a:p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solidFill>
                  <a:srgbClr val="5135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ZERTIFIZIERUNGEN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CSOM | CRTL | eCPTXv2 | eWPTXv2 | CCD | BTL2 | OSDA | OSIR | OSTH | eCTHPv2 | CRTE | CRTO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eCMAP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PNPT | eCPPTv2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eWPT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eCIR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CRTP | CARTP | PAWSP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eMAPT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eCXD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eCDFP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BTL1 (Gold) | CAPEN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eEDA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| OSWP | OSCC | CNSP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Comptia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Pentest+ | ITIL Foundation V3 | ICCA | CCNA | eJPTv2 | Developing Security Software (LFD121) | CAP | </a:t>
            </a:r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Checkmarx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 Security Champion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A3A143F-30F5-D49F-3846-6AECA49AC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69" y="4085291"/>
            <a:ext cx="11480930" cy="2138605"/>
          </a:xfrm>
          <a:prstGeom prst="rect">
            <a:avLst/>
          </a:prstGeom>
        </p:spPr>
      </p:pic>
      <p:pic>
        <p:nvPicPr>
          <p:cNvPr id="1026" name="Picture 2" descr="OffSec Threat Hunter (OSTH): Everything ...">
            <a:extLst>
              <a:ext uri="{FF2B5EF4-FFF2-40B4-BE49-F238E27FC236}">
                <a16:creationId xmlns:a16="http://schemas.microsoft.com/office/drawing/2014/main" id="{1294A64C-B939-EE95-E2CF-5F6BF4D38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5541169"/>
            <a:ext cx="1238250" cy="6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ffSec Defense Analyst (OSDA) • Shantanu Khandelwal • Cybersecurity… |  Shantanu Khandelwal | 23 comments">
            <a:extLst>
              <a:ext uri="{FF2B5EF4-FFF2-40B4-BE49-F238E27FC236}">
                <a16:creationId xmlns:a16="http://schemas.microsoft.com/office/drawing/2014/main" id="{D0397339-4F44-6BFA-2031-AC47B03FC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020" y="5464938"/>
            <a:ext cx="1522433" cy="79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0" name="Rectangle 208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8CEE3EB-795A-327B-73BC-F5C4944C84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44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>
                <a:solidFill>
                  <a:srgbClr val="FFFFFF"/>
                </a:solidFill>
              </a:rPr>
              <a:t>Source Code Audits mit Snyk.io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kern="120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(C) Security mit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33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drinnen, aus Holz, Tisch, Stück enthält.&#10;&#10;Automatisch generierte Beschreibung">
            <a:extLst>
              <a:ext uri="{FF2B5EF4-FFF2-40B4-BE49-F238E27FC236}">
                <a16:creationId xmlns:a16="http://schemas.microsoft.com/office/drawing/2014/main" id="{2A47DDE7-25DC-0B4B-97B0-7D2A30EACF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09" b="753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F0435CB-EA29-F140-A94F-CA877E80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dirty="0" err="1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Danke</a:t>
            </a:r>
            <a:r>
              <a:rPr lang="en-US" sz="115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 !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2E7F37-A675-BA46-87C8-8D0E06591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327284" y="6355080"/>
            <a:ext cx="353743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  <a:defRPr/>
            </a:pP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(C) Security </a:t>
            </a:r>
            <a:r>
              <a:rPr lang="en-US" kern="1200" dirty="0" err="1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mit</a:t>
            </a:r>
            <a:r>
              <a:rPr lang="en-US" kern="1200" dirty="0">
                <a:solidFill>
                  <a:schemeClr val="tx1"/>
                </a:solidFill>
                <a:latin typeface="Calibri" panose="020F0502020204030204"/>
                <a:ea typeface="+mn-ea"/>
                <a:cs typeface="+mn-cs"/>
              </a:rPr>
              <a:t> Passion | Dipl.-Ing. Daniel Mrskos, BSc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094382-4AC5-4E4C-BBD0-7C01A8EFD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44200" y="6356350"/>
            <a:ext cx="6096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19C67B74-2C4E-3749-8214-31C7A5C877C7}" type="slidenum">
              <a:rPr lang="en-US">
                <a:solidFill>
                  <a:schemeClr val="tx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tx1"/>
              </a:solidFill>
              <a:latin typeface="Calibri" panose="020F0502020204030204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0258BCC8-7232-9A43-8BC4-7AA4B6CCA586}"/>
              </a:ext>
            </a:extLst>
          </p:cNvPr>
          <p:cNvSpPr txBox="1">
            <a:spLocks/>
          </p:cNvSpPr>
          <p:nvPr/>
        </p:nvSpPr>
        <p:spPr>
          <a:xfrm>
            <a:off x="4379976" y="5009083"/>
            <a:ext cx="6976872" cy="1345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endParaRPr lang="en-US" sz="1700" dirty="0"/>
          </a:p>
        </p:txBody>
      </p:sp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8D6E39D-81E1-D545-AFEE-49BDE9B97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697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3199F-3A3E-1841-9DD9-F8A6FB4E9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Was ist ein Source Code Audit?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046A4E6-FF80-E44B-80CD-645A528F4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4EED484E-CD53-4642-8A8D-B5C5492F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Definition: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 </a:t>
            </a:r>
            <a:r>
              <a:rPr lang="de-AT" sz="2000" b="1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Source Code Audit</a:t>
            </a:r>
            <a:r>
              <a:rPr lang="de-AT" sz="2000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ist die systematische Überprüfung von Quellcode, um Sicherheitslücken, Schwachstellen und unsichere Programmierpraktiken zu identifizieren.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Ziel: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frühzeitig erkennen und beheben.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Sicherstellen, dass der Code den gängigen Sicherheitsstandards entspricht.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im Fokus: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SQL-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Injection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Cross-Site Scripting (XSS), unsichere Authentifizierung, fehlerhafte Eingabevalidierung,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Hardcoded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Credentials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etc.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EF3C850B-C67F-9141-AC5A-618A2CAF17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213AEB-B83C-5742-8076-898E1982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B35169-54A9-E84A-9EA7-EF389C4B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3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1FCB67A-83DA-26CB-33F9-7284C32A8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D86A4D3-F39F-2F45-524F-FC3BDFC4D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654550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96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1647A-1928-D05D-82BD-BD91733D6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3FA4A9-34EB-AFED-FEFD-89F7C3768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Warum sind Source Code Audits wichtig?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513FF5-33DE-6E8D-0767-2D85498DB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F246C7B9-A835-3A12-3034-5E5262E3E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Shift-</a:t>
            </a:r>
            <a:r>
              <a:rPr lang="de-AT" sz="16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Left</a:t>
            </a: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-Security: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Sicherheitsüberprüfungen so früh wie möglich im Entwicklungsprozess durchführen.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Vermeidung teurer Fehler: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Schwachstellen im Code zu beheben ist wesentlich günstiger als nach einem Sicherheitsvorfall.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Compliance &amp; Standards: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Viele Regularien fordern sichere Softwareentwicklung (z. B. OWASP Top 10, ISO 27001, DSGVO).</a:t>
            </a:r>
          </a:p>
          <a:p>
            <a:pPr marL="0" indent="0">
              <a:buNone/>
            </a:pPr>
            <a:endParaRPr lang="de-AT" sz="16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Sicherheitsbewusstsein:</a:t>
            </a:r>
            <a:endParaRPr lang="de-AT" sz="16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Entwickler werden für Sicherheitsaspekte sensibilisiert und schreiben sichereren Code.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7EDFF62-E6FC-5DED-95E0-55560F371A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272869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665098-8586-F0F0-0208-9E735EE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36CC2D6-AC0A-1725-4F92-59165534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4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36D9BABC-9FAC-A337-1A43-4B83BB692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874F60D7-4433-D966-8EA3-07AE5C80F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4786890"/>
            <a:ext cx="594319" cy="593725"/>
          </a:xfrm>
          <a:prstGeom prst="rect">
            <a:avLst/>
          </a:prstGeom>
        </p:spPr>
      </p:pic>
      <p:pic>
        <p:nvPicPr>
          <p:cNvPr id="8" name="Grafik 7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A0FCF4A-EE14-D4F9-A66A-EB71F893B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702" y="3704431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81E0-42F7-8504-5E4D-8C7F18D88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1F998-EA96-6E0D-9929-6CDAB104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Manuelle Audits vs. </a:t>
            </a:r>
            <a:r>
              <a:rPr lang="de-AT" b="1">
                <a:solidFill>
                  <a:srgbClr val="0E0E0E"/>
                </a:solidFill>
                <a:latin typeface=".AppleSystemUIFont"/>
              </a:rPr>
              <a:t>Automatisierte Audits</a:t>
            </a:r>
            <a:endParaRPr lang="de-AT" b="1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DB095B52-2A61-EDD1-787B-21D8390E5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F53B95-EA61-312C-E376-B9822F4A3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441204D-0F13-0371-8602-2AC776741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5</a:t>
            </a:fld>
            <a:endParaRPr lang="de-DE"/>
          </a:p>
        </p:txBody>
      </p:sp>
      <p:graphicFrame>
        <p:nvGraphicFramePr>
          <p:cNvPr id="12" name="Inhaltsplatzhalter 11">
            <a:extLst>
              <a:ext uri="{FF2B5EF4-FFF2-40B4-BE49-F238E27FC236}">
                <a16:creationId xmlns:a16="http://schemas.microsoft.com/office/drawing/2014/main" id="{A4A9D439-D3D8-13C0-5B52-88D03595E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7903909"/>
              </p:ext>
            </p:extLst>
          </p:nvPr>
        </p:nvGraphicFramePr>
        <p:xfrm>
          <a:off x="838200" y="1825625"/>
          <a:ext cx="105156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8173678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72080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AT" sz="22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Manuelle Audits</a:t>
                      </a:r>
                      <a:endParaRPr lang="de-AT" sz="2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51358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200" b="1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Automatisierte Audits</a:t>
                      </a:r>
                      <a:endParaRPr lang="de-AT" sz="2200" dirty="0"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>
                    <a:solidFill>
                      <a:srgbClr val="5135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412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Tiefgehende Analyse komplexer Logik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Schnell und skalierbar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8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Entdecken von Logikfehlern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Finden von bekannten Mustern und Schwachstellen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174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Erfordert erfahrene Sicherheitsexperten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Integrierbar in CI/CD-Pipelines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18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Zeitintensiv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AT" sz="22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Schnellere Ergebnisse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891355"/>
                  </a:ext>
                </a:extLst>
              </a:tr>
            </a:tbl>
          </a:graphicData>
        </a:graphic>
      </p:graphicFrame>
      <p:sp>
        <p:nvSpPr>
          <p:cNvPr id="13" name="Textfeld 12">
            <a:extLst>
              <a:ext uri="{FF2B5EF4-FFF2-40B4-BE49-F238E27FC236}">
                <a16:creationId xmlns:a16="http://schemas.microsoft.com/office/drawing/2014/main" id="{6D26E7D2-7D27-4B5A-7EA4-41532E07EBE6}"/>
              </a:ext>
            </a:extLst>
          </p:cNvPr>
          <p:cNvSpPr txBox="1"/>
          <p:nvPr/>
        </p:nvSpPr>
        <p:spPr>
          <a:xfrm>
            <a:off x="1773381" y="5636062"/>
            <a:ext cx="841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solidFill>
                  <a:srgbClr val="7030A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Kombination aus manuellen und automatisierten Audits für maximale Sicherheit.</a:t>
            </a:r>
          </a:p>
        </p:txBody>
      </p:sp>
    </p:spTree>
    <p:extLst>
      <p:ext uri="{BB962C8B-B14F-4D97-AF65-F5344CB8AC3E}">
        <p14:creationId xmlns:p14="http://schemas.microsoft.com/office/powerpoint/2010/main" val="356313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F38-467E-7FD1-96BD-C804F0BCF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47213-0AF0-5BEB-DD03-01351A1E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Einführung in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Snyk.io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BBB4F81-B75A-205A-0483-B0BA3C557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63D531A4-784F-7700-A75F-69FE2B76C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Was ist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?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Snyk.io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ist ein cloudbasiertes Sicherheitstool zur Identifizierung und Behebung von Schwachstellen in Quellcode, Abhängigkeiten und Containern.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Funktionen: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Open Source: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Scannt Abhängigkeiten (z. B.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npm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Maven,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pip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Code: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Statische Codeanalyse für Sicherheitslücken.</a:t>
            </a: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Container: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Überprüfung von Container-Images auf Schwachstellen.</a:t>
            </a:r>
          </a:p>
          <a:p>
            <a:pPr marL="0" indent="0">
              <a:buNone/>
            </a:pP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Infrastructure 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as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Code (</a:t>
            </a:r>
            <a:r>
              <a:rPr lang="de-AT" sz="2000" b="1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IaC</a:t>
            </a: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):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Überprüfung von Konfigurationsdateien (Terraform, 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Kubernetes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).</a:t>
            </a:r>
          </a:p>
        </p:txBody>
      </p:sp>
      <p:pic>
        <p:nvPicPr>
          <p:cNvPr id="44" name="Grafik 43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75D71AA9-B7A9-391F-31F4-5FF58BF22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6" y="3132137"/>
            <a:ext cx="594319" cy="59372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26DF42-6D86-C977-3457-28036A55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9247AF6-D5B8-5675-C357-6B62959C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6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0020E652-968D-CE9B-7D9C-B2EE59733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68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45AF-D09D-EE64-0C0B-383CA39A3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E1C5D-3FB8-4703-DD50-1A0CF8612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Einführung in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Snyk.io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680BD008-B454-989C-3239-D52D7CD54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DF2FAD1B-877C-DF5E-253F-5BB8A0DA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Vorteile: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Einfache Integration in bestehende CI/CD-Pipelines.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Automatisierte Scans bei jedem Commit.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Benutzerfreundliche Oberfläche mit detaillierten Reports.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B59343-8788-433C-AA66-D8BAB858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CA76365-0B33-6AA2-84DB-FA1E3C725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7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A63F4782-CBD8-E3F4-482A-AFDF3A24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75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71B5A-8F81-3B1D-D5C4-C5C5202C7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D36F94-E9E2-6AA4-2042-76EDEEF72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Wie funktioniert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Code? 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FB6ED8CA-7907-56C3-798C-7444C1D17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92B3028C-F939-E0A9-EE3F-5FA0E67E5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Statische Codeanalyse (SAST):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Snyk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Code überprüft den Quellcode ohne Ausführung der Anwendung.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Unterstützte Sprachen: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Java, JavaScript, Python, Go, Ruby, PHP, C#, u. v. m.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35A1655-B7DE-5F90-C12F-D4CD05DA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AEA1929-204D-2E34-04FB-F4222F08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8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9B092E68-4E51-F9BC-1767-5745B0C03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465ACCE3-AC21-2F04-6F30-6B40E1E7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2835275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767E6-CD98-FE9E-2D7C-C9181B6F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A1018E-3AE9-C58A-B175-77AEDCE6F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752" y="18255"/>
            <a:ext cx="10515600" cy="1325563"/>
          </a:xfrm>
        </p:spPr>
        <p:txBody>
          <a:bodyPr>
            <a:normAutofit/>
          </a:bodyPr>
          <a:lstStyle/>
          <a:p>
            <a:r>
              <a:rPr lang="de-AT" b="1" dirty="0">
                <a:solidFill>
                  <a:srgbClr val="0E0E0E"/>
                </a:solidFill>
                <a:latin typeface=".AppleSystemUIFont"/>
              </a:rPr>
              <a:t>Wie funktioniert </a:t>
            </a:r>
            <a:r>
              <a:rPr lang="de-AT" b="1" dirty="0" err="1">
                <a:solidFill>
                  <a:srgbClr val="0E0E0E"/>
                </a:solidFill>
                <a:latin typeface=".AppleSystemUIFont"/>
              </a:rPr>
              <a:t>Snyk</a:t>
            </a:r>
            <a:r>
              <a:rPr lang="de-AT" b="1" dirty="0">
                <a:solidFill>
                  <a:srgbClr val="0E0E0E"/>
                </a:solidFill>
                <a:latin typeface=".AppleSystemUIFont"/>
              </a:rPr>
              <a:t> Code? II</a:t>
            </a:r>
          </a:p>
        </p:txBody>
      </p:sp>
      <p:pic>
        <p:nvPicPr>
          <p:cNvPr id="6" name="Grafik 5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222475FF-EB54-F8FA-A070-81E8989AA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9" y="1"/>
            <a:ext cx="1123483" cy="1122361"/>
          </a:xfrm>
          <a:prstGeom prst="rect">
            <a:avLst/>
          </a:prstGeom>
        </p:spPr>
      </p:pic>
      <p:sp>
        <p:nvSpPr>
          <p:cNvPr id="43" name="Inhaltsplatzhalter 2">
            <a:extLst>
              <a:ext uri="{FF2B5EF4-FFF2-40B4-BE49-F238E27FC236}">
                <a16:creationId xmlns:a16="http://schemas.microsoft.com/office/drawing/2014/main" id="{1354777A-AEC1-89CE-F7D6-3505E4D3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Prüfung auf: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OWASP Top 10 Schwachstellen (z. B. SQL-</a:t>
            </a:r>
            <a:r>
              <a:rPr lang="de-AT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Injection</a:t>
            </a: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, XSS)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Unsichere Authentifizierungsmechanismen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Unsichere Abhängigkeiten</a:t>
            </a: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Schwache Kryptografie</a:t>
            </a:r>
          </a:p>
          <a:p>
            <a:pPr marL="0" indent="0">
              <a:buNone/>
            </a:pPr>
            <a:endParaRPr lang="de-AT" sz="2000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Ergebnis:</a:t>
            </a:r>
            <a:endParaRPr lang="de-AT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de-AT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Übersichtliche Darstellung der gefundenen Schwachstellen inkl. Lösungsvorschläge.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241879-6DFB-E405-99F3-7F01F02B9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(C) Security mit Passion | Dipl.-Ing. Daniel Mrskos, BSc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F15A55-D27C-A3CD-A2DE-978F9379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67B74-2C4E-3749-8214-31C7A5C877C7}" type="slidenum">
              <a:rPr lang="de-DE" smtClean="0"/>
              <a:t>9</a:t>
            </a:fld>
            <a:endParaRPr lang="de-DE"/>
          </a:p>
        </p:txBody>
      </p:sp>
      <p:pic>
        <p:nvPicPr>
          <p:cNvPr id="3" name="Grafik 2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A7F9BC1-1C4A-FF9F-CDF6-A59D36280A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1646238"/>
            <a:ext cx="594319" cy="593725"/>
          </a:xfrm>
          <a:prstGeom prst="rect">
            <a:avLst/>
          </a:prstGeom>
        </p:spPr>
      </p:pic>
      <p:pic>
        <p:nvPicPr>
          <p:cNvPr id="7" name="Grafik 6" descr="Ein Bild, das Zeichnung, Graffiti enthält.&#10;&#10;Automatisch generierte Beschreibung">
            <a:extLst>
              <a:ext uri="{FF2B5EF4-FFF2-40B4-BE49-F238E27FC236}">
                <a16:creationId xmlns:a16="http://schemas.microsoft.com/office/drawing/2014/main" id="{C16F909A-A578-31E2-6F29-36F56230D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27" y="4024313"/>
            <a:ext cx="594319" cy="59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56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1424</Words>
  <Application>Microsoft Macintosh PowerPoint</Application>
  <PresentationFormat>Breitbild</PresentationFormat>
  <Paragraphs>192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6" baseType="lpstr">
      <vt:lpstr>.AppleSystemUIFont</vt:lpstr>
      <vt:lpstr>Arial</vt:lpstr>
      <vt:lpstr>Calibri</vt:lpstr>
      <vt:lpstr>Calibri Light</vt:lpstr>
      <vt:lpstr>Helvetica Neue</vt:lpstr>
      <vt:lpstr>Office</vt:lpstr>
      <vt:lpstr>PowerPoint-Präsentation</vt:lpstr>
      <vt:lpstr>Source Code Audits mit Snyk.io</vt:lpstr>
      <vt:lpstr>Was ist ein Source Code Audit?</vt:lpstr>
      <vt:lpstr>Warum sind Source Code Audits wichtig?</vt:lpstr>
      <vt:lpstr>Manuelle Audits vs. Automatisierte Audits</vt:lpstr>
      <vt:lpstr>Einführung in Snyk.io I</vt:lpstr>
      <vt:lpstr>Einführung in Snyk.io II</vt:lpstr>
      <vt:lpstr>Wie funktioniert Snyk Code? I</vt:lpstr>
      <vt:lpstr>Wie funktioniert Snyk Code? II</vt:lpstr>
      <vt:lpstr>Integration von Snyk in den Entwicklungsworkflow I</vt:lpstr>
      <vt:lpstr>Integration von Snyk in den Entwicklungsworkflow II</vt:lpstr>
      <vt:lpstr>Snyk Open Source: Abhängigkeiten prüfen</vt:lpstr>
      <vt:lpstr>Snyk Container &amp; Infrastructure as Code</vt:lpstr>
      <vt:lpstr>Auswertung der Scan-Ergebnisse</vt:lpstr>
      <vt:lpstr>Compliance und Source Code Audits</vt:lpstr>
      <vt:lpstr>Best Practices für Source Code Audits</vt:lpstr>
      <vt:lpstr>Fazit: Source Code Audits mit Snyk</vt:lpstr>
      <vt:lpstr>Whois Security mit Passion?</vt:lpstr>
      <vt:lpstr>Whois Security mit Passion?</vt:lpstr>
      <vt:lpstr>Danke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Mrskos Daniel</dc:creator>
  <cp:lastModifiedBy>daniel.mrskos</cp:lastModifiedBy>
  <cp:revision>1943</cp:revision>
  <cp:lastPrinted>2023-09-28T06:53:17Z</cp:lastPrinted>
  <dcterms:created xsi:type="dcterms:W3CDTF">2020-02-17T12:50:08Z</dcterms:created>
  <dcterms:modified xsi:type="dcterms:W3CDTF">2025-02-25T16:39:01Z</dcterms:modified>
</cp:coreProperties>
</file>