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533" r:id="rId3"/>
    <p:sldId id="875" r:id="rId4"/>
    <p:sldId id="876" r:id="rId5"/>
    <p:sldId id="877" r:id="rId6"/>
    <p:sldId id="878" r:id="rId7"/>
    <p:sldId id="879" r:id="rId8"/>
    <p:sldId id="880" r:id="rId9"/>
    <p:sldId id="881" r:id="rId10"/>
    <p:sldId id="773" r:id="rId11"/>
    <p:sldId id="772" r:id="rId12"/>
    <p:sldId id="38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57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Screenshot, Im Haus enthält.&#10;&#10;Automatisch generierte Beschreibung">
            <a:extLst>
              <a:ext uri="{FF2B5EF4-FFF2-40B4-BE49-F238E27FC236}">
                <a16:creationId xmlns:a16="http://schemas.microsoft.com/office/drawing/2014/main" id="{818F4ED6-F8BE-0629-D9D1-6D3AC90B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Was ist ein SOC?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Definition eines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600" dirty="0">
                <a:latin typeface="Helvetica Neue" panose="02000503000000020004" pitchFamily="2" charset="0"/>
              </a:rPr>
              <a:t>Ein </a:t>
            </a:r>
            <a:r>
              <a:rPr lang="de-AT" sz="2600" dirty="0">
                <a:solidFill>
                  <a:srgbClr val="7030A0"/>
                </a:solidFill>
                <a:latin typeface="Helvetica Neue" panose="02000503000000020004" pitchFamily="2" charset="0"/>
              </a:rPr>
              <a:t>Security </a:t>
            </a:r>
            <a:r>
              <a:rPr lang="de-AT" sz="2600" dirty="0" err="1">
                <a:solidFill>
                  <a:srgbClr val="7030A0"/>
                </a:solidFill>
                <a:latin typeface="Helvetica Neue" panose="02000503000000020004" pitchFamily="2" charset="0"/>
              </a:rPr>
              <a:t>Operations</a:t>
            </a:r>
            <a:r>
              <a:rPr lang="de-AT" sz="2600" dirty="0">
                <a:solidFill>
                  <a:srgbClr val="7030A0"/>
                </a:solidFill>
                <a:latin typeface="Helvetica Neue" panose="02000503000000020004" pitchFamily="2" charset="0"/>
              </a:rPr>
              <a:t> Center (SOC)</a:t>
            </a:r>
            <a:r>
              <a:rPr lang="de-AT" sz="2600" dirty="0">
                <a:latin typeface="Helvetica Neue" panose="02000503000000020004" pitchFamily="2" charset="0"/>
              </a:rPr>
              <a:t> ist eine zentrale Einheit, die darauf spezialisiert ist, Sicherheitsvorfälle zu überwachen, zu analysieren und darauf zu reagieren.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latin typeface="Helvetica Neue" panose="02000503000000020004" pitchFamily="2" charset="0"/>
              </a:rPr>
              <a:t>Proaktives Erkennen und Beheben von Bedrohungen.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latin typeface="Helvetica Neue" panose="02000503000000020004" pitchFamily="2" charset="0"/>
              </a:rPr>
              <a:t>Rund-um-die-Uhr-Überwachung von Systemen und Netzwerken.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latin typeface="Helvetica Neue" panose="02000503000000020004" pitchFamily="2" charset="0"/>
              </a:rPr>
              <a:t>Koordination und Eskalation bei Sicherheitsvorfällen.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252531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372323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1" y="531514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7C835-887C-AE3D-05F5-C6554E106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7F42E-1F5F-98D5-F90D-7D963A87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3652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Hauptaufgaben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6EF03EF-74D6-4880-A8FE-C5F899F57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6F51A47-0246-0E05-0825-FFABCED0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latin typeface="Helvetica Neue" panose="02000503000000020004" pitchFamily="2" charset="0"/>
              </a:rPr>
              <a:t>Überwachung: Kontinuierliches Monitoring aller Systeme, Anwendungen und Netzwerke.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latin typeface="Helvetica Neue" panose="02000503000000020004" pitchFamily="2" charset="0"/>
              </a:rPr>
              <a:t>Analyse: Identifikation und Bewertung von Sicherheitsvorfällen.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latin typeface="Helvetica Neue" panose="02000503000000020004" pitchFamily="2" charset="0"/>
              </a:rPr>
              <a:t>Reaktion: Schnelle und strukturierte </a:t>
            </a:r>
            <a:r>
              <a:rPr lang="de-AT" sz="2600" dirty="0" err="1">
                <a:latin typeface="Helvetica Neue" panose="02000503000000020004" pitchFamily="2" charset="0"/>
              </a:rPr>
              <a:t>Incident</a:t>
            </a:r>
            <a:r>
              <a:rPr lang="de-AT" sz="2600" dirty="0">
                <a:latin typeface="Helvetica Neue" panose="02000503000000020004" pitchFamily="2" charset="0"/>
              </a:rPr>
              <a:t> Response.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latin typeface="Helvetica Neue" panose="02000503000000020004" pitchFamily="2" charset="0"/>
              </a:rPr>
              <a:t>Optimierung: Ständige Verbesserung von Sicherheitsmaßnahmen und </a:t>
            </a:r>
            <a:r>
              <a:rPr lang="de-AT" sz="2600" dirty="0" err="1">
                <a:latin typeface="Helvetica Neue" panose="02000503000000020004" pitchFamily="2" charset="0"/>
              </a:rPr>
              <a:t>Playbooks</a:t>
            </a:r>
            <a:r>
              <a:rPr lang="de-AT" sz="2600" dirty="0">
                <a:latin typeface="Helvetica Neue" panose="02000503000000020004" pitchFamily="2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6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600" dirty="0">
                <a:latin typeface="Helvetica Neue" panose="02000503000000020004" pitchFamily="2" charset="0"/>
              </a:rPr>
              <a:t>Berichtswesen: Dokumentation von Vorfällen und Erstellung von Reports für das Management.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E92DE8A-C2D5-C246-6448-F9B68B2C3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252531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3108C8-6F11-699C-EE83-43AD17D0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005FE2-2EEE-189D-9B7D-54C05D49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269CF33-1FEF-FCD1-C1AA-038CF69C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372323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39885C2-F4A1-26D7-228A-4F7D2E9F1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1" y="5315149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1EFDE71-1E91-02C6-FE4B-F6449370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60656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AB0AEE7-A72C-3FE6-DF68-F3545A52A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168157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FA594-DBCF-0DE3-2327-4A83C6EFA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D976E-C0EB-6588-74AF-4DF2804E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3652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Technische Komponenten eines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000E37B-C418-B8BD-5D89-45D6DC41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C8054099-A6B3-7D95-7034-F37C9C04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SIEM (Security Information and Event Management)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SOAR (Security Orchestration, Automation, and Response)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XDR (Extended </a:t>
            </a:r>
            <a:r>
              <a:rPr lang="de-AT" sz="2400" dirty="0" err="1">
                <a:latin typeface="Helvetica Neue" panose="02000503000000020004" pitchFamily="2" charset="0"/>
              </a:rPr>
              <a:t>Detection</a:t>
            </a:r>
            <a:r>
              <a:rPr lang="de-AT" sz="2400" dirty="0">
                <a:latin typeface="Helvetica Neue" panose="02000503000000020004" pitchFamily="2" charset="0"/>
              </a:rPr>
              <a:t> &amp; Response)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Case Management (z. B. </a:t>
            </a:r>
            <a:r>
              <a:rPr lang="de-AT" sz="2400" dirty="0" err="1">
                <a:latin typeface="Helvetica Neue" panose="02000503000000020004" pitchFamily="2" charset="0"/>
              </a:rPr>
              <a:t>theHive</a:t>
            </a:r>
            <a:r>
              <a:rPr lang="de-AT" sz="2400" dirty="0">
                <a:latin typeface="Helvetica Neue" panose="02000503000000020004" pitchFamily="2" charset="0"/>
              </a:rPr>
              <a:t>)</a:t>
            </a: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lnSpc>
                <a:spcPct val="70000"/>
              </a:lnSpc>
              <a:spcBef>
                <a:spcPts val="900"/>
              </a:spcBef>
              <a:buNone/>
            </a:pPr>
            <a:r>
              <a:rPr lang="de-AT" sz="2400" dirty="0" err="1">
                <a:latin typeface="Helvetica Neue" panose="02000503000000020004" pitchFamily="2" charset="0"/>
              </a:rPr>
              <a:t>Threat</a:t>
            </a:r>
            <a:r>
              <a:rPr lang="de-AT" sz="2400" dirty="0">
                <a:latin typeface="Helvetica Neue" panose="02000503000000020004" pitchFamily="2" charset="0"/>
              </a:rPr>
              <a:t> </a:t>
            </a:r>
            <a:r>
              <a:rPr lang="de-AT" sz="2400" dirty="0" err="1">
                <a:latin typeface="Helvetica Neue" panose="02000503000000020004" pitchFamily="2" charset="0"/>
              </a:rPr>
              <a:t>Intelligence</a:t>
            </a:r>
            <a:r>
              <a:rPr lang="de-AT" sz="2400" dirty="0">
                <a:latin typeface="Helvetica Neue" panose="02000503000000020004" pitchFamily="2" charset="0"/>
              </a:rPr>
              <a:t> Plattformen (z. B. MISP)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912E007-2556-996D-158F-B2807BB3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3079749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EE3A99-27FC-48C7-3A04-C2CBE959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0E64A6-741E-6087-863E-4E6D4D5D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BCC65F5-DD02-6D7A-06CD-8DB4D91C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2419350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8A798FB-550F-77A7-92B6-6063FEE54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3" y="3844926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2900DB0-53FF-A29E-D903-7D02A5E90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1681576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4E41908-9C4B-D7BD-E077-CA5F987A1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3" y="458269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1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CCEC6-BF55-CDFC-6DB2-FD472C364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25D5D-FD1E-1DBE-7A73-B3CA087C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3652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Menschliche Komponenten eines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797A67D-4473-ED63-D60C-B07E8293E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B618D8B-4635-4DC1-8907-A90D5622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SOC Analysten (Tier 1, Tier 2, Tier 3)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 err="1">
                <a:latin typeface="Helvetica Neue" panose="02000503000000020004" pitchFamily="2" charset="0"/>
              </a:rPr>
              <a:t>Incident</a:t>
            </a:r>
            <a:r>
              <a:rPr lang="de-AT" sz="2400" dirty="0">
                <a:latin typeface="Helvetica Neue" panose="02000503000000020004" pitchFamily="2" charset="0"/>
              </a:rPr>
              <a:t> Responder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SOC-Manager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(weitere Rollen nach Bedarf z.B. für Case Management, Custom Rules, Engineering,…)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AB7318A-B527-020F-5044-954CE1749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3" y="3452648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EFF41C-E1E4-2BB2-CE6D-88F480E1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F02BCD-4162-CBF1-C7D4-8F2B5900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88B517F-BCFF-7FDE-0FDD-FE7E4EB9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3" y="2618969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7608B3B-D8CA-C42A-6725-93EE37C84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3" y="437673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560CC2D-2BE2-85F2-95D7-31E29BBF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168157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5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74A41-EE6E-CF5D-34F7-0ADC2FDE0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50580-8F00-7E2A-C6B8-AD60F5E5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3652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Organisatorische Komponenten eines SOC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4D23EE5-F4AD-B95A-4A86-7FD65BB6B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CE804142-372E-4E6E-ED00-50E62347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400" dirty="0" err="1">
                <a:latin typeface="Helvetica Neue" panose="02000503000000020004" pitchFamily="2" charset="0"/>
              </a:rPr>
              <a:t>Playbooks</a:t>
            </a:r>
            <a:r>
              <a:rPr lang="de-AT" sz="2400" dirty="0">
                <a:latin typeface="Helvetica Neue" panose="02000503000000020004" pitchFamily="2" charset="0"/>
              </a:rPr>
              <a:t> und Richtlinien für Vorfälle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Eskalations- und Reaktionspläne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Prozessbeschreibungen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SOC Charter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latin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latin typeface="Helvetica Neue" panose="02000503000000020004" pitchFamily="2" charset="0"/>
              </a:rPr>
              <a:t>Notfallkontaktliste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indent="0">
              <a:spcBef>
                <a:spcPts val="900"/>
              </a:spcBef>
              <a:buNone/>
            </a:pPr>
            <a:endParaRPr lang="de-AT" sz="16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35EA883-C371-CA1E-E790-1BB8D7862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0" y="3533231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C9104F-174D-FCE9-5FCE-42EF1931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230948-2DAB-5F3F-4A44-68B278A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170D126-7986-8632-0518-C0E3750CC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2587874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46D9BB8-7A2C-DB4D-D3DE-7E4E773D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2" y="4376736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2658C66-E850-EBAA-E784-5CC528F34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1681576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17626A5-BDE3-6247-66A0-01C4E8F2C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9" y="524403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3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7D0C9-52BE-92CD-26CD-75763016C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8AE67-C463-2015-316B-C5D5A414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3652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Warum braucht ein Unternehmen ein SOC?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BA26A3-6A2C-A73C-D226-53B572039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046B9D9-B65B-AA77-AA2E-53E1ABC2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Proaktive Bedrohungserkennung: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Verhindert Angriffe, bevor sie Schaden anrichten.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 Reaktionszeit: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Minimiert die Auswirkungen von Sicherheitsvorfällen.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Einhaltung von Compliance: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Erfüllt Standards wie ISO 27001, NIS2 oder DORA.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Ganzheitlicher Überblick: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Stellt sicher, dass keine Bedrohung übersehen wird. (Achtung, wie überall im Leben gibt es keine 100%!)</a:t>
            </a:r>
          </a:p>
          <a:p>
            <a:pPr>
              <a:spcBef>
                <a:spcPts val="900"/>
              </a:spcBef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 Verbesserung:</a:t>
            </a:r>
            <a:r>
              <a:rPr lang="de-AT" sz="2400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Lässt Unternehmen auf zukünftige Herausforderungen vorbereitet sein.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5385AA8-9CF3-30BF-8E6C-D9619D60E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5" y="3459058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EAB53B-763B-2E8A-E8D6-289D724E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E00929-BB6E-00DB-4313-288A56B7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2CF493E-BD55-B1B8-135E-A1F8C1F03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8" y="2726280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CBF3AD9-EB04-82A2-97C7-A38537866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428583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CE95D3C-51DE-48D3-0215-CB70F311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1681576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6107A48-8B95-184F-4B23-DF42DF086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8" y="537606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6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8FA81-0D13-D2C6-3735-65C1136BC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9F2D2-D087-25E1-2A52-639D2E19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3652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SOC für KMUs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41C885F-D1E9-17A2-DB59-986C00656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C74595A-C5F1-7657-6012-6379B525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Auch kleine Unternehmen profitieren von einem SOC durch: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Nutzung von Open Source Tools wie </a:t>
            </a:r>
            <a:r>
              <a:rPr lang="de-AT" sz="2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Wazuh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oder </a:t>
            </a:r>
            <a:r>
              <a:rPr lang="de-AT" sz="2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Elastic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Fokussierung auf essenzielle Sicherheitsbereiche.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Kosteneffiziente Lösungen für begrenzte Ressourcen.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 </a:t>
            </a:r>
            <a:r>
              <a:rPr lang="de-AT" sz="24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Eine maßgeschneiderte Lösung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die auf die spezifischen Bedürfnisse von KMUs eingeht.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5684B9E-C618-B36C-29FE-A36B29542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05" y="3459058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FBF12A-96EE-F4BE-D767-53EB3BAE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BB98EE-1084-B373-7A7E-00531FB1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A68EF00-C31D-087F-3AA2-8DD5B58AF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98" y="2726280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BD2F8C5-1081-8F53-DAD2-88510853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4" y="428583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2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763</Words>
  <Application>Microsoft Office PowerPoint</Application>
  <PresentationFormat>Breitbild</PresentationFormat>
  <Paragraphs>97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Was ist ein SOC?</vt:lpstr>
      <vt:lpstr>Definition eines SOC</vt:lpstr>
      <vt:lpstr>Hauptaufgaben</vt:lpstr>
      <vt:lpstr>Technische Komponenten eines SOC</vt:lpstr>
      <vt:lpstr>Menschliche Komponenten eines SOC</vt:lpstr>
      <vt:lpstr>Organisatorische Komponenten eines SOC</vt:lpstr>
      <vt:lpstr>Warum braucht ein Unternehmen ein SOC?</vt:lpstr>
      <vt:lpstr>SOC für KMUs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1525</cp:revision>
  <cp:lastPrinted>2023-09-28T06:53:17Z</cp:lastPrinted>
  <dcterms:created xsi:type="dcterms:W3CDTF">2020-02-17T12:50:08Z</dcterms:created>
  <dcterms:modified xsi:type="dcterms:W3CDTF">2025-01-07T17:16:11Z</dcterms:modified>
</cp:coreProperties>
</file>