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533" r:id="rId3"/>
    <p:sldId id="875" r:id="rId4"/>
    <p:sldId id="876" r:id="rId5"/>
    <p:sldId id="877" r:id="rId6"/>
    <p:sldId id="878" r:id="rId7"/>
    <p:sldId id="879" r:id="rId8"/>
    <p:sldId id="880" r:id="rId9"/>
    <p:sldId id="881" r:id="rId10"/>
    <p:sldId id="882" r:id="rId11"/>
    <p:sldId id="773" r:id="rId12"/>
    <p:sldId id="772" r:id="rId13"/>
    <p:sldId id="38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073"/>
    <p:restoredTop sz="95897"/>
  </p:normalViewPr>
  <p:slideViewPr>
    <p:cSldViewPr snapToGrid="0" snapToObjects="1">
      <p:cViewPr varScale="1">
        <p:scale>
          <a:sx n="152" d="100"/>
          <a:sy n="152" d="100"/>
        </p:scale>
        <p:origin x="15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AFCA3-8692-284B-8585-538C88E69781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754BA-4971-E342-BE16-E952CFA3B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15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CA52F-15E8-2044-BF5E-C255B056E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563153-BC29-C140-8BCE-A49FA1237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49ABEC-50FE-E149-BBBE-6287007F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3093-E83A-C547-86F7-98056C585F90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13D385-9D17-9F4C-814D-47618AD0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7C493-018B-6B48-B49A-746D2A0A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09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18725-BBEB-B243-92D8-4DFDBD88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344B2F-072C-9543-94A5-53FCA06EB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F0249F-8F8E-884D-BE25-06448D87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F1D-46C7-5E45-9996-7CD17A202F7D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90FCCA-910B-0C48-8E76-8782B524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21E1C-7FBE-E841-876F-38454E4B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84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C9E5C6-8FF2-7F41-98C2-6770F144A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15593E-E726-8C47-9DD4-6B56A3C11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8F841B-6297-1640-A88B-D1BD7E3A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8BAA-3BE4-D44F-98EC-661CF7B17A77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30FFA-DCB3-F64E-A3C4-40358EA2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A088D-880A-A44B-8EA8-5451FAEB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78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17E7D-31D2-2A4E-8EC3-5157DA41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7F3E37-F0B3-F84B-9C42-C2935958A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3833E0-675C-C745-907D-2C318B01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B2CB-A836-0043-A8E0-69767BE8A345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CDD0F7-37FF-764C-AB58-B2067366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15708F-ACF4-6347-807C-359DE581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21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4B302-046B-A14E-8B1F-CFABB7A4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F098AC-194B-684B-8282-A32E5F6F7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1FDACF-E360-EF46-9EF3-8F523C28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3CAC-2433-374B-80B7-2270C5FAF0A8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9B6F3-9104-7442-9C84-0D24D7CB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E2BC20-B9ED-4844-B08D-C2998E26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17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966FE-E491-3F40-927D-6451E99A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21281F-0A72-4947-A178-A0CBC6B44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3109A1-F643-AC44-A9A9-35E363887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C2BCAE-2AE9-DB40-A0DD-FEC541FE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F251-0767-DA49-9F69-54B401A7CF80}" type="datetime1">
              <a:rPr lang="de-AT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43618A-102A-AF42-82E9-E12BF006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5BFDD9-0901-9842-9DB0-A7ECB128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47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1A059-AFAC-624B-BA0B-D33EC72D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0D319A-7224-5440-884C-E468E5993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F0FA2C-5E62-2F4A-998E-7DA10EFD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94151D-0787-5546-83B0-E3A805AC6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7B0B85E-2116-3742-A75F-B1CD18C24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1A38100-0368-ED44-A744-780678D1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A0AE-97CB-AA46-9941-537EE39A3F00}" type="datetime1">
              <a:rPr lang="de-AT" smtClean="0"/>
              <a:t>07.01.2025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A158002-58B4-064F-A49E-C8CB0D29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DB3E2F-C65A-4849-BDE5-7C82B14D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94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903D9-56CF-1D43-B829-BCDA8F13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E420F0-7157-7348-ACEA-F6425A4A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1C47-213C-9A45-A2CB-2DED91172FF4}" type="datetime1">
              <a:rPr lang="de-AT" smtClean="0"/>
              <a:t>07.01.2025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45B172-521C-E04A-9702-9F7DED4C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EEBD09-A80A-DD4D-88CF-5E75A794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26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34F888-2786-484A-A861-80661800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0E42-4471-8A44-A1DF-63E78300EB4D}" type="datetime1">
              <a:rPr lang="de-AT" smtClean="0"/>
              <a:t>07.01.2025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536B68-E1D8-C34F-8F2B-A4B72977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6A51CC-701E-EB4E-A093-A1A46DD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84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C84EA-2D92-6549-BAA0-A98288C6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67250F-A931-F949-BB89-4AC86B73D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54474D-0AB4-FD40-85E2-1263E7EF3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B2DF3C-8C0E-394E-98DA-70ED6416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6B2D-DD17-9849-A920-A4D78469A1FF}" type="datetime1">
              <a:rPr lang="de-AT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0EA034-BB73-8847-BD45-BCC0DC40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E41E96-21DF-8B4B-BB40-5F1BC5A5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9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6261D-49F2-D745-A838-32077F0D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F51492-FA0C-CB4D-A2AC-8F7EB07B4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049CF0-DBEA-314C-8711-678A2CB03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ABA572-1FF4-9C48-927C-F38B8093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6B9D-F0FF-0A4F-B39C-5E38274028F2}" type="datetime1">
              <a:rPr lang="de-AT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F34B98-7C1B-CE4C-9581-B390043A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634D9C-AEF3-BA44-9D41-DB0D457A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2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B8AE68-EC3C-6743-A65A-FC2FB63D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7CBCDD-FEB3-604C-9058-497EEC4CF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0C0A28-C227-6643-A9C3-0FBEAF55D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8A052-C3C0-F04D-A994-C5E4D9B9B9F8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BA3369-0020-6F40-B78E-81BE25F89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E5C651-E5D3-0046-9476-4B60FBEAD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2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172927C-32C5-4241-8607-6497DE7E7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71" y="0"/>
            <a:ext cx="6864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B45C0-2B2F-0D36-02E0-A77EE4B6A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28A8D0-E6D4-F264-28F7-AC7EBEAD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Vergleich der SOC Betriebsmodi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B40D7C2-831C-8E37-38AC-47BB074AA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FCED9C22-6887-900B-F677-82E64948E9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269299"/>
              </p:ext>
            </p:extLst>
          </p:nvPr>
        </p:nvGraphicFramePr>
        <p:xfrm>
          <a:off x="348553" y="1029405"/>
          <a:ext cx="11439798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633">
                  <a:extLst>
                    <a:ext uri="{9D8B030D-6E8A-4147-A177-3AD203B41FA5}">
                      <a16:colId xmlns:a16="http://schemas.microsoft.com/office/drawing/2014/main" val="2944611091"/>
                    </a:ext>
                  </a:extLst>
                </a:gridCol>
                <a:gridCol w="1906633">
                  <a:extLst>
                    <a:ext uri="{9D8B030D-6E8A-4147-A177-3AD203B41FA5}">
                      <a16:colId xmlns:a16="http://schemas.microsoft.com/office/drawing/2014/main" val="2178324880"/>
                    </a:ext>
                  </a:extLst>
                </a:gridCol>
                <a:gridCol w="1906633">
                  <a:extLst>
                    <a:ext uri="{9D8B030D-6E8A-4147-A177-3AD203B41FA5}">
                      <a16:colId xmlns:a16="http://schemas.microsoft.com/office/drawing/2014/main" val="2544425069"/>
                    </a:ext>
                  </a:extLst>
                </a:gridCol>
                <a:gridCol w="1906633">
                  <a:extLst>
                    <a:ext uri="{9D8B030D-6E8A-4147-A177-3AD203B41FA5}">
                      <a16:colId xmlns:a16="http://schemas.microsoft.com/office/drawing/2014/main" val="1202910655"/>
                    </a:ext>
                  </a:extLst>
                </a:gridCol>
                <a:gridCol w="1737329">
                  <a:extLst>
                    <a:ext uri="{9D8B030D-6E8A-4147-A177-3AD203B41FA5}">
                      <a16:colId xmlns:a16="http://schemas.microsoft.com/office/drawing/2014/main" val="2714097548"/>
                    </a:ext>
                  </a:extLst>
                </a:gridCol>
                <a:gridCol w="2075937">
                  <a:extLst>
                    <a:ext uri="{9D8B030D-6E8A-4147-A177-3AD203B41FA5}">
                      <a16:colId xmlns:a16="http://schemas.microsoft.com/office/drawing/2014/main" val="357559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Kriterium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24/7 Betrieb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b="1" kern="1200" dirty="0">
                        <a:solidFill>
                          <a:schemeClr val="lt1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Follow-</a:t>
                      </a:r>
                      <a:r>
                        <a:rPr lang="de-AT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-Sun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b="1" kern="1200" dirty="0">
                        <a:solidFill>
                          <a:schemeClr val="lt1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9-to-5 Betrieb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Event-</a:t>
                      </a:r>
                      <a:r>
                        <a:rPr lang="de-AT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driven</a:t>
                      </a:r>
                      <a:endParaRPr lang="de-AT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Hybrid-Modell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24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Abdeckung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Rund um die Uhr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Rund um die Uhr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Geschäftszeiten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Nur bei Vorfällen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Geschäftszeiten + Notfall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88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Reaktionszeit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Sofort</a:t>
                      </a:r>
                    </a:p>
                    <a:p>
                      <a:endParaRPr lang="de-DE" b="1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Verzögert außerhalb der Geschäftszeiten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Reaktiv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Verzögert außerhalb der Geschäftszeiten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4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Kosten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de-DE" b="1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Hoch</a:t>
                      </a:r>
                    </a:p>
                    <a:p>
                      <a:endParaRPr lang="de-DE" b="1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Mittel bis hoch</a:t>
                      </a:r>
                    </a:p>
                    <a:p>
                      <a:endParaRPr lang="de-DE" b="1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Niedrig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Sehr niedrig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Mittel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5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Komplexität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Hoch</a:t>
                      </a:r>
                    </a:p>
                    <a:p>
                      <a:endParaRPr lang="de-DE" b="1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Sehr hoch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Niedrig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Niedrig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Mittel</a:t>
                      </a:r>
                    </a:p>
                    <a:p>
                      <a:endParaRPr lang="de-DE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928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Personalbedarf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de-DE" b="1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Hoch</a:t>
                      </a:r>
                    </a:p>
                    <a:p>
                      <a:endParaRPr lang="de-DE" b="1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Mittel</a:t>
                      </a:r>
                    </a:p>
                    <a:p>
                      <a:endParaRPr lang="de-DE" b="1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Niedrig</a:t>
                      </a:r>
                    </a:p>
                    <a:p>
                      <a:endParaRPr lang="de-DE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Sehr gering</a:t>
                      </a:r>
                    </a:p>
                    <a:p>
                      <a:endParaRPr lang="de-DE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Mittel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264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Ideal für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de-DE" b="1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Große Organisationen mit kritischen Systemen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Internationale Unternehmen mit globalem SOC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KMUs mit moderater Bedrohungslage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KMUs mit begrenztem 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KMUs mit begrenztem Budget und Bedarf an Reaktionsfähigkeit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668351"/>
                  </a:ext>
                </a:extLst>
              </a:tr>
            </a:tbl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CA87EC-6C41-6C9B-57D0-CB15D3AEA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8FE36-270C-9343-B3F1-2A456566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171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4813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130" name="Picture 2" descr="Free hacker internet cybersecurity illustration">
            <a:extLst>
              <a:ext uri="{FF2B5EF4-FFF2-40B4-BE49-F238E27FC236}">
                <a16:creationId xmlns:a16="http://schemas.microsoft.com/office/drawing/2014/main" id="{23C9186E-1C17-5AC3-8F41-49137D372C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Whois Security mit Passion?</a:t>
            </a:r>
          </a:p>
        </p:txBody>
      </p:sp>
      <p:sp>
        <p:nvSpPr>
          <p:cNvPr id="4813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11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0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DE" dirty="0" err="1"/>
              <a:t>Whois</a:t>
            </a:r>
            <a:r>
              <a:rPr lang="de-DE" dirty="0"/>
              <a:t> Security mit Passion?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76C0D0F-61D0-D944-B728-68B27AC51A7D}"/>
              </a:ext>
            </a:extLst>
          </p:cNvPr>
          <p:cNvSpPr txBox="1">
            <a:spLocks/>
          </p:cNvSpPr>
          <p:nvPr/>
        </p:nvSpPr>
        <p:spPr>
          <a:xfrm>
            <a:off x="871547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53C3B8-7100-EC40-80F3-3A7B13AC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(C) Security mit Passion | Dipl.-Ing. Daniel </a:t>
            </a:r>
            <a:r>
              <a:rPr lang="de-DE" dirty="0" err="1"/>
              <a:t>Mrskos</a:t>
            </a:r>
            <a:r>
              <a:rPr lang="de-DE" dirty="0"/>
              <a:t>, </a:t>
            </a:r>
            <a:r>
              <a:rPr lang="de-DE" dirty="0" err="1"/>
              <a:t>BSc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56F696-D95D-4A47-8972-AB74261D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12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FCA689D-0623-84D1-44CE-B050659705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759"/>
          <a:stretch/>
        </p:blipFill>
        <p:spPr>
          <a:xfrm>
            <a:off x="549640" y="1454690"/>
            <a:ext cx="2534037" cy="2514951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5A79C163-42C9-9B68-2A06-04A5B20A5A4C}"/>
              </a:ext>
            </a:extLst>
          </p:cNvPr>
          <p:cNvSpPr txBox="1"/>
          <p:nvPr/>
        </p:nvSpPr>
        <p:spPr>
          <a:xfrm>
            <a:off x="3397316" y="1604169"/>
            <a:ext cx="8442036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mit Passion?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Was soll man sich darunter vorstellen ... Nun ja mit Security mit Passion lebe ich meinen Traum. Schon mit 12 Jahren war es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mich,ich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heiße übrigens Daniel, ein Penetration Tester, auch bekannt unter dem Namen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Ethical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Hacker, zu werden. Dabei habe ich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michüber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Abi an einer Business School und anschließend im Bachelor IT-Security und Master Information-Security der FH St. Pölten zudem entwickelt, wo ich heute stehe. Und zwar zum Penetration Tester und Ausbilder für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Nun ja, was macht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einPenetration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Tester genau ...? Das ist relativ simpel erklärt, wir hacken mit der Erlaubnis unserer Kunden Computer-Systeme,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Apps,Websites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usw. und zeigen somit Firmen auf, wie sie angegriffen werden können und zugleich wie sie das verhindern können.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michist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das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seit über 9 Jahren meine größte Leidenschaft geworden und wird dies mein Leben lang bleiben.</a:t>
            </a:r>
          </a:p>
          <a:p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ZERTIFIZIERUNGEN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CSOM | CRTL | eCPTXv2 | eWPTXv2 | CCD | BTL2 | OSIR | eCTHPv2 | CRTE | CRTO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eCMAP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PNPT | eCPPTv2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eWPT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eCIR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CRTP | CARTP | PAWSP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eMAPT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eCXD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eCDFP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BTL1 (Gold) | CAPEN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eEDA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OSWP | OSCC | CNSP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Comptia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Pentest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+ | ITIL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Foundation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V3 | ICCA | CCNA | eJPTv2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Developing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Security Software (LFD121) | CAP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Checkmarx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Security Champion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A3A143F-30F5-D49F-3846-6AECA49AC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69" y="4085291"/>
            <a:ext cx="11480930" cy="213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75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drinnen, aus Holz, Tisch, Stück enthält.&#10;&#10;Automatisch generierte Beschreibung">
            <a:extLst>
              <a:ext uri="{FF2B5EF4-FFF2-40B4-BE49-F238E27FC236}">
                <a16:creationId xmlns:a16="http://schemas.microsoft.com/office/drawing/2014/main" id="{2A47DDE7-25DC-0B4B-97B0-7D2A30EACF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9" b="75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Danke</a:t>
            </a:r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!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01" y="6356350"/>
            <a:ext cx="10903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(C) Security </a:t>
            </a:r>
            <a:r>
              <a:rPr lang="en-US" kern="120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mit</a:t>
            </a:r>
            <a:r>
              <a:rPr lang="en-US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4200" y="6356350"/>
            <a:ext cx="609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0258BCC8-7232-9A43-8BC4-7AA4B6CCA586}"/>
              </a:ext>
            </a:extLst>
          </p:cNvPr>
          <p:cNvSpPr txBox="1">
            <a:spLocks/>
          </p:cNvSpPr>
          <p:nvPr/>
        </p:nvSpPr>
        <p:spPr>
          <a:xfrm>
            <a:off x="4379976" y="5009083"/>
            <a:ext cx="6976872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en-US" sz="1700" dirty="0"/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69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5" name="Rectangle 1054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Im Haus, Kleidung, Screenshot, Person enthält.&#10;&#10;Automatisch generierte Beschreibung">
            <a:extLst>
              <a:ext uri="{FF2B5EF4-FFF2-40B4-BE49-F238E27FC236}">
                <a16:creationId xmlns:a16="http://schemas.microsoft.com/office/drawing/2014/main" id="{A758A8A7-E79B-8426-5136-85C58713CA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4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057" name="Rectangle 105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Arten von SOCs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3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Drei Hauptarten von SOCs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4EED484E-CD53-4642-8A8D-B5C5492F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2400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Inhouse SOC:</a:t>
            </a:r>
            <a:r>
              <a:rPr lang="de-AT" sz="2400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Eigenständiges SOC innerhalb des Unternehmens.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400" b="1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400" b="1" dirty="0" err="1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Managed</a:t>
            </a:r>
            <a:r>
              <a:rPr lang="de-AT" sz="2400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SOC (MSOC):</a:t>
            </a:r>
            <a:r>
              <a:rPr lang="de-AT" sz="2400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Ausgelagerter Betrieb an einen externen Anbieter.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4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400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Hybrid SOC:</a:t>
            </a:r>
            <a:r>
              <a:rPr lang="de-AT" sz="2400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Kombination aus Inhouse- und </a:t>
            </a:r>
            <a:r>
              <a:rPr lang="de-AT" sz="24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Managed</a:t>
            </a:r>
            <a:r>
              <a:rPr lang="de-AT" sz="2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-Ansatz.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F3C850B-C67F-9141-AC5A-618A2CAF1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53" y="2515598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213AEB-B83C-5742-8076-898E1982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35169-54A9-E84A-9EA7-EF389C4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3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1FCB67A-83DA-26CB-33F9-7284C32A8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70549"/>
            <a:ext cx="594319" cy="593725"/>
          </a:xfrm>
          <a:prstGeom prst="rect">
            <a:avLst/>
          </a:prstGeom>
        </p:spPr>
      </p:pic>
      <p:pic>
        <p:nvPicPr>
          <p:cNvPr id="12" name="Grafik 11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C4D4FB5-D5D2-E8C8-9D6F-4DF2E42CF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74" y="3421929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6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255D3-CE55-E4F2-7A43-E485618BC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C42989-302E-6C77-8E59-8BF5DD6D2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Was ist ein Inhouse SOC?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567791D2-74C8-9510-5246-4FC7807CC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CF8F36A2-5A0D-62B6-2433-8487BF57F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Ein intern aufgebautes und betriebenes SOC, das komplett vom Unternehmen verwaltet wird.</a:t>
            </a:r>
          </a:p>
          <a:p>
            <a:pPr marL="0" indent="0">
              <a:buNone/>
            </a:pPr>
            <a:b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de-AT" sz="18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8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Vorteile:</a:t>
            </a:r>
            <a:endParaRPr lang="de-AT" sz="18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Volle Kontrolle über Prozesse und Daten.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Maßgeschneiderte Lösungen für spezifische Geschäftsanforderungen.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Direkte Integration in bestehende IT- und Sicherheitsstrukturen.</a:t>
            </a:r>
          </a:p>
          <a:p>
            <a:pPr marL="0" indent="0">
              <a:buNone/>
            </a:pPr>
            <a:b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de-AT" sz="18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8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Herausforderungen:</a:t>
            </a:r>
            <a:endParaRPr lang="de-AT" sz="18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Hohe Kosten für Aufbau und Betrieb.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Bedarf an qualifiziertem Personal rund um die Uhr.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Zeitintensiv in der Umsetzung.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32CD5E5E-0322-8D94-3965-B87A5CF96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5" y="2670674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42FBB4F-6F23-B805-5469-9C00E15F7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77D8E3-D11F-82F6-4D89-F940C5DC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4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F4741D8-416E-8DB7-87AE-4EECBD3CF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70549"/>
            <a:ext cx="594319" cy="593725"/>
          </a:xfrm>
          <a:prstGeom prst="rect">
            <a:avLst/>
          </a:prstGeom>
        </p:spPr>
      </p:pic>
      <p:pic>
        <p:nvPicPr>
          <p:cNvPr id="12" name="Grafik 11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1F95C9D1-2204-1AE7-3911-03A2A6518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16" y="4747941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30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C2AB5-C629-D1B9-ED6C-7CA80AF7A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5E87AB-AD6A-1D5E-A41E-EBB11D820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Was ist ein </a:t>
            </a:r>
            <a:r>
              <a:rPr lang="de-AT" b="1" dirty="0" err="1">
                <a:solidFill>
                  <a:srgbClr val="0E0E0E"/>
                </a:solidFill>
                <a:effectLst/>
                <a:latin typeface=".AppleSystemUIFont"/>
              </a:rPr>
              <a:t>Managed</a:t>
            </a:r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 SOC?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607352A8-E2B6-0F67-37CD-9A4E1305F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123E6CDA-3D3B-D29A-27EE-E58813D59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Ein externer Anbieter übernimmt den Betrieb des SOCs.</a:t>
            </a:r>
          </a:p>
          <a:p>
            <a:pPr marL="0" indent="0">
              <a:buNone/>
            </a:pPr>
            <a:b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de-AT" sz="18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8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Vorteile:</a:t>
            </a:r>
            <a:endParaRPr lang="de-AT" sz="18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Kosteneffizient durch geteilte Ressourcen.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Zugang zu hochqualifizierten Experten und neuesten Technologien.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Schneller Einstieg ohne großen Aufbauaufwand.</a:t>
            </a:r>
          </a:p>
          <a:p>
            <a:pPr marL="0" indent="0">
              <a:buNone/>
            </a:pPr>
            <a:b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de-AT" sz="18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8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Herausforderungen:</a:t>
            </a:r>
            <a:endParaRPr lang="de-AT" sz="18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Geringere Kontrolle über Daten und Prozesse.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Abhängigkeit vom externen Anbieter.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Mögliche Latenzen bei der Kommunikation.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07A6879-7D21-B0FB-CB19-A1CB5C4E6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5" y="2670674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9D37EB-3765-A134-1A18-863B1432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D3F209-E528-69FF-2CAB-B0D926AB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5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21C1AAA6-056F-DBEF-B7A9-96CCF31FB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70549"/>
            <a:ext cx="594319" cy="593725"/>
          </a:xfrm>
          <a:prstGeom prst="rect">
            <a:avLst/>
          </a:prstGeom>
        </p:spPr>
      </p:pic>
      <p:pic>
        <p:nvPicPr>
          <p:cNvPr id="12" name="Grafik 11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EBFC8B7-6658-7697-993F-6B9AE1BDE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16" y="4747941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3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A5E47-1B30-5E6E-2D8A-B1E1FD7BD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BBD193-E27A-050E-6929-E82A7435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Was ist ein Hybrid SOC?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985AB56-83F7-BF63-3063-8F27A6F7D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ED6CB88C-1D07-D7C9-7C1C-D105C11F0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Eine Mischung aus Inhouse- und </a:t>
            </a:r>
            <a:r>
              <a:rPr lang="de-AT" sz="18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Managed</a:t>
            </a: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-Ansatz, bei dem bestimmte Teile ausgelagert werden.</a:t>
            </a:r>
          </a:p>
          <a:p>
            <a:pPr marL="0" indent="0">
              <a:buNone/>
            </a:pPr>
            <a:b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de-AT" sz="18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8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Vorteile:</a:t>
            </a:r>
            <a:endParaRPr lang="de-AT" sz="18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Kombination der Stärken beider Modelle.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Flexibilität bei der Verteilung von Aufgaben und Verantwortlichkeiten.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Möglichkeit, spezifische interne Anforderungen zu erfüllen und gleichzeitig Kosten zu sparen.</a:t>
            </a:r>
          </a:p>
          <a:p>
            <a:pPr marL="0" indent="0">
              <a:buNone/>
            </a:pPr>
            <a:b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de-AT" sz="18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8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Herausforderungen:</a:t>
            </a:r>
            <a:endParaRPr lang="de-AT" sz="18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Komplexere Koordination zwischen internen und externen Teams.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Klare Abgrenzung von Zuständigkeiten erforderlich.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3F6396E4-B5D7-63BE-2233-A816FA6F1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5" y="2670674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CC3BC2-2E60-6EEE-8FBC-BF50771AB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4FDD10-14C7-1B05-318C-8144644E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6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5A20108-16A4-AE0D-B9F3-4885114EC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70549"/>
            <a:ext cx="594319" cy="593725"/>
          </a:xfrm>
          <a:prstGeom prst="rect">
            <a:avLst/>
          </a:prstGeom>
        </p:spPr>
      </p:pic>
      <p:pic>
        <p:nvPicPr>
          <p:cNvPr id="12" name="Grafik 11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34409109-132F-2DB2-9D28-2ABDF5FD2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16" y="4747941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30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15FD2-CF71-7C5A-A415-4F5847EEC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6F320F-E4BA-5A61-9290-348341CF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Vergleich der SOC-Arten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19E7EEC-CFC2-4E4E-F5B5-52C662B92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CD60CDD0-CBCE-3BDB-1C4C-55E5E4B90E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980395"/>
              </p:ext>
            </p:extLst>
          </p:nvPr>
        </p:nvGraphicFramePr>
        <p:xfrm>
          <a:off x="1499826" y="1926525"/>
          <a:ext cx="66535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728">
                  <a:extLst>
                    <a:ext uri="{9D8B030D-6E8A-4147-A177-3AD203B41FA5}">
                      <a16:colId xmlns:a16="http://schemas.microsoft.com/office/drawing/2014/main" val="2944611091"/>
                    </a:ext>
                  </a:extLst>
                </a:gridCol>
                <a:gridCol w="1740513">
                  <a:extLst>
                    <a:ext uri="{9D8B030D-6E8A-4147-A177-3AD203B41FA5}">
                      <a16:colId xmlns:a16="http://schemas.microsoft.com/office/drawing/2014/main" val="1202910655"/>
                    </a:ext>
                  </a:extLst>
                </a:gridCol>
                <a:gridCol w="1923393">
                  <a:extLst>
                    <a:ext uri="{9D8B030D-6E8A-4147-A177-3AD203B41FA5}">
                      <a16:colId xmlns:a16="http://schemas.microsoft.com/office/drawing/2014/main" val="2714097548"/>
                    </a:ext>
                  </a:extLst>
                </a:gridCol>
                <a:gridCol w="1563940">
                  <a:extLst>
                    <a:ext uri="{9D8B030D-6E8A-4147-A177-3AD203B41FA5}">
                      <a16:colId xmlns:a16="http://schemas.microsoft.com/office/drawing/2014/main" val="357559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Kriterium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Inhouse SOC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 err="1">
                          <a:solidFill>
                            <a:schemeClr val="lt1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Managed</a:t>
                      </a:r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SOC 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Hybrid SOC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24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b="1" dirty="0">
                          <a:solidFill>
                            <a:srgbClr val="0E0E0E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rgbClr val="0E0E0E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rgbClr val="0E0E0E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Mittel bis niedrig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rgbClr val="0E0E0E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Mittel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88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Kontrolle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Gering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Mittel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4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Aufwand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Gering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Mittel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5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Flexibilität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Mittel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928829"/>
                  </a:ext>
                </a:extLst>
              </a:tr>
            </a:tbl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2397DC8-C779-C801-3A75-0962065D9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7194D50-051E-2F1A-B7D9-D0D49E10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616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20E6B4-D98A-1FFF-1EAB-8E42F8F6F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C3D80-212F-C655-BE8F-D0F4BEFBD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Wie kann ein SOC betrieben werden? I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E175952-085D-189F-A7CC-0E53D90BC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194469FB-1E4D-C686-ABE5-D129C759B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16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24/7 Betrieb:</a:t>
            </a: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400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Beschreibung:</a:t>
            </a:r>
            <a:r>
              <a:rPr lang="de-AT" sz="1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Rund-um-die-Uhr-Überwachung, 365 Tage im Jahr.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1400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Vorteile:</a:t>
            </a:r>
            <a:r>
              <a:rPr lang="de-AT" sz="1400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1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Maximale Sicherheit und schnelle Reaktionszeit bei Vorfällen, unabhängig von der Uhrzeit.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1400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Herausforderungen:</a:t>
            </a:r>
            <a:r>
              <a:rPr lang="de-AT" sz="1400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1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Hohe Personalkosten und Bedarf an Schichtplänen.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14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Follow-</a:t>
            </a:r>
            <a:r>
              <a:rPr lang="de-AT" sz="16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</a:t>
            </a:r>
            <a:r>
              <a:rPr lang="de-AT" sz="16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-Sun-Modell:</a:t>
            </a: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400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Beschreibung:</a:t>
            </a:r>
            <a:r>
              <a:rPr lang="de-AT" sz="1400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1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Verlagerung der Überwachung auf SOC-Teams in verschiedenen Zeitzonen.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1400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Vorteile:</a:t>
            </a:r>
            <a:r>
              <a:rPr lang="de-AT" sz="1400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1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Effektive 24/7-Abdeckung ohne Nachtschichten für einzelne Teams.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1400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Herausforderungen:</a:t>
            </a:r>
            <a:r>
              <a:rPr lang="de-AT" sz="1400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1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Komplexe Koordination zwischen internationalen Teams.</a:t>
            </a:r>
          </a:p>
          <a:p>
            <a:pPr marL="0" indent="0">
              <a:spcBef>
                <a:spcPts val="900"/>
              </a:spcBef>
              <a:buNone/>
            </a:pPr>
            <a:endParaRPr lang="de-AT" sz="1400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9-to-5 Betrieb:</a:t>
            </a: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400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Beschreibung:</a:t>
            </a:r>
            <a:r>
              <a:rPr lang="de-AT" sz="1400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1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SOC arbeitet während der regulären Geschäftszeiten.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1400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Vorteile:</a:t>
            </a:r>
            <a:r>
              <a:rPr lang="de-AT" sz="1400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1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Kosteneffizient und ausreichend für Unternehmen mit geringer Bedrohungslage.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1400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Herausforderungen:</a:t>
            </a:r>
            <a:r>
              <a:rPr lang="de-AT" sz="1400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1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Eingeschränkte Reaktionsfähigkeit außerhalb der Arbeitszeiten.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E91EEAB-4B5B-ADFA-6702-859A5F097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15" y="3246230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87CBE2-4CFD-91DA-67E5-6A2D28E6A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72794D-396A-DE12-28FA-AEB6D53D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8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2F60A853-C96E-9CFF-93D8-C56F442CE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70549"/>
            <a:ext cx="594319" cy="593725"/>
          </a:xfrm>
          <a:prstGeom prst="rect">
            <a:avLst/>
          </a:prstGeom>
        </p:spPr>
      </p:pic>
      <p:pic>
        <p:nvPicPr>
          <p:cNvPr id="12" name="Grafik 11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3ED0F034-68A5-1898-FAAA-B44D63E97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15" y="4733323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23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CC3C4-37C1-F6C4-C346-50018E9C5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939C62-BAF5-2546-6B52-83F8226E0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Wie kann ein SOC betrieben werden? II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61413936-13EB-27A5-8A99-5D0781F57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8471144A-5FDF-9C17-513C-B45B69AA6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14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Event-</a:t>
            </a:r>
            <a:r>
              <a:rPr lang="de-AT" sz="14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driven</a:t>
            </a:r>
            <a:r>
              <a:rPr lang="de-AT" sz="14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Betrieb:</a:t>
            </a:r>
            <a:endParaRPr lang="de-AT" sz="14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400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Beschreibung:</a:t>
            </a:r>
            <a:r>
              <a:rPr lang="de-AT" sz="1400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1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SOC wird nur bei kritischen Vorfällen oder nach definierten Eskalationsstufen aktiviert.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1400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Vorteile:</a:t>
            </a:r>
            <a:r>
              <a:rPr lang="de-AT" sz="1400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1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Minimale Betriebskosten, geeignet für kleinere Organisationen mit begrenztem Budget.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1400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Herausforderungen:</a:t>
            </a:r>
            <a:r>
              <a:rPr lang="de-AT" sz="1400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1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Keine proaktive Überwachung, nur reaktive Maßnahmen.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14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4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Hybrid-Modell:</a:t>
            </a:r>
            <a:endParaRPr lang="de-AT" sz="14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400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Beschreibung:</a:t>
            </a:r>
            <a:r>
              <a:rPr lang="de-AT" sz="1400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1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Kombination aus 9-to-5-Betrieb mit einer externen Rufbereitschaft für kritische Vorfälle.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1400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Vorteile:</a:t>
            </a:r>
            <a:r>
              <a:rPr lang="de-AT" sz="1400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1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Balance zwischen Kosten und Verfügbarkeit.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1400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Herausforderungen:</a:t>
            </a:r>
            <a:r>
              <a:rPr lang="de-AT" sz="1400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1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Abhängigkeit von externen Partnern und mögliche Verzögerungen in der Kommunikation.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81E47F8-3843-D43B-49BE-D1C823694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3132137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96AC76-5F2D-35C0-2209-8859CC9C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9CE4B8-7876-D6B2-25FA-DA29AB96E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9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8342CEF-9DD9-158C-0A23-A20979A73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70549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6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989</Words>
  <Application>Microsoft Office PowerPoint</Application>
  <PresentationFormat>Breitbild</PresentationFormat>
  <Paragraphs>163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.AppleSystemUIFont</vt:lpstr>
      <vt:lpstr>Arial</vt:lpstr>
      <vt:lpstr>Calibri</vt:lpstr>
      <vt:lpstr>Calibri Light</vt:lpstr>
      <vt:lpstr>Helvetica Neue</vt:lpstr>
      <vt:lpstr>Office</vt:lpstr>
      <vt:lpstr>PowerPoint-Präsentation</vt:lpstr>
      <vt:lpstr>Arten von SOCs</vt:lpstr>
      <vt:lpstr>Drei Hauptarten von SOCs</vt:lpstr>
      <vt:lpstr>Was ist ein Inhouse SOC?</vt:lpstr>
      <vt:lpstr>Was ist ein Managed SOC?</vt:lpstr>
      <vt:lpstr>Was ist ein Hybrid SOC?</vt:lpstr>
      <vt:lpstr>Vergleich der SOC-Arten</vt:lpstr>
      <vt:lpstr>Wie kann ein SOC betrieben werden? I</vt:lpstr>
      <vt:lpstr>Wie kann ein SOC betrieben werden? II</vt:lpstr>
      <vt:lpstr>Vergleich der SOC Betriebsmodi</vt:lpstr>
      <vt:lpstr>Whois Security mit Passion?</vt:lpstr>
      <vt:lpstr>Whois Security mit Passion?</vt:lpstr>
      <vt:lpstr>Danke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Mrskos Daniel</dc:creator>
  <cp:lastModifiedBy>Julia Mrskos</cp:lastModifiedBy>
  <cp:revision>1562</cp:revision>
  <cp:lastPrinted>2023-09-28T06:53:17Z</cp:lastPrinted>
  <dcterms:created xsi:type="dcterms:W3CDTF">2020-02-17T12:50:08Z</dcterms:created>
  <dcterms:modified xsi:type="dcterms:W3CDTF">2025-01-07T17:18:14Z</dcterms:modified>
</cp:coreProperties>
</file>