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882" r:id="rId10"/>
    <p:sldId id="883" r:id="rId11"/>
    <p:sldId id="773" r:id="rId12"/>
    <p:sldId id="772" r:id="rId13"/>
    <p:sldId id="3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78"/>
    <p:restoredTop sz="95897"/>
  </p:normalViewPr>
  <p:slideViewPr>
    <p:cSldViewPr snapToGrid="0" snapToObjects="1">
      <p:cViewPr varScale="1">
        <p:scale>
          <a:sx n="104" d="100"/>
          <a:sy n="104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08.01.25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08.01.25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08.01.25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08.01.25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08.01.25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08.01.25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7A674-F3DE-5C76-38CD-AB29DA410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1F21-528C-6D0F-7703-08356E3D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Fazit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FFA9B6-08F6-F042-51C6-FD4C2ADE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20231F9-6595-A93B-C607-5B0D053D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starkes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Framework ist unverzichtbar: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Reduziert die Zeit zur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Vorfallsbewältigung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Minimiert den Schaden durch strukturierte Reaktionen.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Erhöht die Resilienz gegen zukünftige Angriffe.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i="1" u="sng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„Frameworks sind nicht nur Werkzeuge, sondern Leitfäden für erfolgreiche Sicherheitsstrategien.“</a:t>
            </a:r>
            <a:endParaRPr lang="de-AT" sz="2000" u="sng" dirty="0">
              <a:solidFill>
                <a:srgbClr val="7030A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674DD-C2DC-C380-A37A-E0B1DBE3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849263-7E14-7255-E6E3-BA27214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805BAE3-DE76-53E6-931F-AA12C46EB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EDA6339-020F-6F8B-46C0-5D0B01A37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92375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" y="6356350"/>
            <a:ext cx="107619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107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ai generated computer hacker illustration">
            <a:extLst>
              <a:ext uri="{FF2B5EF4-FFF2-40B4-BE49-F238E27FC236}">
                <a16:creationId xmlns:a16="http://schemas.microsoft.com/office/drawing/2014/main" id="{91BE1321-8BDC-3EF1-2974-CD054772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Incident </a:t>
            </a:r>
            <a:r>
              <a:rPr lang="en-US" sz="6000">
                <a:solidFill>
                  <a:srgbClr val="FFFFFF"/>
                </a:solidFill>
              </a:rPr>
              <a:t>Response Frameworks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Definition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Was sind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Frameworks?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Framework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bietet einen strukturierten Prozess, um Sicherheitsvorfälle effizient zu erkennen, zu analysieren, zu bewältigen und daraus zu lernen.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sind sie wichtig?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Minimieren Schäden durch schnelle und koordinierte Reaktionen.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Bieten klare Richtlinien für alle Beteiligten.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Unterstützen bei der Einhaltung von Compliance-Anforderungen.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1" y="3626893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8FD0D-C718-EB22-22DF-47A50359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58FF4-3EC8-96B9-0A69-E342D452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Überblick über gängige Frameworks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3C27693-6E7B-7BCE-5E16-6630AE356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E849399-FEF0-651D-E831-CD9EF831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NIST Special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Publication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800-61: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Standardisiertes Modell zur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Vorfallsbewältigung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der IT-Sicherheit.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SANS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Model: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sechsstufiges Modell, das auf Best Practices basiert.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CREST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 Framework: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Framework mit Fokus auf Konsistenz und Qualität im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ISO/IEC 27035: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Internationaler Standard für Informationssicherheitsvorfälle.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2113B6A-05D9-E694-1368-7B8705C6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861589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AE32F5-5FA4-095F-C4E1-C49ABF9C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42D8F-7F63-A6D2-D37B-2907CEC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7F9F0CF-0CFA-7F9C-9605-40C6C238B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584AA5D-EB86-F661-0F3A-EA348F1C6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01694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6F34917-8E68-5C6E-7FDD-403A18D6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18180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5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32E6D-267E-323F-5F59-457DAFA1C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E1131-32CE-5648-9F9F-37A8AB98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NIST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Incident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Response Framework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D42ED0E-EF0C-E1E0-B597-6245A1EA5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6342E4C-1A93-D23C-13E2-D25DD66C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1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Preparation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Vorbereitungen wie </a:t>
            </a:r>
            <a:r>
              <a:rPr lang="de-AT" sz="1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Schulungen und technische Ausstattung.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2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Detection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Analysis: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Identifikation und Bewertung von Sicherheitsvorfällen.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3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Containment, </a:t>
            </a: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Eradication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Recovery:</a:t>
            </a:r>
            <a:endParaRPr lang="de-AT" sz="14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Eindämmung der Bedrohung, Beseitigung der Ursache und Wiederherstellung der Systeme.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4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Post-</a:t>
            </a: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Activity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Nachbereitung und </a:t>
            </a:r>
            <a:r>
              <a:rPr lang="de-AT" sz="1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Lessons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zur Prozessoptimierung.</a:t>
            </a:r>
          </a:p>
          <a:p>
            <a:pPr marL="0" indent="0"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Vorteil: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Klar definierte Phasen, die einfach anpassbar sind.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7B577A9-CC90-E18D-BAB4-628A9042C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578166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05D61-2F68-21EE-7171-819B2AF6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5B540-2CD5-A9EE-4681-A3041F1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EC850DB-B350-7AA8-7155-9FEBA506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683D436-F0E8-05FD-5460-84667CE39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351318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B62E07-42CB-370D-254C-E25FF345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4409900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68AAAE2-FB04-EFB8-3F39-100D2CB8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7" y="526585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51B82-4663-B653-4269-5750D18BE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0C09F-5411-4C9A-BFF4-64E508AD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SANS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Incident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Response Model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1760423-A7F6-67EB-F3E6-315D7072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7A1BFC9-B575-54BB-4B81-AF65110D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1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Preparation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Vorbereitung durch Richtlinien, Schulungen und Tools.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2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Identification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Identifikation von Sicherheitsvorfällen durch Überwachungssysteme.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3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Containment: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Isolierung betroffener Systeme zur Schadensbegrenzung.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4 </a:t>
            </a:r>
            <a:r>
              <a:rPr lang="de-AT" sz="16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Eradication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Beseitigung der Ursache, z. B. Malware oder Schwachstellen.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5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Recovery: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Wiederherstellung der betroffenen Systeme und Dienste.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Phase 6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Lessons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Analyse des Vorfalls und Verbesserung der Prozesse.</a:t>
            </a:r>
          </a:p>
          <a:p>
            <a:pPr marL="0" indent="0"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Vorteil: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Einfach zu implementieren und weit verbreitet.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95612C0-09DF-E7E2-337A-13ED90FD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2293959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38F2BD-B1C3-1F9A-75F2-2E679C16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6E1BA3-908F-16E8-6628-686D360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2DA56ED-B030-92E2-0FFD-49FFA609E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355C15-F246-6BED-8024-D01D7EC6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299420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8D88284-5171-CA7B-2566-8866241F2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3656133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62F2E14-AF56-139E-831C-FC7672DA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4301432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A7BECB7-FF0D-09C0-38B4-26C9E466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5012509"/>
            <a:ext cx="594319" cy="593725"/>
          </a:xfrm>
          <a:prstGeom prst="rect">
            <a:avLst/>
          </a:prstGeom>
        </p:spPr>
      </p:pic>
      <p:pic>
        <p:nvPicPr>
          <p:cNvPr id="11" name="Grafik 10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A77D5FE-9963-6748-A167-384A50BF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3" y="567060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8FB00-E652-5A52-9398-89C7FE577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908D9-A254-3218-8DB8-5C8D56CD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CREST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Incident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Management Framework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7F57DC1-2BA7-368B-8C3D-A745A07F1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4F929D6-6BA7-CC00-D9B7-2403FFDC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Kernaspekte des CREST-Modells: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Rollenverteilung und Verantwortlichkeiten.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 auf Konsistenz und Qualität in der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von Forensik und Bedrohungsinformationen.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Starke Praxisorientierung und international anerkannt.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46774F0-A884-9863-864B-C94A76F7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923756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9887B-33CD-EA89-FF62-ED3422CA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705858-FBD8-F2DA-22C8-5680460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31FBD49-9890-19FE-732B-7F08CA6B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41A9-7EDA-A50E-A710-5D5ABD42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9DEA3-BF35-A2E1-75C5-927E0527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ISO/IEC 27035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Incident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Response Framework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312DE54-280E-2224-E833-2AF9C983D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C7E1805-2B1B-4594-326C-43D18FE7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Planung und Vorbereitung: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von Richtlinien, </a:t>
            </a:r>
            <a:r>
              <a:rPr lang="de-AT" sz="1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</a:t>
            </a:r>
            <a:r>
              <a:rPr lang="de-AT" sz="1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Teams.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Erkennung und Berichterstattung:</a:t>
            </a:r>
            <a:r>
              <a:rPr lang="de-AT" sz="14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Systeme und Prozesse zur Identifikation und Meldung von Vorfällen.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Bewertung und Entscheidungsfindung:</a:t>
            </a:r>
            <a:r>
              <a:rPr lang="de-AT" sz="14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 der Vorfälle und Festlegung der Reaktionsstrategie.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Reaktion:</a:t>
            </a:r>
            <a:r>
              <a:rPr lang="de-AT" sz="14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Umsetzung der Maßnahmen zur Eindämmung, Beseitigung und Wiederherstellung.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Lernen und Verbesserungen: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Nachbereitung zur Optimierung von Prozessen und Technologien.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Vorteil:</a:t>
            </a:r>
            <a:r>
              <a:rPr lang="de-AT" sz="14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Bietet eine strukturierte und standardisierte Vorgehensweise, die weltweit anerkannt ist und gut in bestehende Sicherheitsmanagementsysteme wie ISO 27001 integriert werden kann.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50E7A67-D620-941A-D7E6-DF351C52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2642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FFD0E3-0EED-3ACA-BA80-1A4AEE85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68CFAB-B7EB-CD3B-64C6-7A6AFBF3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F70A464-AE5D-8D2E-3635-E1916251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348BCD9-4BF9-95C8-C843-99D4A368C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2" y="286448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34B8768-AF61-F4C5-FC6C-2F9F029C8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2" y="355999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3545A0F-6C6E-1FF5-B5D6-29B55F2F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5" y="4138343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D834C25-E245-09EB-4FF6-D3F00D74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8" y="471669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45C0-2B2F-0D36-02E0-A77EE4B6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8A8D0-E6D4-F264-28F7-AC7EBEAD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Vergleich der Frameworks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B40D7C2-831C-8E37-38AC-47BB074AA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CED9C22-6887-900B-F677-82E64948E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659097"/>
              </p:ext>
            </p:extLst>
          </p:nvPr>
        </p:nvGraphicFramePr>
        <p:xfrm>
          <a:off x="1414069" y="1234440"/>
          <a:ext cx="9363861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633">
                  <a:extLst>
                    <a:ext uri="{9D8B030D-6E8A-4147-A177-3AD203B41FA5}">
                      <a16:colId xmlns:a16="http://schemas.microsoft.com/office/drawing/2014/main" val="2944611091"/>
                    </a:ext>
                  </a:extLst>
                </a:gridCol>
                <a:gridCol w="1906633">
                  <a:extLst>
                    <a:ext uri="{9D8B030D-6E8A-4147-A177-3AD203B41FA5}">
                      <a16:colId xmlns:a16="http://schemas.microsoft.com/office/drawing/2014/main" val="2178324880"/>
                    </a:ext>
                  </a:extLst>
                </a:gridCol>
                <a:gridCol w="1906633">
                  <a:extLst>
                    <a:ext uri="{9D8B030D-6E8A-4147-A177-3AD203B41FA5}">
                      <a16:colId xmlns:a16="http://schemas.microsoft.com/office/drawing/2014/main" val="2544425069"/>
                    </a:ext>
                  </a:extLst>
                </a:gridCol>
                <a:gridCol w="1906633">
                  <a:extLst>
                    <a:ext uri="{9D8B030D-6E8A-4147-A177-3AD203B41FA5}">
                      <a16:colId xmlns:a16="http://schemas.microsoft.com/office/drawing/2014/main" val="1202910655"/>
                    </a:ext>
                  </a:extLst>
                </a:gridCol>
                <a:gridCol w="1737329">
                  <a:extLst>
                    <a:ext uri="{9D8B030D-6E8A-4147-A177-3AD203B41FA5}">
                      <a16:colId xmlns:a16="http://schemas.microsoft.com/office/drawing/2014/main" val="271409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Kriterium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NIST 800-61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b="1" kern="1200" dirty="0">
                        <a:solidFill>
                          <a:schemeClr val="lt1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b="1" kern="1200" dirty="0">
                        <a:solidFill>
                          <a:schemeClr val="lt1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CREST Framework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ISO/IEC 27035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24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Phasenanzahl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Ganzheitlich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Praxisorientiert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 und Konsistenz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Standardisiert</a:t>
                      </a:r>
                    </a:p>
                    <a:p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Anwendung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Standardisiert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Einfach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Komplexere Organisationen</a:t>
                      </a:r>
                    </a:p>
                    <a:p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anerkannt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7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Eignung für KMUs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Hoch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Sehr hoch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2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in Compliance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Mittel</a:t>
                      </a:r>
                    </a:p>
                    <a:p>
                      <a:endParaRPr lang="de-DE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Mittel</a:t>
                      </a:r>
                    </a:p>
                    <a:p>
                      <a:endParaRPr lang="de-D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Sehr hoch</a:t>
                      </a:r>
                    </a:p>
                    <a:p>
                      <a:endParaRPr lang="de-DE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64823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A87EC-6C41-6C9B-57D0-CB15D3AE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8FE36-270C-9343-B3F1-2A456566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975</Words>
  <Application>Microsoft Macintosh PowerPoint</Application>
  <PresentationFormat>Breitbild</PresentationFormat>
  <Paragraphs>138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Incident Response Frameworks</vt:lpstr>
      <vt:lpstr>Definition</vt:lpstr>
      <vt:lpstr>Überblick über gängige Frameworks</vt:lpstr>
      <vt:lpstr>NIST Incident Response Framework</vt:lpstr>
      <vt:lpstr>SANS Incident Response Model</vt:lpstr>
      <vt:lpstr>CREST Incident Management Framework</vt:lpstr>
      <vt:lpstr>ISO/IEC 27035 Incident Response Framework</vt:lpstr>
      <vt:lpstr>Vergleich der Frameworks</vt:lpstr>
      <vt:lpstr>Fazit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1646</cp:revision>
  <cp:lastPrinted>2023-09-28T06:53:17Z</cp:lastPrinted>
  <dcterms:created xsi:type="dcterms:W3CDTF">2020-02-17T12:50:08Z</dcterms:created>
  <dcterms:modified xsi:type="dcterms:W3CDTF">2025-01-08T21:24:59Z</dcterms:modified>
</cp:coreProperties>
</file>