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533" r:id="rId3"/>
    <p:sldId id="875" r:id="rId4"/>
    <p:sldId id="876" r:id="rId5"/>
    <p:sldId id="877" r:id="rId6"/>
    <p:sldId id="878" r:id="rId7"/>
    <p:sldId id="879" r:id="rId8"/>
    <p:sldId id="880" r:id="rId9"/>
    <p:sldId id="881" r:id="rId10"/>
    <p:sldId id="773" r:id="rId11"/>
    <p:sldId id="772" r:id="rId12"/>
    <p:sldId id="38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97"/>
    <p:restoredTop sz="95897"/>
  </p:normalViewPr>
  <p:slideViewPr>
    <p:cSldViewPr snapToGrid="0" snapToObjects="1">
      <p:cViewPr varScale="1">
        <p:scale>
          <a:sx n="152" d="100"/>
          <a:sy n="152" d="100"/>
        </p:scale>
        <p:origin x="15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FCA3-8692-284B-8585-538C88E69781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54BA-4971-E342-BE16-E952CFA3B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CA52F-15E8-2044-BF5E-C255B056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63153-BC29-C140-8BCE-A49FA123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9ABEC-50FE-E149-BBBE-6287007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093-E83A-C547-86F7-98056C585F90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3D385-9D17-9F4C-814D-47618AD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7C493-018B-6B48-B49A-746D2A0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725-BBEB-B243-92D8-4DFDBD8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44B2F-072C-9543-94A5-53FCA06E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0249F-8F8E-884D-BE25-06448D8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F1D-46C7-5E45-9996-7CD17A202F7D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0FCCA-910B-0C48-8E76-8782B524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21E1C-7FBE-E841-876F-38454E4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C9E5C6-8FF2-7F41-98C2-6770F144A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5593E-E726-8C47-9DD4-6B56A3C1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F841B-6297-1640-A88B-D1BD7E3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8BAA-3BE4-D44F-98EC-661CF7B17A77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0FFA-DCB3-F64E-A3C4-40358EA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A088D-880A-A44B-8EA8-5451FAE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7E7D-31D2-2A4E-8EC3-5157DA41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F3E37-F0B3-F84B-9C42-C2935958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833E0-675C-C745-907D-2C318B01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B2CB-A836-0043-A8E0-69767BE8A345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CDD0F7-37FF-764C-AB58-B206736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5708F-ACF4-6347-807C-359DE5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B302-046B-A14E-8B1F-CFABB7A4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F098AC-194B-684B-8282-A32E5F6F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FDACF-E360-EF46-9EF3-8F523C28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CAC-2433-374B-80B7-2270C5FAF0A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B6F3-9104-7442-9C84-0D24D7CB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2BC20-B9ED-4844-B08D-C2998E2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6FE-E491-3F40-927D-6451E99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1281F-0A72-4947-A178-A0CBC6B4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109A1-F643-AC44-A9A9-35E36388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2BCAE-2AE9-DB40-A0DD-FEC541F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F251-0767-DA49-9F69-54B401A7CF80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3618A-102A-AF42-82E9-E12BF00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BFDD9-0901-9842-9DB0-A7ECB12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4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A059-AFAC-624B-BA0B-D33EC72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D319A-7224-5440-884C-E468E599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0FA2C-5E62-2F4A-998E-7DA10EF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4151D-0787-5546-83B0-E3A805AC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B0B85E-2116-3742-A75F-B1CD18C24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A38100-0368-ED44-A744-780678D1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A0AE-97CB-AA46-9941-537EE39A3F00}" type="datetime1">
              <a:rPr lang="de-AT" smtClean="0"/>
              <a:t>07.01.2025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158002-58B4-064F-A49E-C8CB0D2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DB3E2F-C65A-4849-BDE5-7C82B14D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03D9-56CF-1D43-B829-BCDA8F1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E420F0-7157-7348-ACEA-F6425A4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C47-213C-9A45-A2CB-2DED91172FF4}" type="datetime1">
              <a:rPr lang="de-AT" smtClean="0"/>
              <a:t>07.01.2025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45B172-521C-E04A-9702-9F7DED4C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EBD09-A80A-DD4D-88CF-5E75A7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34F888-2786-484A-A861-8066180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0E42-4471-8A44-A1DF-63E78300EB4D}" type="datetime1">
              <a:rPr lang="de-AT" smtClean="0"/>
              <a:t>07.01.2025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36B68-E1D8-C34F-8F2B-A4B7297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A51CC-701E-EB4E-A093-A1A46D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C84EA-2D92-6549-BAA0-A98288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7250F-A931-F949-BB89-4AC86B7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4474D-0AB4-FD40-85E2-1263E7EF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2DF3C-8C0E-394E-98DA-70ED64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B2D-DD17-9849-A920-A4D78469A1FF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EA034-BB73-8847-BD45-BCC0DC40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41E96-21DF-8B4B-BB40-5F1BC5A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6261D-49F2-D745-A838-32077F0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F51492-FA0C-CB4D-A2AC-8F7EB07B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049CF0-DBEA-314C-8711-678A2CB0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BA572-1FF4-9C48-927C-F38B8093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B9D-F0FF-0A4F-B39C-5E38274028F2}" type="datetime1">
              <a:rPr lang="de-AT" smtClean="0"/>
              <a:t>07.01.2025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34B98-7C1B-CE4C-9581-B390043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34D9C-AEF3-BA44-9D41-DB0D457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8AE68-EC3C-6743-A65A-FC2FB63D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CBCDD-FEB3-604C-9058-497EEC4C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C0A28-C227-6643-A9C3-0FBEAF55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A052-C3C0-F04D-A994-C5E4D9B9B9F8}" type="datetime1">
              <a:rPr lang="de-AT" smtClean="0"/>
              <a:t>07.01.2025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A3369-0020-6F40-B78E-81BE25F8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C651-E5D3-0046-9476-4B60FBEA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72927C-32C5-4241-8607-6497DE7E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1" y="0"/>
            <a:ext cx="686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48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0" name="Picture 2" descr="Free hacker internet cybersecurity illustration">
            <a:extLst>
              <a:ext uri="{FF2B5EF4-FFF2-40B4-BE49-F238E27FC236}">
                <a16:creationId xmlns:a16="http://schemas.microsoft.com/office/drawing/2014/main" id="{23C9186E-1C17-5AC3-8F41-49137D372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Whois Security mit Passion?</a:t>
            </a:r>
          </a:p>
        </p:txBody>
      </p:sp>
      <p:sp>
        <p:nvSpPr>
          <p:cNvPr id="48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/>
              <a:t>Whois</a:t>
            </a:r>
            <a:r>
              <a:rPr lang="de-DE" dirty="0"/>
              <a:t> Security mit Passion?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6C0D0F-61D0-D944-B728-68B27AC51A7D}"/>
              </a:ext>
            </a:extLst>
          </p:cNvPr>
          <p:cNvSpPr txBox="1">
            <a:spLocks/>
          </p:cNvSpPr>
          <p:nvPr/>
        </p:nvSpPr>
        <p:spPr>
          <a:xfrm>
            <a:off x="87154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53C3B8-7100-EC40-80F3-3A7B13A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(C) Security mit Passion | Dipl.-Ing. Daniel </a:t>
            </a:r>
            <a:r>
              <a:rPr lang="de-DE" dirty="0" err="1"/>
              <a:t>Mrskos</a:t>
            </a:r>
            <a:r>
              <a:rPr lang="de-DE" dirty="0"/>
              <a:t>, </a:t>
            </a:r>
            <a:r>
              <a:rPr lang="de-DE" dirty="0" err="1"/>
              <a:t>BSc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56F696-D95D-4A47-8972-AB7426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11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CA689D-0623-84D1-44CE-B0506597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759"/>
          <a:stretch/>
        </p:blipFill>
        <p:spPr>
          <a:xfrm>
            <a:off x="549640" y="1454690"/>
            <a:ext cx="2534037" cy="251495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79C163-42C9-9B68-2A06-04A5B20A5A4C}"/>
              </a:ext>
            </a:extLst>
          </p:cNvPr>
          <p:cNvSpPr txBox="1"/>
          <p:nvPr/>
        </p:nvSpPr>
        <p:spPr>
          <a:xfrm>
            <a:off x="3397316" y="1604169"/>
            <a:ext cx="844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mit Passion?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Was soll man sich darunter vorstellen ... Nun ja mit Security mit Passion lebe ich meinen Traum. Schon mit 12 Jahren war es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mich,ich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heiße übrigens Daniel, ein Penetration Tester, auch bekannt unter dem Namen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Hacker, zu werden. Dabei habe ich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michüber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Abi an einer Business School und anschließend im Bachelor IT-Security und Master Information-Security der FH St. Pölten zudem entwickelt, wo ich heute stehe. Und zwar zum Penetration Tester und Ausbilder für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Nun ja, was macht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einPenetration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Tester genau ...? Das ist relativ simpel erklärt, wir hacken mit der Erlaubnis unserer Kunden Computer-Systeme,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Apps,Websites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usw. und zeigen somit Firmen auf, wie sie angegriffen werden können und zugleich wie sie das verhindern können.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michist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das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seit über 9 Jahren meine größte Leidenschaft geworden und wird dies mein Leben lang bleiben.</a:t>
            </a:r>
          </a:p>
          <a:p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ZERTIFIZIERUNGEN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CSOM | CRTL | eCPTXv2 | eWPTXv2 | CCD | BTL2 | OSIR | eCTHPv2 | CRTE | CRTO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eCMAP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PNPT | eCPPTv2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eWPT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eCIR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CRTP | CARTP | PAWSP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eMAPT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eCXD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eCDFP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BTL1 (Gold) | CAPEN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eEDA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OSWP | OSCC | CNSP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Comptia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Pentest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+ | ITIL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V3 | ICCA | CCNA | eJPTv2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Developing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Software (LFD121) | CAP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Checkmarx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Champion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3A143F-30F5-D49F-3846-6AECA49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9" y="4085291"/>
            <a:ext cx="11480930" cy="21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7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drinnen, aus Holz, Tisch, Stück enthält.&#10;&#10;Automatisch generierte Beschreibung">
            <a:extLst>
              <a:ext uri="{FF2B5EF4-FFF2-40B4-BE49-F238E27FC236}">
                <a16:creationId xmlns:a16="http://schemas.microsoft.com/office/drawing/2014/main" id="{2A47DDE7-25DC-0B4B-97B0-7D2A30EAC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 b="7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Danke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!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0" y="6356350"/>
            <a:ext cx="1044903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(C) Security </a:t>
            </a:r>
            <a:r>
              <a:rPr lang="en-US" kern="120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mit</a:t>
            </a: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258BCC8-7232-9A43-8BC4-7AA4B6CCA586}"/>
              </a:ext>
            </a:extLst>
          </p:cNvPr>
          <p:cNvSpPr txBox="1">
            <a:spLocks/>
          </p:cNvSpPr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700" dirty="0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Rectangle 108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Computer, Person, Im Haus, Computermonitor enthält.&#10;&#10;Automatisch generierte Beschreibung">
            <a:extLst>
              <a:ext uri="{FF2B5EF4-FFF2-40B4-BE49-F238E27FC236}">
                <a16:creationId xmlns:a16="http://schemas.microsoft.com/office/drawing/2014/main" id="{2C8DB907-06C6-B819-F12A-E703C3900E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8485" b="724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Phasen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>
                <a:solidFill>
                  <a:srgbClr val="FFFFFF"/>
                </a:solidFill>
              </a:rPr>
              <a:t>einer</a:t>
            </a:r>
            <a:r>
              <a:rPr lang="en-US" sz="6000" dirty="0">
                <a:solidFill>
                  <a:srgbClr val="FFFFFF"/>
                </a:solidFill>
              </a:rPr>
              <a:t> Incident Response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Warum sind Phasen wichtig?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Eine klar strukturierte </a:t>
            </a:r>
            <a:r>
              <a:rPr lang="de-AT" sz="2400" b="1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Incident</a:t>
            </a:r>
            <a:r>
              <a:rPr lang="de-AT" sz="24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Response sorgt für:</a:t>
            </a:r>
          </a:p>
          <a:p>
            <a:pPr marL="0" indent="0">
              <a:buNone/>
            </a:pPr>
            <a:endParaRPr lang="de-AT" sz="2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Schnelle und koordinierte Reaktionen.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Minimierung von Schäden und Ausfallzeiten.</a:t>
            </a:r>
          </a:p>
          <a:p>
            <a:pPr marL="0" indent="0">
              <a:spcBef>
                <a:spcPts val="900"/>
              </a:spcBef>
              <a:buNone/>
            </a:pPr>
            <a:endParaRPr lang="de-AT" sz="2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Lerneffekte zur kontinuierlichen Verbesserung.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15" y="2670674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3553357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F2C9BA0-E81C-E8CB-37AF-5E7521784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3" y="4344882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E1E01-D574-2ECF-8646-213E5530F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B9642-E870-CA02-8115-BE6D41E7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Die fünf Phasen einer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Incident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Response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D6DAAA5-98C0-7F25-78C7-9E9E14B72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0F94CE62-A638-D55A-F568-C0EDA7453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de-AT" sz="2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</a:t>
            </a:r>
            <a:r>
              <a:rPr lang="de-AT" sz="24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Preparation</a:t>
            </a:r>
            <a:endParaRPr lang="de-AT" sz="2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endParaRPr lang="de-AT" sz="2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</a:t>
            </a:r>
            <a:r>
              <a:rPr lang="de-AT" sz="24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Detection</a:t>
            </a:r>
            <a:r>
              <a:rPr lang="de-AT" sz="2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Analysis</a:t>
            </a:r>
          </a:p>
          <a:p>
            <a:pPr marL="0" indent="0">
              <a:spcBef>
                <a:spcPts val="900"/>
              </a:spcBef>
              <a:buNone/>
            </a:pPr>
            <a:endParaRPr lang="de-AT" sz="2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Containment</a:t>
            </a:r>
          </a:p>
          <a:p>
            <a:pPr marL="0" indent="0">
              <a:spcBef>
                <a:spcPts val="900"/>
              </a:spcBef>
              <a:buNone/>
            </a:pPr>
            <a:endParaRPr lang="de-AT" sz="2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</a:t>
            </a:r>
            <a:r>
              <a:rPr lang="de-AT" sz="24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Eradication</a:t>
            </a:r>
            <a:r>
              <a:rPr lang="de-AT" sz="2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Recovery</a:t>
            </a:r>
          </a:p>
          <a:p>
            <a:pPr marL="0" indent="0">
              <a:spcBef>
                <a:spcPts val="900"/>
              </a:spcBef>
              <a:buNone/>
            </a:pPr>
            <a:endParaRPr lang="de-AT" sz="24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Post-</a:t>
            </a:r>
            <a:r>
              <a:rPr lang="de-AT" sz="24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Incident</a:t>
            </a:r>
            <a:r>
              <a:rPr lang="de-AT" sz="24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Knowledge Collection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F49EC4D-021D-F3F7-70DE-B4F120D8E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1744134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4BA4CE-E946-0726-99F4-2562E805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30D6B1-01A6-021E-1821-795A4D03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4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6BDA331-E963-5233-8EB0-E7FCD36CC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2535660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6883E34-4F8D-B216-ECBC-8AC2E8758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3438926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567E8A8-C1C6-A556-4E6F-C000598F8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1" y="4439051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F269465-D34B-FA4B-A978-0A3BC989A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48" y="5230577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8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487A5-8B08-46A7-D1A9-C1647D021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D1FBD-DBAB-D6C7-8D79-2F877350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Phase 1 –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Preparation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BD0F1FB-DE75-57D7-EA18-46FC2A391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911EE6ED-7A78-68D8-C99B-01F680D4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Ziel: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Sicherstellen, dass das Unternehmen optimal auf Vorfälle vorbereitet ist.</a:t>
            </a:r>
          </a:p>
          <a:p>
            <a:pPr marL="0" indent="0">
              <a:buNone/>
            </a:pP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Kernaktivitäten: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Aufbau eines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Incident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Response Teams (IRT).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Erstellung von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Playbooks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Richtlinien und Eskalationsprozessen.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mplementierung technischer Tools wie SIEM, SOAR und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Threat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Intelligence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Plattformen.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Schulung der Mitarbeiter auf Sicherheitsrichtlinien und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Vorfallserkennung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b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Ergebnis: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 gut vorbereitetes Team mit klaren Prozessen und ausreichenden Ressourcen.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A021EF0-F5C2-7E60-4175-A4223149D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1744134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58362B-7261-A680-645A-657A6CF1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FC43BD-8B1F-4BEE-1392-800B60B11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5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0D33243-E90C-6F2E-B1C1-BD40B5FD8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2932159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761B36F-8CFE-5D4B-AA4F-28BE8D072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48" y="5131721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5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8ECED-F0D0-4E75-54E8-F8F80CB3B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087BB-2D55-0BF7-B10F-FCDD7D3F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 Phase 2 –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Detection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and Analysis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C968D28-4851-A1ED-AB55-59EB5C3FF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3F024A1F-9B17-2C80-88F3-2289F9668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Ziel: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Frühzeitige Identifikation und Bewertung von Sicherheitsvorfällen.</a:t>
            </a:r>
          </a:p>
          <a:p>
            <a:pPr marL="0" indent="0">
              <a:buNone/>
            </a:pP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Kernaktivitäten: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Überwachung und Analyse von Logs und Alarme mit Tools wie SIEM oder EDR.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dentifikation von Anomalien und möglichen Angriffen.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Klassifizierung und Priorisierung von Vorfällen basierend auf Kritikalität.</a:t>
            </a:r>
            <a:b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Ergebnis: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Schnelle Identifikation von Vorfällen und initiale Einschätzung ihrer Auswirkungen.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FEBDFDE-830D-E54A-1E1D-8A92BA4EE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1744134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BEE811D-6A69-F6B8-A07C-2F20F2D8E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39A1B6-1EBE-8451-BAD0-E88A8C1A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6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BD73517-367F-1781-EF82-0C16178F3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2932159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EEF98BD-9F3B-2EAC-66BF-87EF50EE4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1" y="476101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2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150C7-F93E-20EC-9829-2EDC3D640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1AB11-E4BD-1015-68F6-A70948634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Phase 3 – Containment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BA64DD4-6B68-C191-45BD-CD45AA040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ADDC8A9F-1E59-A672-548A-0ADB4F91F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Ziel: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Eindämmung der Bedrohung, um weiteren Schaden zu vermeiden.</a:t>
            </a:r>
            <a:b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Kernaktivitäten: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Isolierung betroffener Systeme oder Netzwerke.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Blockierung bösartiger Aktivitäten, z. B. durch Firewall-Regeln.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Durchführung temporärer Maßnahmen, um die Verbreitung des Vorfalls zu verhindern.</a:t>
            </a:r>
            <a:b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Ergebnis: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Die Bedrohung ist kontrolliert, und der Schaden bleibt minimal.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BDCC3DC-34DE-EE29-5541-5C4FF44AB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1744134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A2F99B-55CB-928E-08D8-D80E8548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DBD06E-44DB-C7E0-D504-E06EB6C5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7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B31B022-0854-565D-FA8B-3664A6F30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1" y="2745051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BCB57A2-4D60-E21D-DDBE-D493D67BB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1" y="4664602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43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8F858-7688-3FE9-9E4E-9061F7131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411CD-32E4-8817-CF64-E6075E7C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Phase 4 – 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Eradication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and Recovery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320CE61-E8C8-312D-95A3-A90C84ABA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8F016BE9-27E3-4981-9D98-05A8EF751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Ziel: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Vollständige Beseitigung der Bedrohung und Wiederherstellung des Normalzustands.</a:t>
            </a:r>
          </a:p>
          <a:p>
            <a:pPr marL="0" indent="0">
              <a:buNone/>
            </a:pP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Kernaktivitäten: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Identifikation und Entfernung von Malware, kompromittierten Konten oder Schwachstellen.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Wiederherstellung der Systeme aus sauberen Backups.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Durchführung von Sicherheitstests, um sicherzustellen, dass keine Spuren des Angriffs zurückbleiben.</a:t>
            </a:r>
            <a:b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Ergebnis: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Das Unternehmen ist sicher, und alle betroffenen Systeme sind wieder einsatzbereit.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44F9813-EB1C-3123-2E0A-CBE8D6BFC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1744134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DB5E90-1F99-1567-0FC4-B7A8D892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A399B4-B2B3-83DE-6743-54920515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8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A02A0A7-2133-E743-94BA-7E1A5DEB2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1" y="2905691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9CC45E1-38DE-D83C-913D-B790CF3A1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1" y="4998236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5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B90A9-72B1-C9F0-F26A-563874D3E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48A8ED-D9C2-A179-F81D-D36D89C9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Phase 5 – Post-</a:t>
            </a:r>
            <a:r>
              <a:rPr lang="de-AT" b="1" dirty="0" err="1">
                <a:solidFill>
                  <a:srgbClr val="0E0E0E"/>
                </a:solidFill>
                <a:effectLst/>
                <a:latin typeface=".AppleSystemUIFont"/>
              </a:rPr>
              <a:t>Incident</a:t>
            </a:r>
            <a:r>
              <a:rPr lang="de-AT" b="1" dirty="0">
                <a:solidFill>
                  <a:srgbClr val="0E0E0E"/>
                </a:solidFill>
                <a:effectLst/>
                <a:latin typeface=".AppleSystemUIFont"/>
              </a:rPr>
              <a:t> Knowledge Collection</a:t>
            </a:r>
            <a:endParaRPr lang="de-AT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1F7B59D-467C-FDB4-6ABE-CCB639F93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7D44EE38-EE82-248E-93ED-36029ECDC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Ziel: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Lernen aus dem Vorfall, um zukünftige Angriffe zu verhindern und die Sicherheitsstrategie zu verbessern.</a:t>
            </a:r>
            <a:b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Kernaktivitäten:</a:t>
            </a:r>
            <a:endParaRPr lang="de-AT" sz="2000" b="1" dirty="0">
              <a:solidFill>
                <a:srgbClr val="0E0E0E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Durchführung eines Post-Mortem-Meetings.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Analyse der Ursachen, Zeitlinie und getroffenen Maßnahmen.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Dokumentation von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Lessons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Learned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und Anpassung der </a:t>
            </a:r>
            <a:r>
              <a:rPr lang="de-AT" sz="2000" dirty="0" err="1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Playbooks</a:t>
            </a: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b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de-AT" sz="2000" b="1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Ergebnis:</a:t>
            </a:r>
            <a:endParaRPr lang="de-AT" sz="2000" dirty="0">
              <a:solidFill>
                <a:srgbClr val="0E0E0E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solidFill>
                  <a:srgbClr val="0E0E0E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 besser vorbereitetes Unternehmen mit optimierten Prozessen und Werkzeugen.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5E7F41D-9A4E-11DF-6D88-04934BC68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2" y="1744134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C68613-6BFB-54E7-7857-F4C8F17F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202E79-024C-591A-777A-8EEFD13D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9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60EDB22-4CEC-7C67-F925-E3B22BB46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1" y="3041618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C51DF6A-760C-A385-F605-513675A14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1" y="4874666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87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814</Words>
  <Application>Microsoft Office PowerPoint</Application>
  <PresentationFormat>Breitbild</PresentationFormat>
  <Paragraphs>98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.AppleSystemUIFont</vt:lpstr>
      <vt:lpstr>Arial</vt:lpstr>
      <vt:lpstr>Calibri</vt:lpstr>
      <vt:lpstr>Calibri Light</vt:lpstr>
      <vt:lpstr>Helvetica Neue</vt:lpstr>
      <vt:lpstr>Office</vt:lpstr>
      <vt:lpstr>PowerPoint-Präsentation</vt:lpstr>
      <vt:lpstr>Phasen einer Incident Response</vt:lpstr>
      <vt:lpstr>Warum sind Phasen wichtig?</vt:lpstr>
      <vt:lpstr>Die fünf Phasen einer Incident Response</vt:lpstr>
      <vt:lpstr>Phase 1 – Preparation</vt:lpstr>
      <vt:lpstr> Phase 2 – Detection and Analysis</vt:lpstr>
      <vt:lpstr>Phase 3 – Containment</vt:lpstr>
      <vt:lpstr>Phase 4 – Eradication and Recovery</vt:lpstr>
      <vt:lpstr>Phase 5 – Post-Incident Knowledge Collection</vt:lpstr>
      <vt:lpstr>Whois Security mit Passion?</vt:lpstr>
      <vt:lpstr>Whois Security mit Passion?</vt:lpstr>
      <vt:lpstr>Danke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Mrskos Daniel</dc:creator>
  <cp:lastModifiedBy>Julia Mrskos</cp:lastModifiedBy>
  <cp:revision>1656</cp:revision>
  <cp:lastPrinted>2023-09-28T06:53:17Z</cp:lastPrinted>
  <dcterms:created xsi:type="dcterms:W3CDTF">2020-02-17T12:50:08Z</dcterms:created>
  <dcterms:modified xsi:type="dcterms:W3CDTF">2025-01-07T17:23:06Z</dcterms:modified>
</cp:coreProperties>
</file>