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533" r:id="rId3"/>
    <p:sldId id="852" r:id="rId4"/>
    <p:sldId id="878" r:id="rId5"/>
    <p:sldId id="875" r:id="rId6"/>
    <p:sldId id="879" r:id="rId7"/>
    <p:sldId id="880" r:id="rId8"/>
    <p:sldId id="881" r:id="rId9"/>
    <p:sldId id="883" r:id="rId10"/>
    <p:sldId id="884" r:id="rId11"/>
    <p:sldId id="885" r:id="rId12"/>
    <p:sldId id="773" r:id="rId13"/>
    <p:sldId id="772" r:id="rId14"/>
    <p:sldId id="38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1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latin typeface="Helvetica Neue" panose="02000503000000020004" pitchFamily="2" charset="0"/>
                <a:cs typeface="Arial" panose="020B0604020202020204" pitchFamily="34" charset="0"/>
              </a:rPr>
              <a:t>Nachbereitung und Review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Nach Abschluss der Untersuchung und Behebung des Vorfalls wird ein Abschlussbericht erstellt, der den Vorfall, die Ursachenanalyse, die ergriffenen Maßnahmen und Empfehlungen für zukünftige Präventionsmaßnahmen umfasst.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Nach der Behebung des Vorfalls erstellt das Team einen detaillierten Bericht über den Vorfall, die ergriffenen Maßnahmen und Verbesserungsvorschläge für die Sicherheitsstrategie.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Confluence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Onenote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,…</a:t>
            </a:r>
            <a:endParaRPr lang="de-DE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3" y="3786350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2" y="53760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latin typeface="Helvetica Neue" panose="02000503000000020004" pitchFamily="2" charset="0"/>
                <a:cs typeface="Arial" panose="020B0604020202020204" pitchFamily="34" charset="0"/>
              </a:rPr>
              <a:t>Training und Awareness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Regelmäßige Schulungen und Sensibilisierungsprogramme für alle Mitarbeiter, um das Bewusstsein und das Verständnis für Sicherheitsrisiken und richtige Reaktionsmaßnahmen zu fördern.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Es werden regelmäßige Schulungssitzungen und Workshops durchgeführt, um Mitarbeiter über die Bedeutung von Cybersicherheit aufzuklären und sie in präventiven Maßnahmen zu schulen.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Moodle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TalentLMS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 Schulungen,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Lessons-Learned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Meetings,…</a:t>
            </a:r>
            <a:endParaRPr lang="de-DE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2" y="3353593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2" y="53760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1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7769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earth globalisation network illustration">
            <a:extLst>
              <a:ext uri="{FF2B5EF4-FFF2-40B4-BE49-F238E27FC236}">
                <a16:creationId xmlns:a16="http://schemas.microsoft.com/office/drawing/2014/main" id="{D130269E-4041-1DDE-D23B-7A39799CC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3324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Incident Response </a:t>
            </a:r>
            <a:r>
              <a:rPr lang="en-US" sz="6600" dirty="0" err="1">
                <a:solidFill>
                  <a:schemeClr val="bg1"/>
                </a:solidFill>
              </a:rPr>
              <a:t>Meldeprozess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  <a:endParaRPr lang="en-US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ITIL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BFDB7-BFA6-AF7A-ECC4-BF467184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860426"/>
            <a:ext cx="5495924" cy="54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16BFD5D-35C9-94F3-B7E5-F6197F5D4C72}"/>
              </a:ext>
            </a:extLst>
          </p:cNvPr>
          <p:cNvSpPr txBox="1"/>
          <p:nvPr/>
        </p:nvSpPr>
        <p:spPr>
          <a:xfrm>
            <a:off x="9464402" y="4651013"/>
            <a:ext cx="2243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https://</a:t>
            </a:r>
            <a:r>
              <a:rPr lang="de-DE" dirty="0" err="1">
                <a:solidFill>
                  <a:srgbClr val="7030A0"/>
                </a:solidFill>
              </a:rPr>
              <a:t>wiki.de.it-processmaps.com</a:t>
            </a:r>
            <a:r>
              <a:rPr lang="de-DE" dirty="0">
                <a:solidFill>
                  <a:srgbClr val="7030A0"/>
                </a:solidFill>
              </a:rPr>
              <a:t>/</a:t>
            </a:r>
            <a:r>
              <a:rPr lang="de-DE" dirty="0" err="1">
                <a:solidFill>
                  <a:srgbClr val="7030A0"/>
                </a:solidFill>
              </a:rPr>
              <a:t>index.php</a:t>
            </a:r>
            <a:r>
              <a:rPr lang="de-DE" dirty="0">
                <a:solidFill>
                  <a:srgbClr val="7030A0"/>
                </a:solidFill>
              </a:rPr>
              <a:t>/</a:t>
            </a:r>
            <a:r>
              <a:rPr lang="de-DE" dirty="0" err="1">
                <a:solidFill>
                  <a:srgbClr val="7030A0"/>
                </a:solidFill>
              </a:rPr>
              <a:t>Datei:Itil-incident-management.jpg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Response Prozess vereinfacht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BB7A195-0E9F-2C7C-12B9-CB55E51E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de-AT" dirty="0">
                <a:effectLst/>
                <a:latin typeface="Helvetica Neue" panose="02000503000000020004" pitchFamily="2" charset="0"/>
              </a:rPr>
              <a:t>Identifikation des Vorfalls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2. </a:t>
            </a:r>
            <a:r>
              <a:rPr lang="de-AT" dirty="0">
                <a:effectLst/>
                <a:latin typeface="Helvetica Neue" panose="02000503000000020004" pitchFamily="2" charset="0"/>
              </a:rPr>
              <a:t>Erstbericht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3.</a:t>
            </a:r>
            <a:r>
              <a:rPr lang="de-AT" dirty="0">
                <a:effectLst/>
                <a:latin typeface="Helvetica Neue" panose="02000503000000020004" pitchFamily="2" charset="0"/>
              </a:rPr>
              <a:t> Ersteinschätzung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4. </a:t>
            </a:r>
            <a:r>
              <a:rPr lang="de-AT" dirty="0">
                <a:effectLst/>
                <a:latin typeface="Helvetica Neue" panose="02000503000000020004" pitchFamily="2" charset="0"/>
              </a:rPr>
              <a:t>Kommunikation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5. </a:t>
            </a:r>
            <a:r>
              <a:rPr lang="de-AT" dirty="0">
                <a:effectLst/>
                <a:latin typeface="Helvetica Neue" panose="02000503000000020004" pitchFamily="2" charset="0"/>
              </a:rPr>
              <a:t>Untersuchung und Behebung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6. </a:t>
            </a:r>
            <a:r>
              <a:rPr lang="de-AT" dirty="0">
                <a:effectLst/>
                <a:latin typeface="Helvetica Neue" panose="02000503000000020004" pitchFamily="2" charset="0"/>
              </a:rPr>
              <a:t>Nachbereitung und Review</a:t>
            </a:r>
          </a:p>
          <a:p>
            <a:pPr marL="0" indent="0" fontAlgn="base">
              <a:buNone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7. </a:t>
            </a:r>
            <a:r>
              <a:rPr lang="de-AT" dirty="0">
                <a:effectLst/>
                <a:latin typeface="Helvetica Neue" panose="02000503000000020004" pitchFamily="2" charset="0"/>
              </a:rPr>
              <a:t>Training und Awareness</a:t>
            </a:r>
          </a:p>
          <a:p>
            <a:pPr marL="0" indent="0" fontAlgn="base">
              <a:buNone/>
            </a:pPr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 fontAlgn="base">
              <a:buNone/>
            </a:pPr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 fontAlgn="base">
              <a:buNone/>
            </a:pPr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 fontAlgn="base">
              <a:buNone/>
            </a:pPr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 fontAlgn="base">
              <a:buNone/>
            </a:pPr>
            <a:endParaRPr lang="de-A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Identifikation des Vorfalls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Mitarbeiter oder automatisierte Systeme erkennen einen Sicherheitsvorfall.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Ein Mitarbeiter bemerkt, dass mehrere Dateien auf seinem Arbeitscomputer verschlüsselt sind und eine Lösegeldforderung auf dem Bildschirm angezeigt wird.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ELK/Splunk/NDR/XDR,… </a:t>
            </a: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132137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491489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Erstbericht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Der Vorfall wird sofort über vordefinierte Kanäle gemeldet (z.B. spezielles E-Mail-Konto, Ticketingsystem, Hotline).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 Der Mitarbeiter informiert umgehend das IT-Sicherheitsteam per E-Mail und verwendet dabei ein vordefiniertes Formular, das die Natur des Vorfalls, den Zeitpunkt der Entdeckung und erste Beobachtungen enthält.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Jira</a:t>
            </a: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132137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52722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Ersteinschätzung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Ein IT-Sicherheitsbeauftragter oder ein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</a:t>
            </a:r>
            <a:r>
              <a:rPr lang="de-AT" dirty="0">
                <a:effectLst/>
                <a:latin typeface="Helvetica Neue" panose="02000503000000020004" pitchFamily="2" charset="0"/>
              </a:rPr>
              <a:t> Response Team bewertet den Bericht, um die Dringlichkeit und den Schweregrad des Vorfalls zu bestimmen.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Das IT-Sicherheitsteam bewertet den Vorfall, klassifiziert ihn als hochkritisch (da es sich um einen Ransomware-Angriff handelt) und priorisiert die Reaktion entsprechend.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Nessus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 Firewall Logs, AV/EDR/XDR Meldungen,…</a:t>
            </a:r>
            <a:endParaRPr lang="de-DE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27927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52722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Kommunikation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Benachrichtigung der relevanten Stakeholder (IT-Management, Datenschutzbeauftragter, Geschäftsführung) über den Vorfall.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Das IT-Sicherheitsteam informiert die Geschäftsleitung, den Datenschutzbeauftragten und, falls erforderlich, die Aufsichtsbehörden über den Vorfall, um Compliance mit gesetzlichen Meldepflichten sicherzustellen.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MS Teams,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Slack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,…</a:t>
            </a:r>
            <a:endParaRPr lang="de-DE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132137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52722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dirty="0">
                <a:latin typeface="Helvetica Neue" panose="02000503000000020004" pitchFamily="2" charset="0"/>
                <a:cs typeface="Arial" panose="020B0604020202020204" pitchFamily="34" charset="0"/>
              </a:rPr>
              <a:t>Untersuchung und Behebung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>
                <a:effectLst/>
                <a:latin typeface="Helvetica Neue" panose="02000503000000020004" pitchFamily="2" charset="0"/>
              </a:rPr>
              <a:t>Das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</a:t>
            </a:r>
            <a:r>
              <a:rPr lang="de-AT" dirty="0">
                <a:effectLst/>
                <a:latin typeface="Helvetica Neue" panose="02000503000000020004" pitchFamily="2" charset="0"/>
              </a:rPr>
              <a:t> Response Team führt eine detaillierte Untersuchung durch, um die Ursache des Vorfalls zu ermitteln und die Auswirkungen zu verstehen.</a:t>
            </a:r>
          </a:p>
          <a:p>
            <a:endParaRPr lang="de-AT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Beispiel: </a:t>
            </a:r>
            <a:r>
              <a:rPr lang="de-AT" dirty="0">
                <a:effectLst/>
                <a:latin typeface="Helvetica Neue" panose="02000503000000020004" pitchFamily="2" charset="0"/>
              </a:rPr>
              <a:t>Das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</a:t>
            </a:r>
            <a:r>
              <a:rPr lang="de-AT" dirty="0">
                <a:effectLst/>
                <a:latin typeface="Helvetica Neue" panose="02000503000000020004" pitchFamily="2" charset="0"/>
              </a:rPr>
              <a:t> Response Team führt forensische Analysen durch, um die Angriffsvektoren zu identifizieren, und implementiert dann Maßnahmen, um die Ransomware zu isolieren und die betroffenen Systeme zu säubern.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b="1" dirty="0">
                <a:solidFill>
                  <a:srgbClr val="7030A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Tool: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Threat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Hunting, Forensik, Isolierung,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Hardening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etc.</a:t>
            </a:r>
            <a:endParaRPr lang="de-DE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1717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3489488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" y="52722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Breitbild</PresentationFormat>
  <Paragraphs>90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Segoe UI</vt:lpstr>
      <vt:lpstr>Office</vt:lpstr>
      <vt:lpstr>PowerPoint-Präsentation</vt:lpstr>
      <vt:lpstr>Incident Response Meldeprozess</vt:lpstr>
      <vt:lpstr>ITIL Incident Management</vt:lpstr>
      <vt:lpstr>Incident Response Prozess vereinfacht</vt:lpstr>
      <vt:lpstr>Identifikation des Vorfalls</vt:lpstr>
      <vt:lpstr>Erstbericht</vt:lpstr>
      <vt:lpstr>Ersteinschätzung</vt:lpstr>
      <vt:lpstr>Kommunikation</vt:lpstr>
      <vt:lpstr>Untersuchung und Behebung</vt:lpstr>
      <vt:lpstr>Nachbereitung und Review</vt:lpstr>
      <vt:lpstr>Training und Awareness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1511</cp:revision>
  <cp:lastPrinted>2023-09-28T06:53:17Z</cp:lastPrinted>
  <dcterms:created xsi:type="dcterms:W3CDTF">2020-02-17T12:50:08Z</dcterms:created>
  <dcterms:modified xsi:type="dcterms:W3CDTF">2025-01-07T17:23:51Z</dcterms:modified>
</cp:coreProperties>
</file>