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99" r:id="rId2"/>
    <p:sldId id="258" r:id="rId3"/>
    <p:sldId id="400" r:id="rId4"/>
    <p:sldId id="301" r:id="rId5"/>
    <p:sldId id="398" r:id="rId6"/>
    <p:sldId id="494" r:id="rId7"/>
    <p:sldId id="639" r:id="rId8"/>
    <p:sldId id="397" r:id="rId9"/>
    <p:sldId id="495" r:id="rId10"/>
    <p:sldId id="496" r:id="rId11"/>
    <p:sldId id="640" r:id="rId12"/>
    <p:sldId id="499" r:id="rId13"/>
    <p:sldId id="500" r:id="rId14"/>
    <p:sldId id="501" r:id="rId15"/>
    <p:sldId id="497" r:id="rId16"/>
    <p:sldId id="627" r:id="rId17"/>
    <p:sldId id="628" r:id="rId18"/>
    <p:sldId id="635" r:id="rId19"/>
    <p:sldId id="636" r:id="rId20"/>
    <p:sldId id="502" r:id="rId21"/>
    <p:sldId id="504" r:id="rId22"/>
    <p:sldId id="505" r:id="rId23"/>
    <p:sldId id="506" r:id="rId24"/>
    <p:sldId id="507" r:id="rId25"/>
    <p:sldId id="525" r:id="rId26"/>
    <p:sldId id="526" r:id="rId27"/>
    <p:sldId id="529" r:id="rId28"/>
    <p:sldId id="530" r:id="rId29"/>
    <p:sldId id="531" r:id="rId30"/>
    <p:sldId id="558" r:id="rId31"/>
    <p:sldId id="559" r:id="rId32"/>
    <p:sldId id="560" r:id="rId33"/>
    <p:sldId id="563" r:id="rId34"/>
    <p:sldId id="564" r:id="rId35"/>
    <p:sldId id="637" r:id="rId36"/>
    <p:sldId id="638" r:id="rId37"/>
    <p:sldId id="566" r:id="rId38"/>
    <p:sldId id="567" r:id="rId39"/>
    <p:sldId id="617" r:id="rId40"/>
    <p:sldId id="569" r:id="rId41"/>
    <p:sldId id="619" r:id="rId42"/>
    <p:sldId id="579" r:id="rId43"/>
    <p:sldId id="580" r:id="rId44"/>
    <p:sldId id="589" r:id="rId45"/>
    <p:sldId id="593" r:id="rId46"/>
    <p:sldId id="594" r:id="rId47"/>
    <p:sldId id="595" r:id="rId48"/>
    <p:sldId id="600" r:id="rId49"/>
    <p:sldId id="618" r:id="rId50"/>
    <p:sldId id="620" r:id="rId51"/>
    <p:sldId id="359" r:id="rId52"/>
    <p:sldId id="263" r:id="rId53"/>
    <p:sldId id="422" r:id="rId54"/>
    <p:sldId id="423" r:id="rId55"/>
    <p:sldId id="401" r:id="rId56"/>
    <p:sldId id="402" r:id="rId57"/>
    <p:sldId id="621" r:id="rId58"/>
    <p:sldId id="622" r:id="rId59"/>
    <p:sldId id="623" r:id="rId60"/>
    <p:sldId id="624" r:id="rId61"/>
    <p:sldId id="404" r:id="rId62"/>
    <p:sldId id="625" r:id="rId63"/>
    <p:sldId id="633" r:id="rId64"/>
    <p:sldId id="408" r:id="rId65"/>
    <p:sldId id="409" r:id="rId66"/>
    <p:sldId id="410" r:id="rId67"/>
    <p:sldId id="411" r:id="rId68"/>
    <p:sldId id="412" r:id="rId69"/>
    <p:sldId id="413" r:id="rId70"/>
    <p:sldId id="414" r:id="rId71"/>
    <p:sldId id="626" r:id="rId72"/>
    <p:sldId id="298" r:id="rId73"/>
    <p:sldId id="416" r:id="rId74"/>
    <p:sldId id="417" r:id="rId75"/>
    <p:sldId id="415" r:id="rId76"/>
    <p:sldId id="630" r:id="rId77"/>
    <p:sldId id="631" r:id="rId78"/>
    <p:sldId id="632" r:id="rId79"/>
    <p:sldId id="297" r:id="rId80"/>
    <p:sldId id="634" r:id="rId81"/>
    <p:sldId id="396" r:id="rId82"/>
    <p:sldId id="394"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1" d="100"/>
          <a:sy n="101" d="100"/>
        </p:scale>
        <p:origin x="50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A4DD0-2F66-4785-B67B-2114569875D3}" type="datetimeFigureOut">
              <a:rPr lang="zh-CN" altLang="en-US" smtClean="0"/>
              <a:t>2019/9/8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01687-8F1C-4FF7-BD06-A504BF5FD7A7}" type="slidenum">
              <a:rPr lang="zh-CN" altLang="en-US" smtClean="0"/>
              <a:t>‹#›</a:t>
            </a:fld>
            <a:endParaRPr lang="zh-CN" altLang="en-US"/>
          </a:p>
        </p:txBody>
      </p:sp>
    </p:spTree>
    <p:extLst>
      <p:ext uri="{BB962C8B-B14F-4D97-AF65-F5344CB8AC3E}">
        <p14:creationId xmlns:p14="http://schemas.microsoft.com/office/powerpoint/2010/main" val="260346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满意度是核心，质量管理的目标就是用户满意度。先进性有时会和可靠性及成本等控制，要综合平衡。不同等级，如商用级、工业级、军品级和航天级的环境就大不相同，如温度范围、抗辐照能力、抗震动能力等。成本也相差数倍甚至数十倍。</a:t>
            </a:r>
          </a:p>
        </p:txBody>
      </p:sp>
      <p:sp>
        <p:nvSpPr>
          <p:cNvPr id="4" name="灯片编号占位符 3"/>
          <p:cNvSpPr>
            <a:spLocks noGrp="1"/>
          </p:cNvSpPr>
          <p:nvPr>
            <p:ph type="sldNum" sz="quarter" idx="10"/>
          </p:nvPr>
        </p:nvSpPr>
        <p:spPr/>
        <p:txBody>
          <a:bodyPr/>
          <a:lstStyle/>
          <a:p>
            <a:fld id="{AF638A79-ACE9-42B6-9E44-7D248EDC6EBF}" type="slidenum">
              <a:rPr lang="zh-CN" altLang="en-US" smtClean="0"/>
              <a:t>5</a:t>
            </a:fld>
            <a:endParaRPr lang="zh-CN" altLang="en-US"/>
          </a:p>
        </p:txBody>
      </p:sp>
    </p:spTree>
    <p:extLst>
      <p:ext uri="{BB962C8B-B14F-4D97-AF65-F5344CB8AC3E}">
        <p14:creationId xmlns:p14="http://schemas.microsoft.com/office/powerpoint/2010/main" val="421764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53F3138-0AB0-48D0-844E-2008AAD1870E}" type="slidenum">
              <a:rPr lang="zh-CN" altLang="en-US" smtClean="0"/>
              <a:pPr eaLnBrk="1" hangingPunct="1"/>
              <a:t>77</a:t>
            </a:fld>
            <a:endParaRPr lang="zh-CN" altLang="en-US"/>
          </a:p>
        </p:txBody>
      </p:sp>
    </p:spTree>
    <p:extLst>
      <p:ext uri="{BB962C8B-B14F-4D97-AF65-F5344CB8AC3E}">
        <p14:creationId xmlns:p14="http://schemas.microsoft.com/office/powerpoint/2010/main" val="228015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024C83-4EB9-4C55-A350-4FF77A156258}" type="slidenum">
              <a:rPr lang="zh-CN" altLang="en-US" smtClean="0"/>
              <a:pPr eaLnBrk="1" hangingPunct="1"/>
              <a:t>78</a:t>
            </a:fld>
            <a:endParaRPr lang="zh-CN" altLang="en-US"/>
          </a:p>
        </p:txBody>
      </p:sp>
    </p:spTree>
    <p:extLst>
      <p:ext uri="{BB962C8B-B14F-4D97-AF65-F5344CB8AC3E}">
        <p14:creationId xmlns:p14="http://schemas.microsoft.com/office/powerpoint/2010/main" val="388281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最大空间可用于为机器人工作站系统分配空间。</a:t>
            </a:r>
            <a:endParaRPr lang="en-US" altLang="zh-CN" dirty="0"/>
          </a:p>
          <a:p>
            <a:r>
              <a:rPr lang="en-US" altLang="zh-CN" dirty="0"/>
              <a:t>2 </a:t>
            </a:r>
            <a:r>
              <a:rPr lang="zh-CN" altLang="en-US" dirty="0"/>
              <a:t>限定空间用于限定机器人所占据的空间。可以采用规划层限定、驱动层限定、机构限定。前两种是软限位，最后一种是硬限位。如第</a:t>
            </a:r>
            <a:r>
              <a:rPr lang="en-US" altLang="zh-CN" dirty="0"/>
              <a:t>1</a:t>
            </a:r>
            <a:r>
              <a:rPr lang="zh-CN" altLang="en-US" dirty="0"/>
              <a:t>轴的限位。</a:t>
            </a:r>
            <a:endParaRPr lang="en-US" altLang="zh-CN" dirty="0"/>
          </a:p>
          <a:p>
            <a:r>
              <a:rPr lang="en-US" altLang="zh-CN" dirty="0"/>
              <a:t>3 </a:t>
            </a:r>
            <a:r>
              <a:rPr lang="zh-CN" altLang="en-US" dirty="0"/>
              <a:t>操作空间比限定空间还小。</a:t>
            </a:r>
            <a:endParaRPr lang="en-US" altLang="zh-CN" dirty="0"/>
          </a:p>
          <a:p>
            <a:r>
              <a:rPr lang="en-US" altLang="zh-CN" dirty="0"/>
              <a:t>4 </a:t>
            </a:r>
            <a:r>
              <a:rPr lang="zh-CN" altLang="en-US" dirty="0"/>
              <a:t>工作空间是指的是手腕参考点所掠过的空间。工具所掠过的空间要小。</a:t>
            </a:r>
          </a:p>
        </p:txBody>
      </p:sp>
      <p:sp>
        <p:nvSpPr>
          <p:cNvPr id="4" name="灯片编号占位符 3"/>
          <p:cNvSpPr>
            <a:spLocks noGrp="1"/>
          </p:cNvSpPr>
          <p:nvPr>
            <p:ph type="sldNum" sz="quarter" idx="10"/>
          </p:nvPr>
        </p:nvSpPr>
        <p:spPr/>
        <p:txBody>
          <a:bodyPr/>
          <a:lstStyle/>
          <a:p>
            <a:fld id="{25101687-8F1C-4FF7-BD06-A504BF5FD7A7}" type="slidenum">
              <a:rPr lang="zh-CN" altLang="en-US" smtClean="0"/>
              <a:t>15</a:t>
            </a:fld>
            <a:endParaRPr lang="zh-CN" altLang="en-US"/>
          </a:p>
        </p:txBody>
      </p:sp>
    </p:spTree>
    <p:extLst>
      <p:ext uri="{BB962C8B-B14F-4D97-AF65-F5344CB8AC3E}">
        <p14:creationId xmlns:p14="http://schemas.microsoft.com/office/powerpoint/2010/main" val="202640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来源于新松网站</a:t>
            </a:r>
          </a:p>
        </p:txBody>
      </p:sp>
      <p:sp>
        <p:nvSpPr>
          <p:cNvPr id="4" name="灯片编号占位符 3"/>
          <p:cNvSpPr>
            <a:spLocks noGrp="1"/>
          </p:cNvSpPr>
          <p:nvPr>
            <p:ph type="sldNum" sz="quarter" idx="10"/>
          </p:nvPr>
        </p:nvSpPr>
        <p:spPr/>
        <p:txBody>
          <a:bodyPr/>
          <a:lstStyle/>
          <a:p>
            <a:fld id="{25101687-8F1C-4FF7-BD06-A504BF5FD7A7}" type="slidenum">
              <a:rPr lang="zh-CN" altLang="en-US" smtClean="0"/>
              <a:t>20</a:t>
            </a:fld>
            <a:endParaRPr lang="zh-CN" altLang="en-US"/>
          </a:p>
        </p:txBody>
      </p:sp>
    </p:spTree>
    <p:extLst>
      <p:ext uri="{BB962C8B-B14F-4D97-AF65-F5344CB8AC3E}">
        <p14:creationId xmlns:p14="http://schemas.microsoft.com/office/powerpoint/2010/main" val="28951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EF89302-C4ED-45A3-8B51-8FED65EC3157}" type="slidenum">
              <a:rPr lang="zh-CN" altLang="en-US" smtClean="0"/>
              <a:pPr eaLnBrk="1" hangingPunct="1"/>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67144E-765E-489E-B3D6-D88B9F171B96}" type="slidenum">
              <a:rPr lang="zh-CN" altLang="en-US" smtClean="0"/>
              <a:pPr eaLnBrk="1" hangingPunct="1"/>
              <a:t>53</a:t>
            </a:fld>
            <a:endParaRPr lang="zh-CN" altLang="en-US"/>
          </a:p>
        </p:txBody>
      </p:sp>
    </p:spTree>
    <p:extLst>
      <p:ext uri="{BB962C8B-B14F-4D97-AF65-F5344CB8AC3E}">
        <p14:creationId xmlns:p14="http://schemas.microsoft.com/office/powerpoint/2010/main" val="93317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华文仿宋" panose="02010600040101010101" pitchFamily="2" charset="-122"/>
                <a:ea typeface="华文仿宋" panose="02010600040101010101" pitchFamily="2" charset="-122"/>
              </a:rPr>
              <a:t>默认轨迹上首末路径点处关节的角速度和角加速度均有效，</a:t>
            </a:r>
            <a:endParaRPr lang="zh-CN" altLang="en-US" dirty="0"/>
          </a:p>
        </p:txBody>
      </p:sp>
      <p:sp>
        <p:nvSpPr>
          <p:cNvPr id="4" name="灯片编号占位符 3"/>
          <p:cNvSpPr>
            <a:spLocks noGrp="1"/>
          </p:cNvSpPr>
          <p:nvPr>
            <p:ph type="sldNum" sz="quarter" idx="10"/>
          </p:nvPr>
        </p:nvSpPr>
        <p:spPr/>
        <p:txBody>
          <a:bodyPr/>
          <a:lstStyle/>
          <a:p>
            <a:fld id="{498D2189-B522-4B5D-B51D-D27F1D1BA3D0}" type="slidenum">
              <a:rPr lang="zh-CN" altLang="en-US" smtClean="0"/>
              <a:pPr/>
              <a:t>57</a:t>
            </a:fld>
            <a:endParaRPr lang="en-US" altLang="zh-CN"/>
          </a:p>
        </p:txBody>
      </p:sp>
    </p:spTree>
    <p:extLst>
      <p:ext uri="{BB962C8B-B14F-4D97-AF65-F5344CB8AC3E}">
        <p14:creationId xmlns:p14="http://schemas.microsoft.com/office/powerpoint/2010/main" val="356846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华文仿宋" panose="02010600040101010101" pitchFamily="2" charset="-122"/>
                <a:ea typeface="华文仿宋" panose="02010600040101010101" pitchFamily="2" charset="-122"/>
              </a:rPr>
              <a:t>默认轨迹上首末路径点处关节的角速度和角加速度均有效，</a:t>
            </a:r>
            <a:endParaRPr lang="zh-CN" altLang="en-US" dirty="0"/>
          </a:p>
        </p:txBody>
      </p:sp>
      <p:sp>
        <p:nvSpPr>
          <p:cNvPr id="4" name="灯片编号占位符 3"/>
          <p:cNvSpPr>
            <a:spLocks noGrp="1"/>
          </p:cNvSpPr>
          <p:nvPr>
            <p:ph type="sldNum" sz="quarter" idx="10"/>
          </p:nvPr>
        </p:nvSpPr>
        <p:spPr/>
        <p:txBody>
          <a:bodyPr/>
          <a:lstStyle/>
          <a:p>
            <a:fld id="{498D2189-B522-4B5D-B51D-D27F1D1BA3D0}" type="slidenum">
              <a:rPr lang="zh-CN" altLang="en-US" smtClean="0"/>
              <a:pPr/>
              <a:t>60</a:t>
            </a:fld>
            <a:endParaRPr lang="en-US" altLang="zh-CN"/>
          </a:p>
        </p:txBody>
      </p:sp>
    </p:spTree>
    <p:extLst>
      <p:ext uri="{BB962C8B-B14F-4D97-AF65-F5344CB8AC3E}">
        <p14:creationId xmlns:p14="http://schemas.microsoft.com/office/powerpoint/2010/main" val="422855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buFont typeface="Arial" pitchFamily="34" charset="0"/>
              <a:buNone/>
            </a:pPr>
            <a:r>
              <a:rPr lang="zh-CN" altLang="zh-CN" sz="1200" dirty="0"/>
              <a:t>宽度为</a:t>
            </a:r>
            <a:r>
              <a:rPr lang="en-US" altLang="zh-CN" sz="1200" dirty="0"/>
              <a:t>9</a:t>
            </a:r>
            <a:r>
              <a:rPr lang="zh-CN" altLang="zh-CN" sz="1200" dirty="0"/>
              <a:t>英寸的</a:t>
            </a:r>
            <a:r>
              <a:rPr lang="en-US" altLang="zh-CN" sz="1200" dirty="0"/>
              <a:t>3U</a:t>
            </a:r>
            <a:r>
              <a:rPr lang="zh-CN" altLang="zh-CN" sz="1200" dirty="0"/>
              <a:t>高度的标准小型机箱</a:t>
            </a:r>
            <a:r>
              <a:rPr lang="zh-CN" altLang="en-US" sz="1200" dirty="0"/>
              <a:t>，便于安装。</a:t>
            </a:r>
            <a:endParaRPr lang="en-US" altLang="zh-CN" sz="1200" dirty="0"/>
          </a:p>
          <a:p>
            <a:pPr>
              <a:spcBef>
                <a:spcPct val="20000"/>
              </a:spcBef>
              <a:buFont typeface="Arial" pitchFamily="34" charset="0"/>
              <a:buNone/>
            </a:pPr>
            <a:endParaRPr lang="en-US" altLang="zh-CN" sz="1200" dirty="0"/>
          </a:p>
          <a:p>
            <a:pPr>
              <a:spcBef>
                <a:spcPct val="20000"/>
              </a:spcBef>
              <a:buFont typeface="Arial" pitchFamily="34" charset="0"/>
              <a:buNone/>
            </a:pPr>
            <a:r>
              <a:rPr lang="zh-CN" altLang="zh-CN" sz="1200" dirty="0"/>
              <a:t>采用自定义的内部总线，由</a:t>
            </a:r>
            <a:r>
              <a:rPr lang="en-US" altLang="zh-CN" sz="1200" dirty="0"/>
              <a:t>10</a:t>
            </a:r>
            <a:r>
              <a:rPr lang="zh-CN" altLang="zh-CN" sz="1200" dirty="0"/>
              <a:t>块接口卡构成，通过</a:t>
            </a:r>
            <a:r>
              <a:rPr lang="en-US" altLang="zh-CN" sz="1200" dirty="0"/>
              <a:t>HARTING</a:t>
            </a:r>
            <a:r>
              <a:rPr lang="zh-CN" altLang="zh-CN" sz="1200" dirty="0"/>
              <a:t>端子连接到母板上。每块接口卡具有相对独立的功能，可以方便地进行扩展和更换，提高系统的灵活性和可维护性</a:t>
            </a:r>
            <a:endParaRPr lang="zh-CN" altLang="en-US" dirty="0"/>
          </a:p>
        </p:txBody>
      </p:sp>
      <p:sp>
        <p:nvSpPr>
          <p:cNvPr id="4" name="灯片编号占位符 3"/>
          <p:cNvSpPr>
            <a:spLocks noGrp="1"/>
          </p:cNvSpPr>
          <p:nvPr>
            <p:ph type="sldNum" sz="quarter" idx="10"/>
          </p:nvPr>
        </p:nvSpPr>
        <p:spPr/>
        <p:txBody>
          <a:bodyPr/>
          <a:lstStyle/>
          <a:p>
            <a:fld id="{25101687-8F1C-4FF7-BD06-A504BF5FD7A7}" type="slidenum">
              <a:rPr lang="zh-CN" altLang="en-US" smtClean="0"/>
              <a:t>63</a:t>
            </a:fld>
            <a:endParaRPr lang="zh-CN" altLang="en-US"/>
          </a:p>
        </p:txBody>
      </p:sp>
    </p:spTree>
    <p:extLst>
      <p:ext uri="{BB962C8B-B14F-4D97-AF65-F5344CB8AC3E}">
        <p14:creationId xmlns:p14="http://schemas.microsoft.com/office/powerpoint/2010/main" val="189606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2527267-A92B-44A1-906E-E1B217C76878}" type="slidenum">
              <a:rPr lang="zh-CN" altLang="en-US" smtClean="0"/>
              <a:pPr eaLnBrk="1" hangingPunct="1"/>
              <a:t>76</a:t>
            </a:fld>
            <a:endParaRPr lang="zh-CN" altLang="en-US"/>
          </a:p>
        </p:txBody>
      </p:sp>
    </p:spTree>
    <p:extLst>
      <p:ext uri="{BB962C8B-B14F-4D97-AF65-F5344CB8AC3E}">
        <p14:creationId xmlns:p14="http://schemas.microsoft.com/office/powerpoint/2010/main" val="328993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68C0710-204E-4F72-8887-6CD5690FF791}" type="datetime1">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212805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73160D-1D05-4ACE-A6F6-EFB25B68AD4C}" type="datetime1">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187511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B70E2-381C-4E05-9049-ABB23FAF1983}" type="datetime1">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325077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50825"/>
            <a:ext cx="7391400" cy="449263"/>
          </a:xfrm>
        </p:spPr>
        <p:txBody>
          <a:bodyPr/>
          <a:lstStyle/>
          <a:p>
            <a:r>
              <a:rPr lang="zh-CN" altLang="en-US"/>
              <a:t>单击此处编辑母版标题样式</a:t>
            </a:r>
          </a:p>
        </p:txBody>
      </p:sp>
      <p:sp>
        <p:nvSpPr>
          <p:cNvPr id="3" name="文本占位符 2"/>
          <p:cNvSpPr>
            <a:spLocks noGrp="1"/>
          </p:cNvSpPr>
          <p:nvPr>
            <p:ph type="body" sz="half" idx="1"/>
          </p:nvPr>
        </p:nvSpPr>
        <p:spPr>
          <a:xfrm>
            <a:off x="1292225" y="1295400"/>
            <a:ext cx="362108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65713" y="1295400"/>
            <a:ext cx="3621087"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65713" y="3733800"/>
            <a:ext cx="3621087"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a:xfrm>
            <a:off x="6527800" y="6469063"/>
            <a:ext cx="2546350" cy="344487"/>
          </a:xfrm>
        </p:spPr>
        <p:txBody>
          <a:bodyPr/>
          <a:lstStyle>
            <a:lvl1pPr>
              <a:defRPr/>
            </a:lvl1pPr>
          </a:lstStyle>
          <a:p>
            <a:r>
              <a:rPr lang="en-GB" altLang="zh-CN"/>
              <a:t>http://www.ia.ac.cn</a:t>
            </a:r>
          </a:p>
        </p:txBody>
      </p:sp>
    </p:spTree>
    <p:extLst>
      <p:ext uri="{BB962C8B-B14F-4D97-AF65-F5344CB8AC3E}">
        <p14:creationId xmlns:p14="http://schemas.microsoft.com/office/powerpoint/2010/main" val="311825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8D696-C49D-4CB9-9333-F65030542B01}"/>
              </a:ext>
            </a:extLst>
          </p:cNvPr>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463FFF-B39A-4E8A-9D6B-D40DB11A79B5}"/>
              </a:ext>
            </a:extLst>
          </p:cNvPr>
          <p:cNvSpPr>
            <a:spLocks noGrp="1"/>
          </p:cNvSpPr>
          <p:nvPr>
            <p:ph type="body" sz="half" idx="1"/>
          </p:nvPr>
        </p:nvSpPr>
        <p:spPr>
          <a:xfrm>
            <a:off x="5667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C18CA2-E524-437A-9523-EDA9239AE4A7}"/>
              </a:ext>
            </a:extLst>
          </p:cNvPr>
          <p:cNvSpPr>
            <a:spLocks noGrp="1"/>
          </p:cNvSpPr>
          <p:nvPr>
            <p:ph sz="half" idx="2"/>
          </p:nvPr>
        </p:nvSpPr>
        <p:spPr>
          <a:xfrm>
            <a:off x="46434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FD491FE-9423-4CB8-BDDA-DCFB245EAABB}"/>
              </a:ext>
            </a:extLst>
          </p:cNvPr>
          <p:cNvSpPr>
            <a:spLocks noGrp="1"/>
          </p:cNvSpPr>
          <p:nvPr>
            <p:ph type="dt" sz="half" idx="10"/>
          </p:nvPr>
        </p:nvSpPr>
        <p:spPr>
          <a:xfrm>
            <a:off x="609600" y="6245225"/>
            <a:ext cx="1981200" cy="476250"/>
          </a:xfrm>
        </p:spPr>
        <p:txBody>
          <a:bodyPr/>
          <a:lstStyle>
            <a:lvl1pPr>
              <a:defRPr/>
            </a:lvl1pPr>
          </a:lstStyle>
          <a:p>
            <a:fld id="{994F41BB-82D6-4AD6-9766-73059E15EB5C}" type="datetime1">
              <a:rPr lang="zh-CN" altLang="en-US" smtClean="0"/>
              <a:t>2019/9/8</a:t>
            </a:fld>
            <a:endParaRPr lang="en-US" altLang="zh-CN"/>
          </a:p>
        </p:txBody>
      </p:sp>
      <p:sp>
        <p:nvSpPr>
          <p:cNvPr id="6" name="页脚占位符 5">
            <a:extLst>
              <a:ext uri="{FF2B5EF4-FFF2-40B4-BE49-F238E27FC236}">
                <a16:creationId xmlns:a16="http://schemas.microsoft.com/office/drawing/2014/main" id="{24CF27A2-3998-4901-980F-AF4A990C3C1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7B43C9-8AD7-4610-8A49-672CE7C06A85}"/>
              </a:ext>
            </a:extLst>
          </p:cNvPr>
          <p:cNvSpPr>
            <a:spLocks noGrp="1"/>
          </p:cNvSpPr>
          <p:nvPr>
            <p:ph type="sldNum" sz="quarter" idx="12"/>
          </p:nvPr>
        </p:nvSpPr>
        <p:spPr>
          <a:xfrm>
            <a:off x="6553200" y="6245225"/>
            <a:ext cx="1981200" cy="476250"/>
          </a:xfrm>
        </p:spPr>
        <p:txBody>
          <a:bodyPr/>
          <a:lstStyle>
            <a:lvl1pPr>
              <a:defRPr/>
            </a:lvl1pPr>
          </a:lstStyle>
          <a:p>
            <a:fld id="{4B183FEA-3F34-4655-AC49-67CD944C3FA7}" type="slidenum">
              <a:rPr lang="en-US" altLang="zh-CN"/>
              <a:pPr/>
              <a:t>‹#›</a:t>
            </a:fld>
            <a:endParaRPr lang="en-US" altLang="zh-CN"/>
          </a:p>
        </p:txBody>
      </p:sp>
    </p:spTree>
    <p:extLst>
      <p:ext uri="{BB962C8B-B14F-4D97-AF65-F5344CB8AC3E}">
        <p14:creationId xmlns:p14="http://schemas.microsoft.com/office/powerpoint/2010/main" val="484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bg>
      <p:bgPr>
        <a:blipFill>
          <a:blip r:embed="rId2"/>
          <a:tile tx="0" ty="0" sx="100000" sy="100000" flip="none" algn="tl"/>
        </a:blipFill>
        <a:effectLst/>
      </p:bgPr>
    </p:bg>
    <p:spTree>
      <p:nvGrpSpPr>
        <p:cNvPr id="1" name=""/>
        <p:cNvGrpSpPr/>
        <p:nvPr/>
      </p:nvGrpSpPr>
      <p:grpSpPr>
        <a:xfrm>
          <a:off x="0" y="0"/>
          <a:ext cx="0" cy="0"/>
          <a:chOff x="0" y="0"/>
          <a:chExt cx="0" cy="0"/>
        </a:xfrm>
      </p:grpSpPr>
      <p:cxnSp>
        <p:nvCxnSpPr>
          <p:cNvPr id="9" name="直接连接符 8"/>
          <p:cNvCxnSpPr/>
          <p:nvPr userDrawn="1"/>
        </p:nvCxnSpPr>
        <p:spPr bwMode="auto">
          <a:xfrm>
            <a:off x="323528" y="692696"/>
            <a:ext cx="8424936" cy="0"/>
          </a:xfrm>
          <a:prstGeom prst="line">
            <a:avLst/>
          </a:prstGeom>
          <a:solidFill>
            <a:srgbClr val="3399FF">
              <a:alpha val="64999"/>
            </a:srgbClr>
          </a:solidFill>
          <a:ln w="57150" cap="flat" cmpd="sng" algn="ctr">
            <a:solidFill>
              <a:srgbClr val="7030A0"/>
            </a:solidFill>
            <a:prstDash val="solid"/>
            <a:round/>
            <a:headEnd type="none" w="med" len="med"/>
            <a:tailEnd type="none" w="med" len="med"/>
          </a:ln>
          <a:effectLst>
            <a:outerShdw blurRad="50800" dist="38100" dir="2700000" algn="tl" rotWithShape="0">
              <a:prstClr val="black">
                <a:alpha val="40000"/>
              </a:prstClr>
            </a:outerShdw>
          </a:effectLst>
        </p:spPr>
      </p:cxnSp>
      <p:sp>
        <p:nvSpPr>
          <p:cNvPr id="4" name="灯片编号占位符 3"/>
          <p:cNvSpPr>
            <a:spLocks noGrp="1"/>
          </p:cNvSpPr>
          <p:nvPr>
            <p:ph type="sldNum" sz="quarter" idx="12"/>
          </p:nvPr>
        </p:nvSpPr>
        <p:spPr>
          <a:xfrm>
            <a:off x="7218508" y="6389874"/>
            <a:ext cx="1905000" cy="457200"/>
          </a:xfrm>
        </p:spPr>
        <p:txBody>
          <a:bodyPr/>
          <a:lstStyle/>
          <a:p>
            <a:r>
              <a:rPr lang="zh-CN" altLang="en-US" dirty="0"/>
              <a:t>第</a:t>
            </a:r>
            <a:fld id="{DFC37380-D9E6-40DF-AB87-6E8194280C1B}" type="slidenum">
              <a:rPr lang="zh-CN" altLang="en-US" smtClean="0"/>
              <a:pPr/>
              <a:t>‹#›</a:t>
            </a:fld>
            <a:r>
              <a:rPr lang="zh-CN" altLang="en-US" dirty="0"/>
              <a:t>页</a:t>
            </a:r>
            <a:endParaRPr lang="en-US" altLang="zh-CN" dirty="0"/>
          </a:p>
        </p:txBody>
      </p:sp>
    </p:spTree>
    <p:extLst>
      <p:ext uri="{BB962C8B-B14F-4D97-AF65-F5344CB8AC3E}">
        <p14:creationId xmlns:p14="http://schemas.microsoft.com/office/powerpoint/2010/main" val="110277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8EE309-58E2-4755-BED4-B46B440F8C9F}" type="datetime1">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121937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B73A03F-2580-49AC-B6F3-E97FC79563D4}" type="datetime1">
              <a:rPr lang="zh-CN" altLang="en-US" smtClean="0"/>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49183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56A666-7333-4051-851E-1BBFB558B705}" type="datetime1">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137588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159902-B12D-40ED-BADB-1F6C963194F6}" type="datetime1">
              <a:rPr lang="zh-CN" altLang="en-US" smtClean="0"/>
              <a:t>2019/9/8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364396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399C9C6-488C-42AD-8EC5-587B2EB77D00}" type="datetime1">
              <a:rPr lang="zh-CN" altLang="en-US" smtClean="0"/>
              <a:t>2019/9/8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181476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859D89-97D2-4AC1-A3E7-119EDBC89CD8}" type="datetime1">
              <a:rPr lang="zh-CN" altLang="en-US" smtClean="0"/>
              <a:t>2019/9/8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237530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C7643F-102C-4957-9A61-DB72F92A5AAA}" type="datetime1">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173851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D877D7-A165-47F6-8257-EB4B86679558}" type="datetime1">
              <a:rPr lang="zh-CN" altLang="en-US" smtClean="0"/>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385088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970FB-3DDE-4A31-93E2-7A6C41EB96EF}" type="datetime1">
              <a:rPr lang="zh-CN" altLang="en-US" smtClean="0"/>
              <a:t>2019/9/8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81AF1-86B2-4F40-8011-AC6A9142C1CA}" type="slidenum">
              <a:rPr lang="zh-CN" altLang="en-US" smtClean="0"/>
              <a:t>‹#›</a:t>
            </a:fld>
            <a:endParaRPr lang="zh-CN" altLang="en-US"/>
          </a:p>
        </p:txBody>
      </p:sp>
    </p:spTree>
    <p:extLst>
      <p:ext uri="{BB962C8B-B14F-4D97-AF65-F5344CB8AC3E}">
        <p14:creationId xmlns:p14="http://schemas.microsoft.com/office/powerpoint/2010/main" val="87157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aike.baidu.com/pic/%E7%94%B5%E7%A3%81%E5%85%BC%E5%AE%B9/3737074/0/1e30e924b899a9016c6294c21e950a7b0308f5eb?fr=lemma&amp;ct=single"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27.emf"/><Relationship Id="rId4"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png"/><Relationship Id="rId7" Type="http://schemas.openxmlformats.org/officeDocument/2006/relationships/image" Target="../media/image29.wmf"/><Relationship Id="rId12"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0.bin"/><Relationship Id="rId9"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8.wmf"/><Relationship Id="rId18" Type="http://schemas.openxmlformats.org/officeDocument/2006/relationships/image" Target="../media/image40.wmf"/><Relationship Id="rId3" Type="http://schemas.openxmlformats.org/officeDocument/2006/relationships/image" Target="../media/image43.png"/><Relationship Id="rId21" Type="http://schemas.openxmlformats.org/officeDocument/2006/relationships/oleObject" Target="../embeddings/oleObject22.bin"/><Relationship Id="rId7" Type="http://schemas.openxmlformats.org/officeDocument/2006/relationships/image" Target="../media/image35.wmf"/><Relationship Id="rId12" Type="http://schemas.openxmlformats.org/officeDocument/2006/relationships/oleObject" Target="../embeddings/oleObject18.bin"/><Relationship Id="rId17" Type="http://schemas.openxmlformats.org/officeDocument/2006/relationships/oleObject" Target="../embeddings/oleObject20.bin"/><Relationship Id="rId2" Type="http://schemas.openxmlformats.org/officeDocument/2006/relationships/slideLayout" Target="../slideLayouts/slideLayout14.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oleObject" Target="../embeddings/oleObject19.bin"/><Relationship Id="rId23" Type="http://schemas.openxmlformats.org/officeDocument/2006/relationships/oleObject" Target="../embeddings/oleObject23.bin"/><Relationship Id="rId10" Type="http://schemas.openxmlformats.org/officeDocument/2006/relationships/oleObject" Target="../embeddings/oleObject17.bin"/><Relationship Id="rId19" Type="http://schemas.openxmlformats.org/officeDocument/2006/relationships/oleObject" Target="../embeddings/oleObject21.bin"/><Relationship Id="rId4" Type="http://schemas.openxmlformats.org/officeDocument/2006/relationships/oleObject" Target="../embeddings/oleObject14.bin"/><Relationship Id="rId9" Type="http://schemas.openxmlformats.org/officeDocument/2006/relationships/image" Target="../media/image36.wmf"/><Relationship Id="rId14" Type="http://schemas.openxmlformats.org/officeDocument/2006/relationships/image" Target="../media/image44.png"/><Relationship Id="rId22" Type="http://schemas.openxmlformats.org/officeDocument/2006/relationships/image" Target="../media/image4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47.emf"/><Relationship Id="rId4" Type="http://schemas.openxmlformats.org/officeDocument/2006/relationships/image" Target="../media/image46.emf"/></Relationships>
</file>

<file path=ppt/slides/_rels/slide6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55.jpeg"/></Relationships>
</file>

<file path=ppt/slides/_rels/slide6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4" Type="http://schemas.openxmlformats.org/officeDocument/2006/relationships/image" Target="../media/image58.jpeg"/></Relationships>
</file>

<file path=ppt/slides/_rels/slide6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3.jpeg"/></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302511"/>
            <a:ext cx="8710736" cy="1470025"/>
          </a:xfrm>
        </p:spPr>
        <p:txBody>
          <a:bodyPr>
            <a:normAutofit fontScale="90000"/>
          </a:bodyPr>
          <a:lstStyle/>
          <a:p>
            <a:r>
              <a:rPr lang="zh-CN" altLang="en-US" sz="4800" b="1" dirty="0">
                <a:solidFill>
                  <a:srgbClr val="FF0000"/>
                </a:solidFill>
                <a:latin typeface="+mj-ea"/>
              </a:rPr>
              <a:t>第二章 机器人系统设计流程</a:t>
            </a:r>
            <a:br>
              <a:rPr lang="en-US" altLang="zh-CN" sz="4800" b="1" dirty="0">
                <a:solidFill>
                  <a:srgbClr val="FF0000"/>
                </a:solidFill>
                <a:latin typeface="+mj-ea"/>
              </a:rPr>
            </a:br>
            <a:r>
              <a:rPr lang="zh-CN" altLang="en-US" sz="4800" b="1" dirty="0">
                <a:solidFill>
                  <a:srgbClr val="FF0000"/>
                </a:solidFill>
                <a:latin typeface="+mj-ea"/>
              </a:rPr>
              <a:t>及性能评价</a:t>
            </a:r>
          </a:p>
        </p:txBody>
      </p:sp>
      <p:sp>
        <p:nvSpPr>
          <p:cNvPr id="3" name="副标题 2"/>
          <p:cNvSpPr>
            <a:spLocks noGrp="1"/>
          </p:cNvSpPr>
          <p:nvPr>
            <p:ph type="subTitle" idx="1"/>
          </p:nvPr>
        </p:nvSpPr>
        <p:spPr/>
        <p:txBody>
          <a:bodyPr/>
          <a:lstStyle/>
          <a:p>
            <a:r>
              <a:rPr lang="zh-CN" altLang="en-US" dirty="0">
                <a:effectLst>
                  <a:outerShdw blurRad="38100" dist="38100" dir="2700000" algn="tl">
                    <a:srgbClr val="000000">
                      <a:alpha val="43137"/>
                    </a:srgbClr>
                  </a:outerShdw>
                </a:effectLst>
              </a:rPr>
              <a:t>景奉水</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中国科学院自动化研究所</a:t>
            </a:r>
            <a:endParaRPr lang="en-US" altLang="zh-CN" dirty="0">
              <a:effectLst>
                <a:outerShdw blurRad="38100" dist="38100" dir="2700000" algn="tl">
                  <a:srgbClr val="000000">
                    <a:alpha val="43137"/>
                  </a:srgbClr>
                </a:outerShdw>
              </a:effectLst>
            </a:endParaRPr>
          </a:p>
          <a:p>
            <a:r>
              <a:rPr lang="en-US" altLang="zh-CN" dirty="0">
                <a:effectLst>
                  <a:outerShdw blurRad="38100" dist="38100" dir="2700000" algn="tl">
                    <a:srgbClr val="000000">
                      <a:alpha val="43137"/>
                    </a:srgbClr>
                  </a:outerShdw>
                </a:effectLst>
              </a:rPr>
              <a:t>fengshui.jing@ia.ac.cn</a:t>
            </a:r>
            <a:endParaRPr lang="zh-CN" altLang="en-US" dirty="0">
              <a:effectLst>
                <a:outerShdw blurRad="38100" dist="38100" dir="2700000" algn="tl">
                  <a:srgbClr val="000000">
                    <a:alpha val="43137"/>
                  </a:srgbClr>
                </a:outerShdw>
              </a:effectLst>
            </a:endParaRPr>
          </a:p>
        </p:txBody>
      </p:sp>
      <p:sp>
        <p:nvSpPr>
          <p:cNvPr id="4" name="文本框 3">
            <a:extLst>
              <a:ext uri="{FF2B5EF4-FFF2-40B4-BE49-F238E27FC236}">
                <a16:creationId xmlns:a16="http://schemas.microsoft.com/office/drawing/2014/main" id="{E793B32F-9A4C-42D9-A6DC-FACC98CCEA72}"/>
              </a:ext>
            </a:extLst>
          </p:cNvPr>
          <p:cNvSpPr txBox="1"/>
          <p:nvPr/>
        </p:nvSpPr>
        <p:spPr>
          <a:xfrm>
            <a:off x="2627784" y="1599348"/>
            <a:ext cx="4339650" cy="646331"/>
          </a:xfrm>
          <a:prstGeom prst="rect">
            <a:avLst/>
          </a:prstGeom>
          <a:noFill/>
        </p:spPr>
        <p:txBody>
          <a:bodyPr wrap="none" rtlCol="0">
            <a:spAutoFit/>
          </a:bodyPr>
          <a:lstStyle/>
          <a:p>
            <a:r>
              <a:rPr lang="en-US" altLang="zh-CN" sz="3600" dirty="0"/>
              <a:t>《</a:t>
            </a:r>
            <a:r>
              <a:rPr lang="zh-CN" altLang="en-US" sz="3600" dirty="0"/>
              <a:t>机器人系统设计</a:t>
            </a:r>
            <a:r>
              <a:rPr lang="en-US" altLang="zh-CN" sz="3600" dirty="0"/>
              <a:t>》</a:t>
            </a:r>
            <a:endParaRPr lang="zh-CN" altLang="en-US" sz="3600" dirty="0"/>
          </a:p>
        </p:txBody>
      </p:sp>
      <p:sp>
        <p:nvSpPr>
          <p:cNvPr id="5" name="灯片编号占位符 4">
            <a:extLst>
              <a:ext uri="{FF2B5EF4-FFF2-40B4-BE49-F238E27FC236}">
                <a16:creationId xmlns:a16="http://schemas.microsoft.com/office/drawing/2014/main" id="{61309C91-6B5E-4942-9EB4-A372494DD53A}"/>
              </a:ext>
            </a:extLst>
          </p:cNvPr>
          <p:cNvSpPr>
            <a:spLocks noGrp="1"/>
          </p:cNvSpPr>
          <p:nvPr>
            <p:ph type="sldNum" sz="quarter" idx="12"/>
          </p:nvPr>
        </p:nvSpPr>
        <p:spPr/>
        <p:txBody>
          <a:bodyPr/>
          <a:lstStyle/>
          <a:p>
            <a:fld id="{A379167F-0E9D-4B64-BC75-927482D095DB}" type="slidenum">
              <a:rPr lang="zh-CN" altLang="en-US" smtClean="0"/>
              <a:t>1</a:t>
            </a:fld>
            <a:endParaRPr lang="zh-CN" altLang="en-US"/>
          </a:p>
        </p:txBody>
      </p:sp>
    </p:spTree>
    <p:extLst>
      <p:ext uri="{BB962C8B-B14F-4D97-AF65-F5344CB8AC3E}">
        <p14:creationId xmlns:p14="http://schemas.microsoft.com/office/powerpoint/2010/main" val="146848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423926"/>
            <a:ext cx="7704856"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FF0000"/>
                </a:solidFill>
              </a:rPr>
              <a:t>位姿重复（精）度 </a:t>
            </a:r>
            <a:r>
              <a:rPr lang="en-US" altLang="zh-CN" sz="2000" b="1" dirty="0"/>
              <a:t>pose repeatability</a:t>
            </a:r>
          </a:p>
          <a:p>
            <a:r>
              <a:rPr lang="zh-CN" altLang="en-US" sz="2000" b="1" dirty="0"/>
              <a:t>     重复趋近同一指令位姿时，实到位姿散布的不一致程度。</a:t>
            </a:r>
          </a:p>
          <a:p>
            <a:pPr marL="285750" indent="-285750">
              <a:buFont typeface="Arial" panose="020B0604020202020204" pitchFamily="34" charset="0"/>
              <a:buChar char="•"/>
            </a:pPr>
            <a:r>
              <a:rPr lang="zh-CN" altLang="en-US" sz="2000" b="1" dirty="0">
                <a:solidFill>
                  <a:srgbClr val="FF0000"/>
                </a:solidFill>
              </a:rPr>
              <a:t>位姿准确度 </a:t>
            </a:r>
            <a:r>
              <a:rPr lang="en-US" altLang="zh-CN" sz="2000" b="1" dirty="0"/>
              <a:t>pose accuracy</a:t>
            </a:r>
          </a:p>
          <a:p>
            <a:r>
              <a:rPr lang="zh-CN" altLang="en-US" sz="2000" b="1" dirty="0"/>
              <a:t>    重复趋近指令位姿时，指令位姿和实到位姿均值间的差值。</a:t>
            </a:r>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pic>
        <p:nvPicPr>
          <p:cNvPr id="2" name="图片 1">
            <a:extLst>
              <a:ext uri="{FF2B5EF4-FFF2-40B4-BE49-F238E27FC236}">
                <a16:creationId xmlns:a16="http://schemas.microsoft.com/office/drawing/2014/main" id="{379ADC1A-4759-4DE4-A88E-5C6ABCABDDFF}"/>
              </a:ext>
            </a:extLst>
          </p:cNvPr>
          <p:cNvPicPr>
            <a:picLocks noChangeAspect="1"/>
          </p:cNvPicPr>
          <p:nvPr/>
        </p:nvPicPr>
        <p:blipFill>
          <a:blip r:embed="rId2"/>
          <a:stretch>
            <a:fillRect/>
          </a:stretch>
        </p:blipFill>
        <p:spPr>
          <a:xfrm>
            <a:off x="198863" y="3068960"/>
            <a:ext cx="4588650" cy="3219000"/>
          </a:xfrm>
          <a:prstGeom prst="rect">
            <a:avLst/>
          </a:prstGeom>
        </p:spPr>
      </p:pic>
      <p:pic>
        <p:nvPicPr>
          <p:cNvPr id="4" name="图片 3">
            <a:extLst>
              <a:ext uri="{FF2B5EF4-FFF2-40B4-BE49-F238E27FC236}">
                <a16:creationId xmlns:a16="http://schemas.microsoft.com/office/drawing/2014/main" id="{99E29494-E6E5-4936-9ED7-4E41214CA8DC}"/>
              </a:ext>
            </a:extLst>
          </p:cNvPr>
          <p:cNvPicPr>
            <a:picLocks noChangeAspect="1"/>
          </p:cNvPicPr>
          <p:nvPr/>
        </p:nvPicPr>
        <p:blipFill>
          <a:blip r:embed="rId3"/>
          <a:stretch>
            <a:fillRect/>
          </a:stretch>
        </p:blipFill>
        <p:spPr>
          <a:xfrm>
            <a:off x="4860032" y="4005064"/>
            <a:ext cx="3204937" cy="2282896"/>
          </a:xfrm>
          <a:prstGeom prst="rect">
            <a:avLst/>
          </a:prstGeom>
        </p:spPr>
      </p:pic>
      <p:sp>
        <p:nvSpPr>
          <p:cNvPr id="5" name="文本框 4">
            <a:extLst>
              <a:ext uri="{FF2B5EF4-FFF2-40B4-BE49-F238E27FC236}">
                <a16:creationId xmlns:a16="http://schemas.microsoft.com/office/drawing/2014/main" id="{CC086430-17C5-41C0-AADF-7789962073BF}"/>
              </a:ext>
            </a:extLst>
          </p:cNvPr>
          <p:cNvSpPr txBox="1"/>
          <p:nvPr/>
        </p:nvSpPr>
        <p:spPr>
          <a:xfrm>
            <a:off x="1043608" y="6424889"/>
            <a:ext cx="2492990" cy="369332"/>
          </a:xfrm>
          <a:prstGeom prst="rect">
            <a:avLst/>
          </a:prstGeom>
          <a:noFill/>
        </p:spPr>
        <p:txBody>
          <a:bodyPr wrap="none" rtlCol="0">
            <a:spAutoFit/>
          </a:bodyPr>
          <a:lstStyle/>
          <a:p>
            <a:r>
              <a:rPr lang="zh-CN" altLang="en-US" dirty="0"/>
              <a:t>位置的准确度和重复性</a:t>
            </a:r>
          </a:p>
        </p:txBody>
      </p:sp>
      <p:sp>
        <p:nvSpPr>
          <p:cNvPr id="9" name="文本框 8">
            <a:extLst>
              <a:ext uri="{FF2B5EF4-FFF2-40B4-BE49-F238E27FC236}">
                <a16:creationId xmlns:a16="http://schemas.microsoft.com/office/drawing/2014/main" id="{46B5CB53-D6C1-4318-B2A7-F020E511AA47}"/>
              </a:ext>
            </a:extLst>
          </p:cNvPr>
          <p:cNvSpPr txBox="1"/>
          <p:nvPr/>
        </p:nvSpPr>
        <p:spPr>
          <a:xfrm>
            <a:off x="5364088" y="6437222"/>
            <a:ext cx="2492990" cy="369332"/>
          </a:xfrm>
          <a:prstGeom prst="rect">
            <a:avLst/>
          </a:prstGeom>
          <a:noFill/>
        </p:spPr>
        <p:txBody>
          <a:bodyPr wrap="none" rtlCol="0">
            <a:spAutoFit/>
          </a:bodyPr>
          <a:lstStyle/>
          <a:p>
            <a:r>
              <a:rPr lang="zh-CN" altLang="en-US" dirty="0"/>
              <a:t>姿态的准确度和重复性</a:t>
            </a:r>
          </a:p>
        </p:txBody>
      </p:sp>
      <p:sp>
        <p:nvSpPr>
          <p:cNvPr id="10" name="灯片编号占位符 9">
            <a:extLst>
              <a:ext uri="{FF2B5EF4-FFF2-40B4-BE49-F238E27FC236}">
                <a16:creationId xmlns:a16="http://schemas.microsoft.com/office/drawing/2014/main" id="{4BBBA7FA-CECA-4FE7-9771-4E1390578BA7}"/>
              </a:ext>
            </a:extLst>
          </p:cNvPr>
          <p:cNvSpPr>
            <a:spLocks noGrp="1"/>
          </p:cNvSpPr>
          <p:nvPr>
            <p:ph type="sldNum" sz="quarter" idx="12"/>
          </p:nvPr>
        </p:nvSpPr>
        <p:spPr/>
        <p:txBody>
          <a:bodyPr/>
          <a:lstStyle/>
          <a:p>
            <a:fld id="{D2E81AF1-86B2-4F40-8011-AC6A9142C1CA}" type="slidenum">
              <a:rPr lang="zh-CN" altLang="en-US" smtClean="0"/>
              <a:t>10</a:t>
            </a:fld>
            <a:endParaRPr lang="zh-CN" altLang="en-US"/>
          </a:p>
        </p:txBody>
      </p:sp>
    </p:spTree>
    <p:extLst>
      <p:ext uri="{BB962C8B-B14F-4D97-AF65-F5344CB8AC3E}">
        <p14:creationId xmlns:p14="http://schemas.microsoft.com/office/powerpoint/2010/main" val="145571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4D582-68B8-4CF8-B477-24B7C1F44EA1}"/>
              </a:ext>
            </a:extLst>
          </p:cNvPr>
          <p:cNvSpPr>
            <a:spLocks noGrp="1"/>
          </p:cNvSpPr>
          <p:nvPr>
            <p:ph type="title"/>
          </p:nvPr>
        </p:nvSpPr>
        <p:spPr/>
        <p:txBody>
          <a:bodyPr/>
          <a:lstStyle/>
          <a:p>
            <a:endParaRPr lang="zh-CN" altLang="en-US"/>
          </a:p>
        </p:txBody>
      </p:sp>
      <p:sp>
        <p:nvSpPr>
          <p:cNvPr id="5" name="Rectangle 4">
            <a:extLst>
              <a:ext uri="{FF2B5EF4-FFF2-40B4-BE49-F238E27FC236}">
                <a16:creationId xmlns:a16="http://schemas.microsoft.com/office/drawing/2014/main" id="{616C99A3-F8DA-4660-942B-EA386CF22051}"/>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grpSp>
        <p:nvGrpSpPr>
          <p:cNvPr id="42" name="组合 41">
            <a:extLst>
              <a:ext uri="{FF2B5EF4-FFF2-40B4-BE49-F238E27FC236}">
                <a16:creationId xmlns:a16="http://schemas.microsoft.com/office/drawing/2014/main" id="{0941318B-9AE6-42E9-9FF7-1EE6B84CF98A}"/>
              </a:ext>
            </a:extLst>
          </p:cNvPr>
          <p:cNvGrpSpPr/>
          <p:nvPr/>
        </p:nvGrpSpPr>
        <p:grpSpPr>
          <a:xfrm>
            <a:off x="1479274" y="2492896"/>
            <a:ext cx="1728192" cy="1728192"/>
            <a:chOff x="1488958" y="2810834"/>
            <a:chExt cx="1728192" cy="1728192"/>
          </a:xfrm>
        </p:grpSpPr>
        <p:grpSp>
          <p:nvGrpSpPr>
            <p:cNvPr id="11" name="组合 10">
              <a:extLst>
                <a:ext uri="{FF2B5EF4-FFF2-40B4-BE49-F238E27FC236}">
                  <a16:creationId xmlns:a16="http://schemas.microsoft.com/office/drawing/2014/main" id="{8548FF98-81FD-4EBC-ACB0-3E349D452F02}"/>
                </a:ext>
              </a:extLst>
            </p:cNvPr>
            <p:cNvGrpSpPr/>
            <p:nvPr/>
          </p:nvGrpSpPr>
          <p:grpSpPr>
            <a:xfrm>
              <a:off x="1488958" y="2810834"/>
              <a:ext cx="1728192" cy="1728192"/>
              <a:chOff x="1488958" y="2810834"/>
              <a:chExt cx="1728192" cy="1728192"/>
            </a:xfrm>
          </p:grpSpPr>
          <p:sp>
            <p:nvSpPr>
              <p:cNvPr id="6" name="椭圆 5">
                <a:extLst>
                  <a:ext uri="{FF2B5EF4-FFF2-40B4-BE49-F238E27FC236}">
                    <a16:creationId xmlns:a16="http://schemas.microsoft.com/office/drawing/2014/main" id="{2C075A22-0481-44E6-B2A6-DEA1C9E23994}"/>
                  </a:ext>
                </a:extLst>
              </p:cNvPr>
              <p:cNvSpPr/>
              <p:nvPr/>
            </p:nvSpPr>
            <p:spPr>
              <a:xfrm>
                <a:off x="1488958" y="2810834"/>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7361CA5C-123A-448F-8CB5-37A8A592455D}"/>
                  </a:ext>
                </a:extLst>
              </p:cNvPr>
              <p:cNvCxnSpPr>
                <a:stCxn id="6" idx="2"/>
                <a:endCxn id="6" idx="6"/>
              </p:cNvCxnSpPr>
              <p:nvPr/>
            </p:nvCxnSpPr>
            <p:spPr>
              <a:xfrm>
                <a:off x="1488958" y="3674930"/>
                <a:ext cx="1728192"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0" name="直接连接符 9">
                <a:extLst>
                  <a:ext uri="{FF2B5EF4-FFF2-40B4-BE49-F238E27FC236}">
                    <a16:creationId xmlns:a16="http://schemas.microsoft.com/office/drawing/2014/main" id="{AFCC9740-C326-4E19-9B3C-DC69A4256F01}"/>
                  </a:ext>
                </a:extLst>
              </p:cNvPr>
              <p:cNvCxnSpPr>
                <a:stCxn id="6" idx="0"/>
                <a:endCxn id="6" idx="4"/>
              </p:cNvCxnSpPr>
              <p:nvPr/>
            </p:nvCxnSpPr>
            <p:spPr>
              <a:xfrm>
                <a:off x="2353054" y="2810834"/>
                <a:ext cx="0" cy="1728192"/>
              </a:xfrm>
              <a:prstGeom prst="line">
                <a:avLst/>
              </a:prstGeom>
              <a:ln/>
            </p:spPr>
            <p:style>
              <a:lnRef idx="2">
                <a:schemeClr val="accent2"/>
              </a:lnRef>
              <a:fillRef idx="0">
                <a:schemeClr val="accent2"/>
              </a:fillRef>
              <a:effectRef idx="1">
                <a:schemeClr val="accent2"/>
              </a:effectRef>
              <a:fontRef idx="minor">
                <a:schemeClr val="tx1"/>
              </a:fontRef>
            </p:style>
          </p:cxnSp>
        </p:grpSp>
        <p:sp>
          <p:nvSpPr>
            <p:cNvPr id="12" name="椭圆 11">
              <a:extLst>
                <a:ext uri="{FF2B5EF4-FFF2-40B4-BE49-F238E27FC236}">
                  <a16:creationId xmlns:a16="http://schemas.microsoft.com/office/drawing/2014/main" id="{BB61DE07-EA54-49A7-8D00-B8198EBD5A42}"/>
                </a:ext>
              </a:extLst>
            </p:cNvPr>
            <p:cNvSpPr/>
            <p:nvPr/>
          </p:nvSpPr>
          <p:spPr>
            <a:xfrm>
              <a:off x="2123728" y="3518983"/>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707B932-C46B-418C-AD5C-13F8764F3CB3}"/>
                </a:ext>
              </a:extLst>
            </p:cNvPr>
            <p:cNvSpPr/>
            <p:nvPr/>
          </p:nvSpPr>
          <p:spPr>
            <a:xfrm>
              <a:off x="2483769" y="3515308"/>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CBA95B0-0B59-475E-BDA9-A18B70CE1D17}"/>
                </a:ext>
              </a:extLst>
            </p:cNvPr>
            <p:cNvSpPr/>
            <p:nvPr/>
          </p:nvSpPr>
          <p:spPr>
            <a:xfrm>
              <a:off x="2579168" y="4001370"/>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83F0A59-BD1F-425C-BD9B-2A610E2131B9}"/>
                </a:ext>
              </a:extLst>
            </p:cNvPr>
            <p:cNvSpPr/>
            <p:nvPr/>
          </p:nvSpPr>
          <p:spPr>
            <a:xfrm>
              <a:off x="2744824" y="3551312"/>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91F6030-3ED2-4A2B-8170-6115514FD888}"/>
                </a:ext>
              </a:extLst>
            </p:cNvPr>
            <p:cNvSpPr/>
            <p:nvPr/>
          </p:nvSpPr>
          <p:spPr>
            <a:xfrm>
              <a:off x="2141730" y="3140968"/>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F7DEC152-2655-4ED0-9BB6-9B4DC048A146}"/>
                </a:ext>
              </a:extLst>
            </p:cNvPr>
            <p:cNvSpPr/>
            <p:nvPr/>
          </p:nvSpPr>
          <p:spPr>
            <a:xfrm>
              <a:off x="2231740" y="4041068"/>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B82136EB-9CBB-45F6-A7B8-B7722AD013C0}"/>
                </a:ext>
              </a:extLst>
            </p:cNvPr>
            <p:cNvSpPr/>
            <p:nvPr/>
          </p:nvSpPr>
          <p:spPr>
            <a:xfrm>
              <a:off x="2555776" y="3392996"/>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DECD0FA-DEF1-4FB7-AB68-07BC10F412A5}"/>
                </a:ext>
              </a:extLst>
            </p:cNvPr>
            <p:cNvSpPr/>
            <p:nvPr/>
          </p:nvSpPr>
          <p:spPr>
            <a:xfrm>
              <a:off x="2051720" y="3814986"/>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3D6C218-EE44-41A5-A4B8-A8F5A2FDCEC5}"/>
                </a:ext>
              </a:extLst>
            </p:cNvPr>
            <p:cNvSpPr/>
            <p:nvPr/>
          </p:nvSpPr>
          <p:spPr>
            <a:xfrm>
              <a:off x="2425271" y="3794248"/>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47032F9E-F891-4E22-8716-5485C50B6755}"/>
                </a:ext>
              </a:extLst>
            </p:cNvPr>
            <p:cNvSpPr/>
            <p:nvPr/>
          </p:nvSpPr>
          <p:spPr>
            <a:xfrm>
              <a:off x="2015716" y="3742184"/>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a:extLst>
              <a:ext uri="{FF2B5EF4-FFF2-40B4-BE49-F238E27FC236}">
                <a16:creationId xmlns:a16="http://schemas.microsoft.com/office/drawing/2014/main" id="{58C46FD9-555E-4435-85CD-E29AF2C95963}"/>
              </a:ext>
            </a:extLst>
          </p:cNvPr>
          <p:cNvSpPr/>
          <p:nvPr/>
        </p:nvSpPr>
        <p:spPr>
          <a:xfrm>
            <a:off x="1903507" y="2956521"/>
            <a:ext cx="904527" cy="9045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组合 58">
            <a:extLst>
              <a:ext uri="{FF2B5EF4-FFF2-40B4-BE49-F238E27FC236}">
                <a16:creationId xmlns:a16="http://schemas.microsoft.com/office/drawing/2014/main" id="{BA488D6A-F11C-42C1-9E45-B443EF0FF61F}"/>
              </a:ext>
            </a:extLst>
          </p:cNvPr>
          <p:cNvGrpSpPr/>
          <p:nvPr/>
        </p:nvGrpSpPr>
        <p:grpSpPr>
          <a:xfrm>
            <a:off x="5317207" y="2441286"/>
            <a:ext cx="1728192" cy="1728192"/>
            <a:chOff x="5947079" y="2044299"/>
            <a:chExt cx="1728192" cy="1728192"/>
          </a:xfrm>
        </p:grpSpPr>
        <p:grpSp>
          <p:nvGrpSpPr>
            <p:cNvPr id="28" name="组合 27">
              <a:extLst>
                <a:ext uri="{FF2B5EF4-FFF2-40B4-BE49-F238E27FC236}">
                  <a16:creationId xmlns:a16="http://schemas.microsoft.com/office/drawing/2014/main" id="{733417ED-0C0F-43D1-9A5C-AEFE7EEAFB8A}"/>
                </a:ext>
              </a:extLst>
            </p:cNvPr>
            <p:cNvGrpSpPr/>
            <p:nvPr/>
          </p:nvGrpSpPr>
          <p:grpSpPr>
            <a:xfrm>
              <a:off x="5947079" y="2044299"/>
              <a:ext cx="1728192" cy="1728192"/>
              <a:chOff x="1475656" y="2804810"/>
              <a:chExt cx="1728192" cy="1728192"/>
            </a:xfrm>
          </p:grpSpPr>
          <p:sp>
            <p:nvSpPr>
              <p:cNvPr id="29" name="椭圆 28">
                <a:extLst>
                  <a:ext uri="{FF2B5EF4-FFF2-40B4-BE49-F238E27FC236}">
                    <a16:creationId xmlns:a16="http://schemas.microsoft.com/office/drawing/2014/main" id="{F77DC523-90EB-497B-9860-4A80C902A105}"/>
                  </a:ext>
                </a:extLst>
              </p:cNvPr>
              <p:cNvSpPr/>
              <p:nvPr/>
            </p:nvSpPr>
            <p:spPr>
              <a:xfrm>
                <a:off x="1475656" y="2804810"/>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a:extLst>
                  <a:ext uri="{FF2B5EF4-FFF2-40B4-BE49-F238E27FC236}">
                    <a16:creationId xmlns:a16="http://schemas.microsoft.com/office/drawing/2014/main" id="{E63D7F82-183D-4620-9E83-2026D4290F6B}"/>
                  </a:ext>
                </a:extLst>
              </p:cNvPr>
              <p:cNvCxnSpPr>
                <a:stCxn id="29" idx="2"/>
                <a:endCxn id="29" idx="6"/>
              </p:cNvCxnSpPr>
              <p:nvPr/>
            </p:nvCxnSpPr>
            <p:spPr>
              <a:xfrm>
                <a:off x="1475656" y="3668906"/>
                <a:ext cx="1728192"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1" name="直接连接符 30">
                <a:extLst>
                  <a:ext uri="{FF2B5EF4-FFF2-40B4-BE49-F238E27FC236}">
                    <a16:creationId xmlns:a16="http://schemas.microsoft.com/office/drawing/2014/main" id="{3309455D-96EA-463B-B9FE-5B04FAC3AE57}"/>
                  </a:ext>
                </a:extLst>
              </p:cNvPr>
              <p:cNvCxnSpPr>
                <a:stCxn id="29" idx="0"/>
                <a:endCxn id="29" idx="4"/>
              </p:cNvCxnSpPr>
              <p:nvPr/>
            </p:nvCxnSpPr>
            <p:spPr>
              <a:xfrm>
                <a:off x="2339752" y="2804810"/>
                <a:ext cx="0" cy="1728192"/>
              </a:xfrm>
              <a:prstGeom prst="line">
                <a:avLst/>
              </a:prstGeom>
              <a:ln/>
            </p:spPr>
            <p:style>
              <a:lnRef idx="2">
                <a:schemeClr val="accent2"/>
              </a:lnRef>
              <a:fillRef idx="0">
                <a:schemeClr val="accent2"/>
              </a:fillRef>
              <a:effectRef idx="1">
                <a:schemeClr val="accent2"/>
              </a:effectRef>
              <a:fontRef idx="minor">
                <a:schemeClr val="tx1"/>
              </a:fontRef>
            </p:style>
          </p:cxnSp>
        </p:grpSp>
        <p:sp>
          <p:nvSpPr>
            <p:cNvPr id="32" name="椭圆 31">
              <a:extLst>
                <a:ext uri="{FF2B5EF4-FFF2-40B4-BE49-F238E27FC236}">
                  <a16:creationId xmlns:a16="http://schemas.microsoft.com/office/drawing/2014/main" id="{300DFB79-EFF2-4164-AF82-F4D725635086}"/>
                </a:ext>
              </a:extLst>
            </p:cNvPr>
            <p:cNvSpPr/>
            <p:nvPr/>
          </p:nvSpPr>
          <p:spPr>
            <a:xfrm>
              <a:off x="6513411" y="3118847"/>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C1762C2-96AF-49AE-9DAA-CB56D29BB0F9}"/>
                </a:ext>
              </a:extLst>
            </p:cNvPr>
            <p:cNvSpPr/>
            <p:nvPr/>
          </p:nvSpPr>
          <p:spPr>
            <a:xfrm>
              <a:off x="6549593" y="3278679"/>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5BEB8F98-8A56-417A-9FA6-5C38BBCE9E75}"/>
                </a:ext>
              </a:extLst>
            </p:cNvPr>
            <p:cNvSpPr/>
            <p:nvPr/>
          </p:nvSpPr>
          <p:spPr>
            <a:xfrm>
              <a:off x="6490823" y="3332216"/>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8B7D2B1-4186-498B-8DAB-895BFAE7C959}"/>
                </a:ext>
              </a:extLst>
            </p:cNvPr>
            <p:cNvSpPr/>
            <p:nvPr/>
          </p:nvSpPr>
          <p:spPr>
            <a:xfrm>
              <a:off x="6488832" y="3271896"/>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5708B677-A2B8-4B91-B6A7-E2641272E902}"/>
                </a:ext>
              </a:extLst>
            </p:cNvPr>
            <p:cNvSpPr/>
            <p:nvPr/>
          </p:nvSpPr>
          <p:spPr>
            <a:xfrm>
              <a:off x="6238795" y="3361575"/>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F71F6B55-8A0C-49E7-BEA3-AF5C988C16F3}"/>
                </a:ext>
              </a:extLst>
            </p:cNvPr>
            <p:cNvSpPr/>
            <p:nvPr/>
          </p:nvSpPr>
          <p:spPr>
            <a:xfrm>
              <a:off x="6526827" y="3486290"/>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601AA03-5D7D-43DD-8F2E-09927C993B64}"/>
                </a:ext>
              </a:extLst>
            </p:cNvPr>
            <p:cNvSpPr/>
            <p:nvPr/>
          </p:nvSpPr>
          <p:spPr>
            <a:xfrm>
              <a:off x="6494702" y="3179167"/>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80DD2FA-4722-4E9B-9C49-42C798E57F49}"/>
                </a:ext>
              </a:extLst>
            </p:cNvPr>
            <p:cNvSpPr/>
            <p:nvPr/>
          </p:nvSpPr>
          <p:spPr>
            <a:xfrm>
              <a:off x="6346807" y="3260208"/>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E69DB6F-626E-401F-B3DB-9656AC149D12}"/>
                </a:ext>
              </a:extLst>
            </p:cNvPr>
            <p:cNvSpPr/>
            <p:nvPr/>
          </p:nvSpPr>
          <p:spPr>
            <a:xfrm>
              <a:off x="6588224" y="3239470"/>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F869BB-3F50-4478-BF21-0A5D2D6B1832}"/>
                </a:ext>
              </a:extLst>
            </p:cNvPr>
            <p:cNvSpPr/>
            <p:nvPr/>
          </p:nvSpPr>
          <p:spPr>
            <a:xfrm>
              <a:off x="6310803" y="3187406"/>
              <a:ext cx="72008" cy="72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A08073C7-0961-4F63-A015-92E11F081934}"/>
                </a:ext>
              </a:extLst>
            </p:cNvPr>
            <p:cNvSpPr/>
            <p:nvPr/>
          </p:nvSpPr>
          <p:spPr>
            <a:xfrm>
              <a:off x="6336483" y="2469354"/>
              <a:ext cx="904527" cy="9045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a:extLst>
              <a:ext uri="{FF2B5EF4-FFF2-40B4-BE49-F238E27FC236}">
                <a16:creationId xmlns:a16="http://schemas.microsoft.com/office/drawing/2014/main" id="{CEF27DC3-E390-4F7D-923C-2F8D87C025D8}"/>
              </a:ext>
            </a:extLst>
          </p:cNvPr>
          <p:cNvSpPr txBox="1"/>
          <p:nvPr/>
        </p:nvSpPr>
        <p:spPr>
          <a:xfrm>
            <a:off x="2006032" y="4797152"/>
            <a:ext cx="1276311" cy="369332"/>
          </a:xfrm>
          <a:prstGeom prst="rect">
            <a:avLst/>
          </a:prstGeom>
          <a:noFill/>
        </p:spPr>
        <p:txBody>
          <a:bodyPr wrap="none" rtlCol="0">
            <a:spAutoFit/>
          </a:bodyPr>
          <a:lstStyle/>
          <a:p>
            <a:r>
              <a:rPr lang="en-US" altLang="zh-CN" dirty="0"/>
              <a:t>a.</a:t>
            </a:r>
            <a:r>
              <a:rPr lang="zh-CN" altLang="en-US" dirty="0"/>
              <a:t>准确度高</a:t>
            </a:r>
          </a:p>
        </p:txBody>
      </p:sp>
      <p:sp>
        <p:nvSpPr>
          <p:cNvPr id="61" name="文本框 60">
            <a:extLst>
              <a:ext uri="{FF2B5EF4-FFF2-40B4-BE49-F238E27FC236}">
                <a16:creationId xmlns:a16="http://schemas.microsoft.com/office/drawing/2014/main" id="{1673EE53-A64E-422F-BBBC-ABA9D6F965C9}"/>
              </a:ext>
            </a:extLst>
          </p:cNvPr>
          <p:cNvSpPr txBox="1"/>
          <p:nvPr/>
        </p:nvSpPr>
        <p:spPr>
          <a:xfrm>
            <a:off x="5680931" y="4697180"/>
            <a:ext cx="1287532" cy="369332"/>
          </a:xfrm>
          <a:prstGeom prst="rect">
            <a:avLst/>
          </a:prstGeom>
          <a:noFill/>
        </p:spPr>
        <p:txBody>
          <a:bodyPr wrap="none" rtlCol="0">
            <a:spAutoFit/>
          </a:bodyPr>
          <a:lstStyle/>
          <a:p>
            <a:r>
              <a:rPr lang="en-US" altLang="zh-CN" dirty="0"/>
              <a:t>b.</a:t>
            </a:r>
            <a:r>
              <a:rPr lang="zh-CN" altLang="en-US" dirty="0"/>
              <a:t>重复度高</a:t>
            </a:r>
          </a:p>
        </p:txBody>
      </p:sp>
    </p:spTree>
    <p:extLst>
      <p:ext uri="{BB962C8B-B14F-4D97-AF65-F5344CB8AC3E}">
        <p14:creationId xmlns:p14="http://schemas.microsoft.com/office/powerpoint/2010/main" val="243256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423926"/>
            <a:ext cx="7704856"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FF0000"/>
                </a:solidFill>
              </a:rPr>
              <a:t>路径准确度 </a:t>
            </a:r>
            <a:r>
              <a:rPr lang="en-US" altLang="zh-CN" sz="2000" b="1" dirty="0"/>
              <a:t>path accuracy</a:t>
            </a:r>
          </a:p>
          <a:p>
            <a:r>
              <a:rPr lang="zh-CN" altLang="en-US" sz="2000" b="1" dirty="0"/>
              <a:t>指令路径和实到路径均值间的差值</a:t>
            </a:r>
          </a:p>
          <a:p>
            <a:pPr marL="285750" indent="-285750">
              <a:buFont typeface="Arial" panose="020B0604020202020204" pitchFamily="34" charset="0"/>
              <a:buChar char="•"/>
            </a:pPr>
            <a:r>
              <a:rPr lang="zh-CN" altLang="en-US" sz="2000" b="1" dirty="0">
                <a:solidFill>
                  <a:srgbClr val="FF0000"/>
                </a:solidFill>
              </a:rPr>
              <a:t>路径重复（精）度 </a:t>
            </a:r>
            <a:r>
              <a:rPr lang="en-US" altLang="zh-CN" sz="2000" b="1" dirty="0"/>
              <a:t>path repeatability</a:t>
            </a:r>
          </a:p>
          <a:p>
            <a:r>
              <a:rPr lang="zh-CN" altLang="en-US" sz="2000" b="1" dirty="0"/>
              <a:t>对于同一指令路径，多次实到路径的不一致程度</a:t>
            </a:r>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pic>
        <p:nvPicPr>
          <p:cNvPr id="10" name="图片 9">
            <a:extLst>
              <a:ext uri="{FF2B5EF4-FFF2-40B4-BE49-F238E27FC236}">
                <a16:creationId xmlns:a16="http://schemas.microsoft.com/office/drawing/2014/main" id="{1FF7E62C-92CF-49F6-BE72-AB2F699C3E7D}"/>
              </a:ext>
            </a:extLst>
          </p:cNvPr>
          <p:cNvPicPr>
            <a:picLocks noChangeAspect="1"/>
          </p:cNvPicPr>
          <p:nvPr/>
        </p:nvPicPr>
        <p:blipFill rotWithShape="1">
          <a:blip r:embed="rId2"/>
          <a:srcRect l="9942" r="3886"/>
          <a:stretch/>
        </p:blipFill>
        <p:spPr>
          <a:xfrm>
            <a:off x="1979712" y="2852936"/>
            <a:ext cx="5688632" cy="3899106"/>
          </a:xfrm>
          <a:prstGeom prst="rect">
            <a:avLst/>
          </a:prstGeom>
        </p:spPr>
      </p:pic>
      <p:sp>
        <p:nvSpPr>
          <p:cNvPr id="6" name="灯片编号占位符 5">
            <a:extLst>
              <a:ext uri="{FF2B5EF4-FFF2-40B4-BE49-F238E27FC236}">
                <a16:creationId xmlns:a16="http://schemas.microsoft.com/office/drawing/2014/main" id="{19CE7F33-10C9-4303-93DA-F0230D722AB6}"/>
              </a:ext>
            </a:extLst>
          </p:cNvPr>
          <p:cNvSpPr>
            <a:spLocks noGrp="1"/>
          </p:cNvSpPr>
          <p:nvPr>
            <p:ph type="sldNum" sz="quarter" idx="12"/>
          </p:nvPr>
        </p:nvSpPr>
        <p:spPr/>
        <p:txBody>
          <a:bodyPr/>
          <a:lstStyle/>
          <a:p>
            <a:fld id="{D2E81AF1-86B2-4F40-8011-AC6A9142C1CA}" type="slidenum">
              <a:rPr lang="zh-CN" altLang="en-US" smtClean="0"/>
              <a:t>12</a:t>
            </a:fld>
            <a:endParaRPr lang="zh-CN" altLang="en-US"/>
          </a:p>
        </p:txBody>
      </p:sp>
    </p:spTree>
    <p:extLst>
      <p:ext uri="{BB962C8B-B14F-4D97-AF65-F5344CB8AC3E}">
        <p14:creationId xmlns:p14="http://schemas.microsoft.com/office/powerpoint/2010/main" val="267500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423926"/>
            <a:ext cx="7704856"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FF0000"/>
                </a:solidFill>
              </a:rPr>
              <a:t>位置稳定时间</a:t>
            </a:r>
            <a:endParaRPr lang="en-US" altLang="zh-CN" sz="2000" b="1" dirty="0"/>
          </a:p>
          <a:p>
            <a:r>
              <a:rPr lang="zh-CN" altLang="en-US" sz="2000" b="1" dirty="0"/>
              <a:t>从机器人发出“到位”信号开始至机械接口或移动平台的震荡衰减运动或阻尼运动到达规定界限止所经历的时间段。</a:t>
            </a:r>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pic>
        <p:nvPicPr>
          <p:cNvPr id="2" name="图片 1">
            <a:extLst>
              <a:ext uri="{FF2B5EF4-FFF2-40B4-BE49-F238E27FC236}">
                <a16:creationId xmlns:a16="http://schemas.microsoft.com/office/drawing/2014/main" id="{7CFB0C68-B910-44ED-8BED-F08175826BEF}"/>
              </a:ext>
            </a:extLst>
          </p:cNvPr>
          <p:cNvPicPr>
            <a:picLocks noChangeAspect="1"/>
          </p:cNvPicPr>
          <p:nvPr/>
        </p:nvPicPr>
        <p:blipFill>
          <a:blip r:embed="rId2"/>
          <a:stretch>
            <a:fillRect/>
          </a:stretch>
        </p:blipFill>
        <p:spPr>
          <a:xfrm>
            <a:off x="1475656" y="2636912"/>
            <a:ext cx="4953657" cy="3888900"/>
          </a:xfrm>
          <a:prstGeom prst="rect">
            <a:avLst/>
          </a:prstGeom>
        </p:spPr>
      </p:pic>
      <p:sp>
        <p:nvSpPr>
          <p:cNvPr id="4" name="灯片编号占位符 3">
            <a:extLst>
              <a:ext uri="{FF2B5EF4-FFF2-40B4-BE49-F238E27FC236}">
                <a16:creationId xmlns:a16="http://schemas.microsoft.com/office/drawing/2014/main" id="{9D680F8F-E229-4CEB-9CDC-FF4AD9C6DF36}"/>
              </a:ext>
            </a:extLst>
          </p:cNvPr>
          <p:cNvSpPr>
            <a:spLocks noGrp="1"/>
          </p:cNvSpPr>
          <p:nvPr>
            <p:ph type="sldNum" sz="quarter" idx="12"/>
          </p:nvPr>
        </p:nvSpPr>
        <p:spPr/>
        <p:txBody>
          <a:bodyPr/>
          <a:lstStyle/>
          <a:p>
            <a:fld id="{D2E81AF1-86B2-4F40-8011-AC6A9142C1CA}" type="slidenum">
              <a:rPr lang="zh-CN" altLang="en-US" smtClean="0"/>
              <a:t>13</a:t>
            </a:fld>
            <a:endParaRPr lang="zh-CN" altLang="en-US"/>
          </a:p>
        </p:txBody>
      </p:sp>
    </p:spTree>
    <p:extLst>
      <p:ext uri="{BB962C8B-B14F-4D97-AF65-F5344CB8AC3E}">
        <p14:creationId xmlns:p14="http://schemas.microsoft.com/office/powerpoint/2010/main" val="167002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423926"/>
            <a:ext cx="7704856"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FF0000"/>
                </a:solidFill>
              </a:rPr>
              <a:t>路径速度的重复度 </a:t>
            </a:r>
            <a:r>
              <a:rPr lang="en-US" altLang="zh-CN" sz="2000" b="1" dirty="0"/>
              <a:t>path velocity repeatability</a:t>
            </a:r>
          </a:p>
          <a:p>
            <a:pPr marL="285750" indent="-285750">
              <a:buFont typeface="Arial" panose="020B0604020202020204" pitchFamily="34" charset="0"/>
              <a:buChar char="•"/>
            </a:pPr>
            <a:r>
              <a:rPr lang="zh-CN" altLang="en-US" sz="2000" b="1" dirty="0">
                <a:solidFill>
                  <a:srgbClr val="FF0000"/>
                </a:solidFill>
              </a:rPr>
              <a:t>路径速度的准确度 </a:t>
            </a:r>
            <a:r>
              <a:rPr lang="en-US" altLang="zh-CN" sz="2000" b="1" dirty="0"/>
              <a:t>path velocity accuracy</a:t>
            </a:r>
          </a:p>
          <a:p>
            <a:pPr marL="285750" indent="-285750">
              <a:buFont typeface="Arial" panose="020B0604020202020204" pitchFamily="34" charset="0"/>
              <a:buChar char="•"/>
            </a:pPr>
            <a:r>
              <a:rPr lang="zh-CN" altLang="en-US" sz="2000" b="1" dirty="0">
                <a:solidFill>
                  <a:srgbClr val="FF0000"/>
                </a:solidFill>
              </a:rPr>
              <a:t>路径速度波动 </a:t>
            </a:r>
            <a:r>
              <a:rPr lang="en-US" altLang="zh-CN" sz="2000" b="1" dirty="0"/>
              <a:t>path velocity fluctuation</a:t>
            </a:r>
            <a:endParaRPr lang="zh-CN" altLang="en-US" sz="2000" b="1" dirty="0"/>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pic>
        <p:nvPicPr>
          <p:cNvPr id="2" name="图片 1">
            <a:extLst>
              <a:ext uri="{FF2B5EF4-FFF2-40B4-BE49-F238E27FC236}">
                <a16:creationId xmlns:a16="http://schemas.microsoft.com/office/drawing/2014/main" id="{DDD8D508-96CF-4353-9352-758D234FEC9D}"/>
              </a:ext>
            </a:extLst>
          </p:cNvPr>
          <p:cNvPicPr>
            <a:picLocks noChangeAspect="1"/>
          </p:cNvPicPr>
          <p:nvPr/>
        </p:nvPicPr>
        <p:blipFill>
          <a:blip r:embed="rId2"/>
          <a:stretch>
            <a:fillRect/>
          </a:stretch>
        </p:blipFill>
        <p:spPr>
          <a:xfrm>
            <a:off x="107504" y="2564904"/>
            <a:ext cx="7986293" cy="3888432"/>
          </a:xfrm>
          <a:prstGeom prst="rect">
            <a:avLst/>
          </a:prstGeom>
        </p:spPr>
      </p:pic>
      <p:sp>
        <p:nvSpPr>
          <p:cNvPr id="4" name="灯片编号占位符 3">
            <a:extLst>
              <a:ext uri="{FF2B5EF4-FFF2-40B4-BE49-F238E27FC236}">
                <a16:creationId xmlns:a16="http://schemas.microsoft.com/office/drawing/2014/main" id="{2F2462AC-ECAF-4739-AD08-ECBBFF089E54}"/>
              </a:ext>
            </a:extLst>
          </p:cNvPr>
          <p:cNvSpPr>
            <a:spLocks noGrp="1"/>
          </p:cNvSpPr>
          <p:nvPr>
            <p:ph type="sldNum" sz="quarter" idx="12"/>
          </p:nvPr>
        </p:nvSpPr>
        <p:spPr/>
        <p:txBody>
          <a:bodyPr/>
          <a:lstStyle/>
          <a:p>
            <a:fld id="{D2E81AF1-86B2-4F40-8011-AC6A9142C1CA}" type="slidenum">
              <a:rPr lang="zh-CN" altLang="en-US" smtClean="0"/>
              <a:t>14</a:t>
            </a:fld>
            <a:endParaRPr lang="zh-CN" altLang="en-US"/>
          </a:p>
        </p:txBody>
      </p:sp>
    </p:spTree>
    <p:extLst>
      <p:ext uri="{BB962C8B-B14F-4D97-AF65-F5344CB8AC3E}">
        <p14:creationId xmlns:p14="http://schemas.microsoft.com/office/powerpoint/2010/main" val="280471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628800"/>
            <a:ext cx="7200800"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FF0000"/>
                </a:solidFill>
              </a:rPr>
              <a:t>最大空间</a:t>
            </a:r>
            <a:r>
              <a:rPr lang="zh-CN" altLang="en-US" sz="2400" b="1" dirty="0"/>
              <a:t> </a:t>
            </a:r>
            <a:r>
              <a:rPr lang="en-US" altLang="zh-CN" sz="2400" b="1" dirty="0"/>
              <a:t>maximum space</a:t>
            </a:r>
          </a:p>
          <a:p>
            <a:r>
              <a:rPr lang="zh-CN" altLang="en-US" sz="2400" b="1" dirty="0"/>
              <a:t>由制造厂所定义的机器人活动部件所能掠过的空间，加上由末端执行器和工件运动时所能掠过的空间。</a:t>
            </a:r>
          </a:p>
          <a:p>
            <a:pPr marL="285750" indent="-285750">
              <a:buFont typeface="Arial" panose="020B0604020202020204" pitchFamily="34" charset="0"/>
              <a:buChar char="•"/>
            </a:pPr>
            <a:r>
              <a:rPr lang="zh-CN" altLang="en-US" sz="2400" b="1" dirty="0">
                <a:solidFill>
                  <a:srgbClr val="FF0000"/>
                </a:solidFill>
              </a:rPr>
              <a:t>限定空间 </a:t>
            </a:r>
            <a:r>
              <a:rPr lang="en-US" altLang="zh-CN" sz="2400" b="1" dirty="0"/>
              <a:t>restricted space</a:t>
            </a:r>
          </a:p>
          <a:p>
            <a:r>
              <a:rPr lang="zh-CN" altLang="en-US" sz="2400" b="1" dirty="0"/>
              <a:t>由限位装置限定的最大空间。当机器人系统出现任何可预见的故障时，将不会超出预定的界限。</a:t>
            </a:r>
          </a:p>
          <a:p>
            <a:pPr marL="285750" indent="-285750">
              <a:buFont typeface="Arial" panose="020B0604020202020204" pitchFamily="34" charset="0"/>
              <a:buChar char="•"/>
            </a:pPr>
            <a:r>
              <a:rPr lang="zh-CN" altLang="en-US" sz="2400" b="1" dirty="0">
                <a:solidFill>
                  <a:srgbClr val="FF0000"/>
                </a:solidFill>
              </a:rPr>
              <a:t>操作空间</a:t>
            </a:r>
            <a:r>
              <a:rPr lang="zh-CN" altLang="en-US" sz="2400" b="1" dirty="0"/>
              <a:t> </a:t>
            </a:r>
            <a:r>
              <a:rPr lang="en-US" altLang="zh-CN" sz="2400" b="1" dirty="0"/>
              <a:t>operational space</a:t>
            </a:r>
          </a:p>
          <a:p>
            <a:r>
              <a:rPr lang="zh-CN" altLang="en-US" sz="2400" b="1" dirty="0"/>
              <a:t>当实施所有任务程序指令的运动时，实际用到的那部分限定空间。</a:t>
            </a:r>
          </a:p>
          <a:p>
            <a:pPr marL="285750" indent="-285750">
              <a:buFont typeface="Arial" panose="020B0604020202020204" pitchFamily="34" charset="0"/>
              <a:buChar char="•"/>
            </a:pPr>
            <a:r>
              <a:rPr lang="zh-CN" altLang="en-US" sz="2400" b="1" dirty="0">
                <a:solidFill>
                  <a:srgbClr val="FF0000"/>
                </a:solidFill>
              </a:rPr>
              <a:t>工作空间</a:t>
            </a:r>
            <a:r>
              <a:rPr lang="zh-CN" altLang="en-US" sz="2400" b="1" dirty="0"/>
              <a:t> </a:t>
            </a:r>
            <a:r>
              <a:rPr lang="en-US" altLang="zh-CN" sz="2400" b="1" dirty="0"/>
              <a:t>working space</a:t>
            </a:r>
          </a:p>
          <a:p>
            <a:r>
              <a:rPr lang="zh-CN" altLang="en-US" sz="2400" b="1" dirty="0"/>
              <a:t>由手腕参考点所能掠过的空间。工作空间小于操作机所有活动部件所能掠过的空间。</a:t>
            </a:r>
            <a:endParaRPr lang="zh-CN" altLang="en-US" sz="2400" dirty="0"/>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F0C3813F-E4CA-444A-BADF-B8364865BDA2}"/>
              </a:ext>
            </a:extLst>
          </p:cNvPr>
          <p:cNvSpPr>
            <a:spLocks noGrp="1"/>
          </p:cNvSpPr>
          <p:nvPr>
            <p:ph type="sldNum" sz="quarter" idx="12"/>
          </p:nvPr>
        </p:nvSpPr>
        <p:spPr/>
        <p:txBody>
          <a:bodyPr/>
          <a:lstStyle/>
          <a:p>
            <a:fld id="{D2E81AF1-86B2-4F40-8011-AC6A9142C1CA}" type="slidenum">
              <a:rPr lang="zh-CN" altLang="en-US" smtClean="0"/>
              <a:t>15</a:t>
            </a:fld>
            <a:endParaRPr lang="zh-CN" altLang="en-US"/>
          </a:p>
        </p:txBody>
      </p:sp>
    </p:spTree>
    <p:extLst>
      <p:ext uri="{BB962C8B-B14F-4D97-AF65-F5344CB8AC3E}">
        <p14:creationId xmlns:p14="http://schemas.microsoft.com/office/powerpoint/2010/main" val="399308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628800"/>
            <a:ext cx="72008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FF0000"/>
                </a:solidFill>
              </a:rPr>
              <a:t>灵巧工作空间</a:t>
            </a:r>
            <a:r>
              <a:rPr lang="zh-CN" altLang="en-US" sz="2400" b="1" dirty="0"/>
              <a:t> </a:t>
            </a:r>
            <a:r>
              <a:rPr lang="en-US" altLang="zh-CN" sz="2400" b="1" dirty="0"/>
              <a:t>smart working space</a:t>
            </a:r>
          </a:p>
          <a:p>
            <a:r>
              <a:rPr lang="zh-CN" altLang="en-US" sz="2400" b="1" dirty="0"/>
              <a:t>操作空间中可从任意方向可到达的点构成的集合称为灵巧工作空间。在灵巧工作空间中每一点处的机器人雅克比矩阵为満秩。</a:t>
            </a:r>
            <a:endParaRPr lang="zh-CN" altLang="en-US" sz="2400" dirty="0"/>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2" name="矩形 1">
            <a:extLst>
              <a:ext uri="{FF2B5EF4-FFF2-40B4-BE49-F238E27FC236}">
                <a16:creationId xmlns:a16="http://schemas.microsoft.com/office/drawing/2014/main" id="{AD115D4C-0708-4D71-A6A4-01E89D3C150A}"/>
              </a:ext>
            </a:extLst>
          </p:cNvPr>
          <p:cNvSpPr/>
          <p:nvPr/>
        </p:nvSpPr>
        <p:spPr>
          <a:xfrm>
            <a:off x="683568" y="3789040"/>
            <a:ext cx="7200800" cy="1643527"/>
          </a:xfrm>
          <a:prstGeom prst="rect">
            <a:avLst/>
          </a:prstGeom>
        </p:spPr>
        <p:txBody>
          <a:bodyPr wrap="square">
            <a:spAutoFit/>
          </a:bodyPr>
          <a:lstStyle/>
          <a:p>
            <a:pPr>
              <a:lnSpc>
                <a:spcPct val="105000"/>
              </a:lnSpc>
            </a:pPr>
            <a:r>
              <a:rPr lang="zh-CN" altLang="en-US" sz="2400" dirty="0">
                <a:solidFill>
                  <a:srgbClr val="FF0000"/>
                </a:solidFill>
                <a:latin typeface="宋体" panose="02010600030101010101" pitchFamily="2" charset="-122"/>
              </a:rPr>
              <a:t>雅可比矩阵</a:t>
            </a:r>
            <a:r>
              <a:rPr lang="zh-CN" altLang="en-US" sz="2400" dirty="0">
                <a:latin typeface="宋体" panose="02010600030101010101" pitchFamily="2" charset="-122"/>
              </a:rPr>
              <a:t>：表示操作空间速度与关节空间速度之间的线性映射关系的矩阵。雅可比矩阵不仅用来表示操作空间与关节空间之间的速度线性映射关系，同时也用来表示两空间之间力的传递关系。</a:t>
            </a:r>
          </a:p>
        </p:txBody>
      </p:sp>
      <p:sp>
        <p:nvSpPr>
          <p:cNvPr id="4" name="灯片编号占位符 3">
            <a:extLst>
              <a:ext uri="{FF2B5EF4-FFF2-40B4-BE49-F238E27FC236}">
                <a16:creationId xmlns:a16="http://schemas.microsoft.com/office/drawing/2014/main" id="{F5C298FE-F321-4EBF-97C7-0098895A8CEE}"/>
              </a:ext>
            </a:extLst>
          </p:cNvPr>
          <p:cNvSpPr>
            <a:spLocks noGrp="1"/>
          </p:cNvSpPr>
          <p:nvPr>
            <p:ph type="sldNum" sz="quarter" idx="12"/>
          </p:nvPr>
        </p:nvSpPr>
        <p:spPr/>
        <p:txBody>
          <a:bodyPr/>
          <a:lstStyle/>
          <a:p>
            <a:fld id="{D2E81AF1-86B2-4F40-8011-AC6A9142C1CA}" type="slidenum">
              <a:rPr lang="zh-CN" altLang="en-US" smtClean="0"/>
              <a:t>16</a:t>
            </a:fld>
            <a:endParaRPr lang="zh-CN" altLang="en-US"/>
          </a:p>
        </p:txBody>
      </p:sp>
    </p:spTree>
    <p:extLst>
      <p:ext uri="{BB962C8B-B14F-4D97-AF65-F5344CB8AC3E}">
        <p14:creationId xmlns:p14="http://schemas.microsoft.com/office/powerpoint/2010/main" val="21214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683568" y="1628800"/>
            <a:ext cx="72008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FF0000"/>
                </a:solidFill>
              </a:rPr>
              <a:t>灵巧工作空间</a:t>
            </a:r>
            <a:r>
              <a:rPr lang="zh-CN" altLang="en-US" sz="2400" b="1" dirty="0"/>
              <a:t> </a:t>
            </a:r>
            <a:r>
              <a:rPr lang="en-US" altLang="zh-CN" sz="2400" b="1" dirty="0"/>
              <a:t>smart working space</a:t>
            </a:r>
          </a:p>
          <a:p>
            <a:r>
              <a:rPr lang="zh-CN" altLang="en-US" sz="2400" b="1" dirty="0"/>
              <a:t>操作空间中可从任意方向到达的点构成的集合称为灵巧工作空间。在灵巧工作空间中每一点处的机器人雅克比矩阵为満秩。</a:t>
            </a:r>
            <a:endParaRPr lang="zh-CN" altLang="en-US" sz="2400" dirty="0"/>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2" name="矩形 1">
            <a:extLst>
              <a:ext uri="{FF2B5EF4-FFF2-40B4-BE49-F238E27FC236}">
                <a16:creationId xmlns:a16="http://schemas.microsoft.com/office/drawing/2014/main" id="{AD115D4C-0708-4D71-A6A4-01E89D3C150A}"/>
              </a:ext>
            </a:extLst>
          </p:cNvPr>
          <p:cNvSpPr/>
          <p:nvPr/>
        </p:nvSpPr>
        <p:spPr>
          <a:xfrm>
            <a:off x="683568" y="3789040"/>
            <a:ext cx="7200800" cy="1643527"/>
          </a:xfrm>
          <a:prstGeom prst="rect">
            <a:avLst/>
          </a:prstGeom>
        </p:spPr>
        <p:txBody>
          <a:bodyPr wrap="square">
            <a:spAutoFit/>
          </a:bodyPr>
          <a:lstStyle/>
          <a:p>
            <a:pPr marL="342900" indent="-342900">
              <a:lnSpc>
                <a:spcPct val="105000"/>
              </a:lnSpc>
              <a:buFont typeface="Arial" panose="020B0604020202020204" pitchFamily="34" charset="0"/>
              <a:buChar char="•"/>
            </a:pPr>
            <a:r>
              <a:rPr lang="zh-CN" altLang="en-US" sz="2400" dirty="0">
                <a:solidFill>
                  <a:srgbClr val="FF0000"/>
                </a:solidFill>
                <a:latin typeface="宋体" panose="02010600030101010101" pitchFamily="2" charset="-122"/>
              </a:rPr>
              <a:t>雅可比矩阵</a:t>
            </a:r>
            <a:r>
              <a:rPr lang="zh-CN" altLang="en-US" sz="2400" dirty="0">
                <a:latin typeface="宋体" panose="02010600030101010101" pitchFamily="2" charset="-122"/>
              </a:rPr>
              <a:t>：表示操作空间速度与关节空间速度之间的线性映射关系的矩阵。雅可比矩阵不仅用来表示操作空间与关节空间之间的速度线性映射关系，同时也用来表示两空间之间力的传递关系。</a:t>
            </a:r>
          </a:p>
        </p:txBody>
      </p:sp>
      <p:sp>
        <p:nvSpPr>
          <p:cNvPr id="4" name="灯片编号占位符 3">
            <a:extLst>
              <a:ext uri="{FF2B5EF4-FFF2-40B4-BE49-F238E27FC236}">
                <a16:creationId xmlns:a16="http://schemas.microsoft.com/office/drawing/2014/main" id="{F7020503-C6AA-49DE-B69B-1EEEB95B782F}"/>
              </a:ext>
            </a:extLst>
          </p:cNvPr>
          <p:cNvSpPr>
            <a:spLocks noGrp="1"/>
          </p:cNvSpPr>
          <p:nvPr>
            <p:ph type="sldNum" sz="quarter" idx="12"/>
          </p:nvPr>
        </p:nvSpPr>
        <p:spPr/>
        <p:txBody>
          <a:bodyPr/>
          <a:lstStyle/>
          <a:p>
            <a:fld id="{D2E81AF1-86B2-4F40-8011-AC6A9142C1CA}" type="slidenum">
              <a:rPr lang="zh-CN" altLang="en-US" smtClean="0"/>
              <a:t>17</a:t>
            </a:fld>
            <a:endParaRPr lang="zh-CN" altLang="en-US"/>
          </a:p>
        </p:txBody>
      </p:sp>
    </p:spTree>
    <p:extLst>
      <p:ext uri="{BB962C8B-B14F-4D97-AF65-F5344CB8AC3E}">
        <p14:creationId xmlns:p14="http://schemas.microsoft.com/office/powerpoint/2010/main" val="144131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a:extLst>
              <a:ext uri="{FF2B5EF4-FFF2-40B4-BE49-F238E27FC236}">
                <a16:creationId xmlns:a16="http://schemas.microsoft.com/office/drawing/2014/main" id="{8904809E-89EA-4D01-9C53-2035C3CF1130}"/>
              </a:ext>
            </a:extLst>
          </p:cNvPr>
          <p:cNvSpPr>
            <a:spLocks noChangeArrowheads="1"/>
          </p:cNvSpPr>
          <p:nvPr/>
        </p:nvSpPr>
        <p:spPr bwMode="auto">
          <a:xfrm>
            <a:off x="971600" y="1060137"/>
            <a:ext cx="7632700" cy="53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05000"/>
              </a:lnSpc>
              <a:spcBef>
                <a:spcPct val="30000"/>
              </a:spcBef>
              <a:spcAft>
                <a:spcPct val="25000"/>
              </a:spcAft>
            </a:pPr>
            <a:r>
              <a:rPr lang="en-US" altLang="zh-CN" b="0" dirty="0">
                <a:latin typeface="黑体" panose="02010609060101010101" pitchFamily="49" charset="-122"/>
                <a:ea typeface="黑体" panose="02010609060101010101" pitchFamily="49" charset="-122"/>
              </a:rPr>
              <a:t>n</a:t>
            </a:r>
            <a:r>
              <a:rPr lang="zh-CN" altLang="en-US" b="0" dirty="0">
                <a:latin typeface="黑体" panose="02010609060101010101" pitchFamily="49" charset="-122"/>
                <a:ea typeface="黑体" panose="02010609060101010101" pitchFamily="49" charset="-122"/>
              </a:rPr>
              <a:t>自由度机器人雅克比矩阵：</a:t>
            </a:r>
          </a:p>
          <a:p>
            <a:pPr eaLnBrk="1" hangingPunct="1">
              <a:lnSpc>
                <a:spcPct val="105000"/>
              </a:lnSpc>
              <a:spcBef>
                <a:spcPct val="20000"/>
              </a:spcBef>
            </a:pPr>
            <a:r>
              <a:rPr lang="zh-CN" altLang="en-US" b="0" dirty="0">
                <a:latin typeface="宋体" panose="02010600030101010101" pitchFamily="2" charset="-122"/>
              </a:rPr>
              <a:t>关节变量用广义关节变量</a:t>
            </a:r>
            <a:r>
              <a:rPr lang="en-US" altLang="zh-CN" b="0" i="1" dirty="0">
                <a:latin typeface="宋体" panose="02010600030101010101" pitchFamily="2" charset="-122"/>
              </a:rPr>
              <a:t>q</a:t>
            </a:r>
            <a:r>
              <a:rPr lang="zh-CN" altLang="en-US" b="0" dirty="0">
                <a:latin typeface="宋体" panose="02010600030101010101" pitchFamily="2" charset="-122"/>
              </a:rPr>
              <a:t>表示：</a:t>
            </a:r>
          </a:p>
          <a:p>
            <a:pPr eaLnBrk="1" hangingPunct="1">
              <a:lnSpc>
                <a:spcPct val="105000"/>
              </a:lnSpc>
              <a:spcBef>
                <a:spcPct val="20000"/>
              </a:spcBef>
            </a:pPr>
            <a:r>
              <a:rPr lang="en-US" altLang="zh-CN" b="0" i="1" dirty="0">
                <a:latin typeface="宋体" panose="02010600030101010101" pitchFamily="2" charset="-122"/>
              </a:rPr>
              <a:t>       q </a:t>
            </a:r>
            <a:r>
              <a:rPr lang="en-US" altLang="zh-CN" b="0" dirty="0">
                <a:latin typeface="宋体" panose="02010600030101010101" pitchFamily="2" charset="-122"/>
              </a:rPr>
              <a:t>= [</a:t>
            </a:r>
            <a:r>
              <a:rPr lang="en-US" altLang="zh-CN" b="0" i="1" dirty="0">
                <a:latin typeface="宋体" panose="02010600030101010101" pitchFamily="2" charset="-122"/>
              </a:rPr>
              <a:t>q</a:t>
            </a:r>
            <a:r>
              <a:rPr lang="en-US" altLang="zh-CN" b="0" baseline="-25000" dirty="0">
                <a:latin typeface="宋体" panose="02010600030101010101" pitchFamily="2" charset="-122"/>
              </a:rPr>
              <a:t>1</a:t>
            </a:r>
            <a:r>
              <a:rPr lang="en-US" altLang="zh-CN" b="0" dirty="0">
                <a:latin typeface="宋体" panose="02010600030101010101" pitchFamily="2" charset="-122"/>
              </a:rPr>
              <a:t>, </a:t>
            </a:r>
            <a:r>
              <a:rPr lang="en-US" altLang="zh-CN" b="0" i="1" dirty="0">
                <a:latin typeface="宋体" panose="02010600030101010101" pitchFamily="2" charset="-122"/>
              </a:rPr>
              <a:t>q</a:t>
            </a:r>
            <a:r>
              <a:rPr lang="en-US" altLang="zh-CN" b="0" baseline="-25000" dirty="0">
                <a:latin typeface="宋体" panose="02010600030101010101" pitchFamily="2" charset="-122"/>
              </a:rPr>
              <a:t>2</a:t>
            </a:r>
            <a:r>
              <a:rPr lang="en-US" altLang="zh-CN" b="0" dirty="0">
                <a:latin typeface="宋体" panose="02010600030101010101" pitchFamily="2" charset="-122"/>
              </a:rPr>
              <a:t>, …, </a:t>
            </a:r>
            <a:r>
              <a:rPr lang="en-US" altLang="zh-CN" b="0" i="1" dirty="0" err="1">
                <a:latin typeface="宋体" panose="02010600030101010101" pitchFamily="2" charset="-122"/>
              </a:rPr>
              <a:t>q</a:t>
            </a:r>
            <a:r>
              <a:rPr lang="en-US" altLang="zh-CN" b="0" i="1" baseline="-25000" dirty="0" err="1">
                <a:latin typeface="宋体" panose="02010600030101010101" pitchFamily="2" charset="-122"/>
              </a:rPr>
              <a:t>n</a:t>
            </a:r>
            <a:r>
              <a:rPr lang="en-US" altLang="zh-CN" b="0" dirty="0">
                <a:latin typeface="宋体" panose="02010600030101010101" pitchFamily="2" charset="-122"/>
              </a:rPr>
              <a:t>]</a:t>
            </a:r>
            <a:r>
              <a:rPr lang="en-US" altLang="zh-CN" b="0" baseline="30000" dirty="0">
                <a:latin typeface="宋体" panose="02010600030101010101" pitchFamily="2" charset="-122"/>
              </a:rPr>
              <a:t>T</a:t>
            </a:r>
            <a:endParaRPr lang="en-US" altLang="zh-CN" b="0" dirty="0">
              <a:latin typeface="宋体" panose="02010600030101010101" pitchFamily="2" charset="-122"/>
            </a:endParaRPr>
          </a:p>
          <a:p>
            <a:pPr eaLnBrk="1" hangingPunct="1">
              <a:lnSpc>
                <a:spcPct val="105000"/>
              </a:lnSpc>
              <a:spcBef>
                <a:spcPct val="20000"/>
              </a:spcBef>
            </a:pPr>
            <a:r>
              <a:rPr lang="zh-CN" altLang="en-US" b="0" dirty="0">
                <a:latin typeface="宋体" panose="02010600030101010101" pitchFamily="2" charset="-122"/>
              </a:rPr>
              <a:t>当关节为转动关节时</a:t>
            </a:r>
            <a:r>
              <a:rPr lang="en-US" altLang="zh-CN" b="0" i="1" dirty="0">
                <a:latin typeface="宋体" panose="02010600030101010101" pitchFamily="2" charset="-122"/>
              </a:rPr>
              <a:t>q</a:t>
            </a:r>
            <a:r>
              <a:rPr lang="en-US" altLang="zh-CN" b="0" i="1" baseline="-25000" dirty="0">
                <a:latin typeface="宋体" panose="02010600030101010101" pitchFamily="2" charset="-122"/>
              </a:rPr>
              <a:t>i</a:t>
            </a:r>
            <a:r>
              <a:rPr lang="en-US" altLang="zh-CN" b="0" dirty="0">
                <a:latin typeface="宋体" panose="02010600030101010101" pitchFamily="2" charset="-122"/>
              </a:rPr>
              <a:t>=</a:t>
            </a:r>
            <a:r>
              <a:rPr lang="en-US" altLang="zh-CN" b="0" i="1" dirty="0" err="1">
                <a:latin typeface="宋体" panose="02010600030101010101" pitchFamily="2" charset="-122"/>
              </a:rPr>
              <a:t>θ</a:t>
            </a:r>
            <a:r>
              <a:rPr lang="en-US" altLang="zh-CN" b="0" i="1" baseline="-25000" dirty="0" err="1">
                <a:latin typeface="宋体" panose="02010600030101010101" pitchFamily="2" charset="-122"/>
              </a:rPr>
              <a:t>i</a:t>
            </a:r>
            <a:r>
              <a:rPr lang="zh-CN" altLang="en-US" b="0" dirty="0">
                <a:latin typeface="宋体" panose="02010600030101010101" pitchFamily="2" charset="-122"/>
              </a:rPr>
              <a:t>；</a:t>
            </a:r>
          </a:p>
          <a:p>
            <a:pPr eaLnBrk="1" hangingPunct="1">
              <a:lnSpc>
                <a:spcPct val="105000"/>
              </a:lnSpc>
              <a:spcBef>
                <a:spcPct val="20000"/>
              </a:spcBef>
            </a:pPr>
            <a:r>
              <a:rPr lang="zh-CN" altLang="en-US" b="0" dirty="0">
                <a:latin typeface="宋体" panose="02010600030101010101" pitchFamily="2" charset="-122"/>
              </a:rPr>
              <a:t>当关节为移动关节时</a:t>
            </a:r>
            <a:r>
              <a:rPr lang="en-US" altLang="zh-CN" b="0" i="1" dirty="0">
                <a:latin typeface="宋体" panose="02010600030101010101" pitchFamily="2" charset="-122"/>
              </a:rPr>
              <a:t>q</a:t>
            </a:r>
            <a:r>
              <a:rPr lang="en-US" altLang="zh-CN" b="0" i="1" baseline="-25000" dirty="0">
                <a:latin typeface="宋体" panose="02010600030101010101" pitchFamily="2" charset="-122"/>
              </a:rPr>
              <a:t>i</a:t>
            </a:r>
            <a:r>
              <a:rPr lang="en-US" altLang="zh-CN" b="0" dirty="0">
                <a:latin typeface="宋体" panose="02010600030101010101" pitchFamily="2" charset="-122"/>
              </a:rPr>
              <a:t>=</a:t>
            </a:r>
            <a:r>
              <a:rPr lang="en-US" altLang="zh-CN" b="0" i="1" dirty="0">
                <a:latin typeface="宋体" panose="02010600030101010101" pitchFamily="2" charset="-122"/>
              </a:rPr>
              <a:t>d</a:t>
            </a:r>
            <a:r>
              <a:rPr lang="en-US" altLang="zh-CN" b="0" i="1" baseline="-25000" dirty="0">
                <a:latin typeface="宋体" panose="02010600030101010101" pitchFamily="2" charset="-122"/>
              </a:rPr>
              <a:t>i</a:t>
            </a:r>
            <a:endParaRPr lang="en-US" altLang="zh-CN" b="0" baseline="-25000" dirty="0">
              <a:latin typeface="宋体" panose="02010600030101010101" pitchFamily="2" charset="-122"/>
            </a:endParaRPr>
          </a:p>
          <a:p>
            <a:pPr eaLnBrk="1" hangingPunct="1">
              <a:lnSpc>
                <a:spcPct val="105000"/>
              </a:lnSpc>
              <a:spcBef>
                <a:spcPct val="20000"/>
              </a:spcBef>
            </a:pPr>
            <a:r>
              <a:rPr lang="zh-CN" altLang="en-US" b="0" dirty="0">
                <a:latin typeface="宋体" panose="02010600030101010101" pitchFamily="2" charset="-122"/>
              </a:rPr>
              <a:t>关节空间的微小运动：</a:t>
            </a:r>
          </a:p>
          <a:p>
            <a:pPr eaLnBrk="1" hangingPunct="1">
              <a:lnSpc>
                <a:spcPct val="105000"/>
              </a:lnSpc>
              <a:spcBef>
                <a:spcPct val="20000"/>
              </a:spcBef>
            </a:pPr>
            <a:r>
              <a:rPr lang="en-US" altLang="zh-CN" b="0" dirty="0">
                <a:latin typeface="宋体" panose="02010600030101010101" pitchFamily="2" charset="-122"/>
              </a:rPr>
              <a:t>      </a:t>
            </a:r>
            <a:r>
              <a:rPr lang="en-US" altLang="zh-CN" b="0" dirty="0" err="1">
                <a:latin typeface="宋体" panose="02010600030101010101" pitchFamily="2" charset="-122"/>
              </a:rPr>
              <a:t>d</a:t>
            </a:r>
            <a:r>
              <a:rPr lang="en-US" altLang="zh-CN" b="0" i="1" dirty="0" err="1">
                <a:latin typeface="宋体" panose="02010600030101010101" pitchFamily="2" charset="-122"/>
              </a:rPr>
              <a:t>q</a:t>
            </a:r>
            <a:r>
              <a:rPr lang="en-US" altLang="zh-CN" b="0" i="1" dirty="0">
                <a:latin typeface="宋体" panose="02010600030101010101" pitchFamily="2" charset="-122"/>
              </a:rPr>
              <a:t> </a:t>
            </a:r>
            <a:r>
              <a:rPr lang="en-US" altLang="zh-CN" b="0" dirty="0">
                <a:latin typeface="宋体" panose="02010600030101010101" pitchFamily="2" charset="-122"/>
              </a:rPr>
              <a:t>= [d</a:t>
            </a:r>
            <a:r>
              <a:rPr lang="en-US" altLang="zh-CN" b="0" i="1" dirty="0">
                <a:latin typeface="宋体" panose="02010600030101010101" pitchFamily="2" charset="-122"/>
              </a:rPr>
              <a:t>q</a:t>
            </a:r>
            <a:r>
              <a:rPr lang="en-US" altLang="zh-CN" b="0" baseline="-25000" dirty="0">
                <a:latin typeface="宋体" panose="02010600030101010101" pitchFamily="2" charset="-122"/>
              </a:rPr>
              <a:t>1</a:t>
            </a:r>
            <a:r>
              <a:rPr lang="zh-CN" altLang="en-US" b="0" dirty="0">
                <a:latin typeface="宋体" panose="02010600030101010101" pitchFamily="2" charset="-122"/>
              </a:rPr>
              <a:t>，</a:t>
            </a:r>
            <a:r>
              <a:rPr lang="en-US" altLang="zh-CN" b="0" dirty="0">
                <a:latin typeface="宋体" panose="02010600030101010101" pitchFamily="2" charset="-122"/>
              </a:rPr>
              <a:t>d</a:t>
            </a:r>
            <a:r>
              <a:rPr lang="en-US" altLang="zh-CN" b="0" i="1" dirty="0">
                <a:latin typeface="宋体" panose="02010600030101010101" pitchFamily="2" charset="-122"/>
              </a:rPr>
              <a:t>q</a:t>
            </a:r>
            <a:r>
              <a:rPr lang="en-US" altLang="zh-CN" b="0" baseline="-25000" dirty="0">
                <a:latin typeface="宋体" panose="02010600030101010101" pitchFamily="2" charset="-122"/>
              </a:rPr>
              <a:t>2</a:t>
            </a:r>
            <a:r>
              <a:rPr lang="en-US" altLang="zh-CN" b="0" dirty="0">
                <a:latin typeface="宋体" panose="02010600030101010101" pitchFamily="2" charset="-122"/>
              </a:rPr>
              <a:t>, … , </a:t>
            </a:r>
            <a:r>
              <a:rPr lang="en-US" altLang="zh-CN" b="0" dirty="0" err="1">
                <a:latin typeface="宋体" panose="02010600030101010101" pitchFamily="2" charset="-122"/>
              </a:rPr>
              <a:t>d</a:t>
            </a:r>
            <a:r>
              <a:rPr lang="en-US" altLang="zh-CN" b="0" i="1" dirty="0" err="1">
                <a:latin typeface="宋体" panose="02010600030101010101" pitchFamily="2" charset="-122"/>
              </a:rPr>
              <a:t>q</a:t>
            </a:r>
            <a:r>
              <a:rPr lang="en-US" altLang="zh-CN" b="0" i="1" baseline="-25000" dirty="0" err="1">
                <a:latin typeface="宋体" panose="02010600030101010101" pitchFamily="2" charset="-122"/>
              </a:rPr>
              <a:t>n</a:t>
            </a:r>
            <a:r>
              <a:rPr lang="en-US" altLang="zh-CN" b="0" dirty="0">
                <a:latin typeface="宋体" panose="02010600030101010101" pitchFamily="2" charset="-122"/>
              </a:rPr>
              <a:t>]</a:t>
            </a:r>
            <a:r>
              <a:rPr lang="en-US" altLang="zh-CN" b="0" baseline="30000" dirty="0">
                <a:latin typeface="宋体" panose="02010600030101010101" pitchFamily="2" charset="-122"/>
              </a:rPr>
              <a:t>T</a:t>
            </a:r>
            <a:endParaRPr lang="zh-CN" altLang="en-US" b="0" dirty="0">
              <a:latin typeface="宋体" panose="02010600030101010101" pitchFamily="2" charset="-122"/>
            </a:endParaRPr>
          </a:p>
          <a:p>
            <a:pPr eaLnBrk="1" hangingPunct="1">
              <a:lnSpc>
                <a:spcPct val="105000"/>
              </a:lnSpc>
              <a:spcBef>
                <a:spcPct val="20000"/>
              </a:spcBef>
            </a:pPr>
            <a:r>
              <a:rPr lang="zh-CN" altLang="en-US" b="0" dirty="0">
                <a:latin typeface="宋体" panose="02010600030101010101" pitchFamily="2" charset="-122"/>
              </a:rPr>
              <a:t>机器人末端在操作空间的位姿</a:t>
            </a:r>
            <a:r>
              <a:rPr lang="en-US" altLang="zh-CN" b="0" i="1" dirty="0">
                <a:latin typeface="宋体" panose="02010600030101010101" pitchFamily="2" charset="-122"/>
              </a:rPr>
              <a:t>X</a:t>
            </a:r>
            <a:r>
              <a:rPr lang="zh-CN" altLang="en-US" b="0" dirty="0">
                <a:latin typeface="宋体" panose="02010600030101010101" pitchFamily="2" charset="-122"/>
              </a:rPr>
              <a:t>表示，它是关节变量的函数，</a:t>
            </a:r>
            <a:r>
              <a:rPr lang="en-US" altLang="zh-CN" b="0" i="1" dirty="0">
                <a:latin typeface="宋体" panose="02010600030101010101" pitchFamily="2" charset="-122"/>
              </a:rPr>
              <a:t>X</a:t>
            </a:r>
            <a:r>
              <a:rPr lang="en-US" altLang="zh-CN" b="0" dirty="0">
                <a:latin typeface="宋体" panose="02010600030101010101" pitchFamily="2" charset="-122"/>
              </a:rPr>
              <a:t>=</a:t>
            </a:r>
            <a:r>
              <a:rPr lang="en-US" altLang="zh-CN" b="0" i="1" dirty="0">
                <a:latin typeface="宋体" panose="02010600030101010101" pitchFamily="2" charset="-122"/>
              </a:rPr>
              <a:t>X</a:t>
            </a:r>
            <a:r>
              <a:rPr lang="en-US" altLang="zh-CN" b="0" dirty="0">
                <a:latin typeface="宋体" panose="02010600030101010101" pitchFamily="2" charset="-122"/>
              </a:rPr>
              <a:t>(</a:t>
            </a:r>
            <a:r>
              <a:rPr lang="en-US" altLang="zh-CN" b="0" i="1" dirty="0">
                <a:latin typeface="宋体" panose="02010600030101010101" pitchFamily="2" charset="-122"/>
              </a:rPr>
              <a:t>q</a:t>
            </a:r>
            <a:r>
              <a:rPr lang="en-US" altLang="zh-CN" b="0" dirty="0">
                <a:latin typeface="宋体" panose="02010600030101010101" pitchFamily="2" charset="-122"/>
              </a:rPr>
              <a:t>)</a:t>
            </a:r>
            <a:r>
              <a:rPr lang="zh-CN" altLang="en-US" b="0" dirty="0">
                <a:latin typeface="宋体" panose="02010600030101010101" pitchFamily="2" charset="-122"/>
              </a:rPr>
              <a:t>（运动学正解），用一个</a:t>
            </a:r>
            <a:r>
              <a:rPr lang="en-US" altLang="zh-CN" b="0" dirty="0">
                <a:latin typeface="宋体" panose="02010600030101010101" pitchFamily="2" charset="-122"/>
              </a:rPr>
              <a:t>6</a:t>
            </a:r>
            <a:r>
              <a:rPr lang="zh-CN" altLang="en-US" b="0" dirty="0">
                <a:latin typeface="宋体" panose="02010600030101010101" pitchFamily="2" charset="-122"/>
              </a:rPr>
              <a:t>维列矢量表示。</a:t>
            </a:r>
          </a:p>
        </p:txBody>
      </p:sp>
      <p:sp>
        <p:nvSpPr>
          <p:cNvPr id="3" name="Rectangle 4">
            <a:extLst>
              <a:ext uri="{FF2B5EF4-FFF2-40B4-BE49-F238E27FC236}">
                <a16:creationId xmlns:a16="http://schemas.microsoft.com/office/drawing/2014/main" id="{5B2A1BED-EDB7-40D0-ABDD-953C4D761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65D95294-A035-496C-96F1-D53DE7C2EB06}"/>
              </a:ext>
            </a:extLst>
          </p:cNvPr>
          <p:cNvSpPr>
            <a:spLocks noGrp="1"/>
          </p:cNvSpPr>
          <p:nvPr>
            <p:ph type="sldNum" sz="quarter" idx="12"/>
          </p:nvPr>
        </p:nvSpPr>
        <p:spPr/>
        <p:txBody>
          <a:bodyPr/>
          <a:lstStyle/>
          <a:p>
            <a:fld id="{D2E81AF1-86B2-4F40-8011-AC6A9142C1CA}" type="slidenum">
              <a:rPr lang="zh-CN" altLang="en-US" smtClean="0"/>
              <a:t>18</a:t>
            </a:fld>
            <a:endParaRPr lang="zh-CN" altLang="en-US"/>
          </a:p>
        </p:txBody>
      </p:sp>
    </p:spTree>
    <p:extLst>
      <p:ext uri="{BB962C8B-B14F-4D97-AF65-F5344CB8AC3E}">
        <p14:creationId xmlns:p14="http://schemas.microsoft.com/office/powerpoint/2010/main" val="380143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6">
            <a:extLst>
              <a:ext uri="{FF2B5EF4-FFF2-40B4-BE49-F238E27FC236}">
                <a16:creationId xmlns:a16="http://schemas.microsoft.com/office/drawing/2014/main" id="{88E6B864-7F78-414E-BAEB-38DE23511B26}"/>
              </a:ext>
            </a:extLst>
          </p:cNvPr>
          <p:cNvSpPr>
            <a:spLocks noChangeArrowheads="1"/>
          </p:cNvSpPr>
          <p:nvPr/>
        </p:nvSpPr>
        <p:spPr bwMode="auto">
          <a:xfrm>
            <a:off x="684213" y="1628775"/>
            <a:ext cx="3887787"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spcBef>
                <a:spcPct val="30000"/>
              </a:spcBef>
            </a:pPr>
            <a:r>
              <a:rPr lang="en-US" altLang="zh-CN" sz="2400" b="0" i="1" dirty="0"/>
              <a:t>J</a:t>
            </a:r>
            <a:r>
              <a:rPr lang="zh-CN" altLang="en-US" sz="2400" b="0" i="1" dirty="0"/>
              <a:t>（</a:t>
            </a:r>
            <a:r>
              <a:rPr lang="en-US" altLang="zh-CN" sz="2400" b="0" i="1" dirty="0"/>
              <a:t>q</a:t>
            </a:r>
            <a:r>
              <a:rPr lang="zh-CN" altLang="en-US" sz="2400" b="0" i="1" dirty="0"/>
              <a:t>）</a:t>
            </a:r>
            <a:r>
              <a:rPr lang="zh-CN" altLang="en-US" b="0" dirty="0"/>
              <a:t>：</a:t>
            </a:r>
            <a:r>
              <a:rPr lang="zh-CN" altLang="en-US" sz="2400" b="0" dirty="0"/>
              <a:t>反映了关节空间微小运动</a:t>
            </a:r>
            <a:r>
              <a:rPr lang="en-US" altLang="zh-CN" sz="2400" b="0" dirty="0" err="1"/>
              <a:t>dq</a:t>
            </a:r>
            <a:r>
              <a:rPr lang="zh-CN" altLang="en-US" sz="2400" b="0" dirty="0"/>
              <a:t>与手部作业空间微小运动</a:t>
            </a:r>
            <a:r>
              <a:rPr lang="en-US" altLang="zh-CN" sz="2400" b="0" dirty="0" err="1"/>
              <a:t>dX</a:t>
            </a:r>
            <a:r>
              <a:rPr lang="zh-CN" altLang="en-US" sz="2400" b="0" dirty="0"/>
              <a:t>之间的关系。</a:t>
            </a:r>
          </a:p>
        </p:txBody>
      </p:sp>
      <p:grpSp>
        <p:nvGrpSpPr>
          <p:cNvPr id="73739" name="Group 11">
            <a:extLst>
              <a:ext uri="{FF2B5EF4-FFF2-40B4-BE49-F238E27FC236}">
                <a16:creationId xmlns:a16="http://schemas.microsoft.com/office/drawing/2014/main" id="{E20871C3-1E95-44F8-A6A7-8F88F2C544E9}"/>
              </a:ext>
            </a:extLst>
          </p:cNvPr>
          <p:cNvGrpSpPr>
            <a:grpSpLocks/>
          </p:cNvGrpSpPr>
          <p:nvPr/>
        </p:nvGrpSpPr>
        <p:grpSpPr bwMode="auto">
          <a:xfrm>
            <a:off x="4356100" y="260350"/>
            <a:ext cx="4281488" cy="6597650"/>
            <a:chOff x="2562" y="56"/>
            <a:chExt cx="2697" cy="4156"/>
          </a:xfrm>
        </p:grpSpPr>
        <p:pic>
          <p:nvPicPr>
            <p:cNvPr id="10247" name="Picture 5">
              <a:extLst>
                <a:ext uri="{FF2B5EF4-FFF2-40B4-BE49-F238E27FC236}">
                  <a16:creationId xmlns:a16="http://schemas.microsoft.com/office/drawing/2014/main" id="{D6B3BA85-41BA-4002-BA7E-532DC69939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4" y="56"/>
              <a:ext cx="2335" cy="41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0248" name="Rectangle 8">
              <a:extLst>
                <a:ext uri="{FF2B5EF4-FFF2-40B4-BE49-F238E27FC236}">
                  <a16:creationId xmlns:a16="http://schemas.microsoft.com/office/drawing/2014/main" id="{058C4B26-B12A-4463-81E3-80BC764AB787}"/>
                </a:ext>
              </a:extLst>
            </p:cNvPr>
            <p:cNvSpPr>
              <a:spLocks noChangeArrowheads="1"/>
            </p:cNvSpPr>
            <p:nvPr/>
          </p:nvSpPr>
          <p:spPr bwMode="auto">
            <a:xfrm>
              <a:off x="2562" y="2001"/>
              <a:ext cx="408"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fontAlgn="ctr"/>
              <a:r>
                <a:rPr lang="en-US" altLang="zh-CN" sz="2000" i="1">
                  <a:solidFill>
                    <a:schemeClr val="tx1"/>
                  </a:solidFill>
                </a:rPr>
                <a:t>J</a:t>
              </a:r>
              <a:r>
                <a:rPr lang="en-US" altLang="zh-CN" sz="2000">
                  <a:solidFill>
                    <a:schemeClr val="tx1"/>
                  </a:solidFill>
                </a:rPr>
                <a:t>(</a:t>
              </a:r>
              <a:r>
                <a:rPr lang="en-US" altLang="zh-CN" sz="2000" i="1">
                  <a:solidFill>
                    <a:schemeClr val="tx1"/>
                  </a:solidFill>
                </a:rPr>
                <a:t>q</a:t>
              </a:r>
              <a:r>
                <a:rPr lang="en-US" altLang="zh-CN" sz="2000">
                  <a:solidFill>
                    <a:schemeClr val="tx1"/>
                  </a:solidFill>
                </a:rPr>
                <a:t>)</a:t>
              </a:r>
            </a:p>
          </p:txBody>
        </p:sp>
      </p:grpSp>
      <p:sp>
        <p:nvSpPr>
          <p:cNvPr id="10244" name="Rectangle 14">
            <a:extLst>
              <a:ext uri="{FF2B5EF4-FFF2-40B4-BE49-F238E27FC236}">
                <a16:creationId xmlns:a16="http://schemas.microsoft.com/office/drawing/2014/main" id="{96728081-1155-41E6-AA4E-CADCF1D47AB8}"/>
              </a:ext>
            </a:extLst>
          </p:cNvPr>
          <p:cNvSpPr>
            <a:spLocks noChangeArrowheads="1"/>
          </p:cNvSpPr>
          <p:nvPr/>
        </p:nvSpPr>
        <p:spPr bwMode="auto">
          <a:xfrm>
            <a:off x="827088" y="836613"/>
            <a:ext cx="2238375" cy="588962"/>
          </a:xfrm>
          <a:prstGeom prst="rect">
            <a:avLst/>
          </a:prstGeom>
          <a:solidFill>
            <a:srgbClr val="00B0F0"/>
          </a:solidFill>
          <a:ln w="9525">
            <a:noFill/>
            <a:miter lim="800000"/>
            <a:headEnd/>
            <a:tailEnd/>
          </a:ln>
          <a:effec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b="0" dirty="0" err="1"/>
              <a:t>d</a:t>
            </a:r>
            <a:r>
              <a:rPr lang="en-US" altLang="zh-CN" sz="3200" b="0" i="1" dirty="0" err="1"/>
              <a:t>X</a:t>
            </a:r>
            <a:r>
              <a:rPr lang="en-US" altLang="zh-CN" sz="3200" b="0" i="1" dirty="0"/>
              <a:t> </a:t>
            </a:r>
            <a:r>
              <a:rPr lang="en-US" altLang="zh-CN" sz="3200" b="0" dirty="0"/>
              <a:t>= </a:t>
            </a:r>
            <a:r>
              <a:rPr lang="en-US" altLang="zh-CN" sz="3200" b="0" i="1" dirty="0"/>
              <a:t>J</a:t>
            </a:r>
            <a:r>
              <a:rPr lang="en-US" altLang="zh-CN" sz="3200" b="0" dirty="0"/>
              <a:t>(</a:t>
            </a:r>
            <a:r>
              <a:rPr lang="en-US" altLang="zh-CN" sz="3200" b="0" i="1" dirty="0"/>
              <a:t>q</a:t>
            </a:r>
            <a:r>
              <a:rPr lang="en-US" altLang="zh-CN" sz="3200" b="0" dirty="0"/>
              <a:t>) </a:t>
            </a:r>
            <a:r>
              <a:rPr lang="en-US" altLang="zh-CN" sz="3200" b="0" dirty="0" err="1"/>
              <a:t>d</a:t>
            </a:r>
            <a:r>
              <a:rPr lang="en-US" altLang="zh-CN" sz="3200" b="0" i="1" dirty="0" err="1"/>
              <a:t>q</a:t>
            </a:r>
            <a:endParaRPr lang="zh-CN" altLang="en-US" sz="3200" b="0" i="1" dirty="0"/>
          </a:p>
        </p:txBody>
      </p:sp>
      <p:sp>
        <p:nvSpPr>
          <p:cNvPr id="73743" name="Rectangle 15">
            <a:extLst>
              <a:ext uri="{FF2B5EF4-FFF2-40B4-BE49-F238E27FC236}">
                <a16:creationId xmlns:a16="http://schemas.microsoft.com/office/drawing/2014/main" id="{05B1A6B2-29F6-45D4-B052-4668B49A87A8}"/>
              </a:ext>
            </a:extLst>
          </p:cNvPr>
          <p:cNvSpPr>
            <a:spLocks noChangeArrowheads="1"/>
          </p:cNvSpPr>
          <p:nvPr/>
        </p:nvSpPr>
        <p:spPr bwMode="auto">
          <a:xfrm>
            <a:off x="755650" y="3573463"/>
            <a:ext cx="3529013" cy="955675"/>
          </a:xfrm>
          <a:prstGeom prst="rect">
            <a:avLst/>
          </a:prstGeom>
          <a:noFill/>
          <a:ln w="9525">
            <a:noFill/>
            <a:miter lim="800000"/>
            <a:headEnd/>
            <a:tailEnd/>
          </a:ln>
          <a:effec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b="0"/>
              <a:t>d</a:t>
            </a:r>
            <a:r>
              <a:rPr lang="en-US" altLang="zh-CN" b="0" i="1"/>
              <a:t>X</a:t>
            </a:r>
            <a:r>
              <a:rPr lang="en-US" altLang="zh-CN" b="0"/>
              <a:t>=[d</a:t>
            </a:r>
            <a:r>
              <a:rPr lang="en-US" altLang="zh-CN" b="0" i="1"/>
              <a:t>X</a:t>
            </a:r>
            <a:r>
              <a:rPr lang="zh-CN" altLang="en-US" b="0"/>
              <a:t>，</a:t>
            </a:r>
            <a:r>
              <a:rPr lang="en-US" altLang="zh-CN" b="0"/>
              <a:t>d</a:t>
            </a:r>
            <a:r>
              <a:rPr lang="en-US" altLang="zh-CN" b="0" i="1"/>
              <a:t>Y</a:t>
            </a:r>
            <a:r>
              <a:rPr lang="zh-CN" altLang="en-US" b="0"/>
              <a:t>，</a:t>
            </a:r>
            <a:r>
              <a:rPr lang="en-US" altLang="zh-CN" b="0"/>
              <a:t>d</a:t>
            </a:r>
            <a:r>
              <a:rPr lang="en-US" altLang="zh-CN" b="0" i="1"/>
              <a:t>Z</a:t>
            </a:r>
            <a:r>
              <a:rPr lang="zh-CN" altLang="en-US" b="0"/>
              <a:t>，</a:t>
            </a:r>
            <a:r>
              <a:rPr lang="zh-CN" altLang="en-US" b="0">
                <a:sym typeface="Symbol" panose="05050102010706020507" pitchFamily="18" charset="2"/>
              </a:rPr>
              <a:t></a:t>
            </a:r>
            <a:r>
              <a:rPr lang="en-US" altLang="zh-CN" b="0" i="1"/>
              <a:t>φ</a:t>
            </a:r>
            <a:r>
              <a:rPr lang="en-US" altLang="zh-CN" b="0" i="1">
                <a:sym typeface="Symbol" panose="05050102010706020507" pitchFamily="18" charset="2"/>
              </a:rPr>
              <a:t>X</a:t>
            </a:r>
            <a:r>
              <a:rPr lang="zh-CN" altLang="en-US" b="0">
                <a:sym typeface="Symbol" panose="05050102010706020507" pitchFamily="18" charset="2"/>
              </a:rPr>
              <a:t>，</a:t>
            </a:r>
            <a:r>
              <a:rPr lang="en-US" altLang="zh-CN" b="0" i="1"/>
              <a:t>φ</a:t>
            </a:r>
            <a:r>
              <a:rPr lang="en-US" altLang="zh-CN" b="0" i="1">
                <a:sym typeface="Symbol" panose="05050102010706020507" pitchFamily="18" charset="2"/>
              </a:rPr>
              <a:t>Y</a:t>
            </a:r>
            <a:r>
              <a:rPr lang="zh-CN" altLang="en-US" b="0">
                <a:sym typeface="Symbol" panose="05050102010706020507" pitchFamily="18" charset="2"/>
              </a:rPr>
              <a:t>，</a:t>
            </a:r>
            <a:r>
              <a:rPr lang="en-US" altLang="zh-CN" b="0" i="1"/>
              <a:t>φ</a:t>
            </a:r>
            <a:r>
              <a:rPr lang="en-US" altLang="zh-CN" b="0" i="1">
                <a:sym typeface="Symbol" panose="05050102010706020507" pitchFamily="18" charset="2"/>
              </a:rPr>
              <a:t>Z</a:t>
            </a:r>
            <a:r>
              <a:rPr lang="en-US" altLang="zh-CN" b="0">
                <a:sym typeface="Symbol" panose="05050102010706020507" pitchFamily="18" charset="2"/>
              </a:rPr>
              <a:t>]</a:t>
            </a:r>
            <a:r>
              <a:rPr lang="en-US" altLang="zh-CN" b="0" baseline="30000">
                <a:sym typeface="Symbol" panose="05050102010706020507" pitchFamily="18" charset="2"/>
              </a:rPr>
              <a:t>T</a:t>
            </a:r>
          </a:p>
        </p:txBody>
      </p:sp>
      <p:sp>
        <p:nvSpPr>
          <p:cNvPr id="73744" name="Rectangle 16">
            <a:extLst>
              <a:ext uri="{FF2B5EF4-FFF2-40B4-BE49-F238E27FC236}">
                <a16:creationId xmlns:a16="http://schemas.microsoft.com/office/drawing/2014/main" id="{0DEBCFAB-5969-4365-B61D-0AB8A25912B1}"/>
              </a:ext>
            </a:extLst>
          </p:cNvPr>
          <p:cNvSpPr>
            <a:spLocks noChangeArrowheads="1"/>
          </p:cNvSpPr>
          <p:nvPr/>
        </p:nvSpPr>
        <p:spPr bwMode="auto">
          <a:xfrm>
            <a:off x="684213" y="4652963"/>
            <a:ext cx="43195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ym typeface="Symbol" panose="05050102010706020507" pitchFamily="18" charset="2"/>
              </a:rPr>
              <a:t>反映了操作空间的微小运动，由机器人末端微小线位移和微小角位移</a:t>
            </a:r>
            <a:r>
              <a:rPr lang="en-US" altLang="zh-CN" sz="2400" b="0">
                <a:sym typeface="Symbol" panose="05050102010706020507" pitchFamily="18" charset="2"/>
              </a:rPr>
              <a:t>(</a:t>
            </a:r>
            <a:r>
              <a:rPr lang="zh-CN" altLang="en-US" sz="2400" b="0">
                <a:sym typeface="Symbol" panose="05050102010706020507" pitchFamily="18" charset="2"/>
              </a:rPr>
              <a:t>微小转动</a:t>
            </a:r>
            <a:r>
              <a:rPr lang="en-US" altLang="zh-CN" sz="2400" b="0">
                <a:sym typeface="Symbol" panose="05050102010706020507" pitchFamily="18" charset="2"/>
              </a:rPr>
              <a:t>)</a:t>
            </a:r>
            <a:r>
              <a:rPr lang="zh-CN" altLang="en-US" sz="2400" b="0">
                <a:sym typeface="Symbol" panose="05050102010706020507" pitchFamily="18" charset="2"/>
              </a:rPr>
              <a:t>组成。</a:t>
            </a:r>
            <a:endParaRPr lang="en-US" altLang="zh-CN" sz="2400" b="0">
              <a:sym typeface="Symbol" panose="05050102010706020507" pitchFamily="18" charset="2"/>
            </a:endParaRPr>
          </a:p>
        </p:txBody>
      </p:sp>
      <p:sp>
        <p:nvSpPr>
          <p:cNvPr id="9" name="Rectangle 4">
            <a:extLst>
              <a:ext uri="{FF2B5EF4-FFF2-40B4-BE49-F238E27FC236}">
                <a16:creationId xmlns:a16="http://schemas.microsoft.com/office/drawing/2014/main" id="{86200B1C-1AD0-4762-B2CA-33301F7ECAB7}"/>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3F39420E-7DC4-4C48-96AC-9ECD7615C3D3}"/>
              </a:ext>
            </a:extLst>
          </p:cNvPr>
          <p:cNvSpPr>
            <a:spLocks noGrp="1"/>
          </p:cNvSpPr>
          <p:nvPr>
            <p:ph type="sldNum" sz="quarter" idx="12"/>
          </p:nvPr>
        </p:nvSpPr>
        <p:spPr/>
        <p:txBody>
          <a:bodyPr/>
          <a:lstStyle/>
          <a:p>
            <a:fld id="{D2E81AF1-86B2-4F40-8011-AC6A9142C1CA}" type="slidenum">
              <a:rPr lang="zh-CN" altLang="en-US" smtClean="0"/>
              <a:t>19</a:t>
            </a:fld>
            <a:endParaRPr lang="zh-CN" altLang="en-US"/>
          </a:p>
        </p:txBody>
      </p:sp>
    </p:spTree>
    <p:extLst>
      <p:ext uri="{BB962C8B-B14F-4D97-AF65-F5344CB8AC3E}">
        <p14:creationId xmlns:p14="http://schemas.microsoft.com/office/powerpoint/2010/main" val="411212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a:lnSpc>
                <a:spcPct val="125000"/>
              </a:lnSpc>
            </a:pPr>
            <a:r>
              <a:rPr lang="zh-CN" altLang="en-US" sz="3600" b="1" dirty="0">
                <a:latin typeface="黑体" panose="02010609060101010101" pitchFamily="49" charset="-122"/>
                <a:ea typeface="黑体" panose="02010609060101010101" pitchFamily="49" charset="-122"/>
              </a:rPr>
              <a:t>内  容</a:t>
            </a:r>
          </a:p>
        </p:txBody>
      </p:sp>
      <p:sp>
        <p:nvSpPr>
          <p:cNvPr id="3" name="内容占位符 2"/>
          <p:cNvSpPr>
            <a:spLocks noGrp="1"/>
          </p:cNvSpPr>
          <p:nvPr>
            <p:ph idx="1"/>
          </p:nvPr>
        </p:nvSpPr>
        <p:spPr/>
        <p:txBody>
          <a:bodyPr>
            <a:normAutofit/>
          </a:bodyPr>
          <a:lstStyle/>
          <a:p>
            <a:pPr marL="0" indent="0">
              <a:buNone/>
            </a:pPr>
            <a:r>
              <a:rPr lang="en-US" altLang="zh-CN" dirty="0"/>
              <a:t>2.1  </a:t>
            </a:r>
            <a:r>
              <a:rPr lang="zh-CN" altLang="en-US" dirty="0"/>
              <a:t>系统开发流程及设计原则</a:t>
            </a:r>
            <a:endParaRPr lang="en-US" altLang="zh-CN" dirty="0"/>
          </a:p>
          <a:p>
            <a:pPr marL="0" indent="0">
              <a:buNone/>
            </a:pPr>
            <a:r>
              <a:rPr lang="en-US" altLang="zh-CN" dirty="0"/>
              <a:t>2.2  </a:t>
            </a:r>
            <a:r>
              <a:rPr lang="zh-CN" altLang="en-US" dirty="0"/>
              <a:t>机器人性能参数</a:t>
            </a:r>
            <a:endParaRPr lang="en-US" altLang="zh-CN" dirty="0"/>
          </a:p>
          <a:p>
            <a:pPr marL="0" indent="0">
              <a:buNone/>
            </a:pPr>
            <a:r>
              <a:rPr lang="en-US" altLang="zh-CN" dirty="0"/>
              <a:t>2.3  </a:t>
            </a:r>
            <a:r>
              <a:rPr lang="zh-CN" altLang="en-US" dirty="0"/>
              <a:t>可靠性设计</a:t>
            </a:r>
            <a:endParaRPr lang="en-US" altLang="zh-CN" dirty="0"/>
          </a:p>
          <a:p>
            <a:pPr marL="0" indent="0">
              <a:buNone/>
            </a:pPr>
            <a:r>
              <a:rPr lang="en-US" altLang="zh-CN" dirty="0"/>
              <a:t>2.4  </a:t>
            </a:r>
            <a:r>
              <a:rPr lang="zh-CN" altLang="en-US" dirty="0"/>
              <a:t>安全性设计</a:t>
            </a:r>
            <a:endParaRPr lang="en-US" altLang="zh-CN" dirty="0"/>
          </a:p>
          <a:p>
            <a:pPr marL="0" indent="0">
              <a:buNone/>
            </a:pPr>
            <a:r>
              <a:rPr lang="en-US" altLang="zh-CN" dirty="0"/>
              <a:t>2.5 </a:t>
            </a:r>
            <a:r>
              <a:rPr lang="zh-CN" altLang="en-US" dirty="0"/>
              <a:t>工业机器人控制系统设计实例</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6B1C32AE-27D5-4C4B-A3FE-BCC8D1C82BF4}"/>
              </a:ext>
            </a:extLst>
          </p:cNvPr>
          <p:cNvSpPr>
            <a:spLocks noGrp="1"/>
          </p:cNvSpPr>
          <p:nvPr>
            <p:ph type="sldNum" sz="quarter" idx="12"/>
          </p:nvPr>
        </p:nvSpPr>
        <p:spPr/>
        <p:txBody>
          <a:bodyPr/>
          <a:lstStyle/>
          <a:p>
            <a:fld id="{D2E81AF1-86B2-4F40-8011-AC6A9142C1CA}" type="slidenum">
              <a:rPr lang="zh-CN" altLang="en-US" smtClean="0"/>
              <a:t>2</a:t>
            </a:fld>
            <a:endParaRPr lang="zh-CN" altLang="en-US"/>
          </a:p>
        </p:txBody>
      </p:sp>
    </p:spTree>
    <p:extLst>
      <p:ext uri="{BB962C8B-B14F-4D97-AF65-F5344CB8AC3E}">
        <p14:creationId xmlns:p14="http://schemas.microsoft.com/office/powerpoint/2010/main" val="324599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a:xfrm>
            <a:off x="1326468" y="533400"/>
            <a:ext cx="6635080" cy="1143000"/>
          </a:xfrm>
        </p:spPr>
        <p:txBody>
          <a:bodyPr/>
          <a:lstStyle/>
          <a:p>
            <a:r>
              <a:rPr lang="zh-CN" altLang="en-US" dirty="0"/>
              <a:t>例子：机器人的参数</a:t>
            </a:r>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pic>
        <p:nvPicPr>
          <p:cNvPr id="4" name="图片 3">
            <a:extLst>
              <a:ext uri="{FF2B5EF4-FFF2-40B4-BE49-F238E27FC236}">
                <a16:creationId xmlns:a16="http://schemas.microsoft.com/office/drawing/2014/main" id="{965EDAFC-FE92-4490-9E83-071F5869AEE3}"/>
              </a:ext>
            </a:extLst>
          </p:cNvPr>
          <p:cNvPicPr>
            <a:picLocks noChangeAspect="1"/>
          </p:cNvPicPr>
          <p:nvPr/>
        </p:nvPicPr>
        <p:blipFill rotWithShape="1">
          <a:blip r:embed="rId3">
            <a:extLst>
              <a:ext uri="{28A0092B-C50C-407E-A947-70E740481C1C}">
                <a14:useLocalDpi xmlns:a14="http://schemas.microsoft.com/office/drawing/2010/main" val="0"/>
              </a:ext>
            </a:extLst>
          </a:blip>
          <a:srcRect l="34251" t="2750" r="27950" b="2750"/>
          <a:stretch/>
        </p:blipFill>
        <p:spPr>
          <a:xfrm>
            <a:off x="582757" y="1524497"/>
            <a:ext cx="1901011" cy="2376264"/>
          </a:xfrm>
          <a:prstGeom prst="rect">
            <a:avLst/>
          </a:prstGeom>
        </p:spPr>
      </p:pic>
      <p:sp>
        <p:nvSpPr>
          <p:cNvPr id="11" name="文本框 10">
            <a:extLst>
              <a:ext uri="{FF2B5EF4-FFF2-40B4-BE49-F238E27FC236}">
                <a16:creationId xmlns:a16="http://schemas.microsoft.com/office/drawing/2014/main" id="{AAF179DC-AE48-4C98-8739-462A0C28F61D}"/>
              </a:ext>
            </a:extLst>
          </p:cNvPr>
          <p:cNvSpPr txBox="1"/>
          <p:nvPr/>
        </p:nvSpPr>
        <p:spPr>
          <a:xfrm>
            <a:off x="246348" y="3900924"/>
            <a:ext cx="4176464" cy="3139321"/>
          </a:xfrm>
          <a:prstGeom prst="rect">
            <a:avLst/>
          </a:prstGeom>
          <a:noFill/>
        </p:spPr>
        <p:txBody>
          <a:bodyPr wrap="square" rtlCol="0">
            <a:spAutoFit/>
          </a:bodyPr>
          <a:lstStyle/>
          <a:p>
            <a:r>
              <a:rPr lang="en-US" altLang="zh-CN" dirty="0">
                <a:solidFill>
                  <a:srgbClr val="FF0000"/>
                </a:solidFill>
              </a:rPr>
              <a:t>SR10C</a:t>
            </a:r>
            <a:r>
              <a:rPr lang="zh-CN" altLang="en-US" dirty="0">
                <a:solidFill>
                  <a:srgbClr val="FF0000"/>
                </a:solidFill>
              </a:rPr>
              <a:t>（来源于新松官网</a:t>
            </a:r>
            <a:r>
              <a:rPr lang="en-US" altLang="zh-CN" dirty="0">
                <a:solidFill>
                  <a:srgbClr val="FF0000"/>
                </a:solidFill>
              </a:rPr>
              <a:t>2017.9</a:t>
            </a:r>
            <a:r>
              <a:rPr lang="zh-CN" altLang="en-US" dirty="0">
                <a:solidFill>
                  <a:srgbClr val="FF0000"/>
                </a:solidFill>
              </a:rPr>
              <a:t>）</a:t>
            </a:r>
            <a:endParaRPr lang="en-US" altLang="zh-CN" dirty="0">
              <a:solidFill>
                <a:srgbClr val="FF0000"/>
              </a:solidFill>
            </a:endParaRPr>
          </a:p>
          <a:p>
            <a:r>
              <a:rPr lang="zh-CN" altLang="en-US" dirty="0"/>
              <a:t>轴数：</a:t>
            </a:r>
            <a:r>
              <a:rPr lang="en-US" altLang="zh-CN" dirty="0"/>
              <a:t>6</a:t>
            </a:r>
          </a:p>
          <a:p>
            <a:r>
              <a:rPr lang="zh-CN" altLang="en-US" dirty="0"/>
              <a:t>荷重：</a:t>
            </a:r>
            <a:r>
              <a:rPr lang="en-US" altLang="zh-CN" dirty="0"/>
              <a:t>1</a:t>
            </a:r>
            <a:r>
              <a:rPr lang="en-US" altLang="zh-CN" u="sng" dirty="0"/>
              <a:t>0kg</a:t>
            </a:r>
          </a:p>
          <a:p>
            <a:r>
              <a:rPr lang="zh-CN" altLang="en-US" u="sng" dirty="0"/>
              <a:t>工作范围：</a:t>
            </a:r>
            <a:r>
              <a:rPr lang="en-US" altLang="zh-CN" u="sng" dirty="0"/>
              <a:t>1393mm</a:t>
            </a:r>
          </a:p>
          <a:p>
            <a:r>
              <a:rPr lang="zh-CN" altLang="en-US" u="sng" dirty="0"/>
              <a:t>重复定位精度</a:t>
            </a:r>
            <a:r>
              <a:rPr lang="zh-CN" altLang="en-US" dirty="0"/>
              <a:t>：</a:t>
            </a:r>
            <a:r>
              <a:rPr lang="en-US" altLang="zh-CN" dirty="0"/>
              <a:t>±0.05mm</a:t>
            </a:r>
          </a:p>
          <a:p>
            <a:r>
              <a:rPr lang="zh-CN" altLang="en-US" dirty="0"/>
              <a:t>防护等级：</a:t>
            </a:r>
            <a:r>
              <a:rPr lang="en-US" altLang="zh-CN" dirty="0"/>
              <a:t>IP65</a:t>
            </a:r>
          </a:p>
          <a:p>
            <a:r>
              <a:rPr lang="zh-CN" altLang="en-US" dirty="0"/>
              <a:t>安装方式：落地、壁挂、倒置、斜置</a:t>
            </a:r>
          </a:p>
          <a:p>
            <a:r>
              <a:rPr lang="zh-CN" altLang="en-US" dirty="0"/>
              <a:t>电源容量：</a:t>
            </a:r>
            <a:r>
              <a:rPr lang="en-US" altLang="zh-CN" dirty="0"/>
              <a:t>1.5KVA</a:t>
            </a:r>
          </a:p>
          <a:p>
            <a:r>
              <a:rPr lang="zh-CN" altLang="en-US" dirty="0"/>
              <a:t>主要应用：弧焊、打磨、搬运、上下料、装配、涂胶</a:t>
            </a:r>
          </a:p>
          <a:p>
            <a:endParaRPr lang="zh-CN" altLang="en-US" dirty="0"/>
          </a:p>
        </p:txBody>
      </p:sp>
      <p:pic>
        <p:nvPicPr>
          <p:cNvPr id="15" name="图片 14">
            <a:extLst>
              <a:ext uri="{FF2B5EF4-FFF2-40B4-BE49-F238E27FC236}">
                <a16:creationId xmlns:a16="http://schemas.microsoft.com/office/drawing/2014/main" id="{384F5AAB-D3B5-4885-A30F-5F608DFCDC10}"/>
              </a:ext>
            </a:extLst>
          </p:cNvPr>
          <p:cNvPicPr>
            <a:picLocks noChangeAspect="1"/>
          </p:cNvPicPr>
          <p:nvPr/>
        </p:nvPicPr>
        <p:blipFill rotWithShape="1">
          <a:blip r:embed="rId4">
            <a:extLst>
              <a:ext uri="{28A0092B-C50C-407E-A947-70E740481C1C}">
                <a14:useLocalDpi xmlns:a14="http://schemas.microsoft.com/office/drawing/2010/main" val="0"/>
              </a:ext>
            </a:extLst>
          </a:blip>
          <a:srcRect l="8032" t="4955"/>
          <a:stretch/>
        </p:blipFill>
        <p:spPr>
          <a:xfrm>
            <a:off x="4644008" y="2420888"/>
            <a:ext cx="4122458" cy="4050461"/>
          </a:xfrm>
          <a:prstGeom prst="rect">
            <a:avLst/>
          </a:prstGeom>
        </p:spPr>
      </p:pic>
      <p:sp>
        <p:nvSpPr>
          <p:cNvPr id="16" name="文本框 15">
            <a:extLst>
              <a:ext uri="{FF2B5EF4-FFF2-40B4-BE49-F238E27FC236}">
                <a16:creationId xmlns:a16="http://schemas.microsoft.com/office/drawing/2014/main" id="{136BD1EA-36B2-4359-9357-187E56F436B0}"/>
              </a:ext>
            </a:extLst>
          </p:cNvPr>
          <p:cNvSpPr txBox="1"/>
          <p:nvPr/>
        </p:nvSpPr>
        <p:spPr>
          <a:xfrm>
            <a:off x="5715222" y="2022684"/>
            <a:ext cx="1980029" cy="400110"/>
          </a:xfrm>
          <a:prstGeom prst="rect">
            <a:avLst/>
          </a:prstGeom>
          <a:noFill/>
        </p:spPr>
        <p:txBody>
          <a:bodyPr wrap="none" rtlCol="0">
            <a:spAutoFit/>
          </a:bodyPr>
          <a:lstStyle/>
          <a:p>
            <a:r>
              <a:rPr lang="zh-CN" altLang="en-US" sz="2000" dirty="0">
                <a:solidFill>
                  <a:srgbClr val="FF0000"/>
                </a:solidFill>
                <a:latin typeface="黑体" panose="02010609060101010101" pitchFamily="49" charset="-122"/>
                <a:ea typeface="黑体" panose="02010609060101010101" pitchFamily="49" charset="-122"/>
              </a:rPr>
              <a:t>机器人工作空间</a:t>
            </a:r>
          </a:p>
        </p:txBody>
      </p:sp>
      <p:sp>
        <p:nvSpPr>
          <p:cNvPr id="17" name="灯片编号占位符 16">
            <a:extLst>
              <a:ext uri="{FF2B5EF4-FFF2-40B4-BE49-F238E27FC236}">
                <a16:creationId xmlns:a16="http://schemas.microsoft.com/office/drawing/2014/main" id="{1E0E72F0-A766-4E27-B1C4-C5BC16849537}"/>
              </a:ext>
            </a:extLst>
          </p:cNvPr>
          <p:cNvSpPr>
            <a:spLocks noGrp="1"/>
          </p:cNvSpPr>
          <p:nvPr>
            <p:ph type="sldNum" sz="quarter" idx="12"/>
          </p:nvPr>
        </p:nvSpPr>
        <p:spPr/>
        <p:txBody>
          <a:bodyPr/>
          <a:lstStyle/>
          <a:p>
            <a:fld id="{D2E81AF1-86B2-4F40-8011-AC6A9142C1CA}" type="slidenum">
              <a:rPr lang="zh-CN" altLang="en-US" smtClean="0"/>
              <a:t>20</a:t>
            </a:fld>
            <a:endParaRPr lang="zh-CN" altLang="en-US"/>
          </a:p>
        </p:txBody>
      </p:sp>
    </p:spTree>
    <p:extLst>
      <p:ext uri="{BB962C8B-B14F-4D97-AF65-F5344CB8AC3E}">
        <p14:creationId xmlns:p14="http://schemas.microsoft.com/office/powerpoint/2010/main" val="2131504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dirty="0">
                <a:solidFill>
                  <a:srgbClr val="FC3A3A"/>
                </a:solidFill>
                <a:effectLst>
                  <a:outerShdw blurRad="38100" dist="38100" dir="2700000" algn="tl">
                    <a:srgbClr val="000000"/>
                  </a:outerShdw>
                </a:effectLst>
                <a:ea typeface="宋体" pitchFamily="2" charset="-122"/>
              </a:rPr>
              <a:t>2.3 </a:t>
            </a:r>
            <a:r>
              <a:rPr kumimoji="1" lang="zh-CN" altLang="en-US" sz="4000" b="1" dirty="0">
                <a:solidFill>
                  <a:srgbClr val="FC3A3A"/>
                </a:solidFill>
                <a:effectLst>
                  <a:outerShdw blurRad="38100" dist="38100" dir="2700000" algn="tl">
                    <a:srgbClr val="000000"/>
                  </a:outerShdw>
                </a:effectLst>
                <a:ea typeface="宋体" pitchFamily="2" charset="-122"/>
              </a:rPr>
              <a:t>可靠性设计</a:t>
            </a:r>
          </a:p>
        </p:txBody>
      </p:sp>
      <p:sp>
        <p:nvSpPr>
          <p:cNvPr id="2" name="灯片编号占位符 1">
            <a:extLst>
              <a:ext uri="{FF2B5EF4-FFF2-40B4-BE49-F238E27FC236}">
                <a16:creationId xmlns:a16="http://schemas.microsoft.com/office/drawing/2014/main" id="{B2416FEA-2434-4FBC-822A-647624F770C8}"/>
              </a:ext>
            </a:extLst>
          </p:cNvPr>
          <p:cNvSpPr>
            <a:spLocks noGrp="1"/>
          </p:cNvSpPr>
          <p:nvPr>
            <p:ph type="sldNum" sz="quarter" idx="12"/>
          </p:nvPr>
        </p:nvSpPr>
        <p:spPr/>
        <p:txBody>
          <a:bodyPr/>
          <a:lstStyle/>
          <a:p>
            <a:fld id="{D2E81AF1-86B2-4F40-8011-AC6A9142C1CA}" type="slidenum">
              <a:rPr lang="zh-CN" altLang="en-US" smtClean="0"/>
              <a:t>21</a:t>
            </a:fld>
            <a:endParaRPr lang="zh-CN" altLang="en-US"/>
          </a:p>
        </p:txBody>
      </p:sp>
    </p:spTree>
    <p:extLst>
      <p:ext uri="{BB962C8B-B14F-4D97-AF65-F5344CB8AC3E}">
        <p14:creationId xmlns:p14="http://schemas.microsoft.com/office/powerpoint/2010/main" val="392240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7BCF7C1B-C633-4568-AD81-4806C4074EBF}"/>
              </a:ext>
            </a:extLst>
          </p:cNvPr>
          <p:cNvSpPr>
            <a:spLocks noChangeArrowheads="1"/>
          </p:cNvSpPr>
          <p:nvPr/>
        </p:nvSpPr>
        <p:spPr bwMode="auto">
          <a:xfrm>
            <a:off x="838200" y="609600"/>
            <a:ext cx="72882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a:r>
              <a:rPr lang="zh-CN" altLang="en-US" dirty="0">
                <a:solidFill>
                  <a:schemeClr val="accent2"/>
                </a:solidFill>
                <a:ea typeface="楷体" panose="02010609060101010101" pitchFamily="49" charset="-122"/>
              </a:rPr>
              <a:t>可靠性的定义</a:t>
            </a:r>
            <a:r>
              <a:rPr lang="zh-CN" altLang="en-US" dirty="0"/>
              <a:t> </a:t>
            </a:r>
          </a:p>
        </p:txBody>
      </p:sp>
      <p:sp>
        <p:nvSpPr>
          <p:cNvPr id="6149" name="Rectangle 5">
            <a:extLst>
              <a:ext uri="{FF2B5EF4-FFF2-40B4-BE49-F238E27FC236}">
                <a16:creationId xmlns:a16="http://schemas.microsoft.com/office/drawing/2014/main" id="{C089AE92-431E-4288-8644-F5613C6455B5}"/>
              </a:ext>
            </a:extLst>
          </p:cNvPr>
          <p:cNvSpPr>
            <a:spLocks noChangeArrowheads="1"/>
          </p:cNvSpPr>
          <p:nvPr/>
        </p:nvSpPr>
        <p:spPr bwMode="auto">
          <a:xfrm>
            <a:off x="914400" y="1981200"/>
            <a:ext cx="734536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（一）狭义定义 </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产品在</a:t>
            </a:r>
            <a:r>
              <a:rPr lang="zh-CN" altLang="en-US" sz="2400" dirty="0">
                <a:solidFill>
                  <a:srgbClr val="B1461B"/>
                </a:solidFill>
                <a:latin typeface="黑体" panose="02010609060101010101" pitchFamily="49" charset="-122"/>
                <a:ea typeface="黑体" panose="02010609060101010101" pitchFamily="49" charset="-122"/>
              </a:rPr>
              <a:t>规定的条件下</a:t>
            </a:r>
            <a:r>
              <a:rPr lang="zh-CN" altLang="en-US" sz="2400" dirty="0">
                <a:latin typeface="黑体" panose="02010609060101010101" pitchFamily="49" charset="-122"/>
                <a:ea typeface="黑体" panose="02010609060101010101" pitchFamily="49" charset="-122"/>
              </a:rPr>
              <a:t>和</a:t>
            </a:r>
            <a:r>
              <a:rPr lang="zh-CN" altLang="en-US" sz="2400" dirty="0">
                <a:solidFill>
                  <a:srgbClr val="B1461B"/>
                </a:solidFill>
                <a:latin typeface="黑体" panose="02010609060101010101" pitchFamily="49" charset="-122"/>
                <a:ea typeface="黑体" panose="02010609060101010101" pitchFamily="49" charset="-122"/>
              </a:rPr>
              <a:t>规定的时间</a:t>
            </a:r>
            <a:r>
              <a:rPr lang="zh-CN" altLang="en-US" sz="2400" dirty="0">
                <a:latin typeface="黑体" panose="02010609060101010101" pitchFamily="49" charset="-122"/>
                <a:ea typeface="黑体" panose="02010609060101010101" pitchFamily="49" charset="-122"/>
              </a:rPr>
              <a:t>内完成</a:t>
            </a:r>
            <a:r>
              <a:rPr lang="zh-CN" altLang="en-US" sz="2400" dirty="0">
                <a:solidFill>
                  <a:srgbClr val="B1461B"/>
                </a:solidFill>
                <a:latin typeface="黑体" panose="02010609060101010101" pitchFamily="49" charset="-122"/>
                <a:ea typeface="黑体" panose="02010609060101010101" pitchFamily="49" charset="-122"/>
              </a:rPr>
              <a:t>规定功能</a:t>
            </a:r>
            <a:r>
              <a:rPr lang="zh-CN" altLang="en-US" sz="2400" dirty="0">
                <a:latin typeface="黑体" panose="02010609060101010101" pitchFamily="49" charset="-122"/>
                <a:ea typeface="黑体" panose="02010609060101010101" pitchFamily="49" charset="-122"/>
              </a:rPr>
              <a:t>的</a:t>
            </a:r>
            <a:r>
              <a:rPr lang="zh-CN" altLang="en-US" sz="2400" dirty="0">
                <a:solidFill>
                  <a:srgbClr val="B1461B"/>
                </a:solidFill>
                <a:latin typeface="黑体" panose="02010609060101010101" pitchFamily="49" charset="-122"/>
                <a:ea typeface="黑体" panose="02010609060101010101" pitchFamily="49" charset="-122"/>
              </a:rPr>
              <a:t>能力。</a:t>
            </a: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（二）广义可靠性 </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产品在规定条件下，在整个寿命周期内完成规定功能的可能性。 </a:t>
            </a:r>
          </a:p>
        </p:txBody>
      </p:sp>
      <p:sp>
        <p:nvSpPr>
          <p:cNvPr id="4" name="Rectangle 4">
            <a:extLst>
              <a:ext uri="{FF2B5EF4-FFF2-40B4-BE49-F238E27FC236}">
                <a16:creationId xmlns:a16="http://schemas.microsoft.com/office/drawing/2014/main" id="{4AF188CC-2B57-40F8-8A21-77CF265C82DE}"/>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8A27E958-F4F6-47AB-94F3-3ED1080F4D5A}"/>
              </a:ext>
            </a:extLst>
          </p:cNvPr>
          <p:cNvSpPr>
            <a:spLocks noGrp="1"/>
          </p:cNvSpPr>
          <p:nvPr>
            <p:ph type="sldNum" sz="quarter" idx="12"/>
          </p:nvPr>
        </p:nvSpPr>
        <p:spPr/>
        <p:txBody>
          <a:bodyPr/>
          <a:lstStyle/>
          <a:p>
            <a:fld id="{D2E81AF1-86B2-4F40-8011-AC6A9142C1CA}" type="slidenum">
              <a:rPr lang="zh-CN" altLang="en-US" smtClean="0"/>
              <a:t>22</a:t>
            </a:fld>
            <a:endParaRPr lang="zh-CN" altLang="en-US"/>
          </a:p>
        </p:txBody>
      </p:sp>
    </p:spTree>
    <p:extLst>
      <p:ext uri="{BB962C8B-B14F-4D97-AF65-F5344CB8AC3E}">
        <p14:creationId xmlns:p14="http://schemas.microsoft.com/office/powerpoint/2010/main" val="282482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a:extLst>
              <a:ext uri="{FF2B5EF4-FFF2-40B4-BE49-F238E27FC236}">
                <a16:creationId xmlns:a16="http://schemas.microsoft.com/office/drawing/2014/main" id="{C7811F41-2EFC-4930-8AFB-AC16E0FB6784}"/>
              </a:ext>
            </a:extLst>
          </p:cNvPr>
          <p:cNvSpPr>
            <a:spLocks noChangeArrowheads="1"/>
          </p:cNvSpPr>
          <p:nvPr/>
        </p:nvSpPr>
        <p:spPr bwMode="auto">
          <a:xfrm>
            <a:off x="762000" y="18288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lnSpc>
                <a:spcPct val="80000"/>
              </a:lnSpc>
              <a:buFont typeface="Wingdings" panose="05000000000000000000" pitchFamily="2" charset="2"/>
              <a:buNone/>
            </a:pPr>
            <a:r>
              <a:rPr lang="zh-CN" altLang="en-US" sz="2100" b="1">
                <a:solidFill>
                  <a:srgbClr val="FF3300"/>
                </a:solidFill>
                <a:latin typeface="楷体" panose="02010609060101010101" pitchFamily="49" charset="-122"/>
                <a:ea typeface="楷体" panose="02010609060101010101" pitchFamily="49" charset="-122"/>
              </a:rPr>
              <a:t>可靠度</a:t>
            </a:r>
            <a:r>
              <a:rPr lang="zh-CN" altLang="en-US" sz="2100">
                <a:latin typeface="楷体" panose="02010609060101010101" pitchFamily="49" charset="-122"/>
                <a:ea typeface="楷体" panose="02010609060101010101" pitchFamily="49" charset="-122"/>
              </a:rPr>
              <a:t>是指产品在规定的条件和规定的时间内，完成规定功能的概率。它是时间的函数，以</a:t>
            </a:r>
            <a:r>
              <a:rPr lang="en-US" altLang="zh-CN" sz="2100">
                <a:latin typeface="楷体" panose="02010609060101010101" pitchFamily="49" charset="-122"/>
                <a:ea typeface="楷体" panose="02010609060101010101" pitchFamily="49" charset="-122"/>
              </a:rPr>
              <a:t>R(t)</a:t>
            </a:r>
            <a:r>
              <a:rPr lang="zh-CN" altLang="en-US" sz="2100">
                <a:latin typeface="楷体" panose="02010609060101010101" pitchFamily="49" charset="-122"/>
                <a:ea typeface="楷体" panose="02010609060101010101" pitchFamily="49" charset="-122"/>
              </a:rPr>
              <a:t>表示。</a:t>
            </a:r>
          </a:p>
          <a:p>
            <a:pPr algn="just">
              <a:lnSpc>
                <a:spcPct val="80000"/>
              </a:lnSpc>
              <a:buFont typeface="Wingdings" panose="05000000000000000000" pitchFamily="2" charset="2"/>
              <a:buNone/>
            </a:pPr>
            <a:endParaRPr lang="zh-CN" altLang="en-US" sz="2100">
              <a:latin typeface="楷体" panose="02010609060101010101" pitchFamily="49" charset="-122"/>
              <a:ea typeface="楷体" panose="02010609060101010101" pitchFamily="49" charset="-122"/>
            </a:endParaRPr>
          </a:p>
          <a:p>
            <a:pPr>
              <a:lnSpc>
                <a:spcPct val="90000"/>
              </a:lnSpc>
              <a:buFont typeface="Wingdings" panose="05000000000000000000" pitchFamily="2" charset="2"/>
              <a:buNone/>
            </a:pPr>
            <a:r>
              <a:rPr lang="zh-CN" altLang="en-US" sz="2100">
                <a:latin typeface="楷体" panose="02010609060101010101" pitchFamily="49" charset="-122"/>
                <a:ea typeface="楷体" panose="02010609060101010101" pitchFamily="49" charset="-122"/>
              </a:rPr>
              <a:t>若用</a:t>
            </a:r>
            <a:r>
              <a:rPr lang="en-US" altLang="zh-CN" sz="2100">
                <a:latin typeface="楷体" panose="02010609060101010101" pitchFamily="49" charset="-122"/>
                <a:ea typeface="楷体" panose="02010609060101010101" pitchFamily="49" charset="-122"/>
              </a:rPr>
              <a:t>T</a:t>
            </a:r>
            <a:r>
              <a:rPr lang="zh-CN" altLang="en-US" sz="2100">
                <a:latin typeface="楷体" panose="02010609060101010101" pitchFamily="49" charset="-122"/>
                <a:ea typeface="楷体" panose="02010609060101010101" pitchFamily="49" charset="-122"/>
              </a:rPr>
              <a:t>表示在规定条件下的寿命（产品首次发生失效的时间），</a:t>
            </a:r>
            <a:r>
              <a:rPr lang="zh-CN" altLang="en-US" sz="2100" b="1">
                <a:solidFill>
                  <a:srgbClr val="FF3300"/>
                </a:solidFill>
                <a:latin typeface="楷体" panose="02010609060101010101" pitchFamily="49" charset="-122"/>
                <a:ea typeface="楷体" panose="02010609060101010101" pitchFamily="49" charset="-122"/>
              </a:rPr>
              <a:t>则“产品在时间</a:t>
            </a:r>
            <a:r>
              <a:rPr lang="en-US" altLang="zh-CN" sz="2100" b="1">
                <a:solidFill>
                  <a:srgbClr val="FF3300"/>
                </a:solidFill>
                <a:latin typeface="楷体" panose="02010609060101010101" pitchFamily="49" charset="-122"/>
                <a:ea typeface="楷体" panose="02010609060101010101" pitchFamily="49" charset="-122"/>
              </a:rPr>
              <a:t>t</a:t>
            </a:r>
            <a:r>
              <a:rPr lang="zh-CN" altLang="en-US" sz="2100" b="1">
                <a:solidFill>
                  <a:srgbClr val="FF3300"/>
                </a:solidFill>
                <a:latin typeface="楷体" panose="02010609060101010101" pitchFamily="49" charset="-122"/>
                <a:ea typeface="楷体" panose="02010609060101010101" pitchFamily="49" charset="-122"/>
              </a:rPr>
              <a:t>内完成规定功能”等价于“产品寿命</a:t>
            </a:r>
            <a:r>
              <a:rPr lang="en-US" altLang="zh-CN" sz="2100" b="1">
                <a:solidFill>
                  <a:srgbClr val="FF3300"/>
                </a:solidFill>
                <a:latin typeface="楷体" panose="02010609060101010101" pitchFamily="49" charset="-122"/>
                <a:ea typeface="楷体" panose="02010609060101010101" pitchFamily="49" charset="-122"/>
              </a:rPr>
              <a:t>T</a:t>
            </a:r>
            <a:r>
              <a:rPr lang="zh-CN" altLang="en-US" sz="2100" b="1">
                <a:solidFill>
                  <a:srgbClr val="FF3300"/>
                </a:solidFill>
                <a:latin typeface="楷体" panose="02010609060101010101" pitchFamily="49" charset="-122"/>
                <a:ea typeface="楷体" panose="02010609060101010101" pitchFamily="49" charset="-122"/>
              </a:rPr>
              <a:t>大于</a:t>
            </a:r>
            <a:r>
              <a:rPr lang="en-US" altLang="zh-CN" sz="2100" b="1">
                <a:solidFill>
                  <a:srgbClr val="FF3300"/>
                </a:solidFill>
                <a:latin typeface="楷体" panose="02010609060101010101" pitchFamily="49" charset="-122"/>
                <a:ea typeface="楷体" panose="02010609060101010101" pitchFamily="49" charset="-122"/>
              </a:rPr>
              <a:t>t”</a:t>
            </a:r>
            <a:r>
              <a:rPr lang="zh-CN" altLang="en-US" sz="2100" b="1">
                <a:latin typeface="楷体" panose="02010609060101010101" pitchFamily="49" charset="-122"/>
                <a:ea typeface="楷体" panose="02010609060101010101" pitchFamily="49" charset="-122"/>
              </a:rPr>
              <a:t>。</a:t>
            </a:r>
            <a:r>
              <a:rPr lang="zh-CN" altLang="en-US" sz="2100">
                <a:latin typeface="楷体" panose="02010609060101010101" pitchFamily="49" charset="-122"/>
                <a:ea typeface="楷体" panose="02010609060101010101" pitchFamily="49" charset="-122"/>
              </a:rPr>
              <a:t> 所以</a:t>
            </a:r>
            <a:r>
              <a:rPr lang="zh-CN" altLang="en-US" sz="2100" b="1">
                <a:solidFill>
                  <a:srgbClr val="FF3300"/>
                </a:solidFill>
                <a:latin typeface="楷体" panose="02010609060101010101" pitchFamily="49" charset="-122"/>
                <a:ea typeface="楷体" panose="02010609060101010101" pitchFamily="49" charset="-122"/>
              </a:rPr>
              <a:t>可靠度函数</a:t>
            </a:r>
            <a:r>
              <a:rPr lang="en-US" altLang="zh-CN" sz="2100" b="1">
                <a:solidFill>
                  <a:srgbClr val="FF3300"/>
                </a:solidFill>
                <a:latin typeface="楷体" panose="02010609060101010101" pitchFamily="49" charset="-122"/>
                <a:ea typeface="楷体" panose="02010609060101010101" pitchFamily="49" charset="-122"/>
              </a:rPr>
              <a:t>R(t)</a:t>
            </a:r>
            <a:r>
              <a:rPr lang="zh-CN" altLang="en-US" sz="2100">
                <a:latin typeface="楷体" panose="02010609060101010101" pitchFamily="49" charset="-122"/>
                <a:ea typeface="楷体" panose="02010609060101010101" pitchFamily="49" charset="-122"/>
              </a:rPr>
              <a:t>可以看作事件“</a:t>
            </a:r>
            <a:r>
              <a:rPr lang="en-US" altLang="zh-CN" sz="2100">
                <a:latin typeface="楷体" panose="02010609060101010101" pitchFamily="49" charset="-122"/>
                <a:ea typeface="楷体" panose="02010609060101010101" pitchFamily="49" charset="-122"/>
              </a:rPr>
              <a:t>T&gt;t”</a:t>
            </a:r>
            <a:r>
              <a:rPr lang="zh-CN" altLang="en-US" sz="2100">
                <a:latin typeface="楷体" panose="02010609060101010101" pitchFamily="49" charset="-122"/>
                <a:ea typeface="楷体" panose="02010609060101010101" pitchFamily="49" charset="-122"/>
              </a:rPr>
              <a:t>概率，即</a:t>
            </a:r>
          </a:p>
          <a:p>
            <a:pPr>
              <a:lnSpc>
                <a:spcPct val="90000"/>
              </a:lnSpc>
              <a:buFont typeface="Wingdings" panose="05000000000000000000" pitchFamily="2" charset="2"/>
              <a:buNone/>
            </a:pPr>
            <a:endParaRPr lang="zh-CN" altLang="en-US" sz="2100">
              <a:latin typeface="楷体" panose="02010609060101010101" pitchFamily="49" charset="-122"/>
              <a:ea typeface="楷体" panose="02010609060101010101" pitchFamily="49" charset="-122"/>
            </a:endParaRPr>
          </a:p>
          <a:p>
            <a:pPr>
              <a:lnSpc>
                <a:spcPct val="80000"/>
              </a:lnSpc>
              <a:buFont typeface="Wingdings" panose="05000000000000000000" pitchFamily="2" charset="2"/>
              <a:buNone/>
            </a:pPr>
            <a:r>
              <a:rPr lang="zh-CN" altLang="en-US" sz="2100">
                <a:latin typeface="楷体" panose="02010609060101010101" pitchFamily="49" charset="-122"/>
                <a:ea typeface="楷体" panose="02010609060101010101" pitchFamily="49" charset="-122"/>
              </a:rPr>
              <a:t>   </a:t>
            </a:r>
          </a:p>
          <a:p>
            <a:pPr>
              <a:lnSpc>
                <a:spcPct val="80000"/>
              </a:lnSpc>
              <a:buFont typeface="Wingdings" panose="05000000000000000000" pitchFamily="2" charset="2"/>
              <a:buNone/>
            </a:pPr>
            <a:endParaRPr lang="zh-CN" altLang="en-US" sz="2100">
              <a:latin typeface="楷体" panose="02010609060101010101" pitchFamily="49" charset="-122"/>
              <a:ea typeface="楷体" panose="02010609060101010101" pitchFamily="49" charset="-122"/>
            </a:endParaRPr>
          </a:p>
          <a:p>
            <a:pPr>
              <a:lnSpc>
                <a:spcPct val="80000"/>
              </a:lnSpc>
              <a:buFont typeface="Wingdings" panose="05000000000000000000" pitchFamily="2" charset="2"/>
              <a:buNone/>
            </a:pPr>
            <a:endParaRPr lang="zh-CN" altLang="en-US" sz="2100">
              <a:latin typeface="楷体" panose="02010609060101010101" pitchFamily="49" charset="-122"/>
              <a:ea typeface="楷体" panose="02010609060101010101" pitchFamily="49" charset="-122"/>
            </a:endParaRPr>
          </a:p>
          <a:p>
            <a:pPr>
              <a:lnSpc>
                <a:spcPct val="80000"/>
              </a:lnSpc>
              <a:buFont typeface="Wingdings" panose="05000000000000000000" pitchFamily="2" charset="2"/>
              <a:buNone/>
            </a:pPr>
            <a:r>
              <a:rPr lang="zh-CN" altLang="en-US" sz="2100">
                <a:latin typeface="楷体" panose="02010609060101010101" pitchFamily="49" charset="-122"/>
                <a:ea typeface="楷体" panose="02010609060101010101" pitchFamily="49" charset="-122"/>
              </a:rPr>
              <a:t>          其中</a:t>
            </a:r>
            <a:r>
              <a:rPr lang="en-US" altLang="zh-CN" sz="2100">
                <a:latin typeface="楷体" panose="02010609060101010101" pitchFamily="49" charset="-122"/>
                <a:ea typeface="楷体" panose="02010609060101010101" pitchFamily="49" charset="-122"/>
              </a:rPr>
              <a:t>f(t)</a:t>
            </a:r>
            <a:r>
              <a:rPr lang="zh-CN" altLang="fr-FR" sz="2100">
                <a:latin typeface="楷体" panose="02010609060101010101" pitchFamily="49" charset="-122"/>
                <a:ea typeface="楷体" panose="02010609060101010101" pitchFamily="49" charset="-122"/>
              </a:rPr>
              <a:t>为概率密度函数</a:t>
            </a:r>
            <a:endParaRPr lang="zh-CN" altLang="en-US" sz="2100">
              <a:latin typeface="楷体" panose="02010609060101010101" pitchFamily="49" charset="-122"/>
              <a:ea typeface="楷体" panose="02010609060101010101" pitchFamily="49" charset="-122"/>
            </a:endParaRPr>
          </a:p>
        </p:txBody>
      </p:sp>
      <p:sp>
        <p:nvSpPr>
          <p:cNvPr id="7174" name="Rectangle 6">
            <a:extLst>
              <a:ext uri="{FF2B5EF4-FFF2-40B4-BE49-F238E27FC236}">
                <a16:creationId xmlns:a16="http://schemas.microsoft.com/office/drawing/2014/main" id="{68E50ED8-ABF1-42B0-8F9A-39D110C33E83}"/>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75" name="Object 7">
            <a:extLst>
              <a:ext uri="{FF2B5EF4-FFF2-40B4-BE49-F238E27FC236}">
                <a16:creationId xmlns:a16="http://schemas.microsoft.com/office/drawing/2014/main" id="{16F14453-AE09-4567-BDF4-6A791FE95487}"/>
              </a:ext>
            </a:extLst>
          </p:cNvPr>
          <p:cNvGraphicFramePr>
            <a:graphicFrameLocks noChangeAspect="1"/>
          </p:cNvGraphicFramePr>
          <p:nvPr/>
        </p:nvGraphicFramePr>
        <p:xfrm>
          <a:off x="1676400" y="4191000"/>
          <a:ext cx="2133600" cy="430213"/>
        </p:xfrm>
        <a:graphic>
          <a:graphicData uri="http://schemas.openxmlformats.org/presentationml/2006/ole">
            <mc:AlternateContent xmlns:mc="http://schemas.openxmlformats.org/markup-compatibility/2006">
              <mc:Choice xmlns:v="urn:schemas-microsoft-com:vml" Requires="v">
                <p:oleObj spid="_x0000_s46188" name="公式" r:id="rId3" imgW="990170" imgH="203112" progId="Equation.3">
                  <p:embed/>
                </p:oleObj>
              </mc:Choice>
              <mc:Fallback>
                <p:oleObj name="公式" r:id="rId3" imgW="990170" imgH="203112" progId="Equation.3">
                  <p:embed/>
                  <p:pic>
                    <p:nvPicPr>
                      <p:cNvPr id="7175" name="Object 7">
                        <a:extLst>
                          <a:ext uri="{FF2B5EF4-FFF2-40B4-BE49-F238E27FC236}">
                            <a16:creationId xmlns:a16="http://schemas.microsoft.com/office/drawing/2014/main" id="{16F14453-AE09-4567-BDF4-6A791FE95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91000"/>
                        <a:ext cx="21336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8">
            <a:extLst>
              <a:ext uri="{FF2B5EF4-FFF2-40B4-BE49-F238E27FC236}">
                <a16:creationId xmlns:a16="http://schemas.microsoft.com/office/drawing/2014/main" id="{F3A4C955-0783-4D81-83BB-C37A74F42951}"/>
              </a:ext>
            </a:extLst>
          </p:cNvPr>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77" name="Object 9">
            <a:extLst>
              <a:ext uri="{FF2B5EF4-FFF2-40B4-BE49-F238E27FC236}">
                <a16:creationId xmlns:a16="http://schemas.microsoft.com/office/drawing/2014/main" id="{F63EB740-95E1-4A9F-BC06-7C5655EB304E}"/>
              </a:ext>
            </a:extLst>
          </p:cNvPr>
          <p:cNvGraphicFramePr>
            <a:graphicFrameLocks noChangeAspect="1"/>
          </p:cNvGraphicFramePr>
          <p:nvPr/>
        </p:nvGraphicFramePr>
        <p:xfrm>
          <a:off x="3810000" y="3962400"/>
          <a:ext cx="1727200" cy="809625"/>
        </p:xfrm>
        <a:graphic>
          <a:graphicData uri="http://schemas.openxmlformats.org/presentationml/2006/ole">
            <mc:AlternateContent xmlns:mc="http://schemas.openxmlformats.org/markup-compatibility/2006">
              <mc:Choice xmlns:v="urn:schemas-microsoft-com:vml" Requires="v">
                <p:oleObj spid="_x0000_s46189" name="公式" r:id="rId5" imgW="711000" imgH="330120" progId="Equation.3">
                  <p:embed/>
                </p:oleObj>
              </mc:Choice>
              <mc:Fallback>
                <p:oleObj name="公式" r:id="rId5" imgW="711000" imgH="330120" progId="Equation.3">
                  <p:embed/>
                  <p:pic>
                    <p:nvPicPr>
                      <p:cNvPr id="7177" name="Object 9">
                        <a:extLst>
                          <a:ext uri="{FF2B5EF4-FFF2-40B4-BE49-F238E27FC236}">
                            <a16:creationId xmlns:a16="http://schemas.microsoft.com/office/drawing/2014/main" id="{F63EB740-95E1-4A9F-BC06-7C5655EB30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962400"/>
                        <a:ext cx="17272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10">
            <a:extLst>
              <a:ext uri="{FF2B5EF4-FFF2-40B4-BE49-F238E27FC236}">
                <a16:creationId xmlns:a16="http://schemas.microsoft.com/office/drawing/2014/main" id="{0FF7990F-C2C7-42EE-BF1B-37F50B951067}"/>
              </a:ext>
            </a:extLst>
          </p:cNvPr>
          <p:cNvSpPr>
            <a:spLocks noChangeArrowheads="1"/>
          </p:cNvSpPr>
          <p:nvPr/>
        </p:nvSpPr>
        <p:spPr bwMode="auto">
          <a:xfrm>
            <a:off x="3347864" y="742202"/>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ea typeface="楷体" panose="02010609060101010101" pitchFamily="49" charset="-122"/>
              </a:rPr>
              <a:t>可靠度函数</a:t>
            </a:r>
          </a:p>
        </p:txBody>
      </p:sp>
      <p:sp>
        <p:nvSpPr>
          <p:cNvPr id="9" name="Rectangle 4">
            <a:extLst>
              <a:ext uri="{FF2B5EF4-FFF2-40B4-BE49-F238E27FC236}">
                <a16:creationId xmlns:a16="http://schemas.microsoft.com/office/drawing/2014/main" id="{01080AC3-BB40-4601-9488-694EEC8F96F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B04F61A9-8128-40E0-8E76-F986A956D82F}"/>
              </a:ext>
            </a:extLst>
          </p:cNvPr>
          <p:cNvSpPr>
            <a:spLocks noGrp="1"/>
          </p:cNvSpPr>
          <p:nvPr>
            <p:ph type="sldNum" sz="quarter" idx="12"/>
          </p:nvPr>
        </p:nvSpPr>
        <p:spPr/>
        <p:txBody>
          <a:bodyPr/>
          <a:lstStyle/>
          <a:p>
            <a:fld id="{D2E81AF1-86B2-4F40-8011-AC6A9142C1CA}" type="slidenum">
              <a:rPr lang="zh-CN" altLang="en-US" smtClean="0"/>
              <a:t>23</a:t>
            </a:fld>
            <a:endParaRPr lang="zh-CN" altLang="en-US"/>
          </a:p>
        </p:txBody>
      </p:sp>
    </p:spTree>
    <p:extLst>
      <p:ext uri="{BB962C8B-B14F-4D97-AF65-F5344CB8AC3E}">
        <p14:creationId xmlns:p14="http://schemas.microsoft.com/office/powerpoint/2010/main" val="3661056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9">
            <a:extLst>
              <a:ext uri="{FF2B5EF4-FFF2-40B4-BE49-F238E27FC236}">
                <a16:creationId xmlns:a16="http://schemas.microsoft.com/office/drawing/2014/main" id="{4F2DC6C8-D382-4005-9BF4-3FCD014199CF}"/>
              </a:ext>
            </a:extLst>
          </p:cNvPr>
          <p:cNvSpPr>
            <a:spLocks noGrp="1" noChangeArrowheads="1"/>
          </p:cNvSpPr>
          <p:nvPr>
            <p:ph type="title"/>
          </p:nvPr>
        </p:nvSpPr>
        <p:spPr>
          <a:xfrm>
            <a:off x="457200" y="304800"/>
            <a:ext cx="8229600" cy="1143000"/>
          </a:xfrm>
        </p:spPr>
        <p:txBody>
          <a:bodyPr/>
          <a:lstStyle/>
          <a:p>
            <a:r>
              <a:rPr lang="zh-CN" altLang="en-US" dirty="0"/>
              <a:t>可靠度</a:t>
            </a:r>
            <a:endParaRPr lang="zh-CN" altLang="zh-CN" dirty="0"/>
          </a:p>
        </p:txBody>
      </p:sp>
      <p:sp>
        <p:nvSpPr>
          <p:cNvPr id="17411" name="Rectangle 3">
            <a:extLst>
              <a:ext uri="{FF2B5EF4-FFF2-40B4-BE49-F238E27FC236}">
                <a16:creationId xmlns:a16="http://schemas.microsoft.com/office/drawing/2014/main" id="{8E844A36-2337-46BC-9173-EAE744C22FEA}"/>
              </a:ext>
            </a:extLst>
          </p:cNvPr>
          <p:cNvSpPr>
            <a:spLocks noGrp="1" noChangeArrowheads="1"/>
          </p:cNvSpPr>
          <p:nvPr>
            <p:ph type="body" sz="half" idx="1"/>
          </p:nvPr>
        </p:nvSpPr>
        <p:spPr>
          <a:xfrm>
            <a:off x="609600" y="1752600"/>
            <a:ext cx="8001000" cy="4267200"/>
          </a:xfrm>
        </p:spPr>
        <p:txBody>
          <a:bodyPr/>
          <a:lstStyle/>
          <a:p>
            <a:pPr>
              <a:buFont typeface="Wingdings" panose="05000000000000000000" pitchFamily="2" charset="2"/>
              <a:buNone/>
            </a:pPr>
            <a:r>
              <a:rPr lang="en-US" altLang="zh-CN" sz="20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可靠度</a:t>
            </a:r>
            <a:r>
              <a:rPr lang="fr-FR" altLang="zh-CN" sz="2200" i="1" dirty="0">
                <a:latin typeface="楷体" panose="02010609060101010101" pitchFamily="49" charset="-122"/>
                <a:ea typeface="楷体" panose="02010609060101010101" pitchFamily="49" charset="-122"/>
              </a:rPr>
              <a:t>R(t)</a:t>
            </a:r>
            <a:r>
              <a:rPr lang="zh-CN" altLang="fr-FR" sz="2200" dirty="0">
                <a:latin typeface="楷体" panose="02010609060101010101" pitchFamily="49" charset="-122"/>
                <a:ea typeface="楷体" panose="02010609060101010101" pitchFamily="49" charset="-122"/>
              </a:rPr>
              <a:t>可以用统计方法来估计。设有  个产品在规定的条件下开始使用。 令开始工作的时刻 </a:t>
            </a:r>
            <a:r>
              <a:rPr lang="fr-FR" altLang="zh-CN" sz="2200" dirty="0">
                <a:latin typeface="楷体" panose="02010609060101010101" pitchFamily="49" charset="-122"/>
                <a:ea typeface="楷体" panose="02010609060101010101" pitchFamily="49" charset="-122"/>
              </a:rPr>
              <a:t>t</a:t>
            </a:r>
            <a:r>
              <a:rPr lang="zh-CN" altLang="fr-FR" sz="2200" dirty="0">
                <a:latin typeface="楷体" panose="02010609060101010101" pitchFamily="49" charset="-122"/>
                <a:ea typeface="楷体" panose="02010609060101010101" pitchFamily="49" charset="-122"/>
              </a:rPr>
              <a:t>取为</a:t>
            </a:r>
            <a:r>
              <a:rPr lang="fr-FR" altLang="zh-CN" sz="2200" dirty="0">
                <a:latin typeface="楷体" panose="02010609060101010101" pitchFamily="49" charset="-122"/>
                <a:ea typeface="楷体" panose="02010609060101010101" pitchFamily="49" charset="-122"/>
              </a:rPr>
              <a:t>0</a:t>
            </a:r>
            <a:r>
              <a:rPr lang="zh-CN" altLang="fr-FR" sz="2200" dirty="0">
                <a:latin typeface="楷体" panose="02010609060101010101" pitchFamily="49" charset="-122"/>
                <a:ea typeface="楷体" panose="02010609060101010101" pitchFamily="49" charset="-122"/>
              </a:rPr>
              <a:t>，到指定时刻</a:t>
            </a:r>
            <a:r>
              <a:rPr lang="fr-FR" altLang="zh-CN" sz="2200" dirty="0">
                <a:latin typeface="楷体" panose="02010609060101010101" pitchFamily="49" charset="-122"/>
                <a:ea typeface="楷体" panose="02010609060101010101" pitchFamily="49" charset="-122"/>
              </a:rPr>
              <a:t>t</a:t>
            </a:r>
            <a:r>
              <a:rPr lang="zh-CN" altLang="fr-FR" sz="2200" dirty="0">
                <a:latin typeface="楷体" panose="02010609060101010101" pitchFamily="49" charset="-122"/>
                <a:ea typeface="楷体" panose="02010609060101010101" pitchFamily="49" charset="-122"/>
              </a:rPr>
              <a:t>时已发生失效数</a:t>
            </a:r>
            <a:r>
              <a:rPr lang="fr-FR" altLang="zh-CN" sz="2200" i="1" dirty="0">
                <a:latin typeface="楷体" panose="02010609060101010101" pitchFamily="49" charset="-122"/>
                <a:ea typeface="楷体" panose="02010609060101010101" pitchFamily="49" charset="-122"/>
              </a:rPr>
              <a:t>r(t)</a:t>
            </a:r>
            <a:r>
              <a:rPr lang="fr-FR" altLang="zh-CN" sz="2200" dirty="0">
                <a:latin typeface="楷体" panose="02010609060101010101" pitchFamily="49" charset="-122"/>
                <a:ea typeface="楷体" panose="02010609060101010101" pitchFamily="49" charset="-122"/>
              </a:rPr>
              <a:t>, </a:t>
            </a:r>
            <a:r>
              <a:rPr lang="zh-CN" altLang="fr-FR" sz="2200" dirty="0">
                <a:latin typeface="楷体" panose="02010609060101010101" pitchFamily="49" charset="-122"/>
                <a:ea typeface="楷体" panose="02010609060101010101" pitchFamily="49" charset="-122"/>
              </a:rPr>
              <a:t>亦即在此时刻尚能继续工作的产品数为  </a:t>
            </a:r>
            <a:r>
              <a:rPr lang="fr-FR" altLang="zh-CN" sz="2200" dirty="0">
                <a:latin typeface="楷体" panose="02010609060101010101" pitchFamily="49" charset="-122"/>
                <a:ea typeface="楷体" panose="02010609060101010101" pitchFamily="49" charset="-122"/>
              </a:rPr>
              <a:t>-r(t)</a:t>
            </a:r>
            <a:r>
              <a:rPr lang="zh-CN" altLang="fr-FR" sz="2200" dirty="0">
                <a:latin typeface="楷体" panose="02010609060101010101" pitchFamily="49" charset="-122"/>
                <a:ea typeface="楷体" panose="02010609060101010101" pitchFamily="49" charset="-122"/>
              </a:rPr>
              <a:t>， 则可靠度的估计值（又称经验可靠度）为</a:t>
            </a:r>
            <a:r>
              <a:rPr lang="zh-CN" altLang="en-US" sz="2200" dirty="0">
                <a:latin typeface="楷体" panose="02010609060101010101" pitchFamily="49" charset="-122"/>
                <a:ea typeface="楷体" panose="02010609060101010101" pitchFamily="49" charset="-122"/>
              </a:rPr>
              <a:t> </a:t>
            </a:r>
          </a:p>
          <a:p>
            <a:pPr>
              <a:buFont typeface="Wingdings" panose="05000000000000000000" pitchFamily="2" charset="2"/>
              <a:buNone/>
            </a:pPr>
            <a:endParaRPr lang="zh-CN" altLang="en-US" sz="2200" dirty="0">
              <a:latin typeface="楷体" panose="02010609060101010101" pitchFamily="49" charset="-122"/>
              <a:ea typeface="楷体" panose="02010609060101010101" pitchFamily="49" charset="-122"/>
            </a:endParaRPr>
          </a:p>
          <a:p>
            <a:pPr>
              <a:buFont typeface="Wingdings" panose="05000000000000000000" pitchFamily="2" charset="2"/>
              <a:buNone/>
            </a:pPr>
            <a:endParaRPr lang="zh-CN" altLang="en-US" sz="2000" dirty="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600" dirty="0"/>
              <a:t>          </a:t>
            </a:r>
          </a:p>
          <a:p>
            <a:endParaRPr lang="en-US" altLang="zh-CN" sz="2600" dirty="0"/>
          </a:p>
        </p:txBody>
      </p:sp>
      <p:graphicFrame>
        <p:nvGraphicFramePr>
          <p:cNvPr id="17412" name="Object 4">
            <a:extLst>
              <a:ext uri="{FF2B5EF4-FFF2-40B4-BE49-F238E27FC236}">
                <a16:creationId xmlns:a16="http://schemas.microsoft.com/office/drawing/2014/main" id="{6B82A0D2-D62B-456F-8D93-315F03AB282E}"/>
              </a:ext>
            </a:extLst>
          </p:cNvPr>
          <p:cNvGraphicFramePr>
            <a:graphicFrameLocks noGrp="1" noChangeAspect="1"/>
          </p:cNvGraphicFramePr>
          <p:nvPr>
            <p:ph sz="quarter" idx="2"/>
            <p:extLst>
              <p:ext uri="{D42A27DB-BD31-4B8C-83A1-F6EECF244321}">
                <p14:modId xmlns:p14="http://schemas.microsoft.com/office/powerpoint/2010/main" val="234145904"/>
              </p:ext>
            </p:extLst>
          </p:nvPr>
        </p:nvGraphicFramePr>
        <p:xfrm>
          <a:off x="3275856" y="3630613"/>
          <a:ext cx="2297112" cy="788987"/>
        </p:xfrm>
        <a:graphic>
          <a:graphicData uri="http://schemas.openxmlformats.org/presentationml/2006/ole">
            <mc:AlternateContent xmlns:mc="http://schemas.openxmlformats.org/markup-compatibility/2006">
              <mc:Choice xmlns:v="urn:schemas-microsoft-com:vml" Requires="v">
                <p:oleObj spid="_x0000_s47265" name="公式" r:id="rId3" imgW="1015920" imgH="431640" progId="Equation.3">
                  <p:embed/>
                </p:oleObj>
              </mc:Choice>
              <mc:Fallback>
                <p:oleObj name="公式" r:id="rId3" imgW="1015920" imgH="431640" progId="Equation.3">
                  <p:embed/>
                  <p:pic>
                    <p:nvPicPr>
                      <p:cNvPr id="17412" name="Object 4">
                        <a:extLst>
                          <a:ext uri="{FF2B5EF4-FFF2-40B4-BE49-F238E27FC236}">
                            <a16:creationId xmlns:a16="http://schemas.microsoft.com/office/drawing/2014/main" id="{6B82A0D2-D62B-456F-8D93-315F03AB2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630613"/>
                        <a:ext cx="2297112"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Rectangle 7">
            <a:extLst>
              <a:ext uri="{FF2B5EF4-FFF2-40B4-BE49-F238E27FC236}">
                <a16:creationId xmlns:a16="http://schemas.microsoft.com/office/drawing/2014/main" id="{B643DAC1-2690-465B-B7FF-43F1DA32411A}"/>
              </a:ext>
            </a:extLst>
          </p:cNvPr>
          <p:cNvSpPr>
            <a:spLocks noChangeArrowheads="1"/>
          </p:cNvSpPr>
          <p:nvPr/>
        </p:nvSpPr>
        <p:spPr bwMode="auto">
          <a:xfrm>
            <a:off x="381000" y="47244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SzPct val="200000"/>
            </a:pPr>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t=0</a:t>
            </a:r>
            <a:r>
              <a:rPr lang="zh-CN" altLang="en-US" sz="2400" dirty="0">
                <a:latin typeface="楷体" panose="02010609060101010101" pitchFamily="49" charset="-122"/>
                <a:ea typeface="楷体" panose="02010609060101010101" pitchFamily="49" charset="-122"/>
              </a:rPr>
              <a:t>时，投入工作的</a:t>
            </a:r>
            <a:r>
              <a:rPr lang="en-US" altLang="zh-CN" sz="2400" dirty="0">
                <a:latin typeface="楷体" panose="02010609060101010101" pitchFamily="49" charset="-122"/>
                <a:ea typeface="楷体" panose="02010609060101010101" pitchFamily="49" charset="-122"/>
              </a:rPr>
              <a:t>10000</a:t>
            </a:r>
            <a:r>
              <a:rPr lang="zh-CN" altLang="en-US" sz="2400" dirty="0">
                <a:latin typeface="楷体" panose="02010609060101010101" pitchFamily="49" charset="-122"/>
                <a:ea typeface="楷体" panose="02010609060101010101" pitchFamily="49" charset="-122"/>
              </a:rPr>
              <a:t>只灯泡，当</a:t>
            </a:r>
            <a:r>
              <a:rPr lang="en-US" altLang="zh-CN" sz="2400" dirty="0">
                <a:latin typeface="楷体" panose="02010609060101010101" pitchFamily="49" charset="-122"/>
                <a:ea typeface="楷体" panose="02010609060101010101" pitchFamily="49" charset="-122"/>
              </a:rPr>
              <a:t>t=365</a:t>
            </a:r>
            <a:r>
              <a:rPr lang="zh-CN" altLang="en-US" sz="2400" dirty="0">
                <a:latin typeface="楷体" panose="02010609060101010101" pitchFamily="49" charset="-122"/>
                <a:ea typeface="楷体" panose="02010609060101010101" pitchFamily="49" charset="-122"/>
              </a:rPr>
              <a:t>天时，发现有</a:t>
            </a:r>
            <a:r>
              <a:rPr lang="en-US" altLang="zh-CN" sz="2400" dirty="0">
                <a:latin typeface="楷体" panose="02010609060101010101" pitchFamily="49" charset="-122"/>
                <a:ea typeface="楷体" panose="02010609060101010101" pitchFamily="49" charset="-122"/>
              </a:rPr>
              <a:t>30</a:t>
            </a:r>
            <a:r>
              <a:rPr lang="zh-CN" altLang="en-US" sz="2400" dirty="0">
                <a:latin typeface="楷体" panose="02010609060101010101" pitchFamily="49" charset="-122"/>
                <a:ea typeface="楷体" panose="02010609060101010101" pitchFamily="49" charset="-122"/>
              </a:rPr>
              <a:t>只灯泡坏了，求一年时的可靠度</a:t>
            </a:r>
            <a:r>
              <a:rPr lang="en-US" altLang="zh-CN" sz="2400" dirty="0">
                <a:latin typeface="楷体" panose="02010609060101010101" pitchFamily="49" charset="-122"/>
                <a:ea typeface="楷体" panose="02010609060101010101" pitchFamily="49" charset="-122"/>
              </a:rPr>
              <a:t>.</a:t>
            </a:r>
          </a:p>
        </p:txBody>
      </p:sp>
      <p:graphicFrame>
        <p:nvGraphicFramePr>
          <p:cNvPr id="17420" name="Object 12">
            <a:extLst>
              <a:ext uri="{FF2B5EF4-FFF2-40B4-BE49-F238E27FC236}">
                <a16:creationId xmlns:a16="http://schemas.microsoft.com/office/drawing/2014/main" id="{D6B3114B-C383-4DFA-984D-4B929F8A1639}"/>
              </a:ext>
            </a:extLst>
          </p:cNvPr>
          <p:cNvGraphicFramePr>
            <a:graphicFrameLocks noGrp="1" noChangeAspect="1"/>
          </p:cNvGraphicFramePr>
          <p:nvPr>
            <p:ph sz="quarter" idx="3"/>
          </p:nvPr>
        </p:nvGraphicFramePr>
        <p:xfrm>
          <a:off x="5867400" y="1828800"/>
          <a:ext cx="347663" cy="360363"/>
        </p:xfrm>
        <a:graphic>
          <a:graphicData uri="http://schemas.openxmlformats.org/presentationml/2006/ole">
            <mc:AlternateContent xmlns:mc="http://schemas.openxmlformats.org/markup-compatibility/2006">
              <mc:Choice xmlns:v="urn:schemas-microsoft-com:vml" Requires="v">
                <p:oleObj spid="_x0000_s47266" name="公式" r:id="rId5" imgW="215640" imgH="228600" progId="Equation.3">
                  <p:embed/>
                </p:oleObj>
              </mc:Choice>
              <mc:Fallback>
                <p:oleObj name="公式" r:id="rId5" imgW="215640" imgH="228600" progId="Equation.3">
                  <p:embed/>
                  <p:pic>
                    <p:nvPicPr>
                      <p:cNvPr id="17420" name="Object 12">
                        <a:extLst>
                          <a:ext uri="{FF2B5EF4-FFF2-40B4-BE49-F238E27FC236}">
                            <a16:creationId xmlns:a16="http://schemas.microsoft.com/office/drawing/2014/main" id="{D6B3114B-C383-4DFA-984D-4B929F8A1639}"/>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828800"/>
                        <a:ext cx="3476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1" name="Object 13">
            <a:extLst>
              <a:ext uri="{FF2B5EF4-FFF2-40B4-BE49-F238E27FC236}">
                <a16:creationId xmlns:a16="http://schemas.microsoft.com/office/drawing/2014/main" id="{1A295A09-4903-4CEB-8704-9E108042692C}"/>
              </a:ext>
            </a:extLst>
          </p:cNvPr>
          <p:cNvGraphicFramePr>
            <a:graphicFrameLocks noChangeAspect="1"/>
          </p:cNvGraphicFramePr>
          <p:nvPr>
            <p:extLst>
              <p:ext uri="{D42A27DB-BD31-4B8C-83A1-F6EECF244321}">
                <p14:modId xmlns:p14="http://schemas.microsoft.com/office/powerpoint/2010/main" val="2267533070"/>
              </p:ext>
            </p:extLst>
          </p:nvPr>
        </p:nvGraphicFramePr>
        <p:xfrm>
          <a:off x="683568" y="2828939"/>
          <a:ext cx="358775" cy="381000"/>
        </p:xfrm>
        <a:graphic>
          <a:graphicData uri="http://schemas.openxmlformats.org/presentationml/2006/ole">
            <mc:AlternateContent xmlns:mc="http://schemas.openxmlformats.org/markup-compatibility/2006">
              <mc:Choice xmlns:v="urn:schemas-microsoft-com:vml" Requires="v">
                <p:oleObj spid="_x0000_s47267" name="公式" r:id="rId7" imgW="215640" imgH="228600" progId="Equation.3">
                  <p:embed/>
                </p:oleObj>
              </mc:Choice>
              <mc:Fallback>
                <p:oleObj name="公式" r:id="rId7" imgW="215640" imgH="228600" progId="Equation.3">
                  <p:embed/>
                  <p:pic>
                    <p:nvPicPr>
                      <p:cNvPr id="17421" name="Object 13">
                        <a:extLst>
                          <a:ext uri="{FF2B5EF4-FFF2-40B4-BE49-F238E27FC236}">
                            <a16:creationId xmlns:a16="http://schemas.microsoft.com/office/drawing/2014/main" id="{1A295A09-4903-4CEB-8704-9E10804269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828939"/>
                        <a:ext cx="358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4">
            <a:extLst>
              <a:ext uri="{FF2B5EF4-FFF2-40B4-BE49-F238E27FC236}">
                <a16:creationId xmlns:a16="http://schemas.microsoft.com/office/drawing/2014/main" id="{A3DEFB9F-6FF2-4B3D-BECB-A4D96C1F8880}"/>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D95B5DC1-2FE9-480F-996C-C35E8C75C76C}"/>
              </a:ext>
            </a:extLst>
          </p:cNvPr>
          <p:cNvSpPr>
            <a:spLocks noGrp="1"/>
          </p:cNvSpPr>
          <p:nvPr>
            <p:ph type="sldNum" sz="quarter" idx="10"/>
          </p:nvPr>
        </p:nvSpPr>
        <p:spPr/>
        <p:txBody>
          <a:bodyPr/>
          <a:lstStyle/>
          <a:p>
            <a:r>
              <a:rPr lang="en-GB" altLang="zh-CN"/>
              <a:t>http://www.ia.ac.cn</a:t>
            </a:r>
          </a:p>
        </p:txBody>
      </p:sp>
    </p:spTree>
    <p:extLst>
      <p:ext uri="{BB962C8B-B14F-4D97-AF65-F5344CB8AC3E}">
        <p14:creationId xmlns:p14="http://schemas.microsoft.com/office/powerpoint/2010/main" val="1026473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1B39C97-A8A7-477C-925B-58C386689AB0}"/>
              </a:ext>
            </a:extLst>
          </p:cNvPr>
          <p:cNvSpPr>
            <a:spLocks noGrp="1" noChangeArrowheads="1"/>
          </p:cNvSpPr>
          <p:nvPr>
            <p:ph type="title"/>
          </p:nvPr>
        </p:nvSpPr>
        <p:spPr/>
        <p:txBody>
          <a:bodyPr/>
          <a:lstStyle/>
          <a:p>
            <a:r>
              <a:rPr lang="zh-CN" altLang="en-US" sz="3600" dirty="0">
                <a:latin typeface="黑体" panose="02010609060101010101" pitchFamily="49" charset="-122"/>
                <a:ea typeface="黑体" panose="02010609060101010101" pitchFamily="49" charset="-122"/>
              </a:rPr>
              <a:t>维修性</a:t>
            </a:r>
          </a:p>
        </p:txBody>
      </p:sp>
      <p:sp>
        <p:nvSpPr>
          <p:cNvPr id="36867" name="Rectangle 3">
            <a:extLst>
              <a:ext uri="{FF2B5EF4-FFF2-40B4-BE49-F238E27FC236}">
                <a16:creationId xmlns:a16="http://schemas.microsoft.com/office/drawing/2014/main" id="{F809874B-FFC3-4122-8120-DFF95449FB3A}"/>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2400" b="1" dirty="0">
                <a:solidFill>
                  <a:srgbClr val="FF0000"/>
                </a:solidFill>
                <a:latin typeface="黑体" panose="02010609060101010101" pitchFamily="49" charset="-122"/>
                <a:ea typeface="黑体" panose="02010609060101010101" pitchFamily="49" charset="-122"/>
              </a:rPr>
              <a:t>维修性</a:t>
            </a:r>
            <a:r>
              <a:rPr lang="zh-CN" altLang="en-US" sz="2400" b="1" dirty="0">
                <a:latin typeface="黑体" panose="02010609060101010101" pitchFamily="49" charset="-122"/>
                <a:ea typeface="黑体" panose="02010609060101010101" pitchFamily="49" charset="-122"/>
              </a:rPr>
              <a:t>是产品在规定条件下和规定时间内</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按规定的程序和方法进行维修时保持或恢复其规定状态的能力。</a:t>
            </a:r>
          </a:p>
          <a:p>
            <a:pPr>
              <a:lnSpc>
                <a:spcPct val="80000"/>
              </a:lnSpc>
              <a:buFont typeface="Wingdings" panose="05000000000000000000" pitchFamily="2" charset="2"/>
              <a:buNone/>
            </a:pPr>
            <a:endParaRPr lang="zh-CN" altLang="en-US" sz="2400" dirty="0">
              <a:latin typeface="楷体" panose="02010609060101010101" pitchFamily="49" charset="-122"/>
              <a:ea typeface="楷体" panose="02010609060101010101" pitchFamily="49" charset="-122"/>
            </a:endParaRPr>
          </a:p>
          <a:p>
            <a:pPr>
              <a:lnSpc>
                <a:spcPct val="80000"/>
              </a:lnSpc>
            </a:pPr>
            <a:r>
              <a:rPr lang="zh-CN" altLang="en-US" sz="2000" dirty="0">
                <a:latin typeface="黑体" panose="02010609060101010101" pitchFamily="49" charset="-122"/>
                <a:ea typeface="黑体" panose="02010609060101010101" pitchFamily="49" charset="-122"/>
              </a:rPr>
              <a:t>规定条件</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主要指产品的维修级别</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包括维修的机构和场所</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如工厂或维修基地、修理所、修理车间及使用现场等</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、相应的人员</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数量及技能平</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、设备、设施、工具、备件等。</a:t>
            </a:r>
          </a:p>
          <a:p>
            <a:pPr>
              <a:lnSpc>
                <a:spcPct val="80000"/>
              </a:lnSpc>
              <a:buFont typeface="Wingdings" panose="05000000000000000000" pitchFamily="2" charset="2"/>
              <a:buNone/>
            </a:pPr>
            <a:endParaRPr lang="zh-CN" altLang="en-US" sz="2000" dirty="0">
              <a:latin typeface="黑体" panose="02010609060101010101" pitchFamily="49" charset="-122"/>
              <a:ea typeface="黑体" panose="02010609060101010101" pitchFamily="49" charset="-122"/>
            </a:endParaRPr>
          </a:p>
          <a:p>
            <a:pPr>
              <a:lnSpc>
                <a:spcPct val="80000"/>
              </a:lnSpc>
            </a:pPr>
            <a:r>
              <a:rPr lang="zh-CN" altLang="en-US" sz="2000" dirty="0">
                <a:latin typeface="黑体" panose="02010609060101010101" pitchFamily="49" charset="-122"/>
                <a:ea typeface="黑体" panose="02010609060101010101" pitchFamily="49" charset="-122"/>
              </a:rPr>
              <a:t>规定时间</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指维修工作的时间要求。</a:t>
            </a:r>
          </a:p>
          <a:p>
            <a:pPr>
              <a:lnSpc>
                <a:spcPct val="80000"/>
              </a:lnSpc>
              <a:buFont typeface="Wingdings" panose="05000000000000000000" pitchFamily="2" charset="2"/>
              <a:buNone/>
            </a:pPr>
            <a:endParaRPr lang="zh-CN" altLang="en-US" sz="2000" dirty="0">
              <a:latin typeface="黑体" panose="02010609060101010101" pitchFamily="49" charset="-122"/>
              <a:ea typeface="黑体" panose="02010609060101010101" pitchFamily="49" charset="-122"/>
            </a:endParaRPr>
          </a:p>
          <a:p>
            <a:pPr>
              <a:lnSpc>
                <a:spcPct val="80000"/>
              </a:lnSpc>
            </a:pPr>
            <a:r>
              <a:rPr lang="zh-CN" altLang="en-US" sz="2000" dirty="0">
                <a:latin typeface="黑体" panose="02010609060101010101" pitchFamily="49" charset="-122"/>
                <a:ea typeface="黑体" panose="02010609060101010101" pitchFamily="49" charset="-122"/>
              </a:rPr>
              <a:t>规定的程序和方法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指按技术文件规定采取的维修工作类型、来源和方法。</a:t>
            </a:r>
          </a:p>
          <a:p>
            <a:pPr>
              <a:lnSpc>
                <a:spcPct val="80000"/>
              </a:lnSpc>
              <a:buFont typeface="Wingdings" panose="05000000000000000000" pitchFamily="2" charset="2"/>
              <a:buNone/>
            </a:pPr>
            <a:endParaRPr lang="zh-CN" altLang="en-US" sz="2000" dirty="0">
              <a:latin typeface="黑体" panose="02010609060101010101" pitchFamily="49" charset="-122"/>
              <a:ea typeface="黑体" panose="02010609060101010101" pitchFamily="49" charset="-122"/>
            </a:endParaRPr>
          </a:p>
          <a:p>
            <a:pPr>
              <a:lnSpc>
                <a:spcPct val="80000"/>
              </a:lnSpc>
            </a:pPr>
            <a:r>
              <a:rPr lang="zh-CN" altLang="en-US" sz="2000" dirty="0">
                <a:latin typeface="黑体" panose="02010609060101010101" pitchFamily="49" charset="-122"/>
                <a:ea typeface="黑体" panose="02010609060101010101" pitchFamily="49" charset="-122"/>
              </a:rPr>
              <a:t>保持或恢复其规定状态是产品维修的目的。所说的规定状态是指产品</a:t>
            </a:r>
          </a:p>
          <a:p>
            <a:pPr>
              <a:lnSpc>
                <a:spcPct val="8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继续正常工作的状态。因此</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维修的目的是保持或恢复产品的功能和性能</a:t>
            </a:r>
            <a:r>
              <a:rPr lang="zh-CN" altLang="en-US" sz="1800" dirty="0">
                <a:latin typeface="楷体" panose="02010609060101010101" pitchFamily="49" charset="-122"/>
                <a:ea typeface="楷体" panose="02010609060101010101" pitchFamily="49" charset="-122"/>
              </a:rPr>
              <a:t>。</a:t>
            </a:r>
          </a:p>
        </p:txBody>
      </p:sp>
      <p:sp>
        <p:nvSpPr>
          <p:cNvPr id="4" name="Rectangle 4">
            <a:extLst>
              <a:ext uri="{FF2B5EF4-FFF2-40B4-BE49-F238E27FC236}">
                <a16:creationId xmlns:a16="http://schemas.microsoft.com/office/drawing/2014/main" id="{7633E43A-E057-4E60-9157-DE60FDC1F001}"/>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D1772316-DE74-4F86-8FFC-E7486C460EED}"/>
              </a:ext>
            </a:extLst>
          </p:cNvPr>
          <p:cNvSpPr>
            <a:spLocks noGrp="1"/>
          </p:cNvSpPr>
          <p:nvPr>
            <p:ph type="sldNum" sz="quarter" idx="12"/>
          </p:nvPr>
        </p:nvSpPr>
        <p:spPr/>
        <p:txBody>
          <a:bodyPr/>
          <a:lstStyle/>
          <a:p>
            <a:fld id="{D2E81AF1-86B2-4F40-8011-AC6A9142C1CA}" type="slidenum">
              <a:rPr lang="zh-CN" altLang="en-US" smtClean="0"/>
              <a:t>25</a:t>
            </a:fld>
            <a:endParaRPr lang="zh-CN" altLang="en-US"/>
          </a:p>
        </p:txBody>
      </p:sp>
    </p:spTree>
    <p:extLst>
      <p:ext uri="{BB962C8B-B14F-4D97-AF65-F5344CB8AC3E}">
        <p14:creationId xmlns:p14="http://schemas.microsoft.com/office/powerpoint/2010/main" val="377351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D56065C-EB33-4BE1-B129-4050F09CC17F}"/>
              </a:ext>
            </a:extLst>
          </p:cNvPr>
          <p:cNvSpPr>
            <a:spLocks noGrp="1" noChangeArrowheads="1"/>
          </p:cNvSpPr>
          <p:nvPr>
            <p:ph type="title"/>
          </p:nvPr>
        </p:nvSpPr>
        <p:spPr/>
        <p:txBody>
          <a:bodyPr/>
          <a:lstStyle/>
          <a:p>
            <a:r>
              <a:rPr lang="zh-CN" altLang="en-US" dirty="0"/>
              <a:t>维修与预防性维修</a:t>
            </a:r>
            <a:endParaRPr lang="zh-CN" altLang="zh-CN" dirty="0"/>
          </a:p>
        </p:txBody>
      </p:sp>
      <p:sp>
        <p:nvSpPr>
          <p:cNvPr id="37891" name="Rectangle 3">
            <a:extLst>
              <a:ext uri="{FF2B5EF4-FFF2-40B4-BE49-F238E27FC236}">
                <a16:creationId xmlns:a16="http://schemas.microsoft.com/office/drawing/2014/main" id="{C71F01EC-A13A-4F01-8A0A-0B0DB66F3ECE}"/>
              </a:ext>
            </a:extLst>
          </p:cNvPr>
          <p:cNvSpPr>
            <a:spLocks noGrp="1" noChangeArrowheads="1"/>
          </p:cNvSpPr>
          <p:nvPr>
            <p:ph type="body" idx="1"/>
          </p:nvPr>
        </p:nvSpPr>
        <p:spPr/>
        <p:txBody>
          <a:bodyPr/>
          <a:lstStyle/>
          <a:p>
            <a:pPr>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维修：使产品保持或恢复到规定状态所进行的全部活动。全部活动指所有技术和管理</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包括监督的活动</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还可能包括对产品的修改。</a:t>
            </a:r>
            <a:endParaRPr lang="en-US" altLang="zh-CN" sz="2400" dirty="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预防性维修</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通过对正常产品的系统检查、检测和发现故障征兆以防止故障发生</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使其保持在规定状态所进行的全部活动。它可以包括</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调整、润滑、定期检查和必要的修理等。</a:t>
            </a:r>
          </a:p>
          <a:p>
            <a:pPr>
              <a:buFont typeface="Wingdings" panose="05000000000000000000" pitchFamily="2" charset="2"/>
              <a:buNone/>
            </a:pPr>
            <a:endParaRPr lang="zh-CN" altLang="en-US" sz="2400" dirty="0">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预防性维修一般是计划维修。其重点是避免、减少或消除对产品有重大影响的故障的后果。</a:t>
            </a:r>
          </a:p>
          <a:p>
            <a:pPr>
              <a:buFont typeface="Wingdings" panose="05000000000000000000" pitchFamily="2" charset="2"/>
              <a:buNone/>
            </a:pPr>
            <a:endParaRPr lang="zh-CN" altLang="en-US" sz="2400" dirty="0">
              <a:latin typeface="楷体" panose="02010609060101010101" pitchFamily="49" charset="-122"/>
              <a:ea typeface="楷体" panose="02010609060101010101" pitchFamily="49" charset="-122"/>
            </a:endParaRPr>
          </a:p>
        </p:txBody>
      </p:sp>
      <p:sp>
        <p:nvSpPr>
          <p:cNvPr id="4" name="Rectangle 4">
            <a:extLst>
              <a:ext uri="{FF2B5EF4-FFF2-40B4-BE49-F238E27FC236}">
                <a16:creationId xmlns:a16="http://schemas.microsoft.com/office/drawing/2014/main" id="{071C6502-5272-4CDB-ABE6-D8040533DF8A}"/>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E66F4701-10C6-4823-8586-404DD73337B4}"/>
              </a:ext>
            </a:extLst>
          </p:cNvPr>
          <p:cNvSpPr>
            <a:spLocks noGrp="1"/>
          </p:cNvSpPr>
          <p:nvPr>
            <p:ph type="sldNum" sz="quarter" idx="12"/>
          </p:nvPr>
        </p:nvSpPr>
        <p:spPr/>
        <p:txBody>
          <a:bodyPr/>
          <a:lstStyle/>
          <a:p>
            <a:fld id="{D2E81AF1-86B2-4F40-8011-AC6A9142C1CA}" type="slidenum">
              <a:rPr lang="zh-CN" altLang="en-US" smtClean="0"/>
              <a:t>26</a:t>
            </a:fld>
            <a:endParaRPr lang="zh-CN" altLang="en-US"/>
          </a:p>
        </p:txBody>
      </p:sp>
    </p:spTree>
    <p:extLst>
      <p:ext uri="{BB962C8B-B14F-4D97-AF65-F5344CB8AC3E}">
        <p14:creationId xmlns:p14="http://schemas.microsoft.com/office/powerpoint/2010/main" val="409693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7050DEB-22E8-4C42-8022-BE5EE5A7322E}"/>
              </a:ext>
            </a:extLst>
          </p:cNvPr>
          <p:cNvSpPr>
            <a:spLocks noGrp="1" noChangeArrowheads="1"/>
          </p:cNvSpPr>
          <p:nvPr>
            <p:ph type="title"/>
          </p:nvPr>
        </p:nvSpPr>
        <p:spPr>
          <a:xfrm>
            <a:off x="827584" y="479376"/>
            <a:ext cx="8001000" cy="1216025"/>
          </a:xfrm>
        </p:spPr>
        <p:txBody>
          <a:bodyPr>
            <a:normAutofit/>
          </a:bodyPr>
          <a:lstStyle/>
          <a:p>
            <a:r>
              <a:rPr lang="zh-CN" altLang="en-US" sz="3200" dirty="0">
                <a:latin typeface="黑体" panose="02010609060101010101" pitchFamily="49" charset="-122"/>
                <a:ea typeface="黑体" panose="02010609060101010101" pitchFamily="49" charset="-122"/>
              </a:rPr>
              <a:t>平均修复时间</a:t>
            </a:r>
            <a:r>
              <a:rPr lang="en-US" altLang="zh-CN" sz="2800" dirty="0">
                <a:latin typeface="黑体" panose="02010609060101010101" pitchFamily="49" charset="-122"/>
                <a:ea typeface="黑体" panose="02010609060101010101" pitchFamily="49" charset="-122"/>
              </a:rPr>
              <a:t>( M </a:t>
            </a:r>
            <a:r>
              <a:rPr lang="en-US" altLang="zh-CN" sz="2800" dirty="0" err="1">
                <a:latin typeface="黑体" panose="02010609060101010101" pitchFamily="49" charset="-122"/>
                <a:ea typeface="黑体" panose="02010609060101010101" pitchFamily="49" charset="-122"/>
              </a:rPr>
              <a:t>ean</a:t>
            </a:r>
            <a:r>
              <a:rPr lang="en-US" altLang="zh-CN" sz="2800" dirty="0">
                <a:latin typeface="黑体" panose="02010609060101010101" pitchFamily="49" charset="-122"/>
                <a:ea typeface="黑体" panose="02010609060101010101" pitchFamily="49" charset="-122"/>
              </a:rPr>
              <a:t> Time To Repair, MTTR )</a:t>
            </a:r>
          </a:p>
        </p:txBody>
      </p:sp>
      <p:sp>
        <p:nvSpPr>
          <p:cNvPr id="40963" name="Rectangle 3">
            <a:extLst>
              <a:ext uri="{FF2B5EF4-FFF2-40B4-BE49-F238E27FC236}">
                <a16:creationId xmlns:a16="http://schemas.microsoft.com/office/drawing/2014/main" id="{FB98A5BB-A4B7-401F-98CC-5FED58D9CE28}"/>
              </a:ext>
            </a:extLst>
          </p:cNvPr>
          <p:cNvSpPr>
            <a:spLocks noGrp="1" noChangeArrowheads="1"/>
          </p:cNvSpPr>
          <p:nvPr>
            <p:ph type="body" sz="half" idx="1"/>
          </p:nvPr>
        </p:nvSpPr>
        <p:spPr>
          <a:xfrm>
            <a:off x="515144" y="1412776"/>
            <a:ext cx="8120062" cy="4267200"/>
          </a:xfrm>
        </p:spPr>
        <p:txBody>
          <a:bodyPr/>
          <a:lstStyle/>
          <a:p>
            <a:pPr>
              <a:buFont typeface="Wingdings" panose="05000000000000000000" pitchFamily="2" charset="2"/>
              <a:buNone/>
            </a:pPr>
            <a:endParaRPr lang="en-US" altLang="zh-CN" sz="2000" dirty="0">
              <a:latin typeface="Arial" panose="020B0604020202020204" pitchFamily="34" charset="0"/>
              <a:ea typeface="Batang" panose="020B0503020000020004" pitchFamily="18" charset="-127"/>
            </a:endParaRPr>
          </a:p>
          <a:p>
            <a:pPr>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在规定的条件下和规定的时间内</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产品在任一规定的维修级别上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修复性维修总时间与在该级别上被修复产品的故障总数之比。</a:t>
            </a:r>
          </a:p>
        </p:txBody>
      </p:sp>
      <p:graphicFrame>
        <p:nvGraphicFramePr>
          <p:cNvPr id="40964" name="Object 4">
            <a:extLst>
              <a:ext uri="{FF2B5EF4-FFF2-40B4-BE49-F238E27FC236}">
                <a16:creationId xmlns:a16="http://schemas.microsoft.com/office/drawing/2014/main" id="{4848B272-B308-4EFA-B607-A49BFA0EE24C}"/>
              </a:ext>
            </a:extLst>
          </p:cNvPr>
          <p:cNvGraphicFramePr>
            <a:graphicFrameLocks noGrp="1" noChangeAspect="1"/>
          </p:cNvGraphicFramePr>
          <p:nvPr>
            <p:ph sz="half" idx="2"/>
          </p:nvPr>
        </p:nvGraphicFramePr>
        <p:xfrm>
          <a:off x="2286000" y="3657600"/>
          <a:ext cx="1905000" cy="1143000"/>
        </p:xfrm>
        <a:graphic>
          <a:graphicData uri="http://schemas.openxmlformats.org/presentationml/2006/ole">
            <mc:AlternateContent xmlns:mc="http://schemas.openxmlformats.org/markup-compatibility/2006">
              <mc:Choice xmlns:v="urn:schemas-microsoft-com:vml" Requires="v">
                <p:oleObj spid="_x0000_s57400" name="公式" r:id="rId3" imgW="888840" imgH="609480" progId="Equation.3">
                  <p:embed/>
                </p:oleObj>
              </mc:Choice>
              <mc:Fallback>
                <p:oleObj name="公式" r:id="rId3" imgW="888840" imgH="609480" progId="Equation.3">
                  <p:embed/>
                  <p:pic>
                    <p:nvPicPr>
                      <p:cNvPr id="40964" name="Object 4">
                        <a:extLst>
                          <a:ext uri="{FF2B5EF4-FFF2-40B4-BE49-F238E27FC236}">
                            <a16:creationId xmlns:a16="http://schemas.microsoft.com/office/drawing/2014/main" id="{4848B272-B308-4EFA-B607-A49BFA0EE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657600"/>
                        <a:ext cx="1905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261AC0E3-910F-467A-B346-BE9F2654A2B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0757833F-9695-4AAB-AA5E-11F7FEF3D510}"/>
              </a:ext>
            </a:extLst>
          </p:cNvPr>
          <p:cNvSpPr>
            <a:spLocks noGrp="1"/>
          </p:cNvSpPr>
          <p:nvPr>
            <p:ph type="sldNum" sz="quarter" idx="12"/>
          </p:nvPr>
        </p:nvSpPr>
        <p:spPr/>
        <p:txBody>
          <a:bodyPr/>
          <a:lstStyle/>
          <a:p>
            <a:fld id="{4B183FEA-3F34-4655-AC49-67CD944C3FA7}" type="slidenum">
              <a:rPr lang="en-US" altLang="zh-CN" smtClean="0"/>
              <a:pPr/>
              <a:t>27</a:t>
            </a:fld>
            <a:endParaRPr lang="en-US" altLang="zh-CN"/>
          </a:p>
        </p:txBody>
      </p:sp>
    </p:spTree>
    <p:extLst>
      <p:ext uri="{BB962C8B-B14F-4D97-AF65-F5344CB8AC3E}">
        <p14:creationId xmlns:p14="http://schemas.microsoft.com/office/powerpoint/2010/main" val="58400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a:extLst>
              <a:ext uri="{FF2B5EF4-FFF2-40B4-BE49-F238E27FC236}">
                <a16:creationId xmlns:a16="http://schemas.microsoft.com/office/drawing/2014/main" id="{B09AEFCB-E3A5-4CE6-AF9F-FFC11A68E8F8}"/>
              </a:ext>
            </a:extLst>
          </p:cNvPr>
          <p:cNvSpPr>
            <a:spLocks noGrp="1" noChangeArrowheads="1"/>
          </p:cNvSpPr>
          <p:nvPr>
            <p:ph type="title"/>
          </p:nvPr>
        </p:nvSpPr>
        <p:spPr>
          <a:xfrm>
            <a:off x="504272" y="908720"/>
            <a:ext cx="8001000" cy="1216025"/>
          </a:xfrm>
        </p:spPr>
        <p:txBody>
          <a:bodyPr>
            <a:noAutofit/>
          </a:bodyPr>
          <a:lstStyle/>
          <a:p>
            <a:r>
              <a:rPr lang="zh-CN" altLang="en-US" sz="2800" dirty="0">
                <a:latin typeface="楷体" panose="02010609060101010101" pitchFamily="49" charset="-122"/>
                <a:ea typeface="楷体" panose="02010609060101010101" pitchFamily="49" charset="-122"/>
              </a:rPr>
              <a:t>平均故障前时间</a:t>
            </a:r>
            <a:r>
              <a:rPr lang="en-US" altLang="zh-CN" sz="2800" dirty="0">
                <a:latin typeface="楷体" panose="02010609060101010101" pitchFamily="49" charset="-122"/>
                <a:ea typeface="楷体" panose="02010609060101010101" pitchFamily="49" charset="-122"/>
              </a:rPr>
              <a:t>( Mean Time To Failure, MTTF)</a:t>
            </a:r>
            <a:br>
              <a:rPr lang="en-US" altLang="zh-CN" sz="2800" dirty="0">
                <a:latin typeface="楷体" panose="02010609060101010101" pitchFamily="49" charset="-122"/>
                <a:ea typeface="楷体" panose="02010609060101010101" pitchFamily="49" charset="-122"/>
              </a:rPr>
            </a:br>
            <a:endParaRPr lang="zh-CN" altLang="zh-CN" sz="2800" dirty="0"/>
          </a:p>
        </p:txBody>
      </p:sp>
      <p:sp>
        <p:nvSpPr>
          <p:cNvPr id="41987" name="Rectangle 3">
            <a:extLst>
              <a:ext uri="{FF2B5EF4-FFF2-40B4-BE49-F238E27FC236}">
                <a16:creationId xmlns:a16="http://schemas.microsoft.com/office/drawing/2014/main" id="{6046BD07-E743-4C0A-9464-F8C6FC6AE46A}"/>
              </a:ext>
            </a:extLst>
          </p:cNvPr>
          <p:cNvSpPr>
            <a:spLocks noGrp="1" noChangeArrowheads="1"/>
          </p:cNvSpPr>
          <p:nvPr>
            <p:ph type="body" sz="half" idx="1"/>
          </p:nvPr>
        </p:nvSpPr>
        <p:spPr>
          <a:xfrm>
            <a:off x="566738" y="1752600"/>
            <a:ext cx="7967662" cy="4267200"/>
          </a:xfrm>
        </p:spPr>
        <p:txBody>
          <a:bodyPr/>
          <a:lstStyle/>
          <a:p>
            <a:endParaRPr lang="en-US" altLang="zh-CN" sz="24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graphicFrame>
        <p:nvGraphicFramePr>
          <p:cNvPr id="41988" name="Object 4">
            <a:extLst>
              <a:ext uri="{FF2B5EF4-FFF2-40B4-BE49-F238E27FC236}">
                <a16:creationId xmlns:a16="http://schemas.microsoft.com/office/drawing/2014/main" id="{D7D2ED8D-BF69-4F5B-98DD-927A231A2788}"/>
              </a:ext>
            </a:extLst>
          </p:cNvPr>
          <p:cNvGraphicFramePr>
            <a:graphicFrameLocks noGrp="1" noChangeAspect="1"/>
          </p:cNvGraphicFramePr>
          <p:nvPr>
            <p:ph sz="half" idx="2"/>
            <p:extLst>
              <p:ext uri="{D42A27DB-BD31-4B8C-83A1-F6EECF244321}">
                <p14:modId xmlns:p14="http://schemas.microsoft.com/office/powerpoint/2010/main" val="2300937092"/>
              </p:ext>
            </p:extLst>
          </p:nvPr>
        </p:nvGraphicFramePr>
        <p:xfrm>
          <a:off x="987425" y="2819400"/>
          <a:ext cx="7397750" cy="2209800"/>
        </p:xfrm>
        <a:graphic>
          <a:graphicData uri="http://schemas.openxmlformats.org/presentationml/2006/ole">
            <mc:AlternateContent xmlns:mc="http://schemas.openxmlformats.org/markup-compatibility/2006">
              <mc:Choice xmlns:v="urn:schemas-microsoft-com:vml" Requires="v">
                <p:oleObj spid="_x0000_s58424" name="Equation" r:id="rId3" imgW="3911400" imgH="1168200" progId="Equation.DSMT4">
                  <p:embed/>
                </p:oleObj>
              </mc:Choice>
              <mc:Fallback>
                <p:oleObj name="Equation" r:id="rId3" imgW="3911400" imgH="1168200" progId="Equation.DSMT4">
                  <p:embed/>
                  <p:pic>
                    <p:nvPicPr>
                      <p:cNvPr id="41988" name="Object 4">
                        <a:extLst>
                          <a:ext uri="{FF2B5EF4-FFF2-40B4-BE49-F238E27FC236}">
                            <a16:creationId xmlns:a16="http://schemas.microsoft.com/office/drawing/2014/main" id="{D7D2ED8D-BF69-4F5B-98DD-927A231A2788}"/>
                          </a:ext>
                        </a:extLst>
                      </p:cNvPr>
                      <p:cNvPicPr>
                        <a:picLocks noChangeAspect="1" noChangeArrowheads="1"/>
                      </p:cNvPicPr>
                      <p:nvPr/>
                    </p:nvPicPr>
                    <p:blipFill>
                      <a:blip r:embed="rId4"/>
                      <a:srcRect/>
                      <a:stretch>
                        <a:fillRect/>
                      </a:stretch>
                    </p:blipFill>
                    <p:spPr bwMode="auto">
                      <a:xfrm>
                        <a:off x="987425" y="2819400"/>
                        <a:ext cx="739775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0A6093D5-C838-4B73-B880-CD6F87ED8FC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88C8D865-8741-409A-A2F8-7DCC0205C9B2}"/>
              </a:ext>
            </a:extLst>
          </p:cNvPr>
          <p:cNvSpPr>
            <a:spLocks noGrp="1"/>
          </p:cNvSpPr>
          <p:nvPr>
            <p:ph type="sldNum" sz="quarter" idx="12"/>
          </p:nvPr>
        </p:nvSpPr>
        <p:spPr/>
        <p:txBody>
          <a:bodyPr/>
          <a:lstStyle/>
          <a:p>
            <a:fld id="{4B183FEA-3F34-4655-AC49-67CD944C3FA7}" type="slidenum">
              <a:rPr lang="en-US" altLang="zh-CN" smtClean="0"/>
              <a:pPr/>
              <a:t>28</a:t>
            </a:fld>
            <a:endParaRPr lang="en-US" altLang="zh-CN"/>
          </a:p>
        </p:txBody>
      </p:sp>
    </p:spTree>
    <p:extLst>
      <p:ext uri="{BB962C8B-B14F-4D97-AF65-F5344CB8AC3E}">
        <p14:creationId xmlns:p14="http://schemas.microsoft.com/office/powerpoint/2010/main" val="238245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a:extLst>
              <a:ext uri="{FF2B5EF4-FFF2-40B4-BE49-F238E27FC236}">
                <a16:creationId xmlns:a16="http://schemas.microsoft.com/office/drawing/2014/main" id="{A52301BC-6952-42A8-AB0E-71C8FD48DC0C}"/>
              </a:ext>
            </a:extLst>
          </p:cNvPr>
          <p:cNvSpPr>
            <a:spLocks noGrp="1" noChangeArrowheads="1"/>
          </p:cNvSpPr>
          <p:nvPr>
            <p:ph type="title"/>
          </p:nvPr>
        </p:nvSpPr>
        <p:spPr>
          <a:xfrm>
            <a:off x="608712" y="524086"/>
            <a:ext cx="8001000" cy="1216025"/>
          </a:xfrm>
        </p:spPr>
        <p:txBody>
          <a:bodyPr>
            <a:noAutofit/>
          </a:bodyPr>
          <a:lstStyle/>
          <a:p>
            <a:r>
              <a:rPr lang="zh-CN" altLang="en-US" sz="2800" dirty="0">
                <a:latin typeface="黑体" panose="02010609060101010101" pitchFamily="49" charset="-122"/>
                <a:ea typeface="黑体" panose="02010609060101010101" pitchFamily="49" charset="-122"/>
              </a:rPr>
              <a:t>平均故障间隔时间</a:t>
            </a:r>
            <a:br>
              <a:rPr lang="en-US" altLang="zh-CN" sz="2800" dirty="0">
                <a:latin typeface="楷体" panose="02010609060101010101" pitchFamily="49" charset="-122"/>
                <a:ea typeface="楷体" panose="02010609060101010101" pitchFamily="49" charset="-122"/>
              </a:rPr>
            </a:br>
            <a:r>
              <a:rPr lang="en-US" altLang="zh-CN" sz="2800" dirty="0">
                <a:latin typeface="楷体" panose="02010609060101010101" pitchFamily="49" charset="-122"/>
                <a:ea typeface="楷体" panose="02010609060101010101" pitchFamily="49" charset="-122"/>
              </a:rPr>
              <a:t>(Mean Time Between Failure, MTBF)</a:t>
            </a:r>
            <a:endParaRPr lang="zh-CN" altLang="zh-CN" sz="2800" dirty="0"/>
          </a:p>
        </p:txBody>
      </p:sp>
      <p:graphicFrame>
        <p:nvGraphicFramePr>
          <p:cNvPr id="43012" name="Object 4">
            <a:extLst>
              <a:ext uri="{FF2B5EF4-FFF2-40B4-BE49-F238E27FC236}">
                <a16:creationId xmlns:a16="http://schemas.microsoft.com/office/drawing/2014/main" id="{563C3300-645E-4349-B589-4D78515C8616}"/>
              </a:ext>
            </a:extLst>
          </p:cNvPr>
          <p:cNvGraphicFramePr>
            <a:graphicFrameLocks noGrp="1" noChangeAspect="1"/>
          </p:cNvGraphicFramePr>
          <p:nvPr>
            <p:ph sz="half" idx="2"/>
            <p:extLst>
              <p:ext uri="{D42A27DB-BD31-4B8C-83A1-F6EECF244321}">
                <p14:modId xmlns:p14="http://schemas.microsoft.com/office/powerpoint/2010/main" val="2183173092"/>
              </p:ext>
            </p:extLst>
          </p:nvPr>
        </p:nvGraphicFramePr>
        <p:xfrm>
          <a:off x="608712" y="2153841"/>
          <a:ext cx="7924800" cy="2286000"/>
        </p:xfrm>
        <a:graphic>
          <a:graphicData uri="http://schemas.openxmlformats.org/presentationml/2006/ole">
            <mc:AlternateContent xmlns:mc="http://schemas.openxmlformats.org/markup-compatibility/2006">
              <mc:Choice xmlns:v="urn:schemas-microsoft-com:vml" Requires="v">
                <p:oleObj spid="_x0000_s59447" name="公式" r:id="rId3" imgW="4927320" imgH="1396800" progId="Equation.3">
                  <p:embed/>
                </p:oleObj>
              </mc:Choice>
              <mc:Fallback>
                <p:oleObj name="公式" r:id="rId3" imgW="4927320" imgH="1396800" progId="Equation.3">
                  <p:embed/>
                  <p:pic>
                    <p:nvPicPr>
                      <p:cNvPr id="43012" name="Object 4">
                        <a:extLst>
                          <a:ext uri="{FF2B5EF4-FFF2-40B4-BE49-F238E27FC236}">
                            <a16:creationId xmlns:a16="http://schemas.microsoft.com/office/drawing/2014/main" id="{563C3300-645E-4349-B589-4D78515C8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12" y="2153841"/>
                        <a:ext cx="7924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5" name="Picture 7">
            <a:extLst>
              <a:ext uri="{FF2B5EF4-FFF2-40B4-BE49-F238E27FC236}">
                <a16:creationId xmlns:a16="http://schemas.microsoft.com/office/drawing/2014/main" id="{7C1FDF44-2862-4862-A527-8F253F44FC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973" y="4811340"/>
            <a:ext cx="8008773" cy="1010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6" name="Text Box 8">
            <a:extLst>
              <a:ext uri="{FF2B5EF4-FFF2-40B4-BE49-F238E27FC236}">
                <a16:creationId xmlns:a16="http://schemas.microsoft.com/office/drawing/2014/main" id="{E8D6FEDB-A500-4CC6-956D-2ABBC676F791}"/>
              </a:ext>
            </a:extLst>
          </p:cNvPr>
          <p:cNvSpPr txBox="1">
            <a:spLocks noChangeArrowheads="1"/>
          </p:cNvSpPr>
          <p:nvPr/>
        </p:nvSpPr>
        <p:spPr bwMode="auto">
          <a:xfrm>
            <a:off x="6781800" y="5638800"/>
            <a:ext cx="1463675"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7" name="Rectangle 4">
            <a:extLst>
              <a:ext uri="{FF2B5EF4-FFF2-40B4-BE49-F238E27FC236}">
                <a16:creationId xmlns:a16="http://schemas.microsoft.com/office/drawing/2014/main" id="{66913D47-52BC-443F-B1F2-BCCFB51792DF}"/>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4ADD608E-3125-483F-B6B9-2B9894077ABF}"/>
              </a:ext>
            </a:extLst>
          </p:cNvPr>
          <p:cNvSpPr>
            <a:spLocks noGrp="1"/>
          </p:cNvSpPr>
          <p:nvPr>
            <p:ph type="sldNum" sz="quarter" idx="12"/>
          </p:nvPr>
        </p:nvSpPr>
        <p:spPr/>
        <p:txBody>
          <a:bodyPr/>
          <a:lstStyle/>
          <a:p>
            <a:fld id="{4B183FEA-3F34-4655-AC49-67CD944C3FA7}" type="slidenum">
              <a:rPr lang="en-US" altLang="zh-CN" smtClean="0"/>
              <a:pPr/>
              <a:t>29</a:t>
            </a:fld>
            <a:endParaRPr lang="en-US" altLang="zh-CN"/>
          </a:p>
        </p:txBody>
      </p:sp>
    </p:spTree>
    <p:extLst>
      <p:ext uri="{BB962C8B-B14F-4D97-AF65-F5344CB8AC3E}">
        <p14:creationId xmlns:p14="http://schemas.microsoft.com/office/powerpoint/2010/main" val="322578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dirty="0">
                <a:solidFill>
                  <a:srgbClr val="FC3A3A"/>
                </a:solidFill>
                <a:effectLst>
                  <a:outerShdw blurRad="38100" dist="38100" dir="2700000" algn="tl">
                    <a:srgbClr val="000000"/>
                  </a:outerShdw>
                </a:effectLst>
                <a:ea typeface="宋体" pitchFamily="2" charset="-122"/>
              </a:rPr>
              <a:t>2.1 </a:t>
            </a:r>
            <a:r>
              <a:rPr kumimoji="1" lang="zh-CN" altLang="en-US" sz="4000" b="1" dirty="0">
                <a:solidFill>
                  <a:srgbClr val="FC3A3A"/>
                </a:solidFill>
                <a:effectLst>
                  <a:outerShdw blurRad="38100" dist="38100" dir="2700000" algn="tl">
                    <a:srgbClr val="000000"/>
                  </a:outerShdw>
                </a:effectLst>
                <a:ea typeface="宋体" pitchFamily="2" charset="-122"/>
              </a:rPr>
              <a:t>系统开发流程及设计原则</a:t>
            </a:r>
          </a:p>
        </p:txBody>
      </p:sp>
      <p:sp>
        <p:nvSpPr>
          <p:cNvPr id="2" name="灯片编号占位符 1">
            <a:extLst>
              <a:ext uri="{FF2B5EF4-FFF2-40B4-BE49-F238E27FC236}">
                <a16:creationId xmlns:a16="http://schemas.microsoft.com/office/drawing/2014/main" id="{BD1ACB3B-46A3-4290-BB5A-3EE3428378EB}"/>
              </a:ext>
            </a:extLst>
          </p:cNvPr>
          <p:cNvSpPr>
            <a:spLocks noGrp="1"/>
          </p:cNvSpPr>
          <p:nvPr>
            <p:ph type="sldNum" sz="quarter" idx="12"/>
          </p:nvPr>
        </p:nvSpPr>
        <p:spPr/>
        <p:txBody>
          <a:bodyPr/>
          <a:lstStyle/>
          <a:p>
            <a:fld id="{A379167F-0E9D-4B64-BC75-927482D095DB}" type="slidenum">
              <a:rPr lang="zh-CN" altLang="en-US" smtClean="0"/>
              <a:t>3</a:t>
            </a:fld>
            <a:endParaRPr lang="zh-CN" altLang="en-US"/>
          </a:p>
        </p:txBody>
      </p:sp>
    </p:spTree>
    <p:extLst>
      <p:ext uri="{BB962C8B-B14F-4D97-AF65-F5344CB8AC3E}">
        <p14:creationId xmlns:p14="http://schemas.microsoft.com/office/powerpoint/2010/main" val="6868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a:extLst>
              <a:ext uri="{FF2B5EF4-FFF2-40B4-BE49-F238E27FC236}">
                <a16:creationId xmlns:a16="http://schemas.microsoft.com/office/drawing/2014/main" id="{01E7CAD5-2601-4755-9799-8FA9311612B0}"/>
              </a:ext>
            </a:extLst>
          </p:cNvPr>
          <p:cNvSpPr>
            <a:spLocks noChangeArrowheads="1"/>
          </p:cNvSpPr>
          <p:nvPr/>
        </p:nvSpPr>
        <p:spPr bwMode="auto">
          <a:xfrm>
            <a:off x="1143000" y="152400"/>
            <a:ext cx="6813376"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a:r>
              <a:rPr lang="zh-CN" altLang="en-US" sz="3600" b="1" dirty="0">
                <a:solidFill>
                  <a:schemeClr val="tx1"/>
                </a:solidFill>
                <a:latin typeface="黑体" panose="02010609060101010101" pitchFamily="49" charset="-122"/>
                <a:ea typeface="黑体" panose="02010609060101010101" pitchFamily="49" charset="-122"/>
              </a:rPr>
              <a:t>典型可靠性模型</a:t>
            </a:r>
            <a:r>
              <a:rPr lang="zh-CN" altLang="en-US" sz="3600" b="1" dirty="0">
                <a:solidFill>
                  <a:srgbClr val="0033CC"/>
                </a:solidFill>
                <a:latin typeface="楷体" panose="02010609060101010101" pitchFamily="49" charset="-122"/>
                <a:ea typeface="楷体" panose="02010609060101010101" pitchFamily="49" charset="-122"/>
              </a:rPr>
              <a:t>	</a:t>
            </a:r>
          </a:p>
        </p:txBody>
      </p:sp>
      <p:pic>
        <p:nvPicPr>
          <p:cNvPr id="108549" name="Picture 5">
            <a:extLst>
              <a:ext uri="{FF2B5EF4-FFF2-40B4-BE49-F238E27FC236}">
                <a16:creationId xmlns:a16="http://schemas.microsoft.com/office/drawing/2014/main" id="{27DD3947-0C4E-434A-AC70-F85520404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3820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F8F6E06B-BF39-490A-91DD-5518B14CC87A}"/>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99702103-0E43-408A-8DA5-C61750802711}"/>
              </a:ext>
            </a:extLst>
          </p:cNvPr>
          <p:cNvSpPr>
            <a:spLocks noGrp="1"/>
          </p:cNvSpPr>
          <p:nvPr>
            <p:ph type="sldNum" sz="quarter" idx="12"/>
          </p:nvPr>
        </p:nvSpPr>
        <p:spPr/>
        <p:txBody>
          <a:bodyPr/>
          <a:lstStyle/>
          <a:p>
            <a:fld id="{D2E81AF1-86B2-4F40-8011-AC6A9142C1CA}" type="slidenum">
              <a:rPr lang="zh-CN" altLang="en-US" smtClean="0"/>
              <a:t>30</a:t>
            </a:fld>
            <a:endParaRPr lang="zh-CN" altLang="en-US"/>
          </a:p>
        </p:txBody>
      </p:sp>
    </p:spTree>
    <p:extLst>
      <p:ext uri="{BB962C8B-B14F-4D97-AF65-F5344CB8AC3E}">
        <p14:creationId xmlns:p14="http://schemas.microsoft.com/office/powerpoint/2010/main" val="2307080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a:extLst>
              <a:ext uri="{FF2B5EF4-FFF2-40B4-BE49-F238E27FC236}">
                <a16:creationId xmlns:a16="http://schemas.microsoft.com/office/drawing/2014/main" id="{51104726-2A18-4244-BF67-B9EFFDD22469}"/>
              </a:ext>
            </a:extLst>
          </p:cNvPr>
          <p:cNvSpPr>
            <a:spLocks noChangeArrowheads="1"/>
          </p:cNvSpPr>
          <p:nvPr/>
        </p:nvSpPr>
        <p:spPr bwMode="auto">
          <a:xfrm>
            <a:off x="539552" y="332656"/>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a:r>
              <a:rPr lang="zh-CN" altLang="en-US" sz="3600" b="1" dirty="0">
                <a:solidFill>
                  <a:schemeClr val="tx1"/>
                </a:solidFill>
                <a:latin typeface="黑体" panose="02010609060101010101" pitchFamily="49" charset="-122"/>
                <a:ea typeface="黑体" panose="02010609060101010101" pitchFamily="49" charset="-122"/>
              </a:rPr>
              <a:t>串联模型</a:t>
            </a:r>
          </a:p>
        </p:txBody>
      </p:sp>
      <p:sp>
        <p:nvSpPr>
          <p:cNvPr id="109573" name="Rectangle 5">
            <a:extLst>
              <a:ext uri="{FF2B5EF4-FFF2-40B4-BE49-F238E27FC236}">
                <a16:creationId xmlns:a16="http://schemas.microsoft.com/office/drawing/2014/main" id="{6C7E946A-5A41-43FF-A14F-9F937365212D}"/>
              </a:ext>
            </a:extLst>
          </p:cNvPr>
          <p:cNvSpPr>
            <a:spLocks noChangeArrowheads="1"/>
          </p:cNvSpPr>
          <p:nvPr/>
        </p:nvSpPr>
        <p:spPr bwMode="auto">
          <a:xfrm>
            <a:off x="457200" y="1828800"/>
            <a:ext cx="8458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dirty="0">
                <a:latin typeface="黑体" panose="02010609060101010101" pitchFamily="49" charset="-122"/>
                <a:ea typeface="黑体" panose="02010609060101010101" pitchFamily="49" charset="-122"/>
              </a:rPr>
              <a:t>定义</a:t>
            </a:r>
          </a:p>
          <a:p>
            <a:pPr>
              <a:buFont typeface="Wingdings" panose="05000000000000000000" pitchFamily="2" charset="2"/>
              <a:buNone/>
            </a:pPr>
            <a:r>
              <a:rPr lang="zh-CN" altLang="en-US" sz="32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组成系统的所有单元中任一单元的故障都会导致整个系统</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故障的称为串联系统。串联系统是最常用和最简单的模型之一。</a:t>
            </a:r>
          </a:p>
          <a:p>
            <a:pPr lvl="1">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lvl="1">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串联系统的逻辑图如下图所示：</a:t>
            </a:r>
          </a:p>
          <a:p>
            <a:pPr>
              <a:buFont typeface="Wingdings" panose="05000000000000000000" pitchFamily="2" charset="2"/>
              <a:buNone/>
            </a:pPr>
            <a:endParaRPr lang="en-US" altLang="zh-CN" sz="2400" dirty="0">
              <a:solidFill>
                <a:srgbClr val="0000FF"/>
              </a:solidFill>
              <a:latin typeface="楷体" panose="02010609060101010101" pitchFamily="49" charset="-122"/>
              <a:ea typeface="楷体" panose="02010609060101010101" pitchFamily="49" charset="-122"/>
            </a:endParaRPr>
          </a:p>
        </p:txBody>
      </p:sp>
      <p:pic>
        <p:nvPicPr>
          <p:cNvPr id="109574" name="Picture 6">
            <a:extLst>
              <a:ext uri="{FF2B5EF4-FFF2-40B4-BE49-F238E27FC236}">
                <a16:creationId xmlns:a16="http://schemas.microsoft.com/office/drawing/2014/main" id="{BAD5720C-3395-46E9-8CD8-375F51778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00600"/>
            <a:ext cx="571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747B0CF2-2303-4959-BB5C-694E6AFEDCE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3E7A42A7-C938-4F8A-8330-9B0D50C3B0F5}"/>
              </a:ext>
            </a:extLst>
          </p:cNvPr>
          <p:cNvSpPr>
            <a:spLocks noGrp="1"/>
          </p:cNvSpPr>
          <p:nvPr>
            <p:ph type="sldNum" sz="quarter" idx="12"/>
          </p:nvPr>
        </p:nvSpPr>
        <p:spPr/>
        <p:txBody>
          <a:bodyPr/>
          <a:lstStyle/>
          <a:p>
            <a:fld id="{D2E81AF1-86B2-4F40-8011-AC6A9142C1CA}" type="slidenum">
              <a:rPr lang="zh-CN" altLang="en-US" smtClean="0"/>
              <a:t>31</a:t>
            </a:fld>
            <a:endParaRPr lang="zh-CN" altLang="en-US"/>
          </a:p>
        </p:txBody>
      </p:sp>
    </p:spTree>
    <p:extLst>
      <p:ext uri="{BB962C8B-B14F-4D97-AF65-F5344CB8AC3E}">
        <p14:creationId xmlns:p14="http://schemas.microsoft.com/office/powerpoint/2010/main" val="229211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a:extLst>
              <a:ext uri="{FF2B5EF4-FFF2-40B4-BE49-F238E27FC236}">
                <a16:creationId xmlns:a16="http://schemas.microsoft.com/office/drawing/2014/main" id="{645A0DE9-ACB9-4506-85E7-BC15626405E9}"/>
              </a:ext>
            </a:extLst>
          </p:cNvPr>
          <p:cNvSpPr>
            <a:spLocks noChangeArrowheads="1"/>
          </p:cNvSpPr>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a:r>
              <a:rPr lang="zh-CN" altLang="en-US" sz="3600" b="1" dirty="0">
                <a:latin typeface="黑体" panose="02010609060101010101" pitchFamily="49" charset="-122"/>
                <a:ea typeface="黑体" panose="02010609060101010101" pitchFamily="49" charset="-122"/>
              </a:rPr>
              <a:t>串联系统数学模型	</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F01DB1C-BB7A-49D4-B87E-D3D5B801D565}"/>
                  </a:ext>
                </a:extLst>
              </p:cNvPr>
              <p:cNvSpPr/>
              <p:nvPr/>
            </p:nvSpPr>
            <p:spPr>
              <a:xfrm>
                <a:off x="2339752" y="1844824"/>
                <a:ext cx="3096344"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oMath>
                  </m:oMathPara>
                </a14:m>
                <a:endParaRPr lang="zh-CN" altLang="en-US" dirty="0"/>
              </a:p>
            </p:txBody>
          </p:sp>
        </mc:Choice>
        <mc:Fallback xmlns="">
          <p:sp>
            <p:nvSpPr>
              <p:cNvPr id="3" name="矩形 2">
                <a:extLst>
                  <a:ext uri="{FF2B5EF4-FFF2-40B4-BE49-F238E27FC236}">
                    <a16:creationId xmlns:a16="http://schemas.microsoft.com/office/drawing/2014/main" id="{BF01DB1C-BB7A-49D4-B87E-D3D5B801D565}"/>
                  </a:ext>
                </a:extLst>
              </p:cNvPr>
              <p:cNvSpPr>
                <a:spLocks noRot="1" noChangeAspect="1" noMove="1" noResize="1" noEditPoints="1" noAdjustHandles="1" noChangeArrowheads="1" noChangeShapeType="1" noTextEdit="1"/>
              </p:cNvSpPr>
              <p:nvPr/>
            </p:nvSpPr>
            <p:spPr>
              <a:xfrm>
                <a:off x="2339752" y="1844824"/>
                <a:ext cx="3096344" cy="848566"/>
              </a:xfrm>
              <a:prstGeom prst="rect">
                <a:avLst/>
              </a:prstGeom>
              <a:blipFill>
                <a:blip r:embed="rId2"/>
                <a:stretch>
                  <a:fillRect/>
                </a:stretch>
              </a:blipFill>
            </p:spPr>
            <p:txBody>
              <a:bodyPr/>
              <a:lstStyle/>
              <a:p>
                <a:r>
                  <a:rPr lang="zh-CN" altLang="en-US">
                    <a:noFill/>
                  </a:rPr>
                  <a:t> </a:t>
                </a:r>
              </a:p>
            </p:txBody>
          </p:sp>
        </mc:Fallback>
      </mc:AlternateContent>
      <p:sp>
        <p:nvSpPr>
          <p:cNvPr id="7" name="Rectangle 3">
            <a:extLst>
              <a:ext uri="{FF2B5EF4-FFF2-40B4-BE49-F238E27FC236}">
                <a16:creationId xmlns:a16="http://schemas.microsoft.com/office/drawing/2014/main" id="{27129D44-7063-4CE7-BBB1-C002422AE47E}"/>
              </a:ext>
            </a:extLst>
          </p:cNvPr>
          <p:cNvSpPr txBox="1">
            <a:spLocks noChangeArrowheads="1"/>
          </p:cNvSpPr>
          <p:nvPr/>
        </p:nvSpPr>
        <p:spPr>
          <a:xfrm>
            <a:off x="574675" y="3429000"/>
            <a:ext cx="8272462" cy="1964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在设计时，为提高串联系统的可靠性，可从下列三方面考虑：</a:t>
            </a:r>
          </a:p>
          <a:p>
            <a:pPr lvl="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 </a:t>
            </a:r>
            <a:r>
              <a:rPr lang="zh-CN" altLang="en-US" sz="2400" dirty="0">
                <a:latin typeface="黑体" panose="02010609060101010101" pitchFamily="49" charset="-122"/>
                <a:ea typeface="黑体" panose="02010609060101010101" pitchFamily="49" charset="-122"/>
              </a:rPr>
              <a:t>尽可能减少串联单元数目</a:t>
            </a:r>
          </a:p>
          <a:p>
            <a:pPr lvl="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(b) </a:t>
            </a:r>
            <a:r>
              <a:rPr lang="zh-CN" altLang="en-US" sz="2400" dirty="0">
                <a:solidFill>
                  <a:srgbClr val="FF0000"/>
                </a:solidFill>
                <a:latin typeface="黑体" panose="02010609060101010101" pitchFamily="49" charset="-122"/>
                <a:ea typeface="黑体" panose="02010609060101010101" pitchFamily="49" charset="-122"/>
              </a:rPr>
              <a:t>提高单元可靠性，降低其故障率</a:t>
            </a:r>
          </a:p>
          <a:p>
            <a:pPr lvl="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(c) </a:t>
            </a:r>
            <a:r>
              <a:rPr lang="zh-CN" altLang="en-US" sz="2400" dirty="0">
                <a:latin typeface="黑体" panose="02010609060101010101" pitchFamily="49" charset="-122"/>
                <a:ea typeface="黑体" panose="02010609060101010101" pitchFamily="49" charset="-122"/>
              </a:rPr>
              <a:t>缩短工作时间</a:t>
            </a:r>
            <a:endParaRPr lang="en-US" altLang="zh-CN" sz="24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CA6A4C4-3165-4B15-9B9C-952FBB04D39B}"/>
              </a:ext>
            </a:extLst>
          </p:cNvPr>
          <p:cNvSpPr>
            <a:spLocks noGrp="1"/>
          </p:cNvSpPr>
          <p:nvPr>
            <p:ph type="sldNum" sz="quarter" idx="12"/>
          </p:nvPr>
        </p:nvSpPr>
        <p:spPr/>
        <p:txBody>
          <a:bodyPr/>
          <a:lstStyle/>
          <a:p>
            <a:fld id="{D2E81AF1-86B2-4F40-8011-AC6A9142C1CA}" type="slidenum">
              <a:rPr lang="zh-CN" altLang="en-US" smtClean="0"/>
              <a:t>32</a:t>
            </a:fld>
            <a:endParaRPr lang="zh-CN" altLang="en-US"/>
          </a:p>
        </p:txBody>
      </p:sp>
      <p:sp>
        <p:nvSpPr>
          <p:cNvPr id="9" name="Rectangle 4">
            <a:extLst>
              <a:ext uri="{FF2B5EF4-FFF2-40B4-BE49-F238E27FC236}">
                <a16:creationId xmlns:a16="http://schemas.microsoft.com/office/drawing/2014/main" id="{E3DF12F1-2C66-4C42-AA5A-E2023C1612A3}"/>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Tree>
    <p:extLst>
      <p:ext uri="{BB962C8B-B14F-4D97-AF65-F5344CB8AC3E}">
        <p14:creationId xmlns:p14="http://schemas.microsoft.com/office/powerpoint/2010/main" val="37742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a:extLst>
              <a:ext uri="{FF2B5EF4-FFF2-40B4-BE49-F238E27FC236}">
                <a16:creationId xmlns:a16="http://schemas.microsoft.com/office/drawing/2014/main" id="{527B234F-6AC2-465F-985B-40FEF92A8B93}"/>
              </a:ext>
            </a:extLst>
          </p:cNvPr>
          <p:cNvSpPr>
            <a:spLocks noChangeArrowheads="1"/>
          </p:cNvSpPr>
          <p:nvPr/>
        </p:nvSpPr>
        <p:spPr bwMode="auto">
          <a:xfrm>
            <a:off x="533400" y="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a:r>
              <a:rPr lang="zh-CN" altLang="en-US" sz="3600" b="1" dirty="0">
                <a:solidFill>
                  <a:schemeClr val="tx1"/>
                </a:solidFill>
                <a:latin typeface="黑体" panose="02010609060101010101" pitchFamily="49" charset="-122"/>
                <a:ea typeface="黑体" panose="02010609060101010101" pitchFamily="49" charset="-122"/>
              </a:rPr>
              <a:t>并联模型</a:t>
            </a:r>
          </a:p>
        </p:txBody>
      </p:sp>
      <p:sp>
        <p:nvSpPr>
          <p:cNvPr id="113669" name="Rectangle 5">
            <a:extLst>
              <a:ext uri="{FF2B5EF4-FFF2-40B4-BE49-F238E27FC236}">
                <a16:creationId xmlns:a16="http://schemas.microsoft.com/office/drawing/2014/main" id="{9532F6BA-A4F9-4476-AC56-8726B6B4A23B}"/>
              </a:ext>
            </a:extLst>
          </p:cNvPr>
          <p:cNvSpPr>
            <a:spLocks noChangeArrowheads="1"/>
          </p:cNvSpPr>
          <p:nvPr/>
        </p:nvSpPr>
        <p:spPr bwMode="auto">
          <a:xfrm>
            <a:off x="304800" y="1752600"/>
            <a:ext cx="8382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组成系统的所有单元都发生故障时，系统才发生故障的称</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为并联系统。并联系统是最简单的冗余系统（有贮备模型）	</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并联系统的逻辑图如图所示，其数学模型为</a:t>
            </a:r>
          </a:p>
        </p:txBody>
      </p:sp>
      <p:pic>
        <p:nvPicPr>
          <p:cNvPr id="113670" name="Picture 6">
            <a:extLst>
              <a:ext uri="{FF2B5EF4-FFF2-40B4-BE49-F238E27FC236}">
                <a16:creationId xmlns:a16="http://schemas.microsoft.com/office/drawing/2014/main" id="{3244DCE5-E952-4078-979B-7EDAA92D5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43400"/>
            <a:ext cx="3352800"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71" name="Picture 7">
            <a:extLst>
              <a:ext uri="{FF2B5EF4-FFF2-40B4-BE49-F238E27FC236}">
                <a16:creationId xmlns:a16="http://schemas.microsoft.com/office/drawing/2014/main" id="{8A5C4D87-5AAA-4CEB-8DD3-DACED4197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2000"/>
            <a:ext cx="41767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a:extLst>
              <a:ext uri="{FF2B5EF4-FFF2-40B4-BE49-F238E27FC236}">
                <a16:creationId xmlns:a16="http://schemas.microsoft.com/office/drawing/2014/main" id="{EEA58AFE-3CEE-476D-9C32-8CA06779721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36690255-21B6-431C-A09E-09BDD3B401F5}"/>
              </a:ext>
            </a:extLst>
          </p:cNvPr>
          <p:cNvSpPr>
            <a:spLocks noGrp="1"/>
          </p:cNvSpPr>
          <p:nvPr>
            <p:ph type="sldNum" sz="quarter" idx="12"/>
          </p:nvPr>
        </p:nvSpPr>
        <p:spPr/>
        <p:txBody>
          <a:bodyPr/>
          <a:lstStyle/>
          <a:p>
            <a:fld id="{D2E81AF1-86B2-4F40-8011-AC6A9142C1CA}" type="slidenum">
              <a:rPr lang="zh-CN" altLang="en-US" smtClean="0"/>
              <a:t>33</a:t>
            </a:fld>
            <a:endParaRPr lang="zh-CN" altLang="en-US"/>
          </a:p>
        </p:txBody>
      </p:sp>
    </p:spTree>
    <p:extLst>
      <p:ext uri="{BB962C8B-B14F-4D97-AF65-F5344CB8AC3E}">
        <p14:creationId xmlns:p14="http://schemas.microsoft.com/office/powerpoint/2010/main" val="250173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68" name="Rectangle 72">
            <a:extLst>
              <a:ext uri="{FF2B5EF4-FFF2-40B4-BE49-F238E27FC236}">
                <a16:creationId xmlns:a16="http://schemas.microsoft.com/office/drawing/2014/main" id="{0EE3CF82-DFF6-49E8-9D52-CBE841B3A764}"/>
              </a:ext>
            </a:extLst>
          </p:cNvPr>
          <p:cNvSpPr>
            <a:spLocks noChangeArrowheads="1"/>
          </p:cNvSpPr>
          <p:nvPr/>
        </p:nvSpPr>
        <p:spPr bwMode="auto">
          <a:xfrm>
            <a:off x="609600" y="1676400"/>
            <a:ext cx="8362950"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某元件可靠性为</a:t>
            </a:r>
            <a:r>
              <a:rPr lang="en-US" altLang="zh-CN" sz="2400" dirty="0">
                <a:latin typeface="楷体" panose="02010609060101010101" pitchFamily="49" charset="-122"/>
                <a:ea typeface="楷体" panose="02010609060101010101" pitchFamily="49" charset="-122"/>
              </a:rPr>
              <a:t>0.95</a:t>
            </a:r>
            <a:r>
              <a:rPr lang="zh-CN" altLang="en-US" sz="2400" dirty="0">
                <a:latin typeface="楷体" panose="02010609060101010101" pitchFamily="49" charset="-122"/>
                <a:ea typeface="楷体" panose="02010609060101010101" pitchFamily="49" charset="-122"/>
              </a:rPr>
              <a:t>，求下列系统的可靠性？</a:t>
            </a:r>
          </a:p>
          <a:p>
            <a:endParaRPr lang="zh-CN" altLang="en-US" sz="2400" dirty="0">
              <a:latin typeface="楷体" panose="02010609060101010101" pitchFamily="49" charset="-122"/>
              <a:ea typeface="楷体" panose="02010609060101010101" pitchFamily="49" charset="-122"/>
            </a:endParaRPr>
          </a:p>
          <a:p>
            <a:endParaRPr lang="zh-CN" altLang="en-US" dirty="0"/>
          </a:p>
          <a:p>
            <a:pPr>
              <a:buFont typeface="Wingdings" panose="05000000000000000000" pitchFamily="2" charset="2"/>
              <a:buNone/>
            </a:pPr>
            <a:r>
              <a:rPr lang="zh-CN" altLang="en-US" sz="2400" dirty="0">
                <a:ea typeface="楷体" panose="02010609060101010101" pitchFamily="49" charset="-122"/>
              </a:rPr>
              <a:t> </a:t>
            </a:r>
          </a:p>
          <a:p>
            <a:pPr>
              <a:buFont typeface="Wingdings" panose="05000000000000000000" pitchFamily="2" charset="2"/>
              <a:buNone/>
            </a:pPr>
            <a:r>
              <a:rPr lang="zh-CN" altLang="en-US" sz="2400" dirty="0">
                <a:ea typeface="楷体" panose="02010609060101010101" pitchFamily="49" charset="-122"/>
              </a:rPr>
              <a:t>求下列系统的可靠性？</a:t>
            </a:r>
          </a:p>
        </p:txBody>
      </p:sp>
      <p:grpSp>
        <p:nvGrpSpPr>
          <p:cNvPr id="106569" name="Group 73">
            <a:extLst>
              <a:ext uri="{FF2B5EF4-FFF2-40B4-BE49-F238E27FC236}">
                <a16:creationId xmlns:a16="http://schemas.microsoft.com/office/drawing/2014/main" id="{4C9DAA41-852D-48DD-A4A4-8F4A247291B2}"/>
              </a:ext>
            </a:extLst>
          </p:cNvPr>
          <p:cNvGrpSpPr>
            <a:grpSpLocks/>
          </p:cNvGrpSpPr>
          <p:nvPr/>
        </p:nvGrpSpPr>
        <p:grpSpPr bwMode="auto">
          <a:xfrm>
            <a:off x="1524000" y="2209800"/>
            <a:ext cx="4648200" cy="1223963"/>
            <a:chOff x="703" y="1389"/>
            <a:chExt cx="3220" cy="771"/>
          </a:xfrm>
        </p:grpSpPr>
        <p:sp>
          <p:nvSpPr>
            <p:cNvPr id="106570" name="Rectangle 74">
              <a:extLst>
                <a:ext uri="{FF2B5EF4-FFF2-40B4-BE49-F238E27FC236}">
                  <a16:creationId xmlns:a16="http://schemas.microsoft.com/office/drawing/2014/main" id="{A77BFE7A-23EA-4867-87D1-8EF0A40339C5}"/>
                </a:ext>
              </a:extLst>
            </p:cNvPr>
            <p:cNvSpPr>
              <a:spLocks noChangeArrowheads="1"/>
            </p:cNvSpPr>
            <p:nvPr/>
          </p:nvSpPr>
          <p:spPr bwMode="auto">
            <a:xfrm>
              <a:off x="1383" y="1434"/>
              <a:ext cx="454"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1" name="Rectangle 75">
              <a:extLst>
                <a:ext uri="{FF2B5EF4-FFF2-40B4-BE49-F238E27FC236}">
                  <a16:creationId xmlns:a16="http://schemas.microsoft.com/office/drawing/2014/main" id="{FCF90D47-9159-47F9-A06C-7247EBD537CA}"/>
                </a:ext>
              </a:extLst>
            </p:cNvPr>
            <p:cNvSpPr>
              <a:spLocks noChangeArrowheads="1"/>
            </p:cNvSpPr>
            <p:nvPr/>
          </p:nvSpPr>
          <p:spPr bwMode="auto">
            <a:xfrm>
              <a:off x="1383" y="1706"/>
              <a:ext cx="454"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2" name="Rectangle 76">
              <a:extLst>
                <a:ext uri="{FF2B5EF4-FFF2-40B4-BE49-F238E27FC236}">
                  <a16:creationId xmlns:a16="http://schemas.microsoft.com/office/drawing/2014/main" id="{535D7126-9C6A-449F-8BB0-DFF38007AF5F}"/>
                </a:ext>
              </a:extLst>
            </p:cNvPr>
            <p:cNvSpPr>
              <a:spLocks noChangeArrowheads="1"/>
            </p:cNvSpPr>
            <p:nvPr/>
          </p:nvSpPr>
          <p:spPr bwMode="auto">
            <a:xfrm>
              <a:off x="1383" y="2024"/>
              <a:ext cx="454"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3" name="Line 77">
              <a:extLst>
                <a:ext uri="{FF2B5EF4-FFF2-40B4-BE49-F238E27FC236}">
                  <a16:creationId xmlns:a16="http://schemas.microsoft.com/office/drawing/2014/main" id="{3CED4BA1-33FC-4683-A838-E15A6218D702}"/>
                </a:ext>
              </a:extLst>
            </p:cNvPr>
            <p:cNvSpPr>
              <a:spLocks noChangeShapeType="1"/>
            </p:cNvSpPr>
            <p:nvPr/>
          </p:nvSpPr>
          <p:spPr bwMode="auto">
            <a:xfrm>
              <a:off x="1156" y="148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4" name="Line 78">
              <a:extLst>
                <a:ext uri="{FF2B5EF4-FFF2-40B4-BE49-F238E27FC236}">
                  <a16:creationId xmlns:a16="http://schemas.microsoft.com/office/drawing/2014/main" id="{84C6159B-F41A-44DC-8F20-7CC27AEB4362}"/>
                </a:ext>
              </a:extLst>
            </p:cNvPr>
            <p:cNvSpPr>
              <a:spLocks noChangeShapeType="1"/>
            </p:cNvSpPr>
            <p:nvPr/>
          </p:nvSpPr>
          <p:spPr bwMode="auto">
            <a:xfrm>
              <a:off x="1156" y="1797"/>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5" name="Line 79">
              <a:extLst>
                <a:ext uri="{FF2B5EF4-FFF2-40B4-BE49-F238E27FC236}">
                  <a16:creationId xmlns:a16="http://schemas.microsoft.com/office/drawing/2014/main" id="{9AB57C6B-F15E-42C2-B435-2AEDC194AF71}"/>
                </a:ext>
              </a:extLst>
            </p:cNvPr>
            <p:cNvSpPr>
              <a:spLocks noChangeShapeType="1"/>
            </p:cNvSpPr>
            <p:nvPr/>
          </p:nvSpPr>
          <p:spPr bwMode="auto">
            <a:xfrm>
              <a:off x="1156" y="2115"/>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6" name="Line 80">
              <a:extLst>
                <a:ext uri="{FF2B5EF4-FFF2-40B4-BE49-F238E27FC236}">
                  <a16:creationId xmlns:a16="http://schemas.microsoft.com/office/drawing/2014/main" id="{3BFFBBC7-B5D1-44B4-AA38-D1B070BE1993}"/>
                </a:ext>
              </a:extLst>
            </p:cNvPr>
            <p:cNvSpPr>
              <a:spLocks noChangeShapeType="1"/>
            </p:cNvSpPr>
            <p:nvPr/>
          </p:nvSpPr>
          <p:spPr bwMode="auto">
            <a:xfrm>
              <a:off x="1156" y="1480"/>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7" name="Line 81">
              <a:extLst>
                <a:ext uri="{FF2B5EF4-FFF2-40B4-BE49-F238E27FC236}">
                  <a16:creationId xmlns:a16="http://schemas.microsoft.com/office/drawing/2014/main" id="{15919782-A44F-4A51-98F3-24426B890C9F}"/>
                </a:ext>
              </a:extLst>
            </p:cNvPr>
            <p:cNvSpPr>
              <a:spLocks noChangeShapeType="1"/>
            </p:cNvSpPr>
            <p:nvPr/>
          </p:nvSpPr>
          <p:spPr bwMode="auto">
            <a:xfrm>
              <a:off x="703" y="1797"/>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8" name="Line 82">
              <a:extLst>
                <a:ext uri="{FF2B5EF4-FFF2-40B4-BE49-F238E27FC236}">
                  <a16:creationId xmlns:a16="http://schemas.microsoft.com/office/drawing/2014/main" id="{048529AD-2EF1-4FAD-97BD-C0B867D7DF36}"/>
                </a:ext>
              </a:extLst>
            </p:cNvPr>
            <p:cNvSpPr>
              <a:spLocks noChangeShapeType="1"/>
            </p:cNvSpPr>
            <p:nvPr/>
          </p:nvSpPr>
          <p:spPr bwMode="auto">
            <a:xfrm>
              <a:off x="1837" y="148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9" name="Line 83">
              <a:extLst>
                <a:ext uri="{FF2B5EF4-FFF2-40B4-BE49-F238E27FC236}">
                  <a16:creationId xmlns:a16="http://schemas.microsoft.com/office/drawing/2014/main" id="{BC2C4ACA-C185-495D-B2A4-431D75CDCAEE}"/>
                </a:ext>
              </a:extLst>
            </p:cNvPr>
            <p:cNvSpPr>
              <a:spLocks noChangeShapeType="1"/>
            </p:cNvSpPr>
            <p:nvPr/>
          </p:nvSpPr>
          <p:spPr bwMode="auto">
            <a:xfrm>
              <a:off x="1837" y="1797"/>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0" name="Line 84">
              <a:extLst>
                <a:ext uri="{FF2B5EF4-FFF2-40B4-BE49-F238E27FC236}">
                  <a16:creationId xmlns:a16="http://schemas.microsoft.com/office/drawing/2014/main" id="{CB07C55A-1290-4C69-90DB-C761538AF62E}"/>
                </a:ext>
              </a:extLst>
            </p:cNvPr>
            <p:cNvSpPr>
              <a:spLocks noChangeShapeType="1"/>
            </p:cNvSpPr>
            <p:nvPr/>
          </p:nvSpPr>
          <p:spPr bwMode="auto">
            <a:xfrm>
              <a:off x="1837" y="211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1" name="Line 85">
              <a:extLst>
                <a:ext uri="{FF2B5EF4-FFF2-40B4-BE49-F238E27FC236}">
                  <a16:creationId xmlns:a16="http://schemas.microsoft.com/office/drawing/2014/main" id="{E6A71822-51C1-4D0F-A87D-9CDD274F33E0}"/>
                </a:ext>
              </a:extLst>
            </p:cNvPr>
            <p:cNvSpPr>
              <a:spLocks noChangeShapeType="1"/>
            </p:cNvSpPr>
            <p:nvPr/>
          </p:nvSpPr>
          <p:spPr bwMode="auto">
            <a:xfrm>
              <a:off x="1973" y="1480"/>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2" name="Line 86">
              <a:extLst>
                <a:ext uri="{FF2B5EF4-FFF2-40B4-BE49-F238E27FC236}">
                  <a16:creationId xmlns:a16="http://schemas.microsoft.com/office/drawing/2014/main" id="{ED768D1C-396A-45DD-8D8C-354FAD226D6C}"/>
                </a:ext>
              </a:extLst>
            </p:cNvPr>
            <p:cNvSpPr>
              <a:spLocks noChangeShapeType="1"/>
            </p:cNvSpPr>
            <p:nvPr/>
          </p:nvSpPr>
          <p:spPr bwMode="auto">
            <a:xfrm>
              <a:off x="1973" y="1797"/>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3" name="Line 87">
              <a:extLst>
                <a:ext uri="{FF2B5EF4-FFF2-40B4-BE49-F238E27FC236}">
                  <a16:creationId xmlns:a16="http://schemas.microsoft.com/office/drawing/2014/main" id="{663541AF-A800-4A03-AB38-E0088A35F736}"/>
                </a:ext>
              </a:extLst>
            </p:cNvPr>
            <p:cNvSpPr>
              <a:spLocks noChangeShapeType="1"/>
            </p:cNvSpPr>
            <p:nvPr/>
          </p:nvSpPr>
          <p:spPr bwMode="auto">
            <a:xfrm>
              <a:off x="2200" y="1480"/>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4" name="Line 88">
              <a:extLst>
                <a:ext uri="{FF2B5EF4-FFF2-40B4-BE49-F238E27FC236}">
                  <a16:creationId xmlns:a16="http://schemas.microsoft.com/office/drawing/2014/main" id="{397FFA2E-D781-41E7-8AE9-77A23ACD118F}"/>
                </a:ext>
              </a:extLst>
            </p:cNvPr>
            <p:cNvSpPr>
              <a:spLocks noChangeShapeType="1"/>
            </p:cNvSpPr>
            <p:nvPr/>
          </p:nvSpPr>
          <p:spPr bwMode="auto">
            <a:xfrm>
              <a:off x="2200" y="148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5" name="Line 89">
              <a:extLst>
                <a:ext uri="{FF2B5EF4-FFF2-40B4-BE49-F238E27FC236}">
                  <a16:creationId xmlns:a16="http://schemas.microsoft.com/office/drawing/2014/main" id="{10FF853B-706A-40DC-B92B-28CE47081DFD}"/>
                </a:ext>
              </a:extLst>
            </p:cNvPr>
            <p:cNvSpPr>
              <a:spLocks noChangeShapeType="1"/>
            </p:cNvSpPr>
            <p:nvPr/>
          </p:nvSpPr>
          <p:spPr bwMode="auto">
            <a:xfrm>
              <a:off x="2200" y="2115"/>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6" name="Rectangle 90">
              <a:extLst>
                <a:ext uri="{FF2B5EF4-FFF2-40B4-BE49-F238E27FC236}">
                  <a16:creationId xmlns:a16="http://schemas.microsoft.com/office/drawing/2014/main" id="{773129F8-FFFD-46E5-B356-12D0106930B4}"/>
                </a:ext>
              </a:extLst>
            </p:cNvPr>
            <p:cNvSpPr>
              <a:spLocks noChangeArrowheads="1"/>
            </p:cNvSpPr>
            <p:nvPr/>
          </p:nvSpPr>
          <p:spPr bwMode="auto">
            <a:xfrm>
              <a:off x="2472" y="1389"/>
              <a:ext cx="453"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7" name="Rectangle 91">
              <a:extLst>
                <a:ext uri="{FF2B5EF4-FFF2-40B4-BE49-F238E27FC236}">
                  <a16:creationId xmlns:a16="http://schemas.microsoft.com/office/drawing/2014/main" id="{9F8F390C-EA84-4179-9BBF-6C629B6885C1}"/>
                </a:ext>
              </a:extLst>
            </p:cNvPr>
            <p:cNvSpPr>
              <a:spLocks noChangeArrowheads="1"/>
            </p:cNvSpPr>
            <p:nvPr/>
          </p:nvSpPr>
          <p:spPr bwMode="auto">
            <a:xfrm>
              <a:off x="2472" y="2024"/>
              <a:ext cx="453"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8" name="Line 92">
              <a:extLst>
                <a:ext uri="{FF2B5EF4-FFF2-40B4-BE49-F238E27FC236}">
                  <a16:creationId xmlns:a16="http://schemas.microsoft.com/office/drawing/2014/main" id="{74494572-B847-492D-8E1F-BA466B3933CD}"/>
                </a:ext>
              </a:extLst>
            </p:cNvPr>
            <p:cNvSpPr>
              <a:spLocks noChangeShapeType="1"/>
            </p:cNvSpPr>
            <p:nvPr/>
          </p:nvSpPr>
          <p:spPr bwMode="auto">
            <a:xfrm>
              <a:off x="2925" y="1480"/>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89" name="Line 93">
              <a:extLst>
                <a:ext uri="{FF2B5EF4-FFF2-40B4-BE49-F238E27FC236}">
                  <a16:creationId xmlns:a16="http://schemas.microsoft.com/office/drawing/2014/main" id="{75CBDD06-FB44-4443-8938-DFC6CBED673C}"/>
                </a:ext>
              </a:extLst>
            </p:cNvPr>
            <p:cNvSpPr>
              <a:spLocks noChangeShapeType="1"/>
            </p:cNvSpPr>
            <p:nvPr/>
          </p:nvSpPr>
          <p:spPr bwMode="auto">
            <a:xfrm>
              <a:off x="2925" y="2115"/>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0" name="Line 94">
              <a:extLst>
                <a:ext uri="{FF2B5EF4-FFF2-40B4-BE49-F238E27FC236}">
                  <a16:creationId xmlns:a16="http://schemas.microsoft.com/office/drawing/2014/main" id="{F2D15B39-A3EE-440B-B0A5-60E5F891659A}"/>
                </a:ext>
              </a:extLst>
            </p:cNvPr>
            <p:cNvSpPr>
              <a:spLocks noChangeShapeType="1"/>
            </p:cNvSpPr>
            <p:nvPr/>
          </p:nvSpPr>
          <p:spPr bwMode="auto">
            <a:xfrm>
              <a:off x="3107" y="1480"/>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1" name="Line 95">
              <a:extLst>
                <a:ext uri="{FF2B5EF4-FFF2-40B4-BE49-F238E27FC236}">
                  <a16:creationId xmlns:a16="http://schemas.microsoft.com/office/drawing/2014/main" id="{C3D95929-1E3C-4191-BC6F-746AEAB9D238}"/>
                </a:ext>
              </a:extLst>
            </p:cNvPr>
            <p:cNvSpPr>
              <a:spLocks noChangeShapeType="1"/>
            </p:cNvSpPr>
            <p:nvPr/>
          </p:nvSpPr>
          <p:spPr bwMode="auto">
            <a:xfrm>
              <a:off x="3107" y="179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6592" name="Group 96">
            <a:extLst>
              <a:ext uri="{FF2B5EF4-FFF2-40B4-BE49-F238E27FC236}">
                <a16:creationId xmlns:a16="http://schemas.microsoft.com/office/drawing/2014/main" id="{737B9B31-0916-4E19-B562-F248B09A11FE}"/>
              </a:ext>
            </a:extLst>
          </p:cNvPr>
          <p:cNvGrpSpPr>
            <a:grpSpLocks/>
          </p:cNvGrpSpPr>
          <p:nvPr/>
        </p:nvGrpSpPr>
        <p:grpSpPr bwMode="auto">
          <a:xfrm>
            <a:off x="1600200" y="3962400"/>
            <a:ext cx="6121400" cy="2016125"/>
            <a:chOff x="975" y="2523"/>
            <a:chExt cx="3856" cy="1270"/>
          </a:xfrm>
        </p:grpSpPr>
        <p:sp>
          <p:nvSpPr>
            <p:cNvPr id="106593" name="Rectangle 97">
              <a:extLst>
                <a:ext uri="{FF2B5EF4-FFF2-40B4-BE49-F238E27FC236}">
                  <a16:creationId xmlns:a16="http://schemas.microsoft.com/office/drawing/2014/main" id="{9B19C49A-E01C-4DF5-BA4D-FE9A83C5EC21}"/>
                </a:ext>
              </a:extLst>
            </p:cNvPr>
            <p:cNvSpPr>
              <a:spLocks noChangeArrowheads="1"/>
            </p:cNvSpPr>
            <p:nvPr/>
          </p:nvSpPr>
          <p:spPr bwMode="auto">
            <a:xfrm>
              <a:off x="975" y="2931"/>
              <a:ext cx="680"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rPr>
                <a:t>0.95</a:t>
              </a:r>
            </a:p>
          </p:txBody>
        </p:sp>
        <p:sp>
          <p:nvSpPr>
            <p:cNvPr id="106594" name="Rectangle 98">
              <a:extLst>
                <a:ext uri="{FF2B5EF4-FFF2-40B4-BE49-F238E27FC236}">
                  <a16:creationId xmlns:a16="http://schemas.microsoft.com/office/drawing/2014/main" id="{9CCDA730-6D42-4D69-BE7E-84F838734AD1}"/>
                </a:ext>
              </a:extLst>
            </p:cNvPr>
            <p:cNvSpPr>
              <a:spLocks noChangeArrowheads="1"/>
            </p:cNvSpPr>
            <p:nvPr/>
          </p:nvSpPr>
          <p:spPr bwMode="auto">
            <a:xfrm>
              <a:off x="2562" y="2523"/>
              <a:ext cx="6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rPr>
                <a:t>0.9</a:t>
              </a:r>
            </a:p>
          </p:txBody>
        </p:sp>
        <p:sp>
          <p:nvSpPr>
            <p:cNvPr id="106595" name="Rectangle 99">
              <a:extLst>
                <a:ext uri="{FF2B5EF4-FFF2-40B4-BE49-F238E27FC236}">
                  <a16:creationId xmlns:a16="http://schemas.microsoft.com/office/drawing/2014/main" id="{1C07247F-4319-4A43-B5F4-DFB073CF7D82}"/>
                </a:ext>
              </a:extLst>
            </p:cNvPr>
            <p:cNvSpPr>
              <a:spLocks noChangeArrowheads="1"/>
            </p:cNvSpPr>
            <p:nvPr/>
          </p:nvSpPr>
          <p:spPr bwMode="auto">
            <a:xfrm>
              <a:off x="2562" y="3022"/>
              <a:ext cx="6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rPr>
                <a:t>0.9</a:t>
              </a:r>
            </a:p>
          </p:txBody>
        </p:sp>
        <p:sp>
          <p:nvSpPr>
            <p:cNvPr id="106596" name="Rectangle 100">
              <a:extLst>
                <a:ext uri="{FF2B5EF4-FFF2-40B4-BE49-F238E27FC236}">
                  <a16:creationId xmlns:a16="http://schemas.microsoft.com/office/drawing/2014/main" id="{EC63DF31-AE3A-4F87-82B6-D243F9DA5E23}"/>
                </a:ext>
              </a:extLst>
            </p:cNvPr>
            <p:cNvSpPr>
              <a:spLocks noChangeArrowheads="1"/>
            </p:cNvSpPr>
            <p:nvPr/>
          </p:nvSpPr>
          <p:spPr bwMode="auto">
            <a:xfrm>
              <a:off x="2562" y="3566"/>
              <a:ext cx="681"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rPr>
                <a:t>0.9</a:t>
              </a:r>
            </a:p>
          </p:txBody>
        </p:sp>
        <p:sp>
          <p:nvSpPr>
            <p:cNvPr id="106597" name="Line 101">
              <a:extLst>
                <a:ext uri="{FF2B5EF4-FFF2-40B4-BE49-F238E27FC236}">
                  <a16:creationId xmlns:a16="http://schemas.microsoft.com/office/drawing/2014/main" id="{0281A67E-459B-4606-BE9B-26C8AE64579F}"/>
                </a:ext>
              </a:extLst>
            </p:cNvPr>
            <p:cNvSpPr>
              <a:spLocks noChangeShapeType="1"/>
            </p:cNvSpPr>
            <p:nvPr/>
          </p:nvSpPr>
          <p:spPr bwMode="auto">
            <a:xfrm>
              <a:off x="1655" y="3113"/>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8" name="Line 102">
              <a:extLst>
                <a:ext uri="{FF2B5EF4-FFF2-40B4-BE49-F238E27FC236}">
                  <a16:creationId xmlns:a16="http://schemas.microsoft.com/office/drawing/2014/main" id="{D66EBE36-D9C3-45B4-A647-BA5071D8FBE4}"/>
                </a:ext>
              </a:extLst>
            </p:cNvPr>
            <p:cNvSpPr>
              <a:spLocks noChangeShapeType="1"/>
            </p:cNvSpPr>
            <p:nvPr/>
          </p:nvSpPr>
          <p:spPr bwMode="auto">
            <a:xfrm>
              <a:off x="2109" y="2614"/>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99" name="Line 103">
              <a:extLst>
                <a:ext uri="{FF2B5EF4-FFF2-40B4-BE49-F238E27FC236}">
                  <a16:creationId xmlns:a16="http://schemas.microsoft.com/office/drawing/2014/main" id="{F4A642BD-4BB9-4B56-9614-08E0961BFC48}"/>
                </a:ext>
              </a:extLst>
            </p:cNvPr>
            <p:cNvSpPr>
              <a:spLocks noChangeShapeType="1"/>
            </p:cNvSpPr>
            <p:nvPr/>
          </p:nvSpPr>
          <p:spPr bwMode="auto">
            <a:xfrm>
              <a:off x="2109" y="3657"/>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0" name="Line 104">
              <a:extLst>
                <a:ext uri="{FF2B5EF4-FFF2-40B4-BE49-F238E27FC236}">
                  <a16:creationId xmlns:a16="http://schemas.microsoft.com/office/drawing/2014/main" id="{57120878-78C8-4EC8-AD70-DFF9997AFCD7}"/>
                </a:ext>
              </a:extLst>
            </p:cNvPr>
            <p:cNvSpPr>
              <a:spLocks noChangeShapeType="1"/>
            </p:cNvSpPr>
            <p:nvPr/>
          </p:nvSpPr>
          <p:spPr bwMode="auto">
            <a:xfrm>
              <a:off x="2109" y="2614"/>
              <a:ext cx="0"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1" name="Line 105">
              <a:extLst>
                <a:ext uri="{FF2B5EF4-FFF2-40B4-BE49-F238E27FC236}">
                  <a16:creationId xmlns:a16="http://schemas.microsoft.com/office/drawing/2014/main" id="{6AD9E9FF-F49E-4945-B4D6-BCFDE44AEE2C}"/>
                </a:ext>
              </a:extLst>
            </p:cNvPr>
            <p:cNvSpPr>
              <a:spLocks noChangeShapeType="1"/>
            </p:cNvSpPr>
            <p:nvPr/>
          </p:nvSpPr>
          <p:spPr bwMode="auto">
            <a:xfrm>
              <a:off x="3243" y="2568"/>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2" name="Line 106">
              <a:extLst>
                <a:ext uri="{FF2B5EF4-FFF2-40B4-BE49-F238E27FC236}">
                  <a16:creationId xmlns:a16="http://schemas.microsoft.com/office/drawing/2014/main" id="{FB19BE96-E913-4B06-B2EB-81937E74A48E}"/>
                </a:ext>
              </a:extLst>
            </p:cNvPr>
            <p:cNvSpPr>
              <a:spLocks noChangeShapeType="1"/>
            </p:cNvSpPr>
            <p:nvPr/>
          </p:nvSpPr>
          <p:spPr bwMode="auto">
            <a:xfrm>
              <a:off x="3243" y="3113"/>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3" name="Line 107">
              <a:extLst>
                <a:ext uri="{FF2B5EF4-FFF2-40B4-BE49-F238E27FC236}">
                  <a16:creationId xmlns:a16="http://schemas.microsoft.com/office/drawing/2014/main" id="{02EC856A-FEDD-48F0-9EE5-FA7529CE0004}"/>
                </a:ext>
              </a:extLst>
            </p:cNvPr>
            <p:cNvSpPr>
              <a:spLocks noChangeShapeType="1"/>
            </p:cNvSpPr>
            <p:nvPr/>
          </p:nvSpPr>
          <p:spPr bwMode="auto">
            <a:xfrm>
              <a:off x="3243" y="3657"/>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4" name="Line 108">
              <a:extLst>
                <a:ext uri="{FF2B5EF4-FFF2-40B4-BE49-F238E27FC236}">
                  <a16:creationId xmlns:a16="http://schemas.microsoft.com/office/drawing/2014/main" id="{CE33CF17-A658-4D02-B419-63D1A51067E6}"/>
                </a:ext>
              </a:extLst>
            </p:cNvPr>
            <p:cNvSpPr>
              <a:spLocks noChangeShapeType="1"/>
            </p:cNvSpPr>
            <p:nvPr/>
          </p:nvSpPr>
          <p:spPr bwMode="auto">
            <a:xfrm>
              <a:off x="3696" y="2568"/>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605" name="Rectangle 109">
              <a:extLst>
                <a:ext uri="{FF2B5EF4-FFF2-40B4-BE49-F238E27FC236}">
                  <a16:creationId xmlns:a16="http://schemas.microsoft.com/office/drawing/2014/main" id="{3476D6CB-1642-407F-9D16-3243D481B182}"/>
                </a:ext>
              </a:extLst>
            </p:cNvPr>
            <p:cNvSpPr>
              <a:spLocks noChangeArrowheads="1"/>
            </p:cNvSpPr>
            <p:nvPr/>
          </p:nvSpPr>
          <p:spPr bwMode="auto">
            <a:xfrm>
              <a:off x="4014" y="2976"/>
              <a:ext cx="817"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Arial" panose="020B0604020202020204" pitchFamily="34" charset="0"/>
                </a:rPr>
                <a:t>0.9</a:t>
              </a:r>
            </a:p>
          </p:txBody>
        </p:sp>
        <p:sp>
          <p:nvSpPr>
            <p:cNvPr id="106606" name="Line 110">
              <a:extLst>
                <a:ext uri="{FF2B5EF4-FFF2-40B4-BE49-F238E27FC236}">
                  <a16:creationId xmlns:a16="http://schemas.microsoft.com/office/drawing/2014/main" id="{20565E29-A454-48FA-A885-E1DF1466011F}"/>
                </a:ext>
              </a:extLst>
            </p:cNvPr>
            <p:cNvSpPr>
              <a:spLocks noChangeShapeType="1"/>
            </p:cNvSpPr>
            <p:nvPr/>
          </p:nvSpPr>
          <p:spPr bwMode="auto">
            <a:xfrm>
              <a:off x="3696" y="3113"/>
              <a:ext cx="3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Rectangle 4">
            <a:extLst>
              <a:ext uri="{FF2B5EF4-FFF2-40B4-BE49-F238E27FC236}">
                <a16:creationId xmlns:a16="http://schemas.microsoft.com/office/drawing/2014/main" id="{25A1045A-F3C4-4788-9056-0AAAC26C955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94F41817-8DD5-46EE-A05F-7AC7C0540889}"/>
              </a:ext>
            </a:extLst>
          </p:cNvPr>
          <p:cNvSpPr>
            <a:spLocks noGrp="1"/>
          </p:cNvSpPr>
          <p:nvPr>
            <p:ph type="sldNum" sz="quarter" idx="12"/>
          </p:nvPr>
        </p:nvSpPr>
        <p:spPr/>
        <p:txBody>
          <a:bodyPr/>
          <a:lstStyle/>
          <a:p>
            <a:fld id="{D2E81AF1-86B2-4F40-8011-AC6A9142C1CA}" type="slidenum">
              <a:rPr lang="zh-CN" altLang="en-US" smtClean="0"/>
              <a:t>34</a:t>
            </a:fld>
            <a:endParaRPr lang="zh-CN" altLang="en-US"/>
          </a:p>
        </p:txBody>
      </p:sp>
    </p:spTree>
    <p:extLst>
      <p:ext uri="{BB962C8B-B14F-4D97-AF65-F5344CB8AC3E}">
        <p14:creationId xmlns:p14="http://schemas.microsoft.com/office/powerpoint/2010/main" val="901855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B4BFC7E-3EEF-4F6C-8ACE-8D8FA5BD2E04}"/>
              </a:ext>
            </a:extLst>
          </p:cNvPr>
          <p:cNvSpPr>
            <a:spLocks noGrp="1"/>
          </p:cNvSpPr>
          <p:nvPr>
            <p:ph type="title"/>
          </p:nvPr>
        </p:nvSpPr>
        <p:spPr/>
        <p:txBody>
          <a:bodyPr/>
          <a:lstStyle/>
          <a:p>
            <a:pPr eaLnBrk="1" hangingPunct="1"/>
            <a:r>
              <a:rPr lang="zh-CN" altLang="en-US" dirty="0"/>
              <a:t>降额提高可靠性</a:t>
            </a:r>
          </a:p>
        </p:txBody>
      </p:sp>
      <p:sp>
        <p:nvSpPr>
          <p:cNvPr id="21507" name="内容占位符 2">
            <a:extLst>
              <a:ext uri="{FF2B5EF4-FFF2-40B4-BE49-F238E27FC236}">
                <a16:creationId xmlns:a16="http://schemas.microsoft.com/office/drawing/2014/main" id="{A6030D7C-F2C4-4475-B956-DEF6F6B77C28}"/>
              </a:ext>
            </a:extLst>
          </p:cNvPr>
          <p:cNvSpPr>
            <a:spLocks noGrp="1"/>
          </p:cNvSpPr>
          <p:nvPr>
            <p:ph idx="1"/>
          </p:nvPr>
        </p:nvSpPr>
        <p:spPr/>
        <p:txBody>
          <a:bodyPr>
            <a:normAutofit/>
          </a:bodyPr>
          <a:lstStyle/>
          <a:p>
            <a:pPr lvl="1" eaLnBrk="1" hangingPunct="1"/>
            <a:r>
              <a:rPr lang="zh-CN" altLang="en-US" dirty="0"/>
              <a:t>使电子元器件以承受低于其额定值的应力方式使用。相当于机械设备采用安全系数法。</a:t>
            </a:r>
            <a:endParaRPr lang="en-US" altLang="zh-CN" dirty="0"/>
          </a:p>
          <a:p>
            <a:pPr lvl="1" eaLnBrk="1" hangingPunct="1"/>
            <a:r>
              <a:rPr lang="zh-CN" altLang="en-US" dirty="0"/>
              <a:t>实现降额的方法是</a:t>
            </a:r>
            <a:r>
              <a:rPr lang="zh-CN" altLang="en-US" dirty="0">
                <a:solidFill>
                  <a:srgbClr val="FF0000"/>
                </a:solidFill>
              </a:rPr>
              <a:t>降低元器件的工作应力</a:t>
            </a:r>
            <a:r>
              <a:rPr lang="zh-CN" altLang="en-US" dirty="0"/>
              <a:t>，或</a:t>
            </a:r>
            <a:r>
              <a:rPr lang="zh-CN" altLang="en-US" dirty="0">
                <a:solidFill>
                  <a:srgbClr val="FF0000"/>
                </a:solidFill>
              </a:rPr>
              <a:t>提高元器件的强度</a:t>
            </a:r>
            <a:r>
              <a:rPr lang="zh-CN" altLang="en-US" dirty="0"/>
              <a:t>。</a:t>
            </a:r>
            <a:endParaRPr lang="en-US" altLang="zh-CN" dirty="0"/>
          </a:p>
          <a:p>
            <a:pPr lvl="1" eaLnBrk="1" hangingPunct="1"/>
            <a:r>
              <a:rPr lang="zh-CN" altLang="en-US" dirty="0"/>
              <a:t>降额常常表现为体积、重量、费用和故障率之间的一种权衡。降额量增大将增加体积、重量和费用，并增加设计的困难程度。如果降额量太大还可能导致现有器件不能执行其功能。</a:t>
            </a:r>
            <a:endParaRPr lang="en-US" altLang="zh-CN" dirty="0"/>
          </a:p>
        </p:txBody>
      </p:sp>
      <p:sp>
        <p:nvSpPr>
          <p:cNvPr id="2" name="灯片编号占位符 1">
            <a:extLst>
              <a:ext uri="{FF2B5EF4-FFF2-40B4-BE49-F238E27FC236}">
                <a16:creationId xmlns:a16="http://schemas.microsoft.com/office/drawing/2014/main" id="{807CD9FE-5937-4D65-A4F2-FA61BB2AA96D}"/>
              </a:ext>
            </a:extLst>
          </p:cNvPr>
          <p:cNvSpPr>
            <a:spLocks noGrp="1"/>
          </p:cNvSpPr>
          <p:nvPr>
            <p:ph type="sldNum" sz="quarter" idx="12"/>
          </p:nvPr>
        </p:nvSpPr>
        <p:spPr/>
        <p:txBody>
          <a:bodyPr/>
          <a:lstStyle/>
          <a:p>
            <a:fld id="{D2E81AF1-86B2-4F40-8011-AC6A9142C1CA}" type="slidenum">
              <a:rPr lang="zh-CN" altLang="en-US" smtClean="0"/>
              <a:t>35</a:t>
            </a:fld>
            <a:endParaRPr lang="zh-CN" altLang="en-US"/>
          </a:p>
        </p:txBody>
      </p:sp>
      <p:sp>
        <p:nvSpPr>
          <p:cNvPr id="8" name="Rectangle 4">
            <a:extLst>
              <a:ext uri="{FF2B5EF4-FFF2-40B4-BE49-F238E27FC236}">
                <a16:creationId xmlns:a16="http://schemas.microsoft.com/office/drawing/2014/main" id="{25A1045A-F3C4-4788-9056-0AAAC26C955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Tree>
    <p:extLst>
      <p:ext uri="{BB962C8B-B14F-4D97-AF65-F5344CB8AC3E}">
        <p14:creationId xmlns:p14="http://schemas.microsoft.com/office/powerpoint/2010/main" val="1095228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a:extLst>
              <a:ext uri="{FF2B5EF4-FFF2-40B4-BE49-F238E27FC236}">
                <a16:creationId xmlns:a16="http://schemas.microsoft.com/office/drawing/2014/main" id="{31778149-497A-4E93-93E3-CEDCB253A7F5}"/>
              </a:ext>
            </a:extLst>
          </p:cNvPr>
          <p:cNvSpPr>
            <a:spLocks noGrp="1"/>
          </p:cNvSpPr>
          <p:nvPr>
            <p:ph idx="1"/>
          </p:nvPr>
        </p:nvSpPr>
        <p:spPr/>
        <p:txBody>
          <a:bodyPr/>
          <a:lstStyle/>
          <a:p>
            <a:r>
              <a:rPr lang="zh-CN" altLang="en-US" dirty="0"/>
              <a:t>电子元器件的降额参数，主要取决于对元器件故障率起主要影响的因素有温度、功率、电流和电压等。</a:t>
            </a:r>
            <a:endParaRPr lang="en-US" altLang="zh-CN" dirty="0"/>
          </a:p>
          <a:p>
            <a:pPr lvl="1"/>
            <a:r>
              <a:rPr lang="zh-CN" altLang="en-US" dirty="0"/>
              <a:t>电容的降额参数为电压与温度；</a:t>
            </a:r>
            <a:endParaRPr lang="en-US" altLang="zh-CN" dirty="0"/>
          </a:p>
          <a:p>
            <a:pPr lvl="1"/>
            <a:r>
              <a:rPr lang="zh-CN" altLang="en-US" dirty="0"/>
              <a:t>电感的降额参数为电流、电压和温度；</a:t>
            </a:r>
            <a:endParaRPr lang="en-US" altLang="zh-CN" dirty="0"/>
          </a:p>
          <a:p>
            <a:pPr lvl="1"/>
            <a:r>
              <a:rPr lang="zh-CN" altLang="en-US" dirty="0"/>
              <a:t>二极管的降额参数为功率、电压和温度。</a:t>
            </a:r>
            <a:endParaRPr lang="en-US" altLang="zh-CN" dirty="0"/>
          </a:p>
          <a:p>
            <a:r>
              <a:rPr lang="zh-CN" altLang="en-US" dirty="0"/>
              <a:t>各种元器件降额准则详见</a:t>
            </a:r>
            <a:r>
              <a:rPr lang="en-US" altLang="zh-CN" dirty="0"/>
              <a:t>GJB/Z 35</a:t>
            </a:r>
            <a:r>
              <a:rPr lang="zh-CN" altLang="en-US" dirty="0"/>
              <a:t>“元器件降额准则”。</a:t>
            </a:r>
          </a:p>
        </p:txBody>
      </p:sp>
      <p:sp>
        <p:nvSpPr>
          <p:cNvPr id="2" name="灯片编号占位符 1">
            <a:extLst>
              <a:ext uri="{FF2B5EF4-FFF2-40B4-BE49-F238E27FC236}">
                <a16:creationId xmlns:a16="http://schemas.microsoft.com/office/drawing/2014/main" id="{F8958A97-A6C9-4A40-8660-1C7180D430E0}"/>
              </a:ext>
            </a:extLst>
          </p:cNvPr>
          <p:cNvSpPr>
            <a:spLocks noGrp="1"/>
          </p:cNvSpPr>
          <p:nvPr>
            <p:ph type="sldNum" sz="quarter" idx="12"/>
          </p:nvPr>
        </p:nvSpPr>
        <p:spPr/>
        <p:txBody>
          <a:bodyPr/>
          <a:lstStyle/>
          <a:p>
            <a:fld id="{D2E81AF1-86B2-4F40-8011-AC6A9142C1CA}" type="slidenum">
              <a:rPr lang="zh-CN" altLang="en-US" smtClean="0"/>
              <a:t>36</a:t>
            </a:fld>
            <a:endParaRPr lang="zh-CN" altLang="en-US"/>
          </a:p>
        </p:txBody>
      </p:sp>
      <p:sp>
        <p:nvSpPr>
          <p:cNvPr id="8" name="标题 1">
            <a:extLst>
              <a:ext uri="{FF2B5EF4-FFF2-40B4-BE49-F238E27FC236}">
                <a16:creationId xmlns:a16="http://schemas.microsoft.com/office/drawing/2014/main" id="{CB4BFC7E-3EEF-4F6C-8ACE-8D8FA5BD2E04}"/>
              </a:ext>
            </a:extLst>
          </p:cNvPr>
          <p:cNvSpPr txBox="1">
            <a:spLocks/>
          </p:cNvSpPr>
          <p:nvPr/>
        </p:nvSpPr>
        <p:spPr>
          <a:xfrm>
            <a:off x="395536" y="12576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t>降额提高可靠性</a:t>
            </a:r>
          </a:p>
        </p:txBody>
      </p:sp>
      <p:sp>
        <p:nvSpPr>
          <p:cNvPr id="9" name="Rectangle 4">
            <a:extLst>
              <a:ext uri="{FF2B5EF4-FFF2-40B4-BE49-F238E27FC236}">
                <a16:creationId xmlns:a16="http://schemas.microsoft.com/office/drawing/2014/main" id="{25A1045A-F3C4-4788-9056-0AAAC26C955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Tree>
    <p:extLst>
      <p:ext uri="{BB962C8B-B14F-4D97-AF65-F5344CB8AC3E}">
        <p14:creationId xmlns:p14="http://schemas.microsoft.com/office/powerpoint/2010/main" val="4293998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05FDD-81B6-4408-A59C-BDE9AF9FC01F}"/>
              </a:ext>
            </a:extLst>
          </p:cNvPr>
          <p:cNvSpPr>
            <a:spLocks noGrp="1"/>
          </p:cNvSpPr>
          <p:nvPr>
            <p:ph type="title"/>
          </p:nvPr>
        </p:nvSpPr>
        <p:spPr/>
        <p:txBody>
          <a:bodyPr/>
          <a:lstStyle/>
          <a:p>
            <a:r>
              <a:rPr lang="zh-CN" altLang="en-US" dirty="0"/>
              <a:t>电磁兼容</a:t>
            </a:r>
          </a:p>
        </p:txBody>
      </p:sp>
      <p:sp>
        <p:nvSpPr>
          <p:cNvPr id="3" name="Rectangle 1">
            <a:extLst>
              <a:ext uri="{FF2B5EF4-FFF2-40B4-BE49-F238E27FC236}">
                <a16:creationId xmlns:a16="http://schemas.microsoft.com/office/drawing/2014/main" id="{2D66B881-CB05-444D-8386-C2E1DD12DA1F}"/>
              </a:ext>
            </a:extLst>
          </p:cNvPr>
          <p:cNvSpPr>
            <a:spLocks noChangeArrowheads="1"/>
          </p:cNvSpPr>
          <p:nvPr/>
        </p:nvSpPr>
        <p:spPr bwMode="auto">
          <a:xfrm>
            <a:off x="251520" y="1852088"/>
            <a:ext cx="8352928" cy="3072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1415"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国际电工委员会标准IEC对电磁兼容</a:t>
            </a:r>
            <a:r>
              <a:rPr lang="zh-CN" altLang="en-US" sz="2400" dirty="0">
                <a:solidFill>
                  <a:srgbClr val="333333"/>
                </a:solidFill>
                <a:cs typeface="Arial" panose="020B0604020202020204" pitchFamily="34" charset="0"/>
              </a:rPr>
              <a:t>（</a:t>
            </a:r>
            <a:r>
              <a:rPr lang="zh-CN" altLang="zh-CN" sz="2400" dirty="0">
                <a:solidFill>
                  <a:srgbClr val="333333"/>
                </a:solidFill>
                <a:cs typeface="Arial" panose="020B0604020202020204" pitchFamily="34" charset="0"/>
              </a:rPr>
              <a:t>Electromagnetic</a:t>
            </a:r>
            <a:r>
              <a:rPr lang="en-US" altLang="zh-CN" sz="2400" dirty="0">
                <a:solidFill>
                  <a:srgbClr val="333333"/>
                </a:solidFill>
                <a:cs typeface="Arial" panose="020B0604020202020204" pitchFamily="34" charset="0"/>
              </a:rPr>
              <a:t> </a:t>
            </a:r>
            <a:r>
              <a:rPr lang="zh-CN" altLang="zh-CN" sz="2400" dirty="0">
                <a:solidFill>
                  <a:srgbClr val="333333"/>
                </a:solidFill>
                <a:cs typeface="Arial" panose="020B0604020202020204" pitchFamily="34" charset="0"/>
              </a:rPr>
              <a:t>Compatibility）</a:t>
            </a:r>
            <a:r>
              <a:rPr kumimoji="0" lang="zh-CN" altLang="zh-CN"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的定义为：系统或设备在所处的电磁环境中能正常工作，同时不会对其他系统和设备造成干扰。</a:t>
            </a:r>
            <a:endParaRPr kumimoji="0" lang="zh-CN" altLang="zh-CN" sz="1100" b="0" i="0" u="none" strike="noStrike" cap="none" normalizeH="0" baseline="0" dirty="0">
              <a:ln>
                <a:noFill/>
              </a:ln>
              <a:solidFill>
                <a:schemeClr val="tx1"/>
              </a:solidFill>
              <a:effectLst/>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36EC2"/>
                </a:solidFill>
                <a:effectLst/>
                <a:latin typeface="Arial" panose="020B0604020202020204" pitchFamily="34" charset="0"/>
                <a:cs typeface="Arial" panose="020B0604020202020204" pitchFamily="34" charset="0"/>
                <a:hlinkClick r:id="rId2" tooltip="图1  电磁兼容概念图"/>
              </a:rPr>
              <a:t>  </a:t>
            </a:r>
            <a:endParaRPr kumimoji="0" lang="zh-CN" altLang="zh-CN" sz="1100" b="0" i="0" u="none" strike="noStrike" cap="none" normalizeH="0" baseline="0" dirty="0">
              <a:ln>
                <a:noFill/>
              </a:ln>
              <a:solidFill>
                <a:schemeClr val="tx1"/>
              </a:solidFill>
              <a:effectLst/>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EMC包括EMI（电磁干扰）及EMS（电磁耐受性）两部分，所谓EMI电磁干扰，乃为机器本身在执行应有功能的过程中所产生不利于其它系统的电磁噪声；而EMS乃指机器在执行应有功能的过程中不受周围电磁环境影响的能力。</a:t>
            </a:r>
            <a:endParaRPr kumimoji="0" lang="zh-CN" altLang="zh-CN" sz="2400" b="0" i="0" u="none" strike="noStrike" cap="none" normalizeH="0" baseline="0" dirty="0">
              <a:ln>
                <a:noFill/>
              </a:ln>
              <a:solidFill>
                <a:srgbClr val="136EC2"/>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75F4172-40CA-489E-84B6-D93839CFDEF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4" name="灯片编号占位符 3">
            <a:extLst>
              <a:ext uri="{FF2B5EF4-FFF2-40B4-BE49-F238E27FC236}">
                <a16:creationId xmlns:a16="http://schemas.microsoft.com/office/drawing/2014/main" id="{EAD720DD-6F09-4534-A793-2B09C543B359}"/>
              </a:ext>
            </a:extLst>
          </p:cNvPr>
          <p:cNvSpPr>
            <a:spLocks noGrp="1"/>
          </p:cNvSpPr>
          <p:nvPr>
            <p:ph type="sldNum" sz="quarter" idx="12"/>
          </p:nvPr>
        </p:nvSpPr>
        <p:spPr/>
        <p:txBody>
          <a:bodyPr/>
          <a:lstStyle/>
          <a:p>
            <a:fld id="{D2E81AF1-86B2-4F40-8011-AC6A9142C1CA}" type="slidenum">
              <a:rPr lang="zh-CN" altLang="en-US" smtClean="0"/>
              <a:t>37</a:t>
            </a:fld>
            <a:endParaRPr lang="zh-CN" altLang="en-US"/>
          </a:p>
        </p:txBody>
      </p:sp>
    </p:spTree>
    <p:extLst>
      <p:ext uri="{BB962C8B-B14F-4D97-AF65-F5344CB8AC3E}">
        <p14:creationId xmlns:p14="http://schemas.microsoft.com/office/powerpoint/2010/main" val="109265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E1105-EAF8-4EFE-A799-2686AF30FE4B}"/>
              </a:ext>
            </a:extLst>
          </p:cNvPr>
          <p:cNvSpPr>
            <a:spLocks noGrp="1"/>
          </p:cNvSpPr>
          <p:nvPr>
            <p:ph type="title"/>
          </p:nvPr>
        </p:nvSpPr>
        <p:spPr/>
        <p:txBody>
          <a:bodyPr/>
          <a:lstStyle/>
          <a:p>
            <a:r>
              <a:rPr lang="zh-CN" altLang="en-US" dirty="0"/>
              <a:t>电磁干扰的来源</a:t>
            </a:r>
          </a:p>
        </p:txBody>
      </p:sp>
      <p:sp>
        <p:nvSpPr>
          <p:cNvPr id="3" name="文本框 2">
            <a:extLst>
              <a:ext uri="{FF2B5EF4-FFF2-40B4-BE49-F238E27FC236}">
                <a16:creationId xmlns:a16="http://schemas.microsoft.com/office/drawing/2014/main" id="{9B9CD9CD-51DF-43D0-8C53-BA34967F6F32}"/>
              </a:ext>
            </a:extLst>
          </p:cNvPr>
          <p:cNvSpPr txBox="1"/>
          <p:nvPr/>
        </p:nvSpPr>
        <p:spPr>
          <a:xfrm>
            <a:off x="251520" y="1417638"/>
            <a:ext cx="8280920" cy="535531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FF0000"/>
                </a:solidFill>
                <a:latin typeface="黑体" panose="02010609060101010101" pitchFamily="49" charset="-122"/>
                <a:ea typeface="黑体" panose="02010609060101010101" pitchFamily="49" charset="-122"/>
              </a:rPr>
              <a:t>内部干扰是指电子设备内部各元部件之间的相互干扰</a:t>
            </a:r>
            <a:r>
              <a:rPr lang="zh-CN" altLang="en-US" dirty="0">
                <a:latin typeface="黑体" panose="02010609060101010101" pitchFamily="49" charset="-122"/>
                <a:ea typeface="黑体" panose="02010609060101010101" pitchFamily="49" charset="-122"/>
              </a:rPr>
              <a:t>，包括以下几种：</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）工作电源通过线路的分布电容和绝缘电阻产生漏电造成的干扰；（与工作频率有关）</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）信号通过地线、电源和传输导线的阻抗互相耦合，或导线之间的互感造成的干扰；</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）设备或系统内部某些元件发热，影响元件本身或其它元件的稳定性造成的干扰；</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）大功率和高电压部件产生的磁场、电场通过耦合影响其它部件造成的干扰。</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b="1" dirty="0">
                <a:solidFill>
                  <a:srgbClr val="FF0000"/>
                </a:solidFill>
                <a:latin typeface="黑体" panose="02010609060101010101" pitchFamily="49" charset="-122"/>
                <a:ea typeface="黑体" panose="02010609060101010101" pitchFamily="49" charset="-122"/>
              </a:rPr>
              <a:t>外部干扰是指电子设备或系统以外的因素对线路、设备或系统的干扰</a:t>
            </a:r>
            <a:r>
              <a:rPr lang="zh-CN" altLang="en-US" dirty="0">
                <a:latin typeface="黑体" panose="02010609060101010101" pitchFamily="49" charset="-122"/>
                <a:ea typeface="黑体" panose="02010609060101010101" pitchFamily="49" charset="-122"/>
              </a:rPr>
              <a:t>，包括以下几种：</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）外部的高电压、电源通过绝缘漏电而干扰电子线路、设备或系统；</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）外部大功率的设备在空间产生很强的磁场，通过互感耦合干扰电子线路、设备或系统；</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）空间电磁波对电子线路或系统产生的干扰；</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）工作环境温度不稳定，引起电子线路、设备或系统内部元器件参数改变造成的干扰；</a:t>
            </a:r>
          </a:p>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）由工业电网供电的设备和由电网电压通过电源变压器所产生的干扰。</a:t>
            </a:r>
          </a:p>
          <a:p>
            <a:endParaRPr lang="zh-CN" altLang="en-US" dirty="0"/>
          </a:p>
        </p:txBody>
      </p:sp>
      <p:sp>
        <p:nvSpPr>
          <p:cNvPr id="4" name="Rectangle 4">
            <a:extLst>
              <a:ext uri="{FF2B5EF4-FFF2-40B4-BE49-F238E27FC236}">
                <a16:creationId xmlns:a16="http://schemas.microsoft.com/office/drawing/2014/main" id="{26D1C5B8-2C3E-4AB9-B162-2B1CA81836EF}"/>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可靠性</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A7D8183F-4AC3-45F8-9832-95E5C1F8255B}"/>
              </a:ext>
            </a:extLst>
          </p:cNvPr>
          <p:cNvSpPr>
            <a:spLocks noGrp="1"/>
          </p:cNvSpPr>
          <p:nvPr>
            <p:ph type="sldNum" sz="quarter" idx="12"/>
          </p:nvPr>
        </p:nvSpPr>
        <p:spPr/>
        <p:txBody>
          <a:bodyPr/>
          <a:lstStyle/>
          <a:p>
            <a:fld id="{D2E81AF1-86B2-4F40-8011-AC6A9142C1CA}" type="slidenum">
              <a:rPr lang="zh-CN" altLang="en-US" smtClean="0"/>
              <a:t>38</a:t>
            </a:fld>
            <a:endParaRPr lang="zh-CN" altLang="en-US"/>
          </a:p>
        </p:txBody>
      </p:sp>
    </p:spTree>
    <p:extLst>
      <p:ext uri="{BB962C8B-B14F-4D97-AF65-F5344CB8AC3E}">
        <p14:creationId xmlns:p14="http://schemas.microsoft.com/office/powerpoint/2010/main" val="649344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dirty="0">
                <a:solidFill>
                  <a:srgbClr val="FC3A3A"/>
                </a:solidFill>
                <a:effectLst>
                  <a:outerShdw blurRad="38100" dist="38100" dir="2700000" algn="tl">
                    <a:srgbClr val="000000"/>
                  </a:outerShdw>
                </a:effectLst>
                <a:ea typeface="宋体" pitchFamily="2" charset="-122"/>
              </a:rPr>
              <a:t>2.4 </a:t>
            </a:r>
            <a:r>
              <a:rPr kumimoji="1" lang="zh-CN" altLang="en-US" sz="4000" b="1" dirty="0">
                <a:solidFill>
                  <a:srgbClr val="FC3A3A"/>
                </a:solidFill>
                <a:effectLst>
                  <a:outerShdw blurRad="38100" dist="38100" dir="2700000" algn="tl">
                    <a:srgbClr val="000000"/>
                  </a:outerShdw>
                </a:effectLst>
                <a:ea typeface="宋体" pitchFamily="2" charset="-122"/>
              </a:rPr>
              <a:t>安全性设计</a:t>
            </a:r>
          </a:p>
        </p:txBody>
      </p:sp>
      <p:sp>
        <p:nvSpPr>
          <p:cNvPr id="2" name="灯片编号占位符 1">
            <a:extLst>
              <a:ext uri="{FF2B5EF4-FFF2-40B4-BE49-F238E27FC236}">
                <a16:creationId xmlns:a16="http://schemas.microsoft.com/office/drawing/2014/main" id="{EBE378A0-5310-403C-9053-8B80E5D39222}"/>
              </a:ext>
            </a:extLst>
          </p:cNvPr>
          <p:cNvSpPr>
            <a:spLocks noGrp="1"/>
          </p:cNvSpPr>
          <p:nvPr>
            <p:ph type="sldNum" sz="quarter" idx="12"/>
          </p:nvPr>
        </p:nvSpPr>
        <p:spPr/>
        <p:txBody>
          <a:bodyPr/>
          <a:lstStyle/>
          <a:p>
            <a:fld id="{D2E81AF1-86B2-4F40-8011-AC6A9142C1CA}" type="slidenum">
              <a:rPr lang="zh-CN" altLang="en-US" smtClean="0"/>
              <a:t>39</a:t>
            </a:fld>
            <a:endParaRPr lang="zh-CN" altLang="en-US"/>
          </a:p>
        </p:txBody>
      </p:sp>
    </p:spTree>
    <p:extLst>
      <p:ext uri="{BB962C8B-B14F-4D97-AF65-F5344CB8AC3E}">
        <p14:creationId xmlns:p14="http://schemas.microsoft.com/office/powerpoint/2010/main" val="338558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rot="16200000">
            <a:off x="-618445" y="2873644"/>
            <a:ext cx="4104456" cy="1143000"/>
          </a:xfrm>
        </p:spPr>
        <p:txBody>
          <a:bodyPr vert="horz" lIns="91440" tIns="45720" rIns="91440" bIns="45720" rtlCol="0" anchor="ctr">
            <a:noAutofit/>
          </a:bodyPr>
          <a:lstStyle/>
          <a:p>
            <a:pPr algn="l">
              <a:lnSpc>
                <a:spcPct val="125000"/>
              </a:lnSpc>
            </a:pPr>
            <a:r>
              <a:rPr lang="en-US" altLang="zh-CN" sz="3600" b="1" dirty="0">
                <a:latin typeface="黑体" panose="02010609060101010101" pitchFamily="49" charset="-122"/>
                <a:ea typeface="黑体" panose="02010609060101010101" pitchFamily="49" charset="-122"/>
              </a:rPr>
              <a:t>2.1 </a:t>
            </a:r>
            <a:r>
              <a:rPr lang="zh-CN" altLang="en-US" sz="3600" b="1" dirty="0">
                <a:latin typeface="黑体" panose="02010609060101010101" pitchFamily="49" charset="-122"/>
                <a:ea typeface="黑体" panose="02010609060101010101" pitchFamily="49" charset="-122"/>
              </a:rPr>
              <a:t>系统开发流程</a:t>
            </a:r>
          </a:p>
        </p:txBody>
      </p:sp>
      <p:sp>
        <p:nvSpPr>
          <p:cNvPr id="5" name="圆角矩形 3">
            <a:extLst>
              <a:ext uri="{FF2B5EF4-FFF2-40B4-BE49-F238E27FC236}">
                <a16:creationId xmlns:a16="http://schemas.microsoft.com/office/drawing/2014/main" id="{54B6CDD9-8EC5-4111-AD2B-1D13BC19BEDC}"/>
              </a:ext>
            </a:extLst>
          </p:cNvPr>
          <p:cNvSpPr/>
          <p:nvPr/>
        </p:nvSpPr>
        <p:spPr>
          <a:xfrm>
            <a:off x="3738269" y="2784375"/>
            <a:ext cx="1872208" cy="493703"/>
          </a:xfrm>
          <a:prstGeom prst="roundRect">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设计方案评审</a:t>
            </a:r>
          </a:p>
        </p:txBody>
      </p:sp>
      <p:sp>
        <p:nvSpPr>
          <p:cNvPr id="6" name="圆角矩形 3">
            <a:extLst>
              <a:ext uri="{FF2B5EF4-FFF2-40B4-BE49-F238E27FC236}">
                <a16:creationId xmlns:a16="http://schemas.microsoft.com/office/drawing/2014/main" id="{57656937-BDC1-4CF4-8402-0BEF12A281E3}"/>
              </a:ext>
            </a:extLst>
          </p:cNvPr>
          <p:cNvSpPr/>
          <p:nvPr/>
        </p:nvSpPr>
        <p:spPr>
          <a:xfrm>
            <a:off x="3702265" y="4755270"/>
            <a:ext cx="1872208" cy="401922"/>
          </a:xfrm>
          <a:prstGeom prst="roundRect">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系统制造</a:t>
            </a:r>
          </a:p>
        </p:txBody>
      </p:sp>
      <p:sp>
        <p:nvSpPr>
          <p:cNvPr id="3" name="流程图: 决策 2">
            <a:extLst>
              <a:ext uri="{FF2B5EF4-FFF2-40B4-BE49-F238E27FC236}">
                <a16:creationId xmlns:a16="http://schemas.microsoft.com/office/drawing/2014/main" id="{C4D4A350-86FA-4E9D-8851-D9CABE1CBC72}"/>
              </a:ext>
            </a:extLst>
          </p:cNvPr>
          <p:cNvSpPr/>
          <p:nvPr/>
        </p:nvSpPr>
        <p:spPr>
          <a:xfrm>
            <a:off x="3631880" y="3720479"/>
            <a:ext cx="1944216" cy="720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是否通过评审？</a:t>
            </a:r>
          </a:p>
        </p:txBody>
      </p:sp>
      <p:sp>
        <p:nvSpPr>
          <p:cNvPr id="7" name="流程图: 终止 6">
            <a:extLst>
              <a:ext uri="{FF2B5EF4-FFF2-40B4-BE49-F238E27FC236}">
                <a16:creationId xmlns:a16="http://schemas.microsoft.com/office/drawing/2014/main" id="{1032FA25-949C-418A-B2E0-3B6ECD84D313}"/>
              </a:ext>
            </a:extLst>
          </p:cNvPr>
          <p:cNvSpPr/>
          <p:nvPr/>
        </p:nvSpPr>
        <p:spPr>
          <a:xfrm>
            <a:off x="3702265" y="188640"/>
            <a:ext cx="1800200" cy="465791"/>
          </a:xfrm>
          <a:prstGeom prst="flowChartTerminator">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项目开始</a:t>
            </a:r>
          </a:p>
        </p:txBody>
      </p:sp>
      <p:sp>
        <p:nvSpPr>
          <p:cNvPr id="10" name="Rectangle 4">
            <a:extLst>
              <a:ext uri="{FF2B5EF4-FFF2-40B4-BE49-F238E27FC236}">
                <a16:creationId xmlns:a16="http://schemas.microsoft.com/office/drawing/2014/main" id="{8A1439B5-B86A-4984-9D34-6D91B614D09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2.1</a:t>
            </a:r>
            <a:r>
              <a:rPr lang="zh-CN" altLang="en-US" i="1" dirty="0">
                <a:latin typeface="宋体" charset="-122"/>
                <a:ea typeface="宋体" charset="-122"/>
              </a:rPr>
              <a:t> 流程与原则</a:t>
            </a:r>
            <a:endParaRPr kumimoji="0" lang="zh-CN" altLang="en-US" i="1" dirty="0">
              <a:latin typeface="宋体" charset="-122"/>
              <a:ea typeface="宋体" charset="-122"/>
            </a:endParaRPr>
          </a:p>
        </p:txBody>
      </p:sp>
      <p:sp>
        <p:nvSpPr>
          <p:cNvPr id="9" name="箭头: 下 8">
            <a:extLst>
              <a:ext uri="{FF2B5EF4-FFF2-40B4-BE49-F238E27FC236}">
                <a16:creationId xmlns:a16="http://schemas.microsoft.com/office/drawing/2014/main" id="{E64D1D1D-D0D0-48FB-B810-1D77083EB087}"/>
              </a:ext>
            </a:extLst>
          </p:cNvPr>
          <p:cNvSpPr/>
          <p:nvPr/>
        </p:nvSpPr>
        <p:spPr>
          <a:xfrm>
            <a:off x="4504035" y="654431"/>
            <a:ext cx="211981" cy="359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B848FD97-FB47-41AA-9AAC-9CF5693AE218}"/>
              </a:ext>
            </a:extLst>
          </p:cNvPr>
          <p:cNvSpPr/>
          <p:nvPr/>
        </p:nvSpPr>
        <p:spPr>
          <a:xfrm>
            <a:off x="4496374" y="1536612"/>
            <a:ext cx="211981" cy="359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455C5796-D268-4537-9FF3-C6B5B361EA07}"/>
              </a:ext>
            </a:extLst>
          </p:cNvPr>
          <p:cNvSpPr/>
          <p:nvPr/>
        </p:nvSpPr>
        <p:spPr>
          <a:xfrm>
            <a:off x="4504035" y="2453972"/>
            <a:ext cx="216024" cy="330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56063CF9-39F8-4720-BD85-9B152259DE0A}"/>
              </a:ext>
            </a:extLst>
          </p:cNvPr>
          <p:cNvSpPr/>
          <p:nvPr/>
        </p:nvSpPr>
        <p:spPr>
          <a:xfrm>
            <a:off x="4504035" y="3284984"/>
            <a:ext cx="211981" cy="368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3">
            <a:extLst>
              <a:ext uri="{FF2B5EF4-FFF2-40B4-BE49-F238E27FC236}">
                <a16:creationId xmlns:a16="http://schemas.microsoft.com/office/drawing/2014/main" id="{C07D1131-B978-4F0D-9EC5-B3CD6F4456A6}"/>
              </a:ext>
            </a:extLst>
          </p:cNvPr>
          <p:cNvSpPr/>
          <p:nvPr/>
        </p:nvSpPr>
        <p:spPr>
          <a:xfrm>
            <a:off x="3738269" y="5403342"/>
            <a:ext cx="1872208" cy="401922"/>
          </a:xfrm>
          <a:prstGeom prst="roundRect">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系统测试</a:t>
            </a:r>
          </a:p>
        </p:txBody>
      </p:sp>
      <p:cxnSp>
        <p:nvCxnSpPr>
          <p:cNvPr id="19" name="连接符: 肘形 18">
            <a:extLst>
              <a:ext uri="{FF2B5EF4-FFF2-40B4-BE49-F238E27FC236}">
                <a16:creationId xmlns:a16="http://schemas.microsoft.com/office/drawing/2014/main" id="{AD51345F-155E-4658-9F4F-134495B1EB06}"/>
              </a:ext>
            </a:extLst>
          </p:cNvPr>
          <p:cNvCxnSpPr>
            <a:stCxn id="3" idx="3"/>
          </p:cNvCxnSpPr>
          <p:nvPr/>
        </p:nvCxnSpPr>
        <p:spPr>
          <a:xfrm flipV="1">
            <a:off x="5576096" y="1716548"/>
            <a:ext cx="652088" cy="2363971"/>
          </a:xfrm>
          <a:prstGeom prst="bentConnector2">
            <a:avLst/>
          </a:prstGeom>
          <a:ln w="63500"/>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FD5D587-21C2-4D8B-AFA4-159D68808F9D}"/>
              </a:ext>
            </a:extLst>
          </p:cNvPr>
          <p:cNvCxnSpPr>
            <a:cxnSpLocks/>
          </p:cNvCxnSpPr>
          <p:nvPr/>
        </p:nvCxnSpPr>
        <p:spPr>
          <a:xfrm flipH="1">
            <a:off x="4684792" y="1716548"/>
            <a:ext cx="154339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7" name="流程图: 终止 26">
            <a:extLst>
              <a:ext uri="{FF2B5EF4-FFF2-40B4-BE49-F238E27FC236}">
                <a16:creationId xmlns:a16="http://schemas.microsoft.com/office/drawing/2014/main" id="{721F0CD1-4F41-48D8-A3F8-5856D57891B9}"/>
              </a:ext>
            </a:extLst>
          </p:cNvPr>
          <p:cNvSpPr/>
          <p:nvPr/>
        </p:nvSpPr>
        <p:spPr>
          <a:xfrm>
            <a:off x="3779912" y="6203569"/>
            <a:ext cx="1800200" cy="46579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项目验收</a:t>
            </a:r>
          </a:p>
        </p:txBody>
      </p:sp>
      <p:sp>
        <p:nvSpPr>
          <p:cNvPr id="28" name="圆角矩形 3">
            <a:extLst>
              <a:ext uri="{FF2B5EF4-FFF2-40B4-BE49-F238E27FC236}">
                <a16:creationId xmlns:a16="http://schemas.microsoft.com/office/drawing/2014/main" id="{A5C50F49-0643-4EBE-8A2F-344A59D7502B}"/>
              </a:ext>
            </a:extLst>
          </p:cNvPr>
          <p:cNvSpPr/>
          <p:nvPr/>
        </p:nvSpPr>
        <p:spPr>
          <a:xfrm>
            <a:off x="3686018" y="1940987"/>
            <a:ext cx="1872208" cy="493703"/>
          </a:xfrm>
          <a:prstGeom prst="roundRect">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方案设计</a:t>
            </a:r>
          </a:p>
        </p:txBody>
      </p:sp>
      <p:sp>
        <p:nvSpPr>
          <p:cNvPr id="29" name="圆角矩形 3">
            <a:extLst>
              <a:ext uri="{FF2B5EF4-FFF2-40B4-BE49-F238E27FC236}">
                <a16:creationId xmlns:a16="http://schemas.microsoft.com/office/drawing/2014/main" id="{F38CB82D-2D3B-4F27-879B-4352557C7816}"/>
              </a:ext>
            </a:extLst>
          </p:cNvPr>
          <p:cNvSpPr/>
          <p:nvPr/>
        </p:nvSpPr>
        <p:spPr>
          <a:xfrm>
            <a:off x="3637917" y="1034733"/>
            <a:ext cx="1872208" cy="493703"/>
          </a:xfrm>
          <a:prstGeom prst="roundRect">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系统需求分析</a:t>
            </a:r>
          </a:p>
        </p:txBody>
      </p:sp>
      <p:sp>
        <p:nvSpPr>
          <p:cNvPr id="30" name="箭头: 下 29">
            <a:extLst>
              <a:ext uri="{FF2B5EF4-FFF2-40B4-BE49-F238E27FC236}">
                <a16:creationId xmlns:a16="http://schemas.microsoft.com/office/drawing/2014/main" id="{A747C8DE-539E-4285-89D0-C04A2FD30A18}"/>
              </a:ext>
            </a:extLst>
          </p:cNvPr>
          <p:cNvSpPr/>
          <p:nvPr/>
        </p:nvSpPr>
        <p:spPr>
          <a:xfrm>
            <a:off x="4530357" y="4394966"/>
            <a:ext cx="216024" cy="330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7E6F2D3-5D87-4128-9258-3F22DE1D5E5A}"/>
              </a:ext>
            </a:extLst>
          </p:cNvPr>
          <p:cNvSpPr/>
          <p:nvPr/>
        </p:nvSpPr>
        <p:spPr>
          <a:xfrm>
            <a:off x="4576780" y="5115046"/>
            <a:ext cx="216024" cy="330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B8E1381C-0055-4062-B9D1-022F3C6F33B8}"/>
              </a:ext>
            </a:extLst>
          </p:cNvPr>
          <p:cNvSpPr/>
          <p:nvPr/>
        </p:nvSpPr>
        <p:spPr>
          <a:xfrm>
            <a:off x="4600343" y="5822456"/>
            <a:ext cx="216024" cy="330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93FF48A5-80EB-469F-9246-1E8CE0AD0717}"/>
              </a:ext>
            </a:extLst>
          </p:cNvPr>
          <p:cNvGrpSpPr/>
          <p:nvPr/>
        </p:nvGrpSpPr>
        <p:grpSpPr>
          <a:xfrm>
            <a:off x="2771800" y="1628800"/>
            <a:ext cx="5038661" cy="2922086"/>
            <a:chOff x="2771800" y="1628800"/>
            <a:chExt cx="5038661" cy="2922086"/>
          </a:xfrm>
        </p:grpSpPr>
        <p:cxnSp>
          <p:nvCxnSpPr>
            <p:cNvPr id="34" name="直接连接符 33">
              <a:extLst>
                <a:ext uri="{FF2B5EF4-FFF2-40B4-BE49-F238E27FC236}">
                  <a16:creationId xmlns:a16="http://schemas.microsoft.com/office/drawing/2014/main" id="{266E987D-ABA8-493B-ABC2-97CE5B66DE10}"/>
                </a:ext>
              </a:extLst>
            </p:cNvPr>
            <p:cNvCxnSpPr/>
            <p:nvPr/>
          </p:nvCxnSpPr>
          <p:spPr>
            <a:xfrm>
              <a:off x="2771800" y="1628800"/>
              <a:ext cx="4392488" cy="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99FD685-2436-4BAF-A1EA-2C5541EA0684}"/>
                </a:ext>
              </a:extLst>
            </p:cNvPr>
            <p:cNvCxnSpPr/>
            <p:nvPr/>
          </p:nvCxnSpPr>
          <p:spPr>
            <a:xfrm>
              <a:off x="2771800" y="4550886"/>
              <a:ext cx="4392488" cy="0"/>
            </a:xfrm>
            <a:prstGeom prst="line">
              <a:avLst/>
            </a:prstGeom>
            <a:ln w="412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7" name="标题 1">
              <a:extLst>
                <a:ext uri="{FF2B5EF4-FFF2-40B4-BE49-F238E27FC236}">
                  <a16:creationId xmlns:a16="http://schemas.microsoft.com/office/drawing/2014/main" id="{4959B93E-57FA-48A8-9C22-B6D6B8B71341}"/>
                </a:ext>
              </a:extLst>
            </p:cNvPr>
            <p:cNvSpPr txBox="1">
              <a:spLocks/>
            </p:cNvSpPr>
            <p:nvPr/>
          </p:nvSpPr>
          <p:spPr>
            <a:xfrm rot="16200000">
              <a:off x="6163055" y="2432370"/>
              <a:ext cx="21518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5000"/>
                </a:lnSpc>
              </a:pPr>
              <a:r>
                <a:rPr lang="zh-CN" altLang="en-US" sz="3600" b="1" dirty="0">
                  <a:solidFill>
                    <a:srgbClr val="FF0000"/>
                  </a:solidFill>
                  <a:latin typeface="黑体" panose="02010609060101010101" pitchFamily="49" charset="-122"/>
                  <a:ea typeface="黑体" panose="02010609060101010101" pitchFamily="49" charset="-122"/>
                </a:rPr>
                <a:t>设计阶段</a:t>
              </a:r>
            </a:p>
          </p:txBody>
        </p:sp>
      </p:grpSp>
      <p:sp>
        <p:nvSpPr>
          <p:cNvPr id="38" name="灯片编号占位符 37">
            <a:extLst>
              <a:ext uri="{FF2B5EF4-FFF2-40B4-BE49-F238E27FC236}">
                <a16:creationId xmlns:a16="http://schemas.microsoft.com/office/drawing/2014/main" id="{D382D605-8E08-40C1-8116-A3CAAF0D19EF}"/>
              </a:ext>
            </a:extLst>
          </p:cNvPr>
          <p:cNvSpPr>
            <a:spLocks noGrp="1"/>
          </p:cNvSpPr>
          <p:nvPr>
            <p:ph type="sldNum" sz="quarter" idx="12"/>
          </p:nvPr>
        </p:nvSpPr>
        <p:spPr/>
        <p:txBody>
          <a:bodyPr/>
          <a:lstStyle/>
          <a:p>
            <a:fld id="{D2E81AF1-86B2-4F40-8011-AC6A9142C1CA}" type="slidenum">
              <a:rPr lang="zh-CN" altLang="en-US" smtClean="0"/>
              <a:t>4</a:t>
            </a:fld>
            <a:endParaRPr lang="zh-CN" altLang="en-US"/>
          </a:p>
        </p:txBody>
      </p:sp>
    </p:spTree>
    <p:extLst>
      <p:ext uri="{BB962C8B-B14F-4D97-AF65-F5344CB8AC3E}">
        <p14:creationId xmlns:p14="http://schemas.microsoft.com/office/powerpoint/2010/main" val="265716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BC4FBC8-A3FA-4117-8901-85A9F3A220E3}"/>
              </a:ext>
            </a:extLst>
          </p:cNvPr>
          <p:cNvSpPr>
            <a:spLocks noGrp="1"/>
          </p:cNvSpPr>
          <p:nvPr>
            <p:ph type="title"/>
          </p:nvPr>
        </p:nvSpPr>
        <p:spPr/>
        <p:txBody>
          <a:bodyPr/>
          <a:lstStyle/>
          <a:p>
            <a:pPr eaLnBrk="1" hangingPunct="1"/>
            <a:r>
              <a:rPr lang="zh-CN" altLang="en-US" dirty="0"/>
              <a:t>概念</a:t>
            </a:r>
          </a:p>
        </p:txBody>
      </p:sp>
      <p:sp>
        <p:nvSpPr>
          <p:cNvPr id="5123" name="内容占位符 2">
            <a:extLst>
              <a:ext uri="{FF2B5EF4-FFF2-40B4-BE49-F238E27FC236}">
                <a16:creationId xmlns:a16="http://schemas.microsoft.com/office/drawing/2014/main" id="{AFB093AC-0C5D-43A7-98B9-173363AB1294}"/>
              </a:ext>
            </a:extLst>
          </p:cNvPr>
          <p:cNvSpPr>
            <a:spLocks noGrp="1"/>
          </p:cNvSpPr>
          <p:nvPr>
            <p:ph idx="1"/>
          </p:nvPr>
        </p:nvSpPr>
        <p:spPr/>
        <p:txBody>
          <a:bodyPr>
            <a:normAutofit/>
          </a:bodyPr>
          <a:lstStyle/>
          <a:p>
            <a:pPr marL="0" indent="0" eaLnBrk="1" hangingPunct="1">
              <a:buNone/>
            </a:pPr>
            <a:r>
              <a:rPr lang="zh-CN" altLang="en-US" dirty="0">
                <a:latin typeface="黑体" panose="02010609060101010101" pitchFamily="49" charset="-122"/>
                <a:ea typeface="黑体" panose="02010609060101010101" pitchFamily="49" charset="-122"/>
              </a:rPr>
              <a:t>安全性设计是指在系统（或装备）研制过程中，通过各种设计活动来消除和控制各种危险，其目的在于防止所设计的系统在研制、生产、使用和保障过程中发生导致人员伤亡和设备损坏的各种意外事故，提高系统的安全性。</a:t>
            </a:r>
            <a:endParaRPr lang="en-US" altLang="zh-CN" dirty="0">
              <a:latin typeface="黑体" panose="02010609060101010101" pitchFamily="49" charset="-122"/>
              <a:ea typeface="黑体" panose="02010609060101010101" pitchFamily="49" charset="-122"/>
            </a:endParaRPr>
          </a:p>
        </p:txBody>
      </p:sp>
      <p:sp>
        <p:nvSpPr>
          <p:cNvPr id="7" name="Rectangle 4">
            <a:extLst>
              <a:ext uri="{FF2B5EF4-FFF2-40B4-BE49-F238E27FC236}">
                <a16:creationId xmlns:a16="http://schemas.microsoft.com/office/drawing/2014/main" id="{FA124A31-B43D-44FD-994B-29509B1B1BC6}"/>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2.4</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9A04C5BA-E6A3-47E4-B451-814937E742C9}"/>
              </a:ext>
            </a:extLst>
          </p:cNvPr>
          <p:cNvSpPr>
            <a:spLocks noGrp="1"/>
          </p:cNvSpPr>
          <p:nvPr>
            <p:ph type="sldNum" sz="quarter" idx="12"/>
          </p:nvPr>
        </p:nvSpPr>
        <p:spPr/>
        <p:txBody>
          <a:bodyPr/>
          <a:lstStyle/>
          <a:p>
            <a:fld id="{D2E81AF1-86B2-4F40-8011-AC6A9142C1CA}" type="slidenum">
              <a:rPr lang="zh-CN" altLang="en-US" smtClean="0"/>
              <a:t>40</a:t>
            </a:fld>
            <a:endParaRPr lang="zh-CN" altLang="en-US"/>
          </a:p>
        </p:txBody>
      </p:sp>
    </p:spTree>
    <p:extLst>
      <p:ext uri="{BB962C8B-B14F-4D97-AF65-F5344CB8AC3E}">
        <p14:creationId xmlns:p14="http://schemas.microsoft.com/office/powerpoint/2010/main" val="36750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082A158D-5B69-4408-811B-8166BD0AF57D}"/>
              </a:ext>
            </a:extLst>
          </p:cNvPr>
          <p:cNvSpPr>
            <a:spLocks noGrp="1"/>
          </p:cNvSpPr>
          <p:nvPr>
            <p:ph type="title"/>
          </p:nvPr>
        </p:nvSpPr>
        <p:spPr/>
        <p:txBody>
          <a:bodyPr/>
          <a:lstStyle/>
          <a:p>
            <a:r>
              <a:rPr lang="zh-CN" altLang="en-US" dirty="0"/>
              <a:t>危险的种类</a:t>
            </a:r>
          </a:p>
        </p:txBody>
      </p:sp>
      <p:sp>
        <p:nvSpPr>
          <p:cNvPr id="51203" name="内容占位符 2">
            <a:extLst>
              <a:ext uri="{FF2B5EF4-FFF2-40B4-BE49-F238E27FC236}">
                <a16:creationId xmlns:a16="http://schemas.microsoft.com/office/drawing/2014/main" id="{9A948E85-59E9-448C-907D-A1B0C814765C}"/>
              </a:ext>
            </a:extLst>
          </p:cNvPr>
          <p:cNvSpPr>
            <a:spLocks noGrp="1"/>
          </p:cNvSpPr>
          <p:nvPr>
            <p:ph idx="1"/>
          </p:nvPr>
        </p:nvSpPr>
        <p:spPr/>
        <p:txBody>
          <a:bodyPr/>
          <a:lstStyle/>
          <a:p>
            <a:pPr eaLnBrk="1" hangingPunct="1"/>
            <a:r>
              <a:rPr lang="zh-CN" altLang="en-US" dirty="0"/>
              <a:t>机器人危险的种类</a:t>
            </a:r>
            <a:endParaRPr lang="en-US" altLang="zh-CN" dirty="0"/>
          </a:p>
          <a:p>
            <a:pPr lvl="1"/>
            <a:r>
              <a:rPr lang="zh-CN" altLang="en-US" dirty="0"/>
              <a:t>冲击或撞击危险，触电危险，飞车危险，失控危险</a:t>
            </a:r>
            <a:endParaRPr lang="en-US" altLang="zh-CN" dirty="0"/>
          </a:p>
          <a:p>
            <a:pPr eaLnBrk="1" hangingPunct="1"/>
            <a:r>
              <a:rPr lang="zh-CN" altLang="en-US" dirty="0"/>
              <a:t>机械设备需要的考虑的一般安全性问题</a:t>
            </a:r>
            <a:endParaRPr lang="en-US" altLang="zh-CN" dirty="0"/>
          </a:p>
          <a:p>
            <a:pPr lvl="1" eaLnBrk="1" hangingPunct="1"/>
            <a:r>
              <a:rPr lang="zh-CN" altLang="en-US" dirty="0"/>
              <a:t>锐边和棱角</a:t>
            </a:r>
          </a:p>
          <a:p>
            <a:pPr lvl="1" eaLnBrk="1" hangingPunct="1"/>
            <a:r>
              <a:rPr lang="zh-CN" altLang="en-US" dirty="0"/>
              <a:t>松脱、爆炸或内爆的零部件</a:t>
            </a:r>
          </a:p>
          <a:p>
            <a:pPr lvl="1" eaLnBrk="1" hangingPunct="1"/>
            <a:r>
              <a:rPr lang="zh-CN" altLang="en-US" dirty="0"/>
              <a:t>设备的不稳定性</a:t>
            </a:r>
          </a:p>
          <a:p>
            <a:pPr eaLnBrk="1" hangingPunct="1"/>
            <a:endParaRPr lang="zh-CN" altLang="en-US" dirty="0"/>
          </a:p>
        </p:txBody>
      </p:sp>
      <p:sp>
        <p:nvSpPr>
          <p:cNvPr id="7" name="Rectangle 4">
            <a:extLst>
              <a:ext uri="{FF2B5EF4-FFF2-40B4-BE49-F238E27FC236}">
                <a16:creationId xmlns:a16="http://schemas.microsoft.com/office/drawing/2014/main" id="{E222C2DD-D8AB-45E6-854D-36D4268E89E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2.4</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9DB26777-6585-4833-A17B-22EF1A65739F}"/>
              </a:ext>
            </a:extLst>
          </p:cNvPr>
          <p:cNvSpPr>
            <a:spLocks noGrp="1"/>
          </p:cNvSpPr>
          <p:nvPr>
            <p:ph type="sldNum" sz="quarter" idx="12"/>
          </p:nvPr>
        </p:nvSpPr>
        <p:spPr/>
        <p:txBody>
          <a:bodyPr/>
          <a:lstStyle/>
          <a:p>
            <a:fld id="{D2E81AF1-86B2-4F40-8011-AC6A9142C1CA}" type="slidenum">
              <a:rPr lang="zh-CN" altLang="en-US" smtClean="0"/>
              <a:t>41</a:t>
            </a:fld>
            <a:endParaRPr lang="zh-CN" altLang="en-US"/>
          </a:p>
        </p:txBody>
      </p:sp>
    </p:spTree>
    <p:extLst>
      <p:ext uri="{BB962C8B-B14F-4D97-AF65-F5344CB8AC3E}">
        <p14:creationId xmlns:p14="http://schemas.microsoft.com/office/powerpoint/2010/main" val="505482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783EC70-E511-470D-B8B1-9415498C906C}"/>
              </a:ext>
            </a:extLst>
          </p:cNvPr>
          <p:cNvSpPr>
            <a:spLocks noGrp="1"/>
          </p:cNvSpPr>
          <p:nvPr>
            <p:ph type="title"/>
          </p:nvPr>
        </p:nvSpPr>
        <p:spPr/>
        <p:txBody>
          <a:bodyPr/>
          <a:lstStyle/>
          <a:p>
            <a:pPr eaLnBrk="1" hangingPunct="1"/>
            <a:r>
              <a:rPr lang="zh-CN" altLang="en-US" dirty="0"/>
              <a:t>安全性设计思路和方法</a:t>
            </a:r>
          </a:p>
        </p:txBody>
      </p:sp>
      <p:sp>
        <p:nvSpPr>
          <p:cNvPr id="15363" name="内容占位符 2">
            <a:extLst>
              <a:ext uri="{FF2B5EF4-FFF2-40B4-BE49-F238E27FC236}">
                <a16:creationId xmlns:a16="http://schemas.microsoft.com/office/drawing/2014/main" id="{93C61C70-8286-4139-A680-1D0B219D8DDB}"/>
              </a:ext>
            </a:extLst>
          </p:cNvPr>
          <p:cNvSpPr>
            <a:spLocks noGrp="1"/>
          </p:cNvSpPr>
          <p:nvPr>
            <p:ph idx="1"/>
          </p:nvPr>
        </p:nvSpPr>
        <p:spPr>
          <a:xfrm>
            <a:off x="457200" y="1600201"/>
            <a:ext cx="8229600" cy="2116832"/>
          </a:xfrm>
        </p:spPr>
        <p:txBody>
          <a:bodyPr>
            <a:normAutofit/>
          </a:bodyPr>
          <a:lstStyle/>
          <a:p>
            <a:pPr eaLnBrk="1" hangingPunct="1"/>
            <a:r>
              <a:rPr lang="en-US" altLang="zh-CN" sz="2400" dirty="0">
                <a:solidFill>
                  <a:srgbClr val="FF0000"/>
                </a:solidFill>
              </a:rPr>
              <a:t>1</a:t>
            </a:r>
            <a:r>
              <a:rPr lang="zh-CN" altLang="en-US" sz="2400" dirty="0">
                <a:solidFill>
                  <a:srgbClr val="FF0000"/>
                </a:solidFill>
              </a:rPr>
              <a:t>、闭锁、锁定和联锁</a:t>
            </a:r>
            <a:endParaRPr lang="en-US" altLang="zh-CN" sz="2400" dirty="0">
              <a:solidFill>
                <a:srgbClr val="FF0000"/>
              </a:solidFill>
            </a:endParaRPr>
          </a:p>
          <a:p>
            <a:pPr lvl="1" eaLnBrk="1" hangingPunct="1"/>
            <a:r>
              <a:rPr lang="zh-CN" altLang="en-US" sz="2000" dirty="0"/>
              <a:t>闭锁防止某事件发生或防止人、物进入危险区域；反之，锁定保持某事件或状态，或避免人、物等脱离安全的限制区域。</a:t>
            </a:r>
            <a:endParaRPr lang="en-US" altLang="zh-CN" sz="2000" dirty="0"/>
          </a:p>
          <a:p>
            <a:pPr lvl="2" eaLnBrk="1" hangingPunct="1"/>
            <a:r>
              <a:rPr lang="zh-CN" altLang="en-US" sz="1800" dirty="0"/>
              <a:t>将开关锁在开路位置，防止电路接通是闭锁；</a:t>
            </a:r>
            <a:endParaRPr lang="en-US" altLang="zh-CN" sz="1800" dirty="0"/>
          </a:p>
          <a:p>
            <a:pPr lvl="2" eaLnBrk="1" hangingPunct="1"/>
            <a:r>
              <a:rPr lang="zh-CN" altLang="en-US" sz="1800" dirty="0"/>
              <a:t>将开关锁在闭路位置，防止电路切断成为锁定。</a:t>
            </a:r>
            <a:endParaRPr lang="en-US" altLang="zh-CN" sz="1800" dirty="0"/>
          </a:p>
        </p:txBody>
      </p:sp>
      <p:sp>
        <p:nvSpPr>
          <p:cNvPr id="8" name="Rectangle 4">
            <a:extLst>
              <a:ext uri="{FF2B5EF4-FFF2-40B4-BE49-F238E27FC236}">
                <a16:creationId xmlns:a16="http://schemas.microsoft.com/office/drawing/2014/main" id="{4DEB07B3-168B-4135-855E-78BA47E661E2}"/>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2.4</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pic>
        <p:nvPicPr>
          <p:cNvPr id="3" name="图片 2">
            <a:extLst>
              <a:ext uri="{FF2B5EF4-FFF2-40B4-BE49-F238E27FC236}">
                <a16:creationId xmlns:a16="http://schemas.microsoft.com/office/drawing/2014/main" id="{A91CD44A-BA39-4F1C-9264-4298DED2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464" y="3573016"/>
            <a:ext cx="2376264" cy="3168352"/>
          </a:xfrm>
          <a:prstGeom prst="rect">
            <a:avLst/>
          </a:prstGeom>
        </p:spPr>
      </p:pic>
      <p:pic>
        <p:nvPicPr>
          <p:cNvPr id="5" name="图片 4">
            <a:extLst>
              <a:ext uri="{FF2B5EF4-FFF2-40B4-BE49-F238E27FC236}">
                <a16:creationId xmlns:a16="http://schemas.microsoft.com/office/drawing/2014/main" id="{527AE547-2970-4F58-A1A1-68B840C43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176" y="3573016"/>
            <a:ext cx="2448272" cy="3120346"/>
          </a:xfrm>
          <a:prstGeom prst="rect">
            <a:avLst/>
          </a:prstGeom>
        </p:spPr>
      </p:pic>
      <p:pic>
        <p:nvPicPr>
          <p:cNvPr id="9" name="图片 8">
            <a:extLst>
              <a:ext uri="{FF2B5EF4-FFF2-40B4-BE49-F238E27FC236}">
                <a16:creationId xmlns:a16="http://schemas.microsoft.com/office/drawing/2014/main" id="{8F1C91D6-C287-4FF7-8C27-ED6833C10B94}"/>
              </a:ext>
            </a:extLst>
          </p:cNvPr>
          <p:cNvPicPr>
            <a:picLocks noChangeAspect="1"/>
          </p:cNvPicPr>
          <p:nvPr/>
        </p:nvPicPr>
        <p:blipFill rotWithShape="1">
          <a:blip r:embed="rId4">
            <a:extLst>
              <a:ext uri="{28A0092B-C50C-407E-A947-70E740481C1C}">
                <a14:useLocalDpi xmlns:a14="http://schemas.microsoft.com/office/drawing/2010/main" val="0"/>
              </a:ext>
            </a:extLst>
          </a:blip>
          <a:srcRect l="24801" t="13250" r="20863" b="16401"/>
          <a:stretch/>
        </p:blipFill>
        <p:spPr>
          <a:xfrm>
            <a:off x="3034191" y="3573016"/>
            <a:ext cx="3040457" cy="3168352"/>
          </a:xfrm>
          <a:prstGeom prst="rect">
            <a:avLst/>
          </a:prstGeom>
        </p:spPr>
      </p:pic>
      <p:sp>
        <p:nvSpPr>
          <p:cNvPr id="10" name="灯片编号占位符 9">
            <a:extLst>
              <a:ext uri="{FF2B5EF4-FFF2-40B4-BE49-F238E27FC236}">
                <a16:creationId xmlns:a16="http://schemas.microsoft.com/office/drawing/2014/main" id="{ED851506-0C4F-4181-BB98-43E04606DE20}"/>
              </a:ext>
            </a:extLst>
          </p:cNvPr>
          <p:cNvSpPr>
            <a:spLocks noGrp="1"/>
          </p:cNvSpPr>
          <p:nvPr>
            <p:ph type="sldNum" sz="quarter" idx="12"/>
          </p:nvPr>
        </p:nvSpPr>
        <p:spPr/>
        <p:txBody>
          <a:bodyPr/>
          <a:lstStyle/>
          <a:p>
            <a:fld id="{D2E81AF1-86B2-4F40-8011-AC6A9142C1CA}" type="slidenum">
              <a:rPr lang="zh-CN" altLang="en-US" smtClean="0"/>
              <a:t>42</a:t>
            </a:fld>
            <a:endParaRPr lang="zh-CN" altLang="en-US"/>
          </a:p>
        </p:txBody>
      </p:sp>
    </p:spTree>
    <p:extLst>
      <p:ext uri="{BB962C8B-B14F-4D97-AF65-F5344CB8AC3E}">
        <p14:creationId xmlns:p14="http://schemas.microsoft.com/office/powerpoint/2010/main" val="1793100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250FCD42-8D96-4CF7-9921-03C30D80A576}"/>
              </a:ext>
            </a:extLst>
          </p:cNvPr>
          <p:cNvSpPr>
            <a:spLocks noGrp="1"/>
          </p:cNvSpPr>
          <p:nvPr>
            <p:ph type="title"/>
          </p:nvPr>
        </p:nvSpPr>
        <p:spPr/>
        <p:txBody>
          <a:bodyPr/>
          <a:lstStyle/>
          <a:p>
            <a:pPr eaLnBrk="1" hangingPunct="1"/>
            <a:r>
              <a:rPr lang="zh-CN" altLang="en-US"/>
              <a:t>安全性设计思路和方法</a:t>
            </a:r>
          </a:p>
        </p:txBody>
      </p:sp>
      <p:sp>
        <p:nvSpPr>
          <p:cNvPr id="3" name="内容占位符 2">
            <a:extLst>
              <a:ext uri="{FF2B5EF4-FFF2-40B4-BE49-F238E27FC236}">
                <a16:creationId xmlns:a16="http://schemas.microsoft.com/office/drawing/2014/main" id="{0FC09002-4CCC-4BF8-9240-DCE1D1E1BAA8}"/>
              </a:ext>
            </a:extLst>
          </p:cNvPr>
          <p:cNvSpPr>
            <a:spLocks noGrp="1"/>
          </p:cNvSpPr>
          <p:nvPr>
            <p:ph idx="1"/>
          </p:nvPr>
        </p:nvSpPr>
        <p:spPr/>
        <p:txBody>
          <a:bodyPr>
            <a:normAutofit/>
          </a:bodyPr>
          <a:lstStyle/>
          <a:p>
            <a:pPr lvl="1" eaLnBrk="1" hangingPunct="1">
              <a:defRPr/>
            </a:pPr>
            <a:r>
              <a:rPr lang="zh-CN" altLang="en-US" dirty="0"/>
              <a:t>联锁装置规定了事件发生的次序，从而避免事件的意外组合。</a:t>
            </a:r>
            <a:r>
              <a:rPr lang="zh-CN" altLang="en-US" dirty="0">
                <a:solidFill>
                  <a:srgbClr val="FF0000"/>
                </a:solidFill>
              </a:rPr>
              <a:t>电气设备常采用联锁装置</a:t>
            </a:r>
            <a:r>
              <a:rPr lang="zh-CN" altLang="en-US" dirty="0"/>
              <a:t>。</a:t>
            </a:r>
            <a:endParaRPr lang="en-US" altLang="zh-CN" dirty="0"/>
          </a:p>
          <a:p>
            <a:pPr lvl="2" eaLnBrk="1" hangingPunct="1">
              <a:defRPr/>
            </a:pPr>
            <a:r>
              <a:rPr lang="zh-CN" altLang="en-US" sz="1800" dirty="0"/>
              <a:t>在意外情况下，联锁可尽量降低某事件</a:t>
            </a:r>
            <a:r>
              <a:rPr lang="en-US" altLang="zh-CN" sz="1800" dirty="0"/>
              <a:t>B</a:t>
            </a:r>
            <a:r>
              <a:rPr lang="zh-CN" altLang="en-US" sz="1800" dirty="0"/>
              <a:t>意外出现的可能性。它要求操作人员在执行事件</a:t>
            </a:r>
            <a:r>
              <a:rPr lang="en-US" altLang="zh-CN" sz="1800" dirty="0"/>
              <a:t>B</a:t>
            </a:r>
            <a:r>
              <a:rPr lang="zh-CN" altLang="en-US" sz="1800" dirty="0"/>
              <a:t>之前要先完成一个有意的动作</a:t>
            </a:r>
            <a:r>
              <a:rPr lang="en-US" altLang="zh-CN" sz="1800" dirty="0"/>
              <a:t>A</a:t>
            </a:r>
            <a:r>
              <a:rPr lang="zh-CN" altLang="en-US" sz="1800" dirty="0"/>
              <a:t>。例如，在扳动某个关键性开关之前，操作人员必须首先打开保护开关的外罩。</a:t>
            </a:r>
            <a:endParaRPr lang="en-US" altLang="zh-CN" sz="1800" dirty="0"/>
          </a:p>
          <a:p>
            <a:pPr lvl="2" eaLnBrk="1" hangingPunct="1">
              <a:defRPr/>
            </a:pPr>
            <a:r>
              <a:rPr lang="zh-CN" altLang="en-US" sz="1800" dirty="0"/>
              <a:t>在某种危险状态下，为确保操作人员的安全。例如，在高压设备舱的检查舱门上设置联锁装置。</a:t>
            </a:r>
            <a:endParaRPr lang="en-US" altLang="zh-CN" sz="1800" dirty="0"/>
          </a:p>
          <a:p>
            <a:pPr lvl="2" eaLnBrk="1" hangingPunct="1">
              <a:defRPr/>
            </a:pPr>
            <a:r>
              <a:rPr lang="zh-CN" altLang="en-US" sz="1800" dirty="0"/>
              <a:t>在预定事件发生前，操作顺序是重要的或必要的，而且错误的顺序将导致事故发生，则要求采用联锁。例如，一个联锁装置可以要求在启动会发热的系统之前先接通冷却装置。</a:t>
            </a:r>
            <a:endParaRPr lang="en-US" altLang="zh-CN" sz="1800" dirty="0"/>
          </a:p>
          <a:p>
            <a:pPr lvl="1" eaLnBrk="1" hangingPunct="1">
              <a:defRPr/>
            </a:pPr>
            <a:r>
              <a:rPr lang="zh-CN" altLang="en-US" dirty="0">
                <a:solidFill>
                  <a:srgbClr val="FF0000"/>
                </a:solidFill>
              </a:rPr>
              <a:t>安全装置应设置联锁</a:t>
            </a:r>
            <a:r>
              <a:rPr lang="zh-CN" altLang="en-US" dirty="0"/>
              <a:t>，使安全装置被旁路时设备不工作。</a:t>
            </a:r>
            <a:endParaRPr lang="en-US" altLang="zh-CN" dirty="0"/>
          </a:p>
        </p:txBody>
      </p:sp>
      <p:sp>
        <p:nvSpPr>
          <p:cNvPr id="7" name="Rectangle 4">
            <a:extLst>
              <a:ext uri="{FF2B5EF4-FFF2-40B4-BE49-F238E27FC236}">
                <a16:creationId xmlns:a16="http://schemas.microsoft.com/office/drawing/2014/main" id="{5E0AE0E9-292E-4BFD-BFFE-B4E748A8C979}"/>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35B5B971-CF1B-41B4-B3B3-50AC198CD01D}"/>
              </a:ext>
            </a:extLst>
          </p:cNvPr>
          <p:cNvSpPr>
            <a:spLocks noGrp="1"/>
          </p:cNvSpPr>
          <p:nvPr>
            <p:ph type="sldNum" sz="quarter" idx="12"/>
          </p:nvPr>
        </p:nvSpPr>
        <p:spPr/>
        <p:txBody>
          <a:bodyPr/>
          <a:lstStyle/>
          <a:p>
            <a:fld id="{D2E81AF1-86B2-4F40-8011-AC6A9142C1CA}" type="slidenum">
              <a:rPr lang="zh-CN" altLang="en-US" smtClean="0"/>
              <a:t>43</a:t>
            </a:fld>
            <a:endParaRPr lang="zh-CN" altLang="en-US"/>
          </a:p>
        </p:txBody>
      </p:sp>
    </p:spTree>
    <p:extLst>
      <p:ext uri="{BB962C8B-B14F-4D97-AF65-F5344CB8AC3E}">
        <p14:creationId xmlns:p14="http://schemas.microsoft.com/office/powerpoint/2010/main" val="2896577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7">
            <a:extLst>
              <a:ext uri="{FF2B5EF4-FFF2-40B4-BE49-F238E27FC236}">
                <a16:creationId xmlns:a16="http://schemas.microsoft.com/office/drawing/2014/main" id="{68780527-B36C-4879-8A3F-05B9B9E90374}"/>
              </a:ext>
            </a:extLst>
          </p:cNvPr>
          <p:cNvSpPr>
            <a:spLocks noGrp="1"/>
          </p:cNvSpPr>
          <p:nvPr>
            <p:ph type="title"/>
          </p:nvPr>
        </p:nvSpPr>
        <p:spPr/>
        <p:txBody>
          <a:bodyPr/>
          <a:lstStyle/>
          <a:p>
            <a:pPr eaLnBrk="1" hangingPunct="1"/>
            <a:r>
              <a:rPr lang="zh-CN" altLang="en-US"/>
              <a:t>安全性设计思路和方法</a:t>
            </a:r>
          </a:p>
        </p:txBody>
      </p:sp>
      <p:sp>
        <p:nvSpPr>
          <p:cNvPr id="25603" name="内容占位符 8">
            <a:extLst>
              <a:ext uri="{FF2B5EF4-FFF2-40B4-BE49-F238E27FC236}">
                <a16:creationId xmlns:a16="http://schemas.microsoft.com/office/drawing/2014/main" id="{9ACFACF4-985A-40EE-80B4-9661EDDC9B4A}"/>
              </a:ext>
            </a:extLst>
          </p:cNvPr>
          <p:cNvSpPr>
            <a:spLocks noGrp="1"/>
          </p:cNvSpPr>
          <p:nvPr>
            <p:ph idx="1"/>
          </p:nvPr>
        </p:nvSpPr>
        <p:spPr/>
        <p:txBody>
          <a:bodyPr>
            <a:normAutofit fontScale="92500" lnSpcReduction="20000"/>
          </a:bodyPr>
          <a:lstStyle/>
          <a:p>
            <a:pPr eaLnBrk="1" hangingPunct="1"/>
            <a:r>
              <a:rPr lang="en-US" altLang="zh-CN" dirty="0">
                <a:solidFill>
                  <a:srgbClr val="FF0000"/>
                </a:solidFill>
              </a:rPr>
              <a:t>2</a:t>
            </a:r>
            <a:r>
              <a:rPr lang="zh-CN" altLang="en-US" dirty="0">
                <a:solidFill>
                  <a:srgbClr val="FF0000"/>
                </a:solidFill>
              </a:rPr>
              <a:t>、状态监控</a:t>
            </a:r>
            <a:endParaRPr lang="en-US" altLang="zh-CN" dirty="0">
              <a:solidFill>
                <a:srgbClr val="FF0000"/>
              </a:solidFill>
            </a:endParaRPr>
          </a:p>
          <a:p>
            <a:pPr lvl="1" eaLnBrk="1" hangingPunct="1"/>
            <a:r>
              <a:rPr lang="zh-CN" altLang="en-US" dirty="0"/>
              <a:t>持续地对诸如温度、压力等所选择的参数进行监控，以确保该参数不会达到可能导致意外事故发生的危险程度。</a:t>
            </a:r>
            <a:endParaRPr lang="en-US" altLang="zh-CN" dirty="0"/>
          </a:p>
          <a:p>
            <a:pPr lvl="1" eaLnBrk="1" hangingPunct="1"/>
            <a:r>
              <a:rPr lang="zh-CN" altLang="en-US" dirty="0"/>
              <a:t>监控内容包括：</a:t>
            </a:r>
            <a:endParaRPr lang="en-US" altLang="zh-CN" dirty="0"/>
          </a:p>
          <a:p>
            <a:pPr lvl="2" eaLnBrk="1" hangingPunct="1"/>
            <a:r>
              <a:rPr lang="zh-CN" altLang="en-US" dirty="0"/>
              <a:t>系统或某一部分是否准备好投入工作，或正在按规定计划良好地工作；</a:t>
            </a:r>
            <a:endParaRPr lang="en-US" altLang="zh-CN" dirty="0"/>
          </a:p>
          <a:p>
            <a:pPr lvl="2" eaLnBrk="1" hangingPunct="1"/>
            <a:r>
              <a:rPr lang="zh-CN" altLang="en-US" dirty="0"/>
              <a:t>是否提供所要求的输入；</a:t>
            </a:r>
            <a:endParaRPr lang="en-US" altLang="zh-CN" dirty="0"/>
          </a:p>
          <a:p>
            <a:pPr lvl="2" eaLnBrk="1" hangingPunct="1"/>
            <a:r>
              <a:rPr lang="zh-CN" altLang="en-US" dirty="0"/>
              <a:t>是否产生所要求的输出；</a:t>
            </a:r>
            <a:endParaRPr lang="en-US" altLang="zh-CN" dirty="0"/>
          </a:p>
          <a:p>
            <a:pPr lvl="2" eaLnBrk="1" hangingPunct="1"/>
            <a:r>
              <a:rPr lang="zh-CN" altLang="en-US" dirty="0"/>
              <a:t>是否存在规定的条件；</a:t>
            </a:r>
            <a:endParaRPr lang="en-US" altLang="zh-CN" dirty="0"/>
          </a:p>
          <a:p>
            <a:pPr lvl="2" eaLnBrk="1" hangingPunct="1"/>
            <a:r>
              <a:rPr lang="zh-CN" altLang="en-US" dirty="0"/>
              <a:t>是否超过固定的限制；</a:t>
            </a:r>
            <a:endParaRPr lang="en-US" altLang="zh-CN" dirty="0"/>
          </a:p>
          <a:p>
            <a:pPr lvl="2" eaLnBrk="1" hangingPunct="1"/>
            <a:r>
              <a:rPr lang="zh-CN" altLang="en-US" dirty="0"/>
              <a:t>测量的参数是否异常。</a:t>
            </a:r>
            <a:endParaRPr lang="en-US" altLang="zh-CN" dirty="0"/>
          </a:p>
          <a:p>
            <a:pPr lvl="1" eaLnBrk="1" hangingPunct="1"/>
            <a:endParaRPr lang="en-US" altLang="zh-CN" dirty="0"/>
          </a:p>
        </p:txBody>
      </p:sp>
      <p:sp>
        <p:nvSpPr>
          <p:cNvPr id="7" name="Rectangle 4">
            <a:extLst>
              <a:ext uri="{FF2B5EF4-FFF2-40B4-BE49-F238E27FC236}">
                <a16:creationId xmlns:a16="http://schemas.microsoft.com/office/drawing/2014/main" id="{63A189BD-09AF-4976-8B01-4194155E3719}"/>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08EFC5C2-DA92-40D7-902C-FC48C52899EC}"/>
              </a:ext>
            </a:extLst>
          </p:cNvPr>
          <p:cNvSpPr>
            <a:spLocks noGrp="1"/>
          </p:cNvSpPr>
          <p:nvPr>
            <p:ph type="sldNum" sz="quarter" idx="12"/>
          </p:nvPr>
        </p:nvSpPr>
        <p:spPr/>
        <p:txBody>
          <a:bodyPr/>
          <a:lstStyle/>
          <a:p>
            <a:fld id="{D2E81AF1-86B2-4F40-8011-AC6A9142C1CA}" type="slidenum">
              <a:rPr lang="zh-CN" altLang="en-US" smtClean="0"/>
              <a:t>44</a:t>
            </a:fld>
            <a:endParaRPr lang="zh-CN" altLang="en-US"/>
          </a:p>
        </p:txBody>
      </p:sp>
    </p:spTree>
    <p:extLst>
      <p:ext uri="{BB962C8B-B14F-4D97-AF65-F5344CB8AC3E}">
        <p14:creationId xmlns:p14="http://schemas.microsoft.com/office/powerpoint/2010/main" val="1096896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6">
            <a:extLst>
              <a:ext uri="{FF2B5EF4-FFF2-40B4-BE49-F238E27FC236}">
                <a16:creationId xmlns:a16="http://schemas.microsoft.com/office/drawing/2014/main" id="{B68E3142-7716-41D3-866E-77272E58FA3B}"/>
              </a:ext>
            </a:extLst>
          </p:cNvPr>
          <p:cNvSpPr>
            <a:spLocks noGrp="1"/>
          </p:cNvSpPr>
          <p:nvPr>
            <p:ph type="title"/>
          </p:nvPr>
        </p:nvSpPr>
        <p:spPr/>
        <p:txBody>
          <a:bodyPr/>
          <a:lstStyle/>
          <a:p>
            <a:pPr eaLnBrk="1" hangingPunct="1"/>
            <a:r>
              <a:rPr lang="zh-CN" altLang="en-US"/>
              <a:t>安全性设计思路和方法</a:t>
            </a:r>
          </a:p>
        </p:txBody>
      </p:sp>
      <p:sp>
        <p:nvSpPr>
          <p:cNvPr id="29699" name="内容占位符 7">
            <a:extLst>
              <a:ext uri="{FF2B5EF4-FFF2-40B4-BE49-F238E27FC236}">
                <a16:creationId xmlns:a16="http://schemas.microsoft.com/office/drawing/2014/main" id="{1A2A6DB6-6821-4DBF-990D-732F9944334B}"/>
              </a:ext>
            </a:extLst>
          </p:cNvPr>
          <p:cNvSpPr>
            <a:spLocks noGrp="1"/>
          </p:cNvSpPr>
          <p:nvPr>
            <p:ph idx="1"/>
          </p:nvPr>
        </p:nvSpPr>
        <p:spPr/>
        <p:txBody>
          <a:bodyPr>
            <a:normAutofit fontScale="92500" lnSpcReduction="10000"/>
          </a:bodyPr>
          <a:lstStyle/>
          <a:p>
            <a:pPr eaLnBrk="1" hangingPunct="1"/>
            <a:r>
              <a:rPr lang="en-US" altLang="zh-CN" dirty="0">
                <a:solidFill>
                  <a:srgbClr val="FF0000"/>
                </a:solidFill>
              </a:rPr>
              <a:t>3</a:t>
            </a:r>
            <a:r>
              <a:rPr lang="zh-CN" altLang="en-US" dirty="0">
                <a:solidFill>
                  <a:srgbClr val="FF0000"/>
                </a:solidFill>
              </a:rPr>
              <a:t>、告警</a:t>
            </a:r>
            <a:endParaRPr lang="en-US" altLang="zh-CN" dirty="0">
              <a:solidFill>
                <a:srgbClr val="FF0000"/>
              </a:solidFill>
            </a:endParaRPr>
          </a:p>
          <a:p>
            <a:pPr lvl="1" eaLnBrk="1" hangingPunct="1"/>
            <a:r>
              <a:rPr lang="zh-CN" altLang="en-US" dirty="0"/>
              <a:t>告警通常用于向有关人员通过危险、设备问题和其它值得注意的状态，以便使有关人员采取纠正措施，避免事故发生。</a:t>
            </a:r>
            <a:endParaRPr lang="en-US" altLang="zh-CN" dirty="0"/>
          </a:p>
          <a:p>
            <a:pPr lvl="2" eaLnBrk="1" hangingPunct="1"/>
            <a:r>
              <a:rPr lang="zh-CN" altLang="en-US" dirty="0"/>
              <a:t>视觉告警</a:t>
            </a:r>
            <a:r>
              <a:rPr lang="en-US" altLang="zh-CN" dirty="0"/>
              <a:t>	</a:t>
            </a:r>
          </a:p>
          <a:p>
            <a:pPr lvl="2" eaLnBrk="1" hangingPunct="1"/>
            <a:r>
              <a:rPr lang="zh-CN" altLang="en-US" dirty="0"/>
              <a:t>听觉告警</a:t>
            </a:r>
            <a:endParaRPr lang="en-US" altLang="zh-CN" dirty="0"/>
          </a:p>
          <a:p>
            <a:pPr lvl="2" eaLnBrk="1" hangingPunct="1"/>
            <a:r>
              <a:rPr lang="zh-CN" altLang="en-US" dirty="0"/>
              <a:t>嗅觉告警</a:t>
            </a:r>
            <a:endParaRPr lang="en-US" altLang="zh-CN" dirty="0"/>
          </a:p>
          <a:p>
            <a:pPr lvl="2" eaLnBrk="1" hangingPunct="1"/>
            <a:r>
              <a:rPr lang="zh-CN" altLang="en-US" dirty="0"/>
              <a:t>触觉告警</a:t>
            </a:r>
            <a:endParaRPr lang="en-US" altLang="zh-CN" dirty="0"/>
          </a:p>
          <a:p>
            <a:pPr lvl="2" eaLnBrk="1" hangingPunct="1"/>
            <a:r>
              <a:rPr lang="zh-CN" altLang="en-US" dirty="0"/>
              <a:t>味觉告警</a:t>
            </a:r>
          </a:p>
          <a:p>
            <a:pPr lvl="1" eaLnBrk="1" hangingPunct="1"/>
            <a:r>
              <a:rPr lang="zh-CN" altLang="en-US" dirty="0"/>
              <a:t>在某些关键情况下，</a:t>
            </a:r>
            <a:r>
              <a:rPr lang="zh-CN" altLang="en-US" dirty="0">
                <a:solidFill>
                  <a:srgbClr val="FF0000"/>
                </a:solidFill>
              </a:rPr>
              <a:t>常同时采用视觉和听觉等类告警</a:t>
            </a:r>
            <a:r>
              <a:rPr lang="zh-CN" altLang="en-US" dirty="0"/>
              <a:t>。</a:t>
            </a:r>
          </a:p>
        </p:txBody>
      </p:sp>
      <p:sp>
        <p:nvSpPr>
          <p:cNvPr id="7" name="Rectangle 4">
            <a:extLst>
              <a:ext uri="{FF2B5EF4-FFF2-40B4-BE49-F238E27FC236}">
                <a16:creationId xmlns:a16="http://schemas.microsoft.com/office/drawing/2014/main" id="{1D797D1C-C6E8-4279-AE91-A0CDD7A65E48}"/>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9715E6BD-5FE0-4FC1-9C7B-B1B3C051E967}"/>
              </a:ext>
            </a:extLst>
          </p:cNvPr>
          <p:cNvSpPr>
            <a:spLocks noGrp="1"/>
          </p:cNvSpPr>
          <p:nvPr>
            <p:ph type="sldNum" sz="quarter" idx="12"/>
          </p:nvPr>
        </p:nvSpPr>
        <p:spPr/>
        <p:txBody>
          <a:bodyPr/>
          <a:lstStyle/>
          <a:p>
            <a:fld id="{D2E81AF1-86B2-4F40-8011-AC6A9142C1CA}" type="slidenum">
              <a:rPr lang="zh-CN" altLang="en-US" smtClean="0"/>
              <a:t>45</a:t>
            </a:fld>
            <a:endParaRPr lang="zh-CN" altLang="en-US"/>
          </a:p>
        </p:txBody>
      </p:sp>
    </p:spTree>
    <p:extLst>
      <p:ext uri="{BB962C8B-B14F-4D97-AF65-F5344CB8AC3E}">
        <p14:creationId xmlns:p14="http://schemas.microsoft.com/office/powerpoint/2010/main" val="1384609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7">
            <a:extLst>
              <a:ext uri="{FF2B5EF4-FFF2-40B4-BE49-F238E27FC236}">
                <a16:creationId xmlns:a16="http://schemas.microsoft.com/office/drawing/2014/main" id="{FBB285C1-7462-4B3E-9511-13A8DC86CE0A}"/>
              </a:ext>
            </a:extLst>
          </p:cNvPr>
          <p:cNvSpPr>
            <a:spLocks noGrp="1"/>
          </p:cNvSpPr>
          <p:nvPr>
            <p:ph type="title"/>
          </p:nvPr>
        </p:nvSpPr>
        <p:spPr/>
        <p:txBody>
          <a:bodyPr/>
          <a:lstStyle/>
          <a:p>
            <a:pPr eaLnBrk="1" hangingPunct="1"/>
            <a:r>
              <a:rPr lang="zh-CN" altLang="en-US"/>
              <a:t>安全性设计思路和方法</a:t>
            </a:r>
          </a:p>
        </p:txBody>
      </p:sp>
      <p:sp>
        <p:nvSpPr>
          <p:cNvPr id="30723" name="内容占位符 8">
            <a:extLst>
              <a:ext uri="{FF2B5EF4-FFF2-40B4-BE49-F238E27FC236}">
                <a16:creationId xmlns:a16="http://schemas.microsoft.com/office/drawing/2014/main" id="{983165EC-3DAC-4AC3-8E36-688236A95C67}"/>
              </a:ext>
            </a:extLst>
          </p:cNvPr>
          <p:cNvSpPr>
            <a:spLocks noGrp="1"/>
          </p:cNvSpPr>
          <p:nvPr>
            <p:ph idx="1"/>
          </p:nvPr>
        </p:nvSpPr>
        <p:spPr/>
        <p:txBody>
          <a:bodyPr>
            <a:normAutofit fontScale="85000" lnSpcReduction="20000"/>
          </a:bodyPr>
          <a:lstStyle/>
          <a:p>
            <a:pPr eaLnBrk="1" hangingPunct="1"/>
            <a:r>
              <a:rPr lang="en-US" altLang="zh-CN" dirty="0">
                <a:solidFill>
                  <a:srgbClr val="FF0000"/>
                </a:solidFill>
              </a:rPr>
              <a:t>4</a:t>
            </a:r>
            <a:r>
              <a:rPr lang="zh-CN" altLang="en-US" dirty="0">
                <a:solidFill>
                  <a:srgbClr val="FF0000"/>
                </a:solidFill>
              </a:rPr>
              <a:t>、标志</a:t>
            </a:r>
            <a:endParaRPr lang="en-US" altLang="zh-CN" dirty="0">
              <a:solidFill>
                <a:srgbClr val="FF0000"/>
              </a:solidFill>
            </a:endParaRPr>
          </a:p>
          <a:p>
            <a:pPr lvl="1" eaLnBrk="1" hangingPunct="1"/>
            <a:r>
              <a:rPr lang="zh-CN" altLang="en-US" dirty="0"/>
              <a:t>标志是一种很</a:t>
            </a:r>
            <a:r>
              <a:rPr lang="zh-CN" altLang="en-US" dirty="0">
                <a:solidFill>
                  <a:srgbClr val="FF0000"/>
                </a:solidFill>
              </a:rPr>
              <a:t>特殊的目视告警</a:t>
            </a:r>
            <a:r>
              <a:rPr lang="zh-CN" altLang="en-US" dirty="0"/>
              <a:t>和说明手段，是</a:t>
            </a:r>
            <a:r>
              <a:rPr lang="zh-CN" altLang="en-US" dirty="0">
                <a:solidFill>
                  <a:srgbClr val="FF0000"/>
                </a:solidFill>
              </a:rPr>
              <a:t>最常用的告警方法</a:t>
            </a:r>
            <a:r>
              <a:rPr lang="zh-CN" altLang="en-US" dirty="0"/>
              <a:t>。</a:t>
            </a:r>
            <a:endParaRPr lang="en-US" altLang="zh-CN" dirty="0"/>
          </a:p>
          <a:p>
            <a:pPr lvl="1" eaLnBrk="1" hangingPunct="1"/>
            <a:r>
              <a:rPr lang="zh-CN" altLang="en-US" dirty="0"/>
              <a:t>在产品设计中，不能提供合适的告警被认为是一种设计缺陷；制造厂或设计部门不能提供对可能导致人员伤亡的危险的警告是一种失职。</a:t>
            </a:r>
            <a:endParaRPr lang="en-US" altLang="zh-CN" dirty="0"/>
          </a:p>
          <a:p>
            <a:pPr lvl="1" eaLnBrk="1" hangingPunct="1"/>
            <a:r>
              <a:rPr lang="zh-CN" altLang="en-US" dirty="0"/>
              <a:t>告警标志应包括以下内容：</a:t>
            </a:r>
            <a:endParaRPr lang="en-US" altLang="zh-CN" dirty="0"/>
          </a:p>
          <a:p>
            <a:pPr lvl="2" eaLnBrk="1" hangingPunct="1"/>
            <a:r>
              <a:rPr lang="zh-CN" altLang="en-US" dirty="0"/>
              <a:t>引起人员注意的关键词；</a:t>
            </a:r>
            <a:endParaRPr lang="en-US" altLang="zh-CN" dirty="0"/>
          </a:p>
          <a:p>
            <a:pPr lvl="2" eaLnBrk="1" hangingPunct="1"/>
            <a:r>
              <a:rPr lang="zh-CN" altLang="en-US" dirty="0"/>
              <a:t>对所防护危险的说明；</a:t>
            </a:r>
            <a:endParaRPr lang="en-US" altLang="zh-CN" dirty="0"/>
          </a:p>
          <a:p>
            <a:pPr lvl="2" eaLnBrk="1" hangingPunct="1"/>
            <a:r>
              <a:rPr lang="zh-CN" altLang="en-US" dirty="0"/>
              <a:t>对避免伤害所需措施的说明；</a:t>
            </a:r>
            <a:endParaRPr lang="en-US" altLang="zh-CN" dirty="0"/>
          </a:p>
          <a:p>
            <a:pPr lvl="2" eaLnBrk="1" hangingPunct="1"/>
            <a:r>
              <a:rPr lang="zh-CN" altLang="en-US" dirty="0"/>
              <a:t>对不采取规定措施的后果的简要说明；</a:t>
            </a:r>
            <a:endParaRPr lang="en-US" altLang="zh-CN" dirty="0"/>
          </a:p>
          <a:p>
            <a:pPr lvl="2" eaLnBrk="1" hangingPunct="1"/>
            <a:r>
              <a:rPr lang="zh-CN" altLang="en-US" dirty="0"/>
              <a:t>也可对忽视告警造成损伤后的补救措施加以说明，如解毒剂的使用、电击事件的急救说明。</a:t>
            </a:r>
            <a:endParaRPr lang="en-US" altLang="zh-CN" dirty="0"/>
          </a:p>
        </p:txBody>
      </p:sp>
      <p:sp>
        <p:nvSpPr>
          <p:cNvPr id="7" name="Rectangle 4">
            <a:extLst>
              <a:ext uri="{FF2B5EF4-FFF2-40B4-BE49-F238E27FC236}">
                <a16:creationId xmlns:a16="http://schemas.microsoft.com/office/drawing/2014/main" id="{172058B8-54C9-4E75-B23D-FEC9C52BAABE}"/>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EB1B7CC9-F35A-448C-9F59-0D0E2047D928}"/>
              </a:ext>
            </a:extLst>
          </p:cNvPr>
          <p:cNvSpPr>
            <a:spLocks noGrp="1"/>
          </p:cNvSpPr>
          <p:nvPr>
            <p:ph type="sldNum" sz="quarter" idx="12"/>
          </p:nvPr>
        </p:nvSpPr>
        <p:spPr/>
        <p:txBody>
          <a:bodyPr/>
          <a:lstStyle/>
          <a:p>
            <a:fld id="{D2E81AF1-86B2-4F40-8011-AC6A9142C1CA}" type="slidenum">
              <a:rPr lang="zh-CN" altLang="en-US" smtClean="0"/>
              <a:t>46</a:t>
            </a:fld>
            <a:endParaRPr lang="zh-CN" altLang="en-US"/>
          </a:p>
        </p:txBody>
      </p:sp>
    </p:spTree>
    <p:extLst>
      <p:ext uri="{BB962C8B-B14F-4D97-AF65-F5344CB8AC3E}">
        <p14:creationId xmlns:p14="http://schemas.microsoft.com/office/powerpoint/2010/main" val="3810297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E3DC9BB-1DCD-4277-812D-B69391AAC0CE}"/>
              </a:ext>
            </a:extLst>
          </p:cNvPr>
          <p:cNvSpPr>
            <a:spLocks noGrp="1"/>
          </p:cNvSpPr>
          <p:nvPr>
            <p:ph type="title"/>
          </p:nvPr>
        </p:nvSpPr>
        <p:spPr/>
        <p:txBody>
          <a:bodyPr/>
          <a:lstStyle/>
          <a:p>
            <a:r>
              <a:rPr lang="zh-CN" altLang="en-US"/>
              <a:t>安全性设计思路和方法</a:t>
            </a:r>
          </a:p>
        </p:txBody>
      </p:sp>
      <p:sp>
        <p:nvSpPr>
          <p:cNvPr id="31747" name="内容占位符 2">
            <a:extLst>
              <a:ext uri="{FF2B5EF4-FFF2-40B4-BE49-F238E27FC236}">
                <a16:creationId xmlns:a16="http://schemas.microsoft.com/office/drawing/2014/main" id="{E6E19629-EA02-4610-8D3D-83558C3B83B2}"/>
              </a:ext>
            </a:extLst>
          </p:cNvPr>
          <p:cNvSpPr>
            <a:spLocks noGrp="1"/>
          </p:cNvSpPr>
          <p:nvPr>
            <p:ph idx="1"/>
          </p:nvPr>
        </p:nvSpPr>
        <p:spPr/>
        <p:txBody>
          <a:bodyPr/>
          <a:lstStyle/>
          <a:p>
            <a:pPr lvl="1" eaLnBrk="1" hangingPunct="1"/>
            <a:r>
              <a:rPr lang="zh-CN" altLang="en-US"/>
              <a:t>标志设计的原则和方法</a:t>
            </a:r>
            <a:endParaRPr lang="en-US" altLang="zh-CN"/>
          </a:p>
          <a:p>
            <a:pPr lvl="2" eaLnBrk="1" hangingPunct="1"/>
            <a:r>
              <a:rPr lang="zh-CN" altLang="en-US"/>
              <a:t>警告词，如“注意”，“警告”，“危险”。</a:t>
            </a:r>
            <a:endParaRPr lang="en-US" altLang="zh-CN"/>
          </a:p>
          <a:p>
            <a:pPr lvl="2" eaLnBrk="1" hangingPunct="1"/>
            <a:r>
              <a:rPr lang="zh-CN" altLang="en-US"/>
              <a:t>色码，如橙色表示“警告”，黄色表示“注意”。</a:t>
            </a:r>
            <a:endParaRPr lang="en-US" altLang="zh-CN"/>
          </a:p>
          <a:p>
            <a:pPr lvl="2" eaLnBrk="1" hangingPunct="1"/>
            <a:r>
              <a:rPr lang="zh-CN" altLang="en-US"/>
              <a:t>位置，易于看到和阅读的地方。</a:t>
            </a:r>
            <a:endParaRPr lang="en-US" altLang="zh-CN"/>
          </a:p>
          <a:p>
            <a:pPr lvl="2" eaLnBrk="1" hangingPunct="1"/>
            <a:r>
              <a:rPr lang="zh-CN" altLang="en-US"/>
              <a:t>设备与手册，设备上的标志必须与使用和维护手册上的告警相一致。</a:t>
            </a:r>
            <a:endParaRPr lang="en-US" altLang="zh-CN"/>
          </a:p>
          <a:p>
            <a:pPr lvl="2" eaLnBrk="1" hangingPunct="1"/>
            <a:r>
              <a:rPr lang="zh-CN" altLang="en-US"/>
              <a:t>易懂性，标志应简单易懂，不会产生误解，如采用标志与和符号来表达告警信息。</a:t>
            </a:r>
            <a:endParaRPr lang="en-US" altLang="zh-CN"/>
          </a:p>
          <a:p>
            <a:pPr lvl="2" eaLnBrk="1" hangingPunct="1"/>
            <a:r>
              <a:rPr lang="zh-CN" altLang="en-US"/>
              <a:t>一致性，避免用不同的告警词或符号表达相同的意思、或用同一种符号来表示不同的含义。</a:t>
            </a:r>
          </a:p>
          <a:p>
            <a:pPr eaLnBrk="1" hangingPunct="1"/>
            <a:endParaRPr lang="zh-CN" altLang="en-US"/>
          </a:p>
        </p:txBody>
      </p:sp>
      <p:sp>
        <p:nvSpPr>
          <p:cNvPr id="7" name="Rectangle 4">
            <a:extLst>
              <a:ext uri="{FF2B5EF4-FFF2-40B4-BE49-F238E27FC236}">
                <a16:creationId xmlns:a16="http://schemas.microsoft.com/office/drawing/2014/main" id="{00DF610F-10E1-4A56-A6A1-71A5690E9E96}"/>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7F910C0B-B23A-4E3E-8B76-20F4344F331C}"/>
              </a:ext>
            </a:extLst>
          </p:cNvPr>
          <p:cNvSpPr>
            <a:spLocks noGrp="1"/>
          </p:cNvSpPr>
          <p:nvPr>
            <p:ph type="sldNum" sz="quarter" idx="12"/>
          </p:nvPr>
        </p:nvSpPr>
        <p:spPr/>
        <p:txBody>
          <a:bodyPr/>
          <a:lstStyle/>
          <a:p>
            <a:fld id="{D2E81AF1-86B2-4F40-8011-AC6A9142C1CA}" type="slidenum">
              <a:rPr lang="zh-CN" altLang="en-US" smtClean="0"/>
              <a:t>47</a:t>
            </a:fld>
            <a:endParaRPr lang="zh-CN" altLang="en-US"/>
          </a:p>
        </p:txBody>
      </p:sp>
    </p:spTree>
    <p:extLst>
      <p:ext uri="{BB962C8B-B14F-4D97-AF65-F5344CB8AC3E}">
        <p14:creationId xmlns:p14="http://schemas.microsoft.com/office/powerpoint/2010/main" val="3192872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9D8B54F-083D-4FDC-900A-4A175F80374E}"/>
              </a:ext>
            </a:extLst>
          </p:cNvPr>
          <p:cNvSpPr>
            <a:spLocks noGrp="1"/>
          </p:cNvSpPr>
          <p:nvPr>
            <p:ph type="title"/>
          </p:nvPr>
        </p:nvSpPr>
        <p:spPr/>
        <p:txBody>
          <a:bodyPr/>
          <a:lstStyle/>
          <a:p>
            <a:pPr eaLnBrk="1" hangingPunct="1"/>
            <a:r>
              <a:rPr lang="zh-CN" altLang="en-US"/>
              <a:t>安全性设计思路和方法</a:t>
            </a:r>
          </a:p>
        </p:txBody>
      </p:sp>
      <p:sp>
        <p:nvSpPr>
          <p:cNvPr id="36867" name="内容占位符 2">
            <a:extLst>
              <a:ext uri="{FF2B5EF4-FFF2-40B4-BE49-F238E27FC236}">
                <a16:creationId xmlns:a16="http://schemas.microsoft.com/office/drawing/2014/main" id="{C8FAB9C8-8E32-4666-B856-167E5CC9B2F8}"/>
              </a:ext>
            </a:extLst>
          </p:cNvPr>
          <p:cNvSpPr>
            <a:spLocks noGrp="1"/>
          </p:cNvSpPr>
          <p:nvPr>
            <p:ph idx="1"/>
          </p:nvPr>
        </p:nvSpPr>
        <p:spPr/>
        <p:txBody>
          <a:bodyPr>
            <a:normAutofit/>
          </a:bodyPr>
          <a:lstStyle/>
          <a:p>
            <a:pPr eaLnBrk="1" hangingPunct="1"/>
            <a:r>
              <a:rPr lang="en-US" altLang="zh-CN" dirty="0">
                <a:solidFill>
                  <a:srgbClr val="FF0000"/>
                </a:solidFill>
              </a:rPr>
              <a:t>5</a:t>
            </a:r>
            <a:r>
              <a:rPr lang="zh-CN" altLang="en-US" dirty="0">
                <a:solidFill>
                  <a:srgbClr val="FF0000"/>
                </a:solidFill>
              </a:rPr>
              <a:t>、利用薄弱环节</a:t>
            </a:r>
            <a:endParaRPr lang="en-US" altLang="zh-CN" dirty="0">
              <a:solidFill>
                <a:srgbClr val="FF0000"/>
              </a:solidFill>
            </a:endParaRPr>
          </a:p>
          <a:p>
            <a:pPr lvl="1" eaLnBrk="1" hangingPunct="1"/>
            <a:r>
              <a:rPr lang="zh-CN" altLang="en-US" dirty="0"/>
              <a:t>所谓薄弱环节指的是系统中容易出现故障的部分，它将在系统的其它部分出故障并造成严重的设备或人员伤亡之前发生故障，因此可以利用薄弱环节来限制故障、偶然事件或事故所造成的损伤。</a:t>
            </a:r>
            <a:endParaRPr lang="en-US" altLang="zh-CN" dirty="0"/>
          </a:p>
          <a:p>
            <a:pPr lvl="2" eaLnBrk="1" hangingPunct="1"/>
            <a:r>
              <a:rPr lang="zh-CN" altLang="en-US" dirty="0"/>
              <a:t>电薄弱环节：在电路中采用的保险丝（熔断器）是最常用的电薄弱环节。</a:t>
            </a:r>
            <a:endParaRPr lang="en-US" altLang="zh-CN" dirty="0"/>
          </a:p>
        </p:txBody>
      </p:sp>
      <p:sp>
        <p:nvSpPr>
          <p:cNvPr id="7" name="Rectangle 4">
            <a:extLst>
              <a:ext uri="{FF2B5EF4-FFF2-40B4-BE49-F238E27FC236}">
                <a16:creationId xmlns:a16="http://schemas.microsoft.com/office/drawing/2014/main" id="{470F88FA-742E-416E-B646-C9D6EA147705}"/>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2.3</a:t>
            </a:r>
            <a:r>
              <a:rPr lang="zh-CN" altLang="en-US" i="1" dirty="0">
                <a:latin typeface="宋体" charset="-122"/>
                <a:ea typeface="宋体" charset="-122"/>
              </a:rPr>
              <a:t> 安全性设计</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330E2B20-B190-40F4-9E71-D33F74CFFE45}"/>
              </a:ext>
            </a:extLst>
          </p:cNvPr>
          <p:cNvSpPr>
            <a:spLocks noGrp="1"/>
          </p:cNvSpPr>
          <p:nvPr>
            <p:ph type="sldNum" sz="quarter" idx="12"/>
          </p:nvPr>
        </p:nvSpPr>
        <p:spPr/>
        <p:txBody>
          <a:bodyPr/>
          <a:lstStyle/>
          <a:p>
            <a:fld id="{D2E81AF1-86B2-4F40-8011-AC6A9142C1CA}" type="slidenum">
              <a:rPr lang="zh-CN" altLang="en-US" smtClean="0"/>
              <a:t>48</a:t>
            </a:fld>
            <a:endParaRPr lang="zh-CN" altLang="en-US"/>
          </a:p>
        </p:txBody>
      </p:sp>
    </p:spTree>
    <p:extLst>
      <p:ext uri="{BB962C8B-B14F-4D97-AF65-F5344CB8AC3E}">
        <p14:creationId xmlns:p14="http://schemas.microsoft.com/office/powerpoint/2010/main" val="3451594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D3E39F98-0B06-4C34-A3FD-E79541DB71CA}"/>
              </a:ext>
            </a:extLst>
          </p:cNvPr>
          <p:cNvSpPr>
            <a:spLocks noGrp="1"/>
          </p:cNvSpPr>
          <p:nvPr>
            <p:ph type="title"/>
          </p:nvPr>
        </p:nvSpPr>
        <p:spPr/>
        <p:txBody>
          <a:bodyPr/>
          <a:lstStyle/>
          <a:p>
            <a:pPr eaLnBrk="1" hangingPunct="1"/>
            <a:r>
              <a:rPr lang="zh-CN" altLang="en-US"/>
              <a:t>安全措施的优先次序</a:t>
            </a:r>
          </a:p>
        </p:txBody>
      </p:sp>
      <p:sp>
        <p:nvSpPr>
          <p:cNvPr id="10243" name="内容占位符 2">
            <a:extLst>
              <a:ext uri="{FF2B5EF4-FFF2-40B4-BE49-F238E27FC236}">
                <a16:creationId xmlns:a16="http://schemas.microsoft.com/office/drawing/2014/main" id="{7EB38D88-7D30-4BB8-AFA7-1AE108F4CC58}"/>
              </a:ext>
            </a:extLst>
          </p:cNvPr>
          <p:cNvSpPr>
            <a:spLocks noGrp="1"/>
          </p:cNvSpPr>
          <p:nvPr>
            <p:ph idx="1"/>
          </p:nvPr>
        </p:nvSpPr>
        <p:spPr/>
        <p:txBody>
          <a:bodyPr>
            <a:normAutofit fontScale="92500" lnSpcReduction="10000"/>
          </a:bodyPr>
          <a:lstStyle/>
          <a:p>
            <a:pPr eaLnBrk="1" hangingPunct="1"/>
            <a:r>
              <a:rPr lang="zh-CN" altLang="en-US">
                <a:solidFill>
                  <a:srgbClr val="FF0000"/>
                </a:solidFill>
              </a:rPr>
              <a:t>消除危险</a:t>
            </a:r>
            <a:endParaRPr lang="en-US" altLang="zh-CN">
              <a:solidFill>
                <a:srgbClr val="FF0000"/>
              </a:solidFill>
            </a:endParaRPr>
          </a:p>
          <a:p>
            <a:pPr lvl="1" eaLnBrk="1" hangingPunct="1"/>
            <a:r>
              <a:rPr lang="zh-CN" altLang="en-US"/>
              <a:t>通过设计消除危险，或者更改设计方案，将风险降低到可以接受的水平。</a:t>
            </a:r>
            <a:endParaRPr lang="en-US" altLang="zh-CN"/>
          </a:p>
          <a:p>
            <a:pPr eaLnBrk="1" hangingPunct="1"/>
            <a:r>
              <a:rPr lang="zh-CN" altLang="en-US">
                <a:solidFill>
                  <a:srgbClr val="FF0000"/>
                </a:solidFill>
              </a:rPr>
              <a:t>采用安全装置</a:t>
            </a:r>
            <a:endParaRPr lang="en-US" altLang="zh-CN">
              <a:solidFill>
                <a:srgbClr val="FF0000"/>
              </a:solidFill>
            </a:endParaRPr>
          </a:p>
          <a:p>
            <a:pPr lvl="1" eaLnBrk="1" hangingPunct="1"/>
            <a:r>
              <a:rPr lang="zh-CN" altLang="en-US"/>
              <a:t>通过采用永久性的、自动的或其它装置降低风险。</a:t>
            </a:r>
            <a:endParaRPr lang="en-US" altLang="zh-CN"/>
          </a:p>
          <a:p>
            <a:pPr eaLnBrk="1" hangingPunct="1"/>
            <a:r>
              <a:rPr lang="zh-CN" altLang="en-US">
                <a:solidFill>
                  <a:srgbClr val="FF0000"/>
                </a:solidFill>
              </a:rPr>
              <a:t>采用告警装置</a:t>
            </a:r>
            <a:endParaRPr lang="en-US" altLang="zh-CN">
              <a:solidFill>
                <a:srgbClr val="FF0000"/>
              </a:solidFill>
            </a:endParaRPr>
          </a:p>
          <a:p>
            <a:pPr lvl="1" eaLnBrk="1" hangingPunct="1"/>
            <a:r>
              <a:rPr lang="zh-CN" altLang="en-US"/>
              <a:t>采用告警装置检测危险状态，并发出适当的告警信号。</a:t>
            </a:r>
            <a:endParaRPr lang="en-US" altLang="zh-CN"/>
          </a:p>
          <a:p>
            <a:pPr eaLnBrk="1" hangingPunct="1"/>
            <a:r>
              <a:rPr lang="zh-CN" altLang="en-US">
                <a:solidFill>
                  <a:srgbClr val="FF0000"/>
                </a:solidFill>
              </a:rPr>
              <a:t>制定专门规程和进行培训</a:t>
            </a:r>
            <a:endParaRPr lang="en-US" altLang="zh-CN">
              <a:solidFill>
                <a:srgbClr val="FF0000"/>
              </a:solidFill>
            </a:endParaRPr>
          </a:p>
          <a:p>
            <a:pPr lvl="1" eaLnBrk="1" hangingPunct="1"/>
            <a:r>
              <a:rPr lang="zh-CN" altLang="en-US"/>
              <a:t>专用规程应包括人员防护设备的使用方法。</a:t>
            </a:r>
            <a:endParaRPr lang="en-US" altLang="zh-CN"/>
          </a:p>
        </p:txBody>
      </p:sp>
      <p:sp>
        <p:nvSpPr>
          <p:cNvPr id="2" name="灯片编号占位符 1">
            <a:extLst>
              <a:ext uri="{FF2B5EF4-FFF2-40B4-BE49-F238E27FC236}">
                <a16:creationId xmlns:a16="http://schemas.microsoft.com/office/drawing/2014/main" id="{6B5F9657-73AB-4D09-AF0C-1AF72B8248AF}"/>
              </a:ext>
            </a:extLst>
          </p:cNvPr>
          <p:cNvSpPr>
            <a:spLocks noGrp="1"/>
          </p:cNvSpPr>
          <p:nvPr>
            <p:ph type="sldNum" sz="quarter" idx="12"/>
          </p:nvPr>
        </p:nvSpPr>
        <p:spPr/>
        <p:txBody>
          <a:bodyPr/>
          <a:lstStyle/>
          <a:p>
            <a:fld id="{D2E81AF1-86B2-4F40-8011-AC6A9142C1CA}" type="slidenum">
              <a:rPr lang="zh-CN" altLang="en-US" smtClean="0"/>
              <a:t>49</a:t>
            </a:fld>
            <a:endParaRPr lang="zh-CN" altLang="en-US"/>
          </a:p>
        </p:txBody>
      </p:sp>
    </p:spTree>
    <p:extLst>
      <p:ext uri="{BB962C8B-B14F-4D97-AF65-F5344CB8AC3E}">
        <p14:creationId xmlns:p14="http://schemas.microsoft.com/office/powerpoint/2010/main" val="3900435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8" dur="500"/>
                                        <p:tgtEl>
                                          <p:spTgt spid="102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3" dur="500"/>
                                        <p:tgtEl>
                                          <p:spTgt spid="1024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6" dur="500"/>
                                        <p:tgtEl>
                                          <p:spTgt spid="102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1" dur="500"/>
                                        <p:tgtEl>
                                          <p:spTgt spid="1024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3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49E9-6901-42B5-A33A-0A3CB9AB9714}"/>
              </a:ext>
            </a:extLst>
          </p:cNvPr>
          <p:cNvSpPr>
            <a:spLocks noGrp="1"/>
          </p:cNvSpPr>
          <p:nvPr>
            <p:ph type="title"/>
          </p:nvPr>
        </p:nvSpPr>
        <p:spPr/>
        <p:txBody>
          <a:bodyPr>
            <a:normAutofit/>
          </a:bodyPr>
          <a:lstStyle/>
          <a:p>
            <a:r>
              <a:rPr lang="zh-CN" altLang="en-US" sz="3200" dirty="0"/>
              <a:t>机器人系统的设计原则</a:t>
            </a:r>
          </a:p>
        </p:txBody>
      </p:sp>
      <p:sp>
        <p:nvSpPr>
          <p:cNvPr id="3" name="矩形 2">
            <a:extLst>
              <a:ext uri="{FF2B5EF4-FFF2-40B4-BE49-F238E27FC236}">
                <a16:creationId xmlns:a16="http://schemas.microsoft.com/office/drawing/2014/main" id="{63E7DD7A-484D-4D08-ABBB-84F3BF415A8D}"/>
              </a:ext>
            </a:extLst>
          </p:cNvPr>
          <p:cNvSpPr/>
          <p:nvPr/>
        </p:nvSpPr>
        <p:spPr>
          <a:xfrm>
            <a:off x="318356" y="1196752"/>
            <a:ext cx="8507288" cy="5709255"/>
          </a:xfrm>
          <a:prstGeom prst="rect">
            <a:avLst/>
          </a:prstGeom>
        </p:spPr>
        <p:txBody>
          <a:bodyPr wrap="square">
            <a:spAutoFit/>
          </a:bodyPr>
          <a:lstStyle/>
          <a:p>
            <a:pPr>
              <a:spcBef>
                <a:spcPts val="600"/>
              </a:spcBef>
            </a:pPr>
            <a:r>
              <a:rPr lang="zh-CN" altLang="en-US" dirty="0">
                <a:solidFill>
                  <a:srgbClr val="727171"/>
                </a:solidFill>
                <a:latin typeface="Arial" panose="020B0604020202020204" pitchFamily="34" charset="0"/>
              </a:rPr>
              <a:t>　</a:t>
            </a:r>
            <a:r>
              <a:rPr lang="zh-CN" altLang="en-US" dirty="0">
                <a:solidFill>
                  <a:srgbClr val="727171"/>
                </a:solidFill>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满足用户需求原则</a:t>
            </a:r>
            <a:r>
              <a:rPr lang="zh-CN" altLang="en-US" sz="2000" dirty="0">
                <a:latin typeface="黑体" panose="02010609060101010101" pitchFamily="49" charset="-122"/>
                <a:ea typeface="黑体" panose="02010609060101010101" pitchFamily="49" charset="-122"/>
              </a:rPr>
              <a:t>。系统设计的根本目的是产生满足用户需求（功能需求、性能需求、外观需求、尺寸需求、重量需求、开发时间和经济成本需求等）的产品设计。用户的满意度是衡量一件产品设计成功与否的关键指标。</a:t>
            </a:r>
            <a:endParaRPr lang="en-US" altLang="zh-CN" sz="2000" dirty="0">
              <a:latin typeface="黑体" panose="02010609060101010101" pitchFamily="49" charset="-122"/>
              <a:ea typeface="黑体" panose="02010609060101010101" pitchFamily="49" charset="-122"/>
            </a:endParaRPr>
          </a:p>
          <a:p>
            <a:pPr>
              <a:spcBef>
                <a:spcPts val="600"/>
              </a:spcBef>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先进性原则</a:t>
            </a:r>
            <a:r>
              <a:rPr lang="zh-CN" altLang="en-US" sz="2000" dirty="0">
                <a:latin typeface="黑体" panose="02010609060101010101" pitchFamily="49" charset="-122"/>
                <a:ea typeface="黑体" panose="02010609060101010101" pitchFamily="49" charset="-122"/>
              </a:rPr>
              <a:t>。采用先进的技术，在满足系统开发时间和经济成本要求上尽量提高系统性能，提升用户体验。</a:t>
            </a:r>
            <a:endParaRPr lang="en-US" altLang="zh-CN" sz="2000" dirty="0">
              <a:latin typeface="黑体" panose="02010609060101010101" pitchFamily="49" charset="-122"/>
              <a:ea typeface="黑体" panose="02010609060101010101" pitchFamily="49" charset="-122"/>
            </a:endParaRPr>
          </a:p>
          <a:p>
            <a:pPr>
              <a:spcBef>
                <a:spcPts val="600"/>
              </a:spcBef>
            </a:pPr>
            <a:r>
              <a:rPr lang="en-US" altLang="zh-CN" sz="2000" dirty="0">
                <a:latin typeface="黑体" panose="02010609060101010101" pitchFamily="49" charset="-122"/>
                <a:ea typeface="黑体" panose="02010609060101010101" pitchFamily="49" charset="-122"/>
              </a:rPr>
              <a:t>    3</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模块化标准化原则</a:t>
            </a:r>
            <a:r>
              <a:rPr lang="zh-CN" altLang="en-US" sz="2000" dirty="0">
                <a:latin typeface="黑体" panose="02010609060101010101" pitchFamily="49" charset="-122"/>
                <a:ea typeface="黑体" panose="02010609060101010101" pitchFamily="49" charset="-122"/>
              </a:rPr>
              <a:t>。系统设计时要注重采用模块化技术，尽量采用标准的零部件、通信接口和通信协议等。模块化和标准化技术能提高设计效率，提高系统可靠性，降低制造和维护成本。</a:t>
            </a:r>
            <a:endParaRPr lang="en-US" altLang="zh-CN" sz="2000" dirty="0">
              <a:latin typeface="黑体" panose="02010609060101010101" pitchFamily="49" charset="-122"/>
              <a:ea typeface="黑体" panose="02010609060101010101" pitchFamily="49" charset="-122"/>
            </a:endParaRPr>
          </a:p>
          <a:p>
            <a:pPr>
              <a:spcBef>
                <a:spcPts val="600"/>
              </a:spcBef>
            </a:pPr>
            <a:r>
              <a:rPr lang="en-US" altLang="zh-CN" sz="2000" dirty="0">
                <a:latin typeface="黑体" panose="02010609060101010101" pitchFamily="49" charset="-122"/>
                <a:ea typeface="黑体" panose="02010609060101010101" pitchFamily="49" charset="-122"/>
              </a:rPr>
              <a:t>    4</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安全性原则</a:t>
            </a:r>
            <a:r>
              <a:rPr lang="zh-CN" altLang="en-US" sz="2000" dirty="0">
                <a:latin typeface="黑体" panose="02010609060101010101" pitchFamily="49" charset="-122"/>
                <a:ea typeface="黑体" panose="02010609060101010101" pitchFamily="49" charset="-122"/>
              </a:rPr>
              <a:t>。要注重人、机的安全性设计，要遵守现有的国家法律、法规和强制性安全标准。</a:t>
            </a:r>
            <a:endParaRPr lang="en-US" altLang="zh-CN" sz="2000" dirty="0">
              <a:latin typeface="黑体" panose="02010609060101010101" pitchFamily="49" charset="-122"/>
              <a:ea typeface="黑体" panose="02010609060101010101" pitchFamily="49" charset="-122"/>
            </a:endParaRPr>
          </a:p>
          <a:p>
            <a:pPr>
              <a:spcBef>
                <a:spcPts val="600"/>
              </a:spcBef>
            </a:pPr>
            <a:r>
              <a:rPr lang="en-US" altLang="zh-CN" sz="2000" dirty="0">
                <a:latin typeface="黑体" panose="02010609060101010101" pitchFamily="49" charset="-122"/>
                <a:ea typeface="黑体" panose="02010609060101010101" pitchFamily="49" charset="-122"/>
              </a:rPr>
              <a:t>    5</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可靠性原则</a:t>
            </a:r>
            <a:r>
              <a:rPr lang="zh-CN" altLang="en-US" sz="2000" dirty="0">
                <a:latin typeface="黑体" panose="02010609060101010101" pitchFamily="49" charset="-122"/>
                <a:ea typeface="黑体" panose="02010609060101010101" pitchFamily="49" charset="-122"/>
              </a:rPr>
              <a:t>。要充分考虑系统的使用环境、使用频率和使用年限来选择部件和设计方案。系统在设计环境和工作强度下运行，具有较长的连续无故障运行时间（</a:t>
            </a:r>
            <a:r>
              <a:rPr lang="en-US" altLang="zh-CN" sz="2000" dirty="0">
                <a:latin typeface="黑体" panose="02010609060101010101" pitchFamily="49" charset="-122"/>
                <a:ea typeface="黑体" panose="02010609060101010101" pitchFamily="49" charset="-122"/>
              </a:rPr>
              <a:t>MTBF</a:t>
            </a:r>
            <a:r>
              <a:rPr lang="zh-CN" altLang="en-US" sz="2000" dirty="0">
                <a:latin typeface="黑体" panose="02010609060101010101" pitchFamily="49" charset="-122"/>
                <a:ea typeface="黑体" panose="02010609060101010101" pitchFamily="49" charset="-122"/>
              </a:rPr>
              <a:t>）和较低的故障发生率。</a:t>
            </a:r>
            <a:endParaRPr lang="en-US" altLang="zh-CN" sz="2000" dirty="0">
              <a:latin typeface="黑体" panose="02010609060101010101" pitchFamily="49" charset="-122"/>
              <a:ea typeface="黑体" panose="02010609060101010101" pitchFamily="49" charset="-122"/>
            </a:endParaRPr>
          </a:p>
          <a:p>
            <a:pPr>
              <a:spcBef>
                <a:spcPts val="600"/>
              </a:spcBef>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易维护性原则</a:t>
            </a:r>
            <a:r>
              <a:rPr lang="zh-CN" altLang="en-US" sz="2000" dirty="0">
                <a:latin typeface="黑体" panose="02010609060101010101" pitchFamily="49" charset="-122"/>
                <a:ea typeface="黑体" panose="02010609060101010101" pitchFamily="49" charset="-122"/>
              </a:rPr>
              <a:t>。系统具备自检、故障诊断等功能，在出现故障时，能及时地报警并标明故障位置。</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a:t>
            </a:r>
          </a:p>
        </p:txBody>
      </p:sp>
      <p:sp>
        <p:nvSpPr>
          <p:cNvPr id="4" name="Rectangle 4">
            <a:extLst>
              <a:ext uri="{FF2B5EF4-FFF2-40B4-BE49-F238E27FC236}">
                <a16:creationId xmlns:a16="http://schemas.microsoft.com/office/drawing/2014/main" id="{6A5D0337-8EEF-434B-9EED-BE441C24E540}"/>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2.1</a:t>
            </a:r>
            <a:r>
              <a:rPr lang="zh-CN" altLang="en-US" i="1" dirty="0">
                <a:latin typeface="宋体" charset="-122"/>
                <a:ea typeface="宋体" charset="-122"/>
              </a:rPr>
              <a:t> 流程与原则</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7B64B45A-7A75-43A8-8F0B-61018B27D399}"/>
              </a:ext>
            </a:extLst>
          </p:cNvPr>
          <p:cNvSpPr>
            <a:spLocks noGrp="1"/>
          </p:cNvSpPr>
          <p:nvPr>
            <p:ph type="sldNum" sz="quarter" idx="12"/>
          </p:nvPr>
        </p:nvSpPr>
        <p:spPr/>
        <p:txBody>
          <a:bodyPr/>
          <a:lstStyle/>
          <a:p>
            <a:fld id="{D2E81AF1-86B2-4F40-8011-AC6A9142C1CA}" type="slidenum">
              <a:rPr lang="zh-CN" altLang="en-US" smtClean="0"/>
              <a:t>5</a:t>
            </a:fld>
            <a:endParaRPr lang="zh-CN" altLang="en-US"/>
          </a:p>
        </p:txBody>
      </p:sp>
    </p:spTree>
    <p:extLst>
      <p:ext uri="{BB962C8B-B14F-4D97-AF65-F5344CB8AC3E}">
        <p14:creationId xmlns:p14="http://schemas.microsoft.com/office/powerpoint/2010/main" val="3934734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2.5 </a:t>
            </a:r>
            <a:r>
              <a:rPr lang="zh-CN" altLang="en-US" sz="3600" b="1" dirty="0">
                <a:solidFill>
                  <a:srgbClr val="FF0000"/>
                </a:solidFill>
                <a:latin typeface="黑体" panose="02010609060101010101" pitchFamily="49" charset="-122"/>
                <a:ea typeface="黑体" panose="02010609060101010101" pitchFamily="49" charset="-122"/>
              </a:rPr>
              <a:t>焊接机器人控制系统设计示例</a:t>
            </a:r>
            <a:endParaRPr kumimoji="1" lang="zh-CN" altLang="en-US" sz="36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08516A70-DCB1-4A75-A443-ED2CB0A30260}"/>
              </a:ext>
            </a:extLst>
          </p:cNvPr>
          <p:cNvSpPr>
            <a:spLocks noGrp="1"/>
          </p:cNvSpPr>
          <p:nvPr>
            <p:ph type="sldNum" sz="quarter" idx="12"/>
          </p:nvPr>
        </p:nvSpPr>
        <p:spPr/>
        <p:txBody>
          <a:bodyPr/>
          <a:lstStyle/>
          <a:p>
            <a:fld id="{D2E81AF1-86B2-4F40-8011-AC6A9142C1CA}" type="slidenum">
              <a:rPr lang="zh-CN" altLang="en-US" smtClean="0"/>
              <a:t>50</a:t>
            </a:fld>
            <a:endParaRPr lang="zh-CN" altLang="en-US"/>
          </a:p>
        </p:txBody>
      </p:sp>
    </p:spTree>
    <p:extLst>
      <p:ext uri="{BB962C8B-B14F-4D97-AF65-F5344CB8AC3E}">
        <p14:creationId xmlns:p14="http://schemas.microsoft.com/office/powerpoint/2010/main" val="2039384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a:lnSpc>
                <a:spcPct val="125000"/>
              </a:lnSpc>
            </a:pPr>
            <a:r>
              <a:rPr lang="zh-CN" altLang="en-US" sz="3600" b="1" dirty="0">
                <a:latin typeface="黑体" panose="02010609060101010101" pitchFamily="49" charset="-122"/>
                <a:ea typeface="黑体" panose="02010609060101010101" pitchFamily="49" charset="-122"/>
              </a:rPr>
              <a:t>系统需求</a:t>
            </a:r>
          </a:p>
        </p:txBody>
      </p:sp>
      <p:sp>
        <p:nvSpPr>
          <p:cNvPr id="3" name="内容占位符 2"/>
          <p:cNvSpPr>
            <a:spLocks noGrp="1"/>
          </p:cNvSpPr>
          <p:nvPr>
            <p:ph idx="1"/>
          </p:nvPr>
        </p:nvSpPr>
        <p:spPr/>
        <p:txBody>
          <a:bodyPr/>
          <a:lstStyle/>
          <a:p>
            <a:r>
              <a:rPr lang="zh-CN" altLang="zh-CN" dirty="0"/>
              <a:t>控制轴数</a:t>
            </a:r>
            <a:r>
              <a:rPr lang="en-US" altLang="zh-CN" dirty="0"/>
              <a:t>6~8</a:t>
            </a:r>
            <a:r>
              <a:rPr lang="zh-CN" altLang="zh-CN" dirty="0"/>
              <a:t>轴</a:t>
            </a:r>
            <a:r>
              <a:rPr lang="zh-CN" altLang="en-US" dirty="0"/>
              <a:t>；</a:t>
            </a:r>
            <a:endParaRPr lang="en-US" altLang="zh-CN" dirty="0"/>
          </a:p>
          <a:p>
            <a:r>
              <a:rPr lang="zh-CN" altLang="zh-CN" dirty="0"/>
              <a:t>绝对编码器位置检测，伺服电机驱动</a:t>
            </a:r>
            <a:r>
              <a:rPr lang="zh-CN" altLang="en-US" dirty="0"/>
              <a:t>；</a:t>
            </a:r>
            <a:endParaRPr lang="en-US" altLang="zh-CN" dirty="0"/>
          </a:p>
          <a:p>
            <a:r>
              <a:rPr lang="zh-CN" altLang="zh-CN" dirty="0"/>
              <a:t>支持以太网和现场总线通讯，电机端单轴控制精度</a:t>
            </a:r>
            <a:r>
              <a:rPr lang="en-US" altLang="zh-CN" dirty="0"/>
              <a:t>100</a:t>
            </a:r>
            <a:r>
              <a:rPr lang="zh-CN" altLang="zh-CN" dirty="0"/>
              <a:t>角秒；</a:t>
            </a:r>
            <a:endParaRPr lang="en-US" altLang="zh-CN" dirty="0"/>
          </a:p>
          <a:p>
            <a:r>
              <a:rPr lang="zh-CN" altLang="zh-CN" dirty="0"/>
              <a:t>具备示教再现功能</a:t>
            </a:r>
            <a:r>
              <a:rPr lang="zh-CN" altLang="en-US" dirty="0"/>
              <a:t>，</a:t>
            </a:r>
            <a:r>
              <a:rPr lang="zh-CN" altLang="zh-CN" dirty="0"/>
              <a:t>示教方式包括：关节坐标、直角坐标、工具坐标和用户坐标</a:t>
            </a:r>
            <a:r>
              <a:rPr lang="zh-CN" altLang="en-US" dirty="0"/>
              <a:t>；</a:t>
            </a:r>
            <a:endParaRPr lang="en-US" altLang="zh-CN" dirty="0"/>
          </a:p>
          <a:p>
            <a:r>
              <a:rPr lang="zh-CN" altLang="zh-CN" dirty="0"/>
              <a:t>具有焊缝跟踪功能。</a:t>
            </a:r>
            <a:endParaRPr kumimoji="1" lang="zh-CN" altLang="en-US" b="1" dirty="0">
              <a:solidFill>
                <a:srgbClr val="003399"/>
              </a:solidFill>
              <a:latin typeface="仿宋_GB2312" pitchFamily="49" charset="-122"/>
              <a:ea typeface="仿宋_GB2312" pitchFamily="49" charset="-122"/>
            </a:endParaRPr>
          </a:p>
          <a:p>
            <a:endParaRPr kumimoji="1" lang="zh-CN" altLang="en-US" b="1" dirty="0">
              <a:solidFill>
                <a:srgbClr val="003399"/>
              </a:solidFill>
              <a:latin typeface="仿宋_GB2312" pitchFamily="49" charset="-122"/>
              <a:ea typeface="仿宋_GB2312" pitchFamily="49" charset="-122"/>
            </a:endParaRPr>
          </a:p>
          <a:p>
            <a:endParaRPr lang="zh-CN" altLang="en-US" dirty="0"/>
          </a:p>
        </p:txBody>
      </p:sp>
      <p:sp>
        <p:nvSpPr>
          <p:cNvPr id="4" name="Rectangle 4">
            <a:extLst>
              <a:ext uri="{FF2B5EF4-FFF2-40B4-BE49-F238E27FC236}">
                <a16:creationId xmlns:a16="http://schemas.microsoft.com/office/drawing/2014/main" id="{9ADC957B-0CE4-42BE-8442-5302ADA255B1}"/>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05D94B99-4A59-4AF0-96C1-59E74152F009}"/>
              </a:ext>
            </a:extLst>
          </p:cNvPr>
          <p:cNvSpPr>
            <a:spLocks noGrp="1"/>
          </p:cNvSpPr>
          <p:nvPr>
            <p:ph type="sldNum" sz="quarter" idx="12"/>
          </p:nvPr>
        </p:nvSpPr>
        <p:spPr/>
        <p:txBody>
          <a:bodyPr/>
          <a:lstStyle/>
          <a:p>
            <a:fld id="{D2E81AF1-86B2-4F40-8011-AC6A9142C1CA}" type="slidenum">
              <a:rPr lang="zh-CN" altLang="en-US" smtClean="0"/>
              <a:t>51</a:t>
            </a:fld>
            <a:endParaRPr lang="zh-CN" altLang="en-US"/>
          </a:p>
        </p:txBody>
      </p:sp>
    </p:spTree>
    <p:extLst>
      <p:ext uri="{BB962C8B-B14F-4D97-AF65-F5344CB8AC3E}">
        <p14:creationId xmlns:p14="http://schemas.microsoft.com/office/powerpoint/2010/main" val="999784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64331" y="152400"/>
            <a:ext cx="8229600" cy="1143000"/>
          </a:xfrm>
        </p:spPr>
        <p:txBody>
          <a:bodyPr>
            <a:noAutofit/>
          </a:bodyPr>
          <a:lstStyle/>
          <a:p>
            <a:r>
              <a:rPr lang="zh-CN" altLang="en-US" sz="3600" b="1" dirty="0">
                <a:latin typeface="黑体" panose="02010609060101010101" pitchFamily="49" charset="-122"/>
                <a:ea typeface="黑体" panose="02010609060101010101" pitchFamily="49" charset="-122"/>
              </a:rPr>
              <a:t>机器人控制器硬件系统结构      </a:t>
            </a:r>
            <a:endParaRPr lang="zh-CN" altLang="en-US" sz="3600" dirty="0">
              <a:latin typeface="黑体" panose="02010609060101010101" pitchFamily="49" charset="-122"/>
              <a:ea typeface="黑体" panose="02010609060101010101" pitchFamily="49" charset="-122"/>
            </a:endParaRPr>
          </a:p>
        </p:txBody>
      </p:sp>
      <p:sp>
        <p:nvSpPr>
          <p:cNvPr id="11267"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69" name="AutoShape 55"/>
          <p:cNvSpPr>
            <a:spLocks noChangeAspect="1" noChangeArrowheads="1"/>
          </p:cNvSpPr>
          <p:nvPr/>
        </p:nvSpPr>
        <p:spPr bwMode="auto">
          <a:xfrm>
            <a:off x="1130300" y="1136650"/>
            <a:ext cx="6697663"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4" name="组合 3"/>
          <p:cNvGrpSpPr/>
          <p:nvPr/>
        </p:nvGrpSpPr>
        <p:grpSpPr>
          <a:xfrm>
            <a:off x="1139102" y="1315038"/>
            <a:ext cx="6697663" cy="4756565"/>
            <a:chOff x="1139102" y="1315038"/>
            <a:chExt cx="6697663" cy="4756565"/>
          </a:xfrm>
        </p:grpSpPr>
        <p:sp>
          <p:nvSpPr>
            <p:cNvPr id="60" name="Rectangle 34"/>
            <p:cNvSpPr>
              <a:spLocks noChangeArrowheads="1"/>
            </p:cNvSpPr>
            <p:nvPr/>
          </p:nvSpPr>
          <p:spPr bwMode="auto">
            <a:xfrm>
              <a:off x="1139102" y="1318899"/>
              <a:ext cx="6481609" cy="3026454"/>
            </a:xfrm>
            <a:prstGeom prst="rect">
              <a:avLst/>
            </a:prstGeom>
            <a:solidFill>
              <a:srgbClr val="FFFFFF"/>
            </a:solidFill>
            <a:ln w="12700">
              <a:solidFill>
                <a:srgbClr val="000000"/>
              </a:solidFill>
              <a:prstDash val="dash"/>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11304" name="Group 51"/>
            <p:cNvGrpSpPr>
              <a:grpSpLocks/>
            </p:cNvGrpSpPr>
            <p:nvPr/>
          </p:nvGrpSpPr>
          <p:grpSpPr bwMode="auto">
            <a:xfrm>
              <a:off x="2348554" y="4681560"/>
              <a:ext cx="498700" cy="1352410"/>
              <a:chOff x="4084" y="10644"/>
              <a:chExt cx="808" cy="2184"/>
            </a:xfrm>
          </p:grpSpPr>
          <p:sp>
            <p:nvSpPr>
              <p:cNvPr id="11320" name="Text Box 54"/>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sz="700" dirty="0"/>
              </a:p>
              <a:p>
                <a:endParaRPr lang="zh-CN" altLang="zh-CN" dirty="0"/>
              </a:p>
            </p:txBody>
          </p:sp>
          <p:sp>
            <p:nvSpPr>
              <p:cNvPr id="11321" name="Oval 53"/>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11322" name="AutoShape 52"/>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11308" name="Group 44"/>
            <p:cNvGrpSpPr>
              <a:grpSpLocks/>
            </p:cNvGrpSpPr>
            <p:nvPr/>
          </p:nvGrpSpPr>
          <p:grpSpPr bwMode="auto">
            <a:xfrm>
              <a:off x="3068634" y="4675987"/>
              <a:ext cx="498700" cy="1352410"/>
              <a:chOff x="4084" y="10644"/>
              <a:chExt cx="808" cy="2184"/>
            </a:xfrm>
          </p:grpSpPr>
          <p:sp>
            <p:nvSpPr>
              <p:cNvPr id="11317" name="Text Box 47"/>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dirty="0"/>
              </a:p>
            </p:txBody>
          </p:sp>
          <p:sp>
            <p:nvSpPr>
              <p:cNvPr id="11318" name="Oval 46"/>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11319" name="AutoShape 45"/>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11271" name="Rectangle 34"/>
            <p:cNvSpPr>
              <a:spLocks noChangeArrowheads="1"/>
            </p:cNvSpPr>
            <p:nvPr/>
          </p:nvSpPr>
          <p:spPr bwMode="auto">
            <a:xfrm>
              <a:off x="1139102" y="1315038"/>
              <a:ext cx="6481609" cy="3026454"/>
            </a:xfrm>
            <a:prstGeom prst="rect">
              <a:avLst/>
            </a:prstGeom>
            <a:solidFill>
              <a:srgbClr val="FFFFFF"/>
            </a:solidFill>
            <a:ln w="12700">
              <a:solidFill>
                <a:srgbClr val="000000"/>
              </a:solidFill>
              <a:prstDash val="dash"/>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73" name="Text Box 32"/>
            <p:cNvSpPr txBox="1">
              <a:spLocks noChangeArrowheads="1"/>
            </p:cNvSpPr>
            <p:nvPr/>
          </p:nvSpPr>
          <p:spPr bwMode="auto">
            <a:xfrm>
              <a:off x="1357556" y="2238499"/>
              <a:ext cx="314478"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600" b="1" dirty="0">
                  <a:latin typeface="Times New Roman" pitchFamily="18" charset="0"/>
                  <a:cs typeface="Times New Roman" pitchFamily="18" charset="0"/>
                </a:rPr>
                <a:t>电</a:t>
              </a:r>
              <a:endParaRPr lang="en-US" altLang="zh-CN" sz="1600" b="1" dirty="0">
                <a:latin typeface="Times New Roman" pitchFamily="18" charset="0"/>
                <a:cs typeface="Times New Roman" pitchFamily="18" charset="0"/>
              </a:endParaRPr>
            </a:p>
            <a:p>
              <a:pPr algn="ctr" eaLnBrk="1" hangingPunct="1"/>
              <a:r>
                <a:rPr lang="zh-CN" altLang="zh-CN" sz="1600" b="1" dirty="0">
                  <a:latin typeface="Times New Roman" pitchFamily="18" charset="0"/>
                  <a:cs typeface="Times New Roman" pitchFamily="18" charset="0"/>
                </a:rPr>
                <a:t>源</a:t>
              </a:r>
              <a:endParaRPr lang="en-US" altLang="zh-CN" sz="1600" b="1" dirty="0">
                <a:latin typeface="Times New Roman" pitchFamily="18" charset="0"/>
                <a:cs typeface="Times New Roman" pitchFamily="18" charset="0"/>
              </a:endParaRPr>
            </a:p>
            <a:p>
              <a:pPr algn="ctr" eaLnBrk="1" hangingPunct="1"/>
              <a:r>
                <a:rPr lang="zh-CN" altLang="zh-CN" sz="1600" b="1" dirty="0">
                  <a:latin typeface="Times New Roman" pitchFamily="18" charset="0"/>
                  <a:cs typeface="Times New Roman" pitchFamily="18" charset="0"/>
                </a:rPr>
                <a:t>板</a:t>
              </a:r>
              <a:endParaRPr lang="en-US" altLang="zh-CN" sz="1600" b="1" dirty="0">
                <a:latin typeface="Times New Roman" pitchFamily="18" charset="0"/>
                <a:cs typeface="Times New Roman" pitchFamily="18" charset="0"/>
              </a:endParaRPr>
            </a:p>
            <a:p>
              <a:pPr algn="ctr" eaLnBrk="1" hangingPunct="1"/>
              <a:r>
                <a:rPr lang="zh-CN" altLang="en-US" sz="1600" b="1" dirty="0">
                  <a:latin typeface="Times New Roman" pitchFamily="18" charset="0"/>
                  <a:cs typeface="Times New Roman" pitchFamily="18" charset="0"/>
                </a:rPr>
                <a:t>卡</a:t>
              </a:r>
              <a:endParaRPr lang="zh-CN" altLang="zh-CN" sz="1600" dirty="0"/>
            </a:p>
          </p:txBody>
        </p:sp>
        <p:sp>
          <p:nvSpPr>
            <p:cNvPr id="11274" name="Text Box 31"/>
            <p:cNvSpPr txBox="1">
              <a:spLocks noChangeArrowheads="1"/>
            </p:cNvSpPr>
            <p:nvPr/>
          </p:nvSpPr>
          <p:spPr bwMode="auto">
            <a:xfrm>
              <a:off x="1283138" y="1571110"/>
              <a:ext cx="6049502" cy="248070"/>
            </a:xfrm>
            <a:prstGeom prst="rect">
              <a:avLst/>
            </a:prstGeom>
            <a:solidFill>
              <a:srgbClr val="FFFFFF"/>
            </a:solidFill>
            <a:ln w="15875">
              <a:solidFill>
                <a:srgbClr val="000000"/>
              </a:solidFill>
              <a:miter lim="800000"/>
              <a:headEnd/>
              <a:tailEnd/>
            </a:ln>
          </p:spPr>
          <p:txBody>
            <a:bodyPr t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系</a:t>
              </a:r>
              <a:r>
                <a:rPr lang="zh-CN" altLang="en-US" sz="1000" b="1">
                  <a:latin typeface="Times New Roman" pitchFamily="18" charset="0"/>
                  <a:cs typeface="Times New Roman" pitchFamily="18" charset="0"/>
                </a:rPr>
                <a:t>  统  总  线</a:t>
              </a:r>
              <a:endParaRPr lang="zh-CN" altLang="en-US"/>
            </a:p>
          </p:txBody>
        </p:sp>
        <p:sp>
          <p:nvSpPr>
            <p:cNvPr id="11275" name="AutoShape 30"/>
            <p:cNvSpPr>
              <a:spLocks noChangeArrowheads="1"/>
            </p:cNvSpPr>
            <p:nvPr/>
          </p:nvSpPr>
          <p:spPr bwMode="auto">
            <a:xfrm>
              <a:off x="1896890" y="1816780"/>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76" name="Text Box 29"/>
            <p:cNvSpPr txBox="1">
              <a:spLocks noChangeArrowheads="1"/>
            </p:cNvSpPr>
            <p:nvPr/>
          </p:nvSpPr>
          <p:spPr bwMode="auto">
            <a:xfrm>
              <a:off x="1794465" y="2238499"/>
              <a:ext cx="453713"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dirty="0"/>
                <a:t>主</a:t>
              </a:r>
              <a:endParaRPr lang="en-US" altLang="zh-CN" sz="1600" dirty="0"/>
            </a:p>
            <a:p>
              <a:pPr algn="ctr" eaLnBrk="1" hangingPunct="1"/>
              <a:r>
                <a:rPr lang="zh-CN" altLang="en-US" sz="1600" dirty="0"/>
                <a:t>控</a:t>
              </a:r>
              <a:endParaRPr lang="en-US" altLang="zh-CN" sz="1600" dirty="0"/>
            </a:p>
            <a:p>
              <a:pPr algn="ctr" eaLnBrk="1" hangingPunct="1"/>
              <a:r>
                <a:rPr lang="zh-CN" altLang="en-US" sz="1600" dirty="0"/>
                <a:t>制</a:t>
              </a:r>
              <a:endParaRPr lang="en-US" altLang="zh-CN" sz="1600" dirty="0"/>
            </a:p>
            <a:p>
              <a:pPr algn="ctr" eaLnBrk="1" hangingPunct="1"/>
              <a:r>
                <a:rPr lang="zh-CN" altLang="en-US" sz="1600" dirty="0"/>
                <a:t>卡</a:t>
              </a:r>
            </a:p>
          </p:txBody>
        </p:sp>
        <p:sp>
          <p:nvSpPr>
            <p:cNvPr id="11279" name="Text Box 26"/>
            <p:cNvSpPr txBox="1">
              <a:spLocks noChangeArrowheads="1"/>
            </p:cNvSpPr>
            <p:nvPr/>
          </p:nvSpPr>
          <p:spPr bwMode="auto">
            <a:xfrm>
              <a:off x="4405570" y="2238498"/>
              <a:ext cx="432107" cy="1910139"/>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1400" dirty="0"/>
                <a:t>抱</a:t>
              </a:r>
              <a:endParaRPr lang="en-US" altLang="zh-CN" sz="1400" dirty="0"/>
            </a:p>
            <a:p>
              <a:pPr algn="ctr"/>
              <a:r>
                <a:rPr lang="zh-CN" altLang="en-US" sz="1400" dirty="0"/>
                <a:t>闸</a:t>
              </a:r>
              <a:endParaRPr lang="en-US" altLang="zh-CN" sz="1400" dirty="0"/>
            </a:p>
            <a:p>
              <a:pPr algn="ctr"/>
              <a:r>
                <a:rPr lang="zh-CN" altLang="en-US" sz="1400" dirty="0"/>
                <a:t>控</a:t>
              </a:r>
              <a:endParaRPr lang="en-US" altLang="zh-CN" sz="1400" dirty="0"/>
            </a:p>
            <a:p>
              <a:pPr algn="ctr"/>
              <a:r>
                <a:rPr lang="zh-CN" altLang="en-US" sz="1400" dirty="0"/>
                <a:t>制</a:t>
              </a:r>
              <a:endParaRPr lang="en-US" altLang="zh-CN" sz="1400" dirty="0"/>
            </a:p>
            <a:p>
              <a:pPr algn="ctr"/>
              <a:r>
                <a:rPr lang="zh-CN" altLang="en-US" sz="1400" dirty="0"/>
                <a:t>板</a:t>
              </a:r>
            </a:p>
          </p:txBody>
        </p:sp>
        <p:sp>
          <p:nvSpPr>
            <p:cNvPr id="11280" name="AutoShape 25"/>
            <p:cNvSpPr>
              <a:spLocks noChangeArrowheads="1"/>
            </p:cNvSpPr>
            <p:nvPr/>
          </p:nvSpPr>
          <p:spPr bwMode="auto">
            <a:xfrm>
              <a:off x="4496736" y="1820781"/>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1" name="AutoShape 24"/>
            <p:cNvSpPr>
              <a:spLocks noChangeArrowheads="1"/>
            </p:cNvSpPr>
            <p:nvPr/>
          </p:nvSpPr>
          <p:spPr bwMode="auto">
            <a:xfrm>
              <a:off x="5561000" y="1820781"/>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2" name="Text Box 23"/>
            <p:cNvSpPr txBox="1">
              <a:spLocks noChangeArrowheads="1"/>
            </p:cNvSpPr>
            <p:nvPr/>
          </p:nvSpPr>
          <p:spPr bwMode="auto">
            <a:xfrm>
              <a:off x="4976855" y="2232097"/>
              <a:ext cx="394498"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b="1" dirty="0">
                  <a:latin typeface="Times New Roman" pitchFamily="18" charset="0"/>
                  <a:cs typeface="Times New Roman" pitchFamily="18" charset="0"/>
                </a:rPr>
                <a:t>AI</a:t>
              </a:r>
              <a:endParaRPr lang="en-US" altLang="zh-CN" sz="700" dirty="0"/>
            </a:p>
            <a:p>
              <a:pPr algn="ctr"/>
              <a:r>
                <a:rPr lang="en-US" altLang="zh-CN" sz="1000" b="1" dirty="0">
                  <a:latin typeface="Times New Roman" pitchFamily="18" charset="0"/>
                  <a:cs typeface="Times New Roman" pitchFamily="18" charset="0"/>
                </a:rPr>
                <a:t>AO</a:t>
              </a:r>
              <a:endParaRPr lang="en-US" altLang="zh-CN" sz="700" dirty="0"/>
            </a:p>
            <a:p>
              <a:pPr algn="ctr"/>
              <a:r>
                <a:rPr lang="zh-CN" altLang="en-US" sz="1000" b="1" dirty="0">
                  <a:latin typeface="Times New Roman" pitchFamily="18" charset="0"/>
                  <a:cs typeface="Times New Roman" pitchFamily="18" charset="0"/>
                </a:rPr>
                <a:t>接</a:t>
              </a:r>
              <a:endParaRPr lang="zh-CN" altLang="en-US" sz="700" dirty="0"/>
            </a:p>
            <a:p>
              <a:pPr algn="ctr"/>
              <a:r>
                <a:rPr lang="zh-CN" altLang="en-US" sz="1000" b="1" dirty="0">
                  <a:latin typeface="Times New Roman" pitchFamily="18" charset="0"/>
                  <a:cs typeface="Times New Roman" pitchFamily="18" charset="0"/>
                </a:rPr>
                <a:t>口</a:t>
              </a:r>
              <a:endParaRPr lang="zh-CN" altLang="en-US" sz="700" dirty="0"/>
            </a:p>
            <a:p>
              <a:pPr algn="ctr"/>
              <a:r>
                <a:rPr lang="zh-CN" altLang="en-US" sz="1000" b="1" dirty="0">
                  <a:latin typeface="Times New Roman" pitchFamily="18" charset="0"/>
                  <a:cs typeface="Times New Roman" pitchFamily="18" charset="0"/>
                </a:rPr>
                <a:t>板</a:t>
              </a:r>
              <a:endParaRPr lang="zh-CN" altLang="en-US" sz="1000" dirty="0"/>
            </a:p>
          </p:txBody>
        </p:sp>
        <p:sp>
          <p:nvSpPr>
            <p:cNvPr id="11283" name="AutoShape 22"/>
            <p:cNvSpPr>
              <a:spLocks noChangeArrowheads="1"/>
            </p:cNvSpPr>
            <p:nvPr/>
          </p:nvSpPr>
          <p:spPr bwMode="auto">
            <a:xfrm>
              <a:off x="6062725" y="1820781"/>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4" name="Text Box 21"/>
            <p:cNvSpPr txBox="1">
              <a:spLocks noChangeArrowheads="1"/>
            </p:cNvSpPr>
            <p:nvPr/>
          </p:nvSpPr>
          <p:spPr bwMode="auto">
            <a:xfrm>
              <a:off x="6036318" y="2242500"/>
              <a:ext cx="288072"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latin typeface="Times New Roman" pitchFamily="18" charset="0"/>
                  <a:cs typeface="Times New Roman" pitchFamily="18" charset="0"/>
                </a:rPr>
                <a:t>逻</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辑</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防</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护</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接</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口</a:t>
              </a:r>
              <a:endParaRPr lang="en-US" altLang="zh-CN" sz="1000" b="1" dirty="0">
                <a:latin typeface="Times New Roman" pitchFamily="18" charset="0"/>
                <a:cs typeface="Times New Roman" pitchFamily="18" charset="0"/>
              </a:endParaRPr>
            </a:p>
            <a:p>
              <a:pPr algn="ctr" eaLnBrk="1" hangingPunct="1"/>
              <a:r>
                <a:rPr lang="zh-CN" altLang="zh-CN" sz="1000" b="1" dirty="0">
                  <a:latin typeface="Times New Roman" pitchFamily="18" charset="0"/>
                  <a:cs typeface="Times New Roman" pitchFamily="18" charset="0"/>
                </a:rPr>
                <a:t>板</a:t>
              </a:r>
              <a:endParaRPr lang="zh-CN" altLang="zh-CN" sz="1000" dirty="0"/>
            </a:p>
          </p:txBody>
        </p:sp>
        <p:sp>
          <p:nvSpPr>
            <p:cNvPr id="11287" name="AutoShape 18"/>
            <p:cNvSpPr>
              <a:spLocks noChangeArrowheads="1"/>
            </p:cNvSpPr>
            <p:nvPr/>
          </p:nvSpPr>
          <p:spPr bwMode="auto">
            <a:xfrm>
              <a:off x="7022963" y="1825582"/>
              <a:ext cx="250462" cy="396112"/>
            </a:xfrm>
            <a:prstGeom prst="upDownArrow">
              <a:avLst>
                <a:gd name="adj1" fmla="val 50000"/>
                <a:gd name="adj2" fmla="val 31629"/>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8" name="Text Box 17"/>
            <p:cNvSpPr txBox="1">
              <a:spLocks noChangeArrowheads="1"/>
            </p:cNvSpPr>
            <p:nvPr/>
          </p:nvSpPr>
          <p:spPr bwMode="auto">
            <a:xfrm>
              <a:off x="7021363" y="2248101"/>
              <a:ext cx="252063"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外部通讯接口板</a:t>
              </a:r>
              <a:endParaRPr lang="zh-CN" altLang="zh-CN"/>
            </a:p>
          </p:txBody>
        </p:sp>
        <p:sp>
          <p:nvSpPr>
            <p:cNvPr id="11289" name="AutoShape 16"/>
            <p:cNvSpPr>
              <a:spLocks noChangeArrowheads="1"/>
            </p:cNvSpPr>
            <p:nvPr/>
          </p:nvSpPr>
          <p:spPr bwMode="auto">
            <a:xfrm>
              <a:off x="5024867" y="1817580"/>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90" name="Text Box 15"/>
            <p:cNvSpPr txBox="1">
              <a:spLocks noChangeArrowheads="1"/>
            </p:cNvSpPr>
            <p:nvPr/>
          </p:nvSpPr>
          <p:spPr bwMode="auto">
            <a:xfrm>
              <a:off x="5487382" y="2219293"/>
              <a:ext cx="394498" cy="1934946"/>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b="1" dirty="0">
                  <a:latin typeface="Times New Roman" pitchFamily="18" charset="0"/>
                  <a:cs typeface="Times New Roman" pitchFamily="18" charset="0"/>
                </a:rPr>
                <a:t>DI</a:t>
              </a:r>
              <a:endParaRPr lang="en-US" altLang="zh-CN" sz="700" dirty="0"/>
            </a:p>
            <a:p>
              <a:pPr algn="ctr"/>
              <a:r>
                <a:rPr lang="en-US" altLang="zh-CN" sz="1000" b="1" dirty="0">
                  <a:latin typeface="Times New Roman" pitchFamily="18" charset="0"/>
                  <a:cs typeface="Times New Roman" pitchFamily="18" charset="0"/>
                </a:rPr>
                <a:t>DO</a:t>
              </a:r>
              <a:endParaRPr lang="en-US" altLang="zh-CN" sz="700" dirty="0"/>
            </a:p>
            <a:p>
              <a:pPr algn="ctr"/>
              <a:r>
                <a:rPr lang="zh-CN" altLang="en-US" sz="1000" b="1" dirty="0">
                  <a:latin typeface="Times New Roman" pitchFamily="18" charset="0"/>
                  <a:cs typeface="Times New Roman" pitchFamily="18" charset="0"/>
                </a:rPr>
                <a:t>接</a:t>
              </a:r>
              <a:endParaRPr lang="zh-CN" altLang="en-US" sz="700" dirty="0"/>
            </a:p>
            <a:p>
              <a:pPr algn="ctr"/>
              <a:r>
                <a:rPr lang="zh-CN" altLang="en-US" sz="1000" b="1" dirty="0">
                  <a:latin typeface="Times New Roman" pitchFamily="18" charset="0"/>
                  <a:cs typeface="Times New Roman" pitchFamily="18" charset="0"/>
                </a:rPr>
                <a:t>口</a:t>
              </a:r>
              <a:endParaRPr lang="zh-CN" altLang="en-US" sz="700" dirty="0"/>
            </a:p>
            <a:p>
              <a:pPr algn="ctr"/>
              <a:r>
                <a:rPr lang="zh-CN" altLang="en-US" sz="1000" b="1" dirty="0">
                  <a:latin typeface="Times New Roman" pitchFamily="18" charset="0"/>
                  <a:cs typeface="Times New Roman" pitchFamily="18" charset="0"/>
                </a:rPr>
                <a:t>板</a:t>
              </a:r>
              <a:endParaRPr lang="zh-CN" altLang="en-US" dirty="0"/>
            </a:p>
          </p:txBody>
        </p:sp>
        <p:sp>
          <p:nvSpPr>
            <p:cNvPr id="11293" name="AutoShape 12"/>
            <p:cNvSpPr>
              <a:spLocks noChangeArrowheads="1"/>
            </p:cNvSpPr>
            <p:nvPr/>
          </p:nvSpPr>
          <p:spPr bwMode="auto">
            <a:xfrm>
              <a:off x="1859281" y="4195851"/>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95" name="Text Box 10"/>
            <p:cNvSpPr txBox="1">
              <a:spLocks noChangeArrowheads="1"/>
            </p:cNvSpPr>
            <p:nvPr/>
          </p:nvSpPr>
          <p:spPr bwMode="auto">
            <a:xfrm>
              <a:off x="1764057" y="4661582"/>
              <a:ext cx="432107" cy="1185935"/>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示</a:t>
              </a:r>
              <a:endParaRPr lang="zh-CN" altLang="zh-CN" sz="700"/>
            </a:p>
            <a:p>
              <a:pPr algn="ctr"/>
              <a:r>
                <a:rPr lang="zh-CN" altLang="zh-CN" sz="1000" b="1">
                  <a:latin typeface="Times New Roman" pitchFamily="18" charset="0"/>
                  <a:cs typeface="Times New Roman" pitchFamily="18" charset="0"/>
                </a:rPr>
                <a:t>教</a:t>
              </a:r>
              <a:endParaRPr lang="zh-CN" altLang="zh-CN" sz="700"/>
            </a:p>
            <a:p>
              <a:pPr algn="ctr"/>
              <a:r>
                <a:rPr lang="zh-CN" altLang="zh-CN" sz="1000" b="1">
                  <a:latin typeface="Times New Roman" pitchFamily="18" charset="0"/>
                  <a:cs typeface="Times New Roman" pitchFamily="18" charset="0"/>
                </a:rPr>
                <a:t>盒</a:t>
              </a:r>
              <a:endParaRPr lang="zh-CN" altLang="zh-CN"/>
            </a:p>
          </p:txBody>
        </p:sp>
        <p:sp>
          <p:nvSpPr>
            <p:cNvPr id="11296" name="Text Box 9"/>
            <p:cNvSpPr txBox="1">
              <a:spLocks noChangeArrowheads="1"/>
            </p:cNvSpPr>
            <p:nvPr/>
          </p:nvSpPr>
          <p:spPr bwMode="auto">
            <a:xfrm>
              <a:off x="5588736" y="4631443"/>
              <a:ext cx="1296322" cy="998682"/>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控制柜面板</a:t>
              </a:r>
              <a:endParaRPr lang="zh-CN" altLang="zh-CN" sz="700"/>
            </a:p>
            <a:p>
              <a:pPr algn="ctr"/>
              <a:r>
                <a:rPr lang="zh-CN" altLang="zh-CN" sz="1000" b="1">
                  <a:latin typeface="Times New Roman" pitchFamily="18" charset="0"/>
                  <a:cs typeface="Times New Roman" pitchFamily="18" charset="0"/>
                </a:rPr>
                <a:t>电气设备</a:t>
              </a:r>
              <a:endParaRPr lang="zh-CN" altLang="zh-CN"/>
            </a:p>
          </p:txBody>
        </p:sp>
        <p:sp>
          <p:nvSpPr>
            <p:cNvPr id="11297" name="Text Box 8"/>
            <p:cNvSpPr txBox="1">
              <a:spLocks noChangeArrowheads="1"/>
            </p:cNvSpPr>
            <p:nvPr/>
          </p:nvSpPr>
          <p:spPr bwMode="auto">
            <a:xfrm>
              <a:off x="6958147" y="4591163"/>
              <a:ext cx="432107" cy="1185935"/>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latin typeface="Times New Roman" pitchFamily="18" charset="0"/>
                  <a:cs typeface="Times New Roman" pitchFamily="18" charset="0"/>
                </a:rPr>
                <a:t>系统总控</a:t>
              </a:r>
              <a:r>
                <a:rPr lang="en-US" altLang="zh-CN" sz="1000" b="1" dirty="0">
                  <a:latin typeface="Times New Roman" pitchFamily="18" charset="0"/>
                  <a:cs typeface="Times New Roman" pitchFamily="18" charset="0"/>
                </a:rPr>
                <a:t>PLC</a:t>
              </a:r>
              <a:endParaRPr lang="en-US" altLang="zh-CN" dirty="0"/>
            </a:p>
          </p:txBody>
        </p:sp>
        <p:sp>
          <p:nvSpPr>
            <p:cNvPr id="11298" name="AutoShape 7"/>
            <p:cNvSpPr>
              <a:spLocks noChangeArrowheads="1"/>
            </p:cNvSpPr>
            <p:nvPr/>
          </p:nvSpPr>
          <p:spPr bwMode="auto">
            <a:xfrm>
              <a:off x="7034166" y="4195851"/>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99" name="Text Box 6"/>
            <p:cNvSpPr txBox="1">
              <a:spLocks noChangeArrowheads="1"/>
            </p:cNvSpPr>
            <p:nvPr/>
          </p:nvSpPr>
          <p:spPr bwMode="auto">
            <a:xfrm>
              <a:off x="7404658" y="2468964"/>
              <a:ext cx="432107" cy="118593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机器人控制器</a:t>
              </a:r>
              <a:endParaRPr lang="zh-CN" altLang="zh-CN"/>
            </a:p>
          </p:txBody>
        </p:sp>
        <p:sp>
          <p:nvSpPr>
            <p:cNvPr id="11300" name="AutoShape 5"/>
            <p:cNvSpPr>
              <a:spLocks noChangeArrowheads="1"/>
            </p:cNvSpPr>
            <p:nvPr/>
          </p:nvSpPr>
          <p:spPr bwMode="auto">
            <a:xfrm>
              <a:off x="6073927" y="4216657"/>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2" name="组合 1"/>
            <p:cNvGrpSpPr/>
            <p:nvPr/>
          </p:nvGrpSpPr>
          <p:grpSpPr>
            <a:xfrm>
              <a:off x="2420562" y="1816780"/>
              <a:ext cx="498524" cy="2795189"/>
              <a:chOff x="2633073" y="1982489"/>
              <a:chExt cx="498524" cy="2795189"/>
            </a:xfrm>
          </p:grpSpPr>
          <p:sp>
            <p:nvSpPr>
              <p:cNvPr id="11277" name="Text Box 28"/>
              <p:cNvSpPr txBox="1">
                <a:spLocks noChangeArrowheads="1"/>
              </p:cNvSpPr>
              <p:nvPr/>
            </p:nvSpPr>
            <p:spPr bwMode="auto">
              <a:xfrm>
                <a:off x="2633073" y="2404208"/>
                <a:ext cx="498524" cy="1910139"/>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dirty="0"/>
                  <a:t>多</a:t>
                </a:r>
                <a:endParaRPr lang="en-US" altLang="zh-CN" sz="1600" dirty="0"/>
              </a:p>
              <a:p>
                <a:pPr algn="ctr" eaLnBrk="1" hangingPunct="1"/>
                <a:r>
                  <a:rPr lang="zh-CN" altLang="en-US" sz="1600" dirty="0"/>
                  <a:t>轴</a:t>
                </a:r>
                <a:endParaRPr lang="en-US" altLang="zh-CN" sz="1600" dirty="0"/>
              </a:p>
              <a:p>
                <a:pPr algn="ctr" eaLnBrk="1" hangingPunct="1"/>
                <a:r>
                  <a:rPr lang="zh-CN" altLang="en-US" sz="1600" dirty="0"/>
                  <a:t>运</a:t>
                </a:r>
                <a:endParaRPr lang="en-US" altLang="zh-CN" sz="1600" dirty="0"/>
              </a:p>
              <a:p>
                <a:pPr algn="ctr" eaLnBrk="1" hangingPunct="1"/>
                <a:r>
                  <a:rPr lang="zh-CN" altLang="en-US" sz="1600" dirty="0"/>
                  <a:t>动</a:t>
                </a:r>
                <a:endParaRPr lang="en-US" altLang="zh-CN" sz="1600" dirty="0"/>
              </a:p>
              <a:p>
                <a:pPr algn="ctr" eaLnBrk="1" hangingPunct="1"/>
                <a:r>
                  <a:rPr lang="zh-CN" altLang="en-US" sz="1600" dirty="0"/>
                  <a:t>控</a:t>
                </a:r>
                <a:endParaRPr lang="en-US" altLang="zh-CN" sz="1600" dirty="0"/>
              </a:p>
              <a:p>
                <a:pPr algn="ctr" eaLnBrk="1" hangingPunct="1"/>
                <a:r>
                  <a:rPr lang="zh-CN" altLang="en-US" sz="1600" dirty="0"/>
                  <a:t>制</a:t>
                </a:r>
                <a:endParaRPr lang="en-US" altLang="zh-CN" sz="1600" dirty="0"/>
              </a:p>
              <a:p>
                <a:pPr algn="ctr" eaLnBrk="1" hangingPunct="1"/>
                <a:r>
                  <a:rPr lang="zh-CN" altLang="en-US" sz="1600" dirty="0"/>
                  <a:t>卡</a:t>
                </a:r>
              </a:p>
            </p:txBody>
          </p:sp>
          <p:sp>
            <p:nvSpPr>
              <p:cNvPr id="11278" name="AutoShape 27"/>
              <p:cNvSpPr>
                <a:spLocks noChangeArrowheads="1"/>
              </p:cNvSpPr>
              <p:nvPr/>
            </p:nvSpPr>
            <p:spPr bwMode="auto">
              <a:xfrm>
                <a:off x="2709892" y="1982489"/>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302" name="AutoShape 3"/>
              <p:cNvSpPr>
                <a:spLocks noChangeArrowheads="1"/>
              </p:cNvSpPr>
              <p:nvPr/>
            </p:nvSpPr>
            <p:spPr bwMode="auto">
              <a:xfrm>
                <a:off x="2714693" y="4382366"/>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61" name="组合 60"/>
            <p:cNvGrpSpPr/>
            <p:nvPr/>
          </p:nvGrpSpPr>
          <p:grpSpPr>
            <a:xfrm>
              <a:off x="3138204" y="1835081"/>
              <a:ext cx="498524" cy="2795189"/>
              <a:chOff x="2633073" y="1982489"/>
              <a:chExt cx="498524" cy="2795189"/>
            </a:xfrm>
          </p:grpSpPr>
          <p:sp>
            <p:nvSpPr>
              <p:cNvPr id="62" name="Text Box 28"/>
              <p:cNvSpPr txBox="1">
                <a:spLocks noChangeArrowheads="1"/>
              </p:cNvSpPr>
              <p:nvPr/>
            </p:nvSpPr>
            <p:spPr bwMode="auto">
              <a:xfrm>
                <a:off x="2633073" y="2404208"/>
                <a:ext cx="498524" cy="1910139"/>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dirty="0"/>
                  <a:t>多</a:t>
                </a:r>
                <a:endParaRPr lang="en-US" altLang="zh-CN" sz="1600" dirty="0"/>
              </a:p>
              <a:p>
                <a:pPr algn="ctr" eaLnBrk="1" hangingPunct="1"/>
                <a:r>
                  <a:rPr lang="zh-CN" altLang="en-US" sz="1600" dirty="0"/>
                  <a:t>轴</a:t>
                </a:r>
                <a:endParaRPr lang="en-US" altLang="zh-CN" sz="1600" dirty="0"/>
              </a:p>
              <a:p>
                <a:pPr algn="ctr" eaLnBrk="1" hangingPunct="1"/>
                <a:r>
                  <a:rPr lang="zh-CN" altLang="en-US" sz="1600" dirty="0"/>
                  <a:t>运</a:t>
                </a:r>
                <a:endParaRPr lang="en-US" altLang="zh-CN" sz="1600" dirty="0"/>
              </a:p>
              <a:p>
                <a:pPr algn="ctr" eaLnBrk="1" hangingPunct="1"/>
                <a:r>
                  <a:rPr lang="zh-CN" altLang="en-US" sz="1600" dirty="0"/>
                  <a:t>动</a:t>
                </a:r>
                <a:endParaRPr lang="en-US" altLang="zh-CN" sz="1600" dirty="0"/>
              </a:p>
              <a:p>
                <a:pPr algn="ctr" eaLnBrk="1" hangingPunct="1"/>
                <a:r>
                  <a:rPr lang="zh-CN" altLang="en-US" sz="1600" dirty="0"/>
                  <a:t>控</a:t>
                </a:r>
                <a:endParaRPr lang="en-US" altLang="zh-CN" sz="1600" dirty="0"/>
              </a:p>
              <a:p>
                <a:pPr algn="ctr" eaLnBrk="1" hangingPunct="1"/>
                <a:r>
                  <a:rPr lang="zh-CN" altLang="en-US" sz="1600" dirty="0"/>
                  <a:t>制</a:t>
                </a:r>
                <a:endParaRPr lang="en-US" altLang="zh-CN" sz="1600" dirty="0"/>
              </a:p>
              <a:p>
                <a:pPr algn="ctr" eaLnBrk="1" hangingPunct="1"/>
                <a:r>
                  <a:rPr lang="zh-CN" altLang="en-US" sz="1600" dirty="0"/>
                  <a:t>卡</a:t>
                </a:r>
              </a:p>
            </p:txBody>
          </p:sp>
          <p:sp>
            <p:nvSpPr>
              <p:cNvPr id="63" name="AutoShape 27"/>
              <p:cNvSpPr>
                <a:spLocks noChangeArrowheads="1"/>
              </p:cNvSpPr>
              <p:nvPr/>
            </p:nvSpPr>
            <p:spPr bwMode="auto">
              <a:xfrm>
                <a:off x="2709892" y="1982489"/>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4" name="AutoShape 3"/>
              <p:cNvSpPr>
                <a:spLocks noChangeArrowheads="1"/>
              </p:cNvSpPr>
              <p:nvPr/>
            </p:nvSpPr>
            <p:spPr bwMode="auto">
              <a:xfrm>
                <a:off x="2714693" y="4382366"/>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65" name="组合 64"/>
            <p:cNvGrpSpPr/>
            <p:nvPr/>
          </p:nvGrpSpPr>
          <p:grpSpPr>
            <a:xfrm>
              <a:off x="3742508" y="1825731"/>
              <a:ext cx="498524" cy="2795189"/>
              <a:chOff x="2633073" y="1982489"/>
              <a:chExt cx="498524" cy="2795189"/>
            </a:xfrm>
          </p:grpSpPr>
          <p:sp>
            <p:nvSpPr>
              <p:cNvPr id="66" name="Text Box 28"/>
              <p:cNvSpPr txBox="1">
                <a:spLocks noChangeArrowheads="1"/>
              </p:cNvSpPr>
              <p:nvPr/>
            </p:nvSpPr>
            <p:spPr bwMode="auto">
              <a:xfrm>
                <a:off x="2633073" y="2404208"/>
                <a:ext cx="498524" cy="1910139"/>
              </a:xfrm>
              <a:prstGeom prst="rect">
                <a:avLst/>
              </a:prstGeom>
              <a:solidFill>
                <a:srgbClr val="FFFFFF"/>
              </a:solidFill>
              <a:ln w="12700">
                <a:solidFill>
                  <a:srgbClr val="000000"/>
                </a:solidFill>
                <a:miter lim="800000"/>
                <a:headEnd/>
                <a:tailEnd/>
              </a:ln>
            </p:spPr>
            <p:txBody>
              <a:bodyPr lIns="0" tIns="118800" r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dirty="0"/>
                  <a:t>多</a:t>
                </a:r>
                <a:endParaRPr lang="en-US" altLang="zh-CN" sz="1600" dirty="0"/>
              </a:p>
              <a:p>
                <a:pPr algn="ctr" eaLnBrk="1" hangingPunct="1"/>
                <a:r>
                  <a:rPr lang="zh-CN" altLang="en-US" sz="1600" dirty="0"/>
                  <a:t>轴</a:t>
                </a:r>
                <a:endParaRPr lang="en-US" altLang="zh-CN" sz="1600" dirty="0"/>
              </a:p>
              <a:p>
                <a:pPr algn="ctr" eaLnBrk="1" hangingPunct="1"/>
                <a:r>
                  <a:rPr lang="zh-CN" altLang="en-US" sz="1600" dirty="0"/>
                  <a:t>运</a:t>
                </a:r>
                <a:endParaRPr lang="en-US" altLang="zh-CN" sz="1600" dirty="0"/>
              </a:p>
              <a:p>
                <a:pPr algn="ctr" eaLnBrk="1" hangingPunct="1"/>
                <a:r>
                  <a:rPr lang="zh-CN" altLang="en-US" sz="1600" dirty="0"/>
                  <a:t>动</a:t>
                </a:r>
                <a:endParaRPr lang="en-US" altLang="zh-CN" sz="1600" dirty="0"/>
              </a:p>
              <a:p>
                <a:pPr algn="ctr" eaLnBrk="1" hangingPunct="1"/>
                <a:r>
                  <a:rPr lang="zh-CN" altLang="en-US" sz="1600" dirty="0"/>
                  <a:t>控</a:t>
                </a:r>
                <a:endParaRPr lang="en-US" altLang="zh-CN" sz="1600" dirty="0"/>
              </a:p>
              <a:p>
                <a:pPr algn="ctr" eaLnBrk="1" hangingPunct="1"/>
                <a:r>
                  <a:rPr lang="zh-CN" altLang="en-US" sz="1600" dirty="0"/>
                  <a:t>制</a:t>
                </a:r>
                <a:endParaRPr lang="en-US" altLang="zh-CN" sz="1600" dirty="0"/>
              </a:p>
              <a:p>
                <a:pPr algn="ctr" eaLnBrk="1" hangingPunct="1"/>
                <a:r>
                  <a:rPr lang="zh-CN" altLang="en-US" sz="1600" dirty="0"/>
                  <a:t>卡</a:t>
                </a:r>
              </a:p>
            </p:txBody>
          </p:sp>
          <p:sp>
            <p:nvSpPr>
              <p:cNvPr id="67" name="AutoShape 27"/>
              <p:cNvSpPr>
                <a:spLocks noChangeArrowheads="1"/>
              </p:cNvSpPr>
              <p:nvPr/>
            </p:nvSpPr>
            <p:spPr bwMode="auto">
              <a:xfrm>
                <a:off x="2709892" y="1982489"/>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8" name="AutoShape 3"/>
              <p:cNvSpPr>
                <a:spLocks noChangeArrowheads="1"/>
              </p:cNvSpPr>
              <p:nvPr/>
            </p:nvSpPr>
            <p:spPr bwMode="auto">
              <a:xfrm>
                <a:off x="2714693" y="4382366"/>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69" name="Group 51"/>
            <p:cNvGrpSpPr>
              <a:grpSpLocks/>
            </p:cNvGrpSpPr>
            <p:nvPr/>
          </p:nvGrpSpPr>
          <p:grpSpPr bwMode="auto">
            <a:xfrm>
              <a:off x="2520754" y="4675987"/>
              <a:ext cx="498700" cy="1352410"/>
              <a:chOff x="4084" y="10644"/>
              <a:chExt cx="808" cy="2184"/>
            </a:xfrm>
          </p:grpSpPr>
          <p:sp>
            <p:nvSpPr>
              <p:cNvPr id="70" name="Text Box 54"/>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sz="700" dirty="0"/>
              </a:p>
              <a:p>
                <a:endParaRPr lang="zh-CN" altLang="zh-CN" dirty="0"/>
              </a:p>
            </p:txBody>
          </p:sp>
          <p:sp>
            <p:nvSpPr>
              <p:cNvPr id="71" name="Oval 53"/>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72" name="AutoShape 52"/>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3" name="Group 44"/>
            <p:cNvGrpSpPr>
              <a:grpSpLocks/>
            </p:cNvGrpSpPr>
            <p:nvPr/>
          </p:nvGrpSpPr>
          <p:grpSpPr bwMode="auto">
            <a:xfrm>
              <a:off x="3215023" y="4719193"/>
              <a:ext cx="498700" cy="1352410"/>
              <a:chOff x="4084" y="10644"/>
              <a:chExt cx="808" cy="2184"/>
            </a:xfrm>
          </p:grpSpPr>
          <p:sp>
            <p:nvSpPr>
              <p:cNvPr id="74" name="Text Box 47"/>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dirty="0"/>
              </a:p>
            </p:txBody>
          </p:sp>
          <p:sp>
            <p:nvSpPr>
              <p:cNvPr id="75" name="Oval 46"/>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76" name="AutoShape 45"/>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9" name="Group 44"/>
            <p:cNvGrpSpPr>
              <a:grpSpLocks/>
            </p:cNvGrpSpPr>
            <p:nvPr/>
          </p:nvGrpSpPr>
          <p:grpSpPr bwMode="auto">
            <a:xfrm>
              <a:off x="3779752" y="4683151"/>
              <a:ext cx="498700" cy="1352410"/>
              <a:chOff x="4084" y="10644"/>
              <a:chExt cx="808" cy="2184"/>
            </a:xfrm>
          </p:grpSpPr>
          <p:sp>
            <p:nvSpPr>
              <p:cNvPr id="80" name="Text Box 47"/>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dirty="0"/>
              </a:p>
            </p:txBody>
          </p:sp>
          <p:sp>
            <p:nvSpPr>
              <p:cNvPr id="81" name="Oval 46"/>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82" name="AutoShape 45"/>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83" name="Group 44"/>
            <p:cNvGrpSpPr>
              <a:grpSpLocks/>
            </p:cNvGrpSpPr>
            <p:nvPr/>
          </p:nvGrpSpPr>
          <p:grpSpPr bwMode="auto">
            <a:xfrm>
              <a:off x="3989233" y="4683151"/>
              <a:ext cx="498700" cy="1352410"/>
              <a:chOff x="4084" y="10644"/>
              <a:chExt cx="808" cy="2184"/>
            </a:xfrm>
          </p:grpSpPr>
          <p:sp>
            <p:nvSpPr>
              <p:cNvPr id="84" name="Text Box 47"/>
              <p:cNvSpPr txBox="1">
                <a:spLocks noChangeArrowheads="1"/>
              </p:cNvSpPr>
              <p:nvPr/>
            </p:nvSpPr>
            <p:spPr bwMode="auto">
              <a:xfrm>
                <a:off x="4084" y="10644"/>
                <a:ext cx="808" cy="1218"/>
              </a:xfrm>
              <a:prstGeom prst="rect">
                <a:avLst/>
              </a:prstGeom>
              <a:solidFill>
                <a:srgbClr val="FFFFFF"/>
              </a:solidFill>
              <a:ln w="3175">
                <a:solidFill>
                  <a:srgbClr val="000000"/>
                </a:solidFill>
                <a:miter lim="800000"/>
                <a:headEnd/>
                <a:tailEnd/>
              </a:ln>
            </p:spPr>
            <p:txBody>
              <a:bodyPr lIns="0" tIns="25593" rIns="0" bIns="25593"/>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solidFill>
                      <a:srgbClr val="000000"/>
                    </a:solidFill>
                    <a:latin typeface="Times New Roman" pitchFamily="18" charset="0"/>
                  </a:rPr>
                  <a:t>伺服</a:t>
                </a:r>
                <a:endParaRPr lang="zh-CN" altLang="zh-CN" sz="700" dirty="0"/>
              </a:p>
              <a:p>
                <a:pPr algn="ctr"/>
                <a:r>
                  <a:rPr lang="zh-CN" altLang="zh-CN" sz="1000" b="1" dirty="0">
                    <a:solidFill>
                      <a:srgbClr val="000000"/>
                    </a:solidFill>
                    <a:latin typeface="Times New Roman" pitchFamily="18" charset="0"/>
                  </a:rPr>
                  <a:t>驱动器</a:t>
                </a:r>
                <a:endParaRPr lang="zh-CN" altLang="zh-CN" dirty="0"/>
              </a:p>
            </p:txBody>
          </p:sp>
          <p:sp>
            <p:nvSpPr>
              <p:cNvPr id="85" name="Oval 46"/>
              <p:cNvSpPr>
                <a:spLocks noChangeArrowheads="1"/>
              </p:cNvSpPr>
              <p:nvPr/>
            </p:nvSpPr>
            <p:spPr bwMode="auto">
              <a:xfrm>
                <a:off x="4267" y="12305"/>
                <a:ext cx="442" cy="523"/>
              </a:xfrm>
              <a:prstGeom prst="ellipse">
                <a:avLst/>
              </a:prstGeom>
              <a:solidFill>
                <a:srgbClr val="FFFFFF"/>
              </a:solidFill>
              <a:ln w="9525">
                <a:solidFill>
                  <a:srgbClr val="000000"/>
                </a:solidFill>
                <a:round/>
                <a:headEnd/>
                <a:tailEnd/>
              </a:ln>
            </p:spPr>
            <p:txBody>
              <a:bodyPr lIns="30228" tIns="0" rIns="30228" bIns="6046"/>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00">
                    <a:solidFill>
                      <a:srgbClr val="000000"/>
                    </a:solidFill>
                    <a:latin typeface="Times New Roman" pitchFamily="18" charset="0"/>
                    <a:cs typeface="Times New Roman" pitchFamily="18" charset="0"/>
                  </a:rPr>
                  <a:t>M</a:t>
                </a:r>
                <a:endParaRPr lang="en-US" altLang="zh-CN"/>
              </a:p>
            </p:txBody>
          </p:sp>
          <p:sp>
            <p:nvSpPr>
              <p:cNvPr id="86" name="AutoShape 45"/>
              <p:cNvSpPr>
                <a:spLocks noChangeArrowheads="1"/>
              </p:cNvSpPr>
              <p:nvPr/>
            </p:nvSpPr>
            <p:spPr bwMode="auto">
              <a:xfrm flipV="1">
                <a:off x="4363" y="11887"/>
                <a:ext cx="244" cy="403"/>
              </a:xfrm>
              <a:prstGeom prst="upArrow">
                <a:avLst>
                  <a:gd name="adj1" fmla="val 50000"/>
                  <a:gd name="adj2" fmla="val 4129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87" name="AutoShape 30"/>
            <p:cNvSpPr>
              <a:spLocks noChangeArrowheads="1"/>
            </p:cNvSpPr>
            <p:nvPr/>
          </p:nvSpPr>
          <p:spPr bwMode="auto">
            <a:xfrm>
              <a:off x="1421572" y="1813893"/>
              <a:ext cx="250462" cy="395312"/>
            </a:xfrm>
            <a:prstGeom prst="upDownArrow">
              <a:avLst>
                <a:gd name="adj1" fmla="val 50000"/>
                <a:gd name="adj2" fmla="val 31565"/>
              </a:avLst>
            </a:prstGeom>
            <a:solidFill>
              <a:srgbClr val="FFFFFF"/>
            </a:solidFill>
            <a:ln w="15875">
              <a:solidFill>
                <a:srgbClr val="0000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88" name="标题 1"/>
          <p:cNvSpPr txBox="1">
            <a:spLocks/>
          </p:cNvSpPr>
          <p:nvPr/>
        </p:nvSpPr>
        <p:spPr>
          <a:xfrm>
            <a:off x="1552698" y="5912504"/>
            <a:ext cx="5705744" cy="8932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a:solidFill>
                  <a:srgbClr val="FF0000"/>
                </a:solidFill>
                <a:latin typeface="楷体_GB2312" pitchFamily="49" charset="-122"/>
                <a:ea typeface="黑体" pitchFamily="49" charset="-122"/>
              </a:rPr>
              <a:t>基于</a:t>
            </a:r>
            <a:r>
              <a:rPr lang="en-US" altLang="zh-CN" sz="2000" b="1" dirty="0">
                <a:solidFill>
                  <a:srgbClr val="FF0000"/>
                </a:solidFill>
                <a:latin typeface="楷体_GB2312" pitchFamily="49" charset="-122"/>
                <a:ea typeface="黑体" pitchFamily="49" charset="-122"/>
              </a:rPr>
              <a:t>ARM</a:t>
            </a:r>
            <a:r>
              <a:rPr lang="zh-CN" altLang="en-US" sz="2000" b="1" dirty="0">
                <a:solidFill>
                  <a:srgbClr val="FF0000"/>
                </a:solidFill>
                <a:latin typeface="楷体_GB2312" pitchFamily="49" charset="-122"/>
                <a:ea typeface="黑体" pitchFamily="49" charset="-122"/>
              </a:rPr>
              <a:t>平台的机器人控制器硬件系统      </a:t>
            </a:r>
            <a:endParaRPr lang="zh-CN" altLang="en-US" sz="2000" dirty="0"/>
          </a:p>
        </p:txBody>
      </p:sp>
      <p:sp>
        <p:nvSpPr>
          <p:cNvPr id="77" name="Rectangle 4">
            <a:extLst>
              <a:ext uri="{FF2B5EF4-FFF2-40B4-BE49-F238E27FC236}">
                <a16:creationId xmlns:a16="http://schemas.microsoft.com/office/drawing/2014/main" id="{5739272A-62E0-4CF8-976B-8ED46BFBA3EE}"/>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3F4C2D62-6178-421B-A933-FCDF89B33E22}"/>
              </a:ext>
            </a:extLst>
          </p:cNvPr>
          <p:cNvSpPr>
            <a:spLocks noGrp="1"/>
          </p:cNvSpPr>
          <p:nvPr>
            <p:ph type="sldNum" sz="quarter" idx="12"/>
          </p:nvPr>
        </p:nvSpPr>
        <p:spPr/>
        <p:txBody>
          <a:bodyPr/>
          <a:lstStyle/>
          <a:p>
            <a:fld id="{D2E81AF1-86B2-4F40-8011-AC6A9142C1CA}" type="slidenum">
              <a:rPr lang="zh-CN" altLang="en-US" smtClean="0"/>
              <a:t>52</a:t>
            </a:fld>
            <a:endParaRPr lang="zh-CN" altLang="en-US"/>
          </a:p>
        </p:txBody>
      </p:sp>
    </p:spTree>
    <p:extLst>
      <p:ext uri="{BB962C8B-B14F-4D97-AF65-F5344CB8AC3E}">
        <p14:creationId xmlns:p14="http://schemas.microsoft.com/office/powerpoint/2010/main" val="3136941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normAutofit/>
          </a:bodyPr>
          <a:lstStyle/>
          <a:p>
            <a:r>
              <a:rPr lang="zh-CN" altLang="en-US" sz="4000" b="1" dirty="0">
                <a:latin typeface="黑体" panose="02010609060101010101" pitchFamily="49" charset="-122"/>
                <a:ea typeface="黑体" panose="02010609060101010101" pitchFamily="49" charset="-122"/>
              </a:rPr>
              <a:t>控制器软件结构     </a:t>
            </a:r>
            <a:endParaRPr lang="zh-CN" altLang="en-US" sz="4000" dirty="0">
              <a:latin typeface="黑体" panose="02010609060101010101" pitchFamily="49" charset="-122"/>
              <a:ea typeface="黑体" panose="02010609060101010101" pitchFamily="49" charset="-122"/>
            </a:endParaRPr>
          </a:p>
        </p:txBody>
      </p:sp>
      <p:sp>
        <p:nvSpPr>
          <p:cNvPr id="20483"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6" name="AutoShape 53"/>
          <p:cNvSpPr>
            <a:spLocks noChangeAspect="1" noChangeArrowheads="1"/>
          </p:cNvSpPr>
          <p:nvPr/>
        </p:nvSpPr>
        <p:spPr bwMode="auto">
          <a:xfrm>
            <a:off x="836613" y="1368425"/>
            <a:ext cx="7256462"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7" name="Text Box 52"/>
          <p:cNvSpPr txBox="1">
            <a:spLocks noChangeArrowheads="1"/>
          </p:cNvSpPr>
          <p:nvPr/>
        </p:nvSpPr>
        <p:spPr bwMode="auto">
          <a:xfrm>
            <a:off x="975958" y="4875539"/>
            <a:ext cx="4744745" cy="483740"/>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b="1" dirty="0" err="1">
                <a:latin typeface="Times New Roman" pitchFamily="18" charset="0"/>
                <a:cs typeface="Times New Roman" pitchFamily="18" charset="0"/>
              </a:rPr>
              <a:t>uC</a:t>
            </a:r>
            <a:r>
              <a:rPr lang="en-US" altLang="zh-CN" sz="1000" b="1" dirty="0">
                <a:latin typeface="Times New Roman" pitchFamily="18" charset="0"/>
                <a:cs typeface="Times New Roman" pitchFamily="18" charset="0"/>
              </a:rPr>
              <a:t>/OS</a:t>
            </a:r>
            <a:r>
              <a:rPr lang="zh-CN" altLang="en-US" sz="1000" b="1" dirty="0">
                <a:latin typeface="Times New Roman" pitchFamily="18" charset="0"/>
                <a:cs typeface="Times New Roman" pitchFamily="18" charset="0"/>
              </a:rPr>
              <a:t>内核</a:t>
            </a:r>
            <a:endParaRPr lang="zh-CN" altLang="en-US" dirty="0"/>
          </a:p>
        </p:txBody>
      </p:sp>
      <p:sp>
        <p:nvSpPr>
          <p:cNvPr id="20489" name="Text Box 50"/>
          <p:cNvSpPr txBox="1">
            <a:spLocks noChangeArrowheads="1"/>
          </p:cNvSpPr>
          <p:nvPr/>
        </p:nvSpPr>
        <p:spPr bwMode="auto">
          <a:xfrm>
            <a:off x="5860048" y="4270864"/>
            <a:ext cx="2093682"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b="1" dirty="0">
                <a:latin typeface="Times New Roman" pitchFamily="18" charset="0"/>
                <a:cs typeface="Times New Roman" pitchFamily="18" charset="0"/>
              </a:rPr>
              <a:t>双口</a:t>
            </a:r>
            <a:r>
              <a:rPr lang="en-US" altLang="zh-CN" sz="1000" b="1" dirty="0">
                <a:latin typeface="Times New Roman" pitchFamily="18" charset="0"/>
                <a:cs typeface="Times New Roman" pitchFamily="18" charset="0"/>
              </a:rPr>
              <a:t>RAM</a:t>
            </a:r>
            <a:r>
              <a:rPr lang="zh-CN" altLang="en-US" sz="1000" b="1" dirty="0">
                <a:latin typeface="Times New Roman" pitchFamily="18" charset="0"/>
                <a:cs typeface="Times New Roman" pitchFamily="18" charset="0"/>
              </a:rPr>
              <a:t>接口</a:t>
            </a:r>
            <a:endParaRPr lang="zh-CN" altLang="zh-CN" dirty="0"/>
          </a:p>
        </p:txBody>
      </p:sp>
      <p:sp>
        <p:nvSpPr>
          <p:cNvPr id="20490" name="Text Box 49"/>
          <p:cNvSpPr txBox="1">
            <a:spLocks noChangeArrowheads="1"/>
          </p:cNvSpPr>
          <p:nvPr/>
        </p:nvSpPr>
        <p:spPr bwMode="auto">
          <a:xfrm>
            <a:off x="5842520" y="1505134"/>
            <a:ext cx="2092806" cy="483740"/>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b="1" dirty="0">
                <a:latin typeface="Times New Roman" pitchFamily="18" charset="0"/>
                <a:cs typeface="Times New Roman" pitchFamily="18" charset="0"/>
              </a:rPr>
              <a:t>关节级</a:t>
            </a:r>
            <a:r>
              <a:rPr lang="zh-CN" altLang="zh-CN" sz="1000" b="1" dirty="0">
                <a:latin typeface="Times New Roman" pitchFamily="18" charset="0"/>
                <a:cs typeface="Times New Roman" pitchFamily="18" charset="0"/>
              </a:rPr>
              <a:t>运动控制</a:t>
            </a:r>
            <a:endParaRPr lang="zh-CN" altLang="zh-CN" dirty="0"/>
          </a:p>
        </p:txBody>
      </p:sp>
      <p:sp>
        <p:nvSpPr>
          <p:cNvPr id="20491" name="Text Box 48"/>
          <p:cNvSpPr txBox="1">
            <a:spLocks noChangeArrowheads="1"/>
          </p:cNvSpPr>
          <p:nvPr/>
        </p:nvSpPr>
        <p:spPr bwMode="auto">
          <a:xfrm>
            <a:off x="975958" y="1505134"/>
            <a:ext cx="4750879" cy="483740"/>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latin typeface="Times New Roman" pitchFamily="18" charset="0"/>
                <a:cs typeface="Times New Roman" pitchFamily="18" charset="0"/>
              </a:rPr>
              <a:t>机器人</a:t>
            </a:r>
            <a:r>
              <a:rPr lang="zh-CN" altLang="en-US" sz="1000" b="1" dirty="0">
                <a:latin typeface="Times New Roman" pitchFamily="18" charset="0"/>
                <a:cs typeface="Times New Roman" pitchFamily="18" charset="0"/>
              </a:rPr>
              <a:t>主</a:t>
            </a:r>
            <a:r>
              <a:rPr lang="zh-CN" altLang="zh-CN" sz="1000" b="1" dirty="0">
                <a:latin typeface="Times New Roman" pitchFamily="18" charset="0"/>
                <a:cs typeface="Times New Roman" pitchFamily="18" charset="0"/>
              </a:rPr>
              <a:t>控制器主程序</a:t>
            </a:r>
            <a:endParaRPr lang="zh-CN" altLang="zh-CN" dirty="0"/>
          </a:p>
        </p:txBody>
      </p:sp>
      <p:sp>
        <p:nvSpPr>
          <p:cNvPr id="20492" name="Text Box 47"/>
          <p:cNvSpPr txBox="1">
            <a:spLocks noChangeArrowheads="1"/>
          </p:cNvSpPr>
          <p:nvPr/>
        </p:nvSpPr>
        <p:spPr bwMode="auto">
          <a:xfrm>
            <a:off x="3208985" y="3182449"/>
            <a:ext cx="977168"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a:t>异常处理</a:t>
            </a:r>
            <a:endParaRPr lang="zh-CN" altLang="zh-CN" sz="1200" dirty="0"/>
          </a:p>
        </p:txBody>
      </p:sp>
      <p:sp>
        <p:nvSpPr>
          <p:cNvPr id="20493" name="Text Box 46"/>
          <p:cNvSpPr txBox="1">
            <a:spLocks noChangeArrowheads="1"/>
          </p:cNvSpPr>
          <p:nvPr/>
        </p:nvSpPr>
        <p:spPr bwMode="auto">
          <a:xfrm>
            <a:off x="1115303" y="2214970"/>
            <a:ext cx="558257" cy="1814024"/>
          </a:xfrm>
          <a:prstGeom prst="rect">
            <a:avLst/>
          </a:prstGeom>
          <a:solidFill>
            <a:srgbClr val="FFFFFF"/>
          </a:solidFill>
          <a:ln w="9525">
            <a:solidFill>
              <a:srgbClr val="000000"/>
            </a:solidFill>
            <a:miter lim="800000"/>
            <a:headEnd/>
            <a:tailEnd/>
          </a:ln>
        </p:spPr>
        <p:txBody>
          <a:bodyPr vert="eaVert"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b="1">
                <a:latin typeface="Times New Roman" pitchFamily="18" charset="0"/>
                <a:cs typeface="Times New Roman" pitchFamily="18" charset="0"/>
              </a:rPr>
              <a:t>I/O</a:t>
            </a:r>
            <a:r>
              <a:rPr lang="zh-CN" altLang="en-US" sz="1000" b="1">
                <a:latin typeface="Times New Roman" pitchFamily="18" charset="0"/>
                <a:cs typeface="Times New Roman" pitchFamily="18" charset="0"/>
              </a:rPr>
              <a:t>控制模块</a:t>
            </a:r>
            <a:endParaRPr lang="zh-CN" altLang="en-US"/>
          </a:p>
        </p:txBody>
      </p:sp>
      <p:sp>
        <p:nvSpPr>
          <p:cNvPr id="20494" name="Text Box 45"/>
          <p:cNvSpPr txBox="1">
            <a:spLocks noChangeArrowheads="1"/>
          </p:cNvSpPr>
          <p:nvPr/>
        </p:nvSpPr>
        <p:spPr bwMode="auto">
          <a:xfrm>
            <a:off x="5023101" y="2214970"/>
            <a:ext cx="1116514"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900" b="1" dirty="0">
                <a:latin typeface="Times New Roman" pitchFamily="18" charset="0"/>
                <a:cs typeface="Times New Roman" pitchFamily="18" charset="0"/>
              </a:rPr>
              <a:t>机器语言解析模块</a:t>
            </a:r>
            <a:endParaRPr lang="zh-CN" altLang="zh-CN" dirty="0"/>
          </a:p>
        </p:txBody>
      </p:sp>
      <p:sp>
        <p:nvSpPr>
          <p:cNvPr id="20495" name="Text Box 44"/>
          <p:cNvSpPr txBox="1">
            <a:spLocks noChangeArrowheads="1"/>
          </p:cNvSpPr>
          <p:nvPr/>
        </p:nvSpPr>
        <p:spPr bwMode="auto">
          <a:xfrm>
            <a:off x="5023101" y="2698709"/>
            <a:ext cx="1116514"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900" b="1">
                <a:latin typeface="Times New Roman" pitchFamily="18" charset="0"/>
                <a:cs typeface="Times New Roman" pitchFamily="18" charset="0"/>
              </a:rPr>
              <a:t>正逆运动学</a:t>
            </a:r>
            <a:endParaRPr lang="zh-CN" altLang="zh-CN"/>
          </a:p>
        </p:txBody>
      </p:sp>
      <p:sp>
        <p:nvSpPr>
          <p:cNvPr id="20496" name="Line 43"/>
          <p:cNvSpPr>
            <a:spLocks noChangeShapeType="1"/>
          </p:cNvSpPr>
          <p:nvPr/>
        </p:nvSpPr>
        <p:spPr bwMode="auto">
          <a:xfrm>
            <a:off x="2092472" y="1973100"/>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7" name="Line 42"/>
          <p:cNvSpPr>
            <a:spLocks noChangeShapeType="1"/>
          </p:cNvSpPr>
          <p:nvPr/>
        </p:nvSpPr>
        <p:spPr bwMode="auto">
          <a:xfrm>
            <a:off x="4604189" y="1973100"/>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8" name="Line 41"/>
          <p:cNvSpPr>
            <a:spLocks noChangeShapeType="1"/>
          </p:cNvSpPr>
          <p:nvPr/>
        </p:nvSpPr>
        <p:spPr bwMode="auto">
          <a:xfrm>
            <a:off x="2790074" y="1973100"/>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40"/>
          <p:cNvSpPr>
            <a:spLocks noChangeShapeType="1"/>
          </p:cNvSpPr>
          <p:nvPr/>
        </p:nvSpPr>
        <p:spPr bwMode="auto">
          <a:xfrm>
            <a:off x="1394870" y="1973100"/>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Text Box 39"/>
          <p:cNvSpPr txBox="1">
            <a:spLocks noChangeArrowheads="1"/>
          </p:cNvSpPr>
          <p:nvPr/>
        </p:nvSpPr>
        <p:spPr bwMode="auto">
          <a:xfrm>
            <a:off x="6557650" y="2698709"/>
            <a:ext cx="1256735"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900" b="1" dirty="0">
                <a:latin typeface="Times New Roman" pitchFamily="18" charset="0"/>
                <a:cs typeface="Times New Roman" pitchFamily="18" charset="0"/>
              </a:rPr>
              <a:t>电机位置</a:t>
            </a:r>
            <a:r>
              <a:rPr lang="zh-CN" altLang="zh-CN" sz="900" b="1" dirty="0">
                <a:latin typeface="Times New Roman" pitchFamily="18" charset="0"/>
                <a:cs typeface="Times New Roman" pitchFamily="18" charset="0"/>
              </a:rPr>
              <a:t>伺服</a:t>
            </a:r>
            <a:r>
              <a:rPr lang="zh-CN" altLang="en-US" sz="900" b="1" dirty="0">
                <a:latin typeface="Times New Roman" pitchFamily="18" charset="0"/>
                <a:cs typeface="Times New Roman" pitchFamily="18" charset="0"/>
              </a:rPr>
              <a:t>控制</a:t>
            </a:r>
            <a:endParaRPr lang="zh-CN" altLang="zh-CN" dirty="0"/>
          </a:p>
        </p:txBody>
      </p:sp>
      <p:sp>
        <p:nvSpPr>
          <p:cNvPr id="20501" name="Text Box 38"/>
          <p:cNvSpPr txBox="1">
            <a:spLocks noChangeArrowheads="1"/>
          </p:cNvSpPr>
          <p:nvPr/>
        </p:nvSpPr>
        <p:spPr bwMode="auto">
          <a:xfrm>
            <a:off x="975958" y="4270864"/>
            <a:ext cx="4744745"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系统函数接口以及驱动层</a:t>
            </a:r>
            <a:endParaRPr lang="zh-CN" altLang="zh-CN"/>
          </a:p>
        </p:txBody>
      </p:sp>
      <p:sp>
        <p:nvSpPr>
          <p:cNvPr id="20502" name="Line 37"/>
          <p:cNvSpPr>
            <a:spLocks noChangeShapeType="1"/>
          </p:cNvSpPr>
          <p:nvPr/>
        </p:nvSpPr>
        <p:spPr bwMode="auto">
          <a:xfrm>
            <a:off x="4464844" y="2698709"/>
            <a:ext cx="876" cy="10884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36"/>
          <p:cNvSpPr>
            <a:spLocks noChangeShapeType="1"/>
          </p:cNvSpPr>
          <p:nvPr/>
        </p:nvSpPr>
        <p:spPr bwMode="auto">
          <a:xfrm>
            <a:off x="4464844" y="3061514"/>
            <a:ext cx="139345"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4" name="Line 35"/>
          <p:cNvSpPr>
            <a:spLocks noChangeShapeType="1"/>
          </p:cNvSpPr>
          <p:nvPr/>
        </p:nvSpPr>
        <p:spPr bwMode="auto">
          <a:xfrm>
            <a:off x="4464844" y="3424319"/>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5" name="Text Box 34"/>
          <p:cNvSpPr txBox="1">
            <a:spLocks noChangeArrowheads="1"/>
          </p:cNvSpPr>
          <p:nvPr/>
        </p:nvSpPr>
        <p:spPr bwMode="auto">
          <a:xfrm>
            <a:off x="975958" y="5601148"/>
            <a:ext cx="6977772" cy="348132"/>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t>系统总线</a:t>
            </a:r>
          </a:p>
        </p:txBody>
      </p:sp>
      <p:sp>
        <p:nvSpPr>
          <p:cNvPr id="20506" name="Line 33"/>
          <p:cNvSpPr>
            <a:spLocks noChangeShapeType="1"/>
          </p:cNvSpPr>
          <p:nvPr/>
        </p:nvSpPr>
        <p:spPr bwMode="auto">
          <a:xfrm>
            <a:off x="3627021" y="5359278"/>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Text Box 31"/>
          <p:cNvSpPr txBox="1">
            <a:spLocks noChangeArrowheads="1"/>
          </p:cNvSpPr>
          <p:nvPr/>
        </p:nvSpPr>
        <p:spPr bwMode="auto">
          <a:xfrm>
            <a:off x="3208985" y="2698709"/>
            <a:ext cx="977168"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900" b="1">
                <a:latin typeface="Times New Roman" pitchFamily="18" charset="0"/>
                <a:cs typeface="Times New Roman" pitchFamily="18" charset="0"/>
              </a:rPr>
              <a:t>状态监控</a:t>
            </a:r>
            <a:endParaRPr lang="zh-CN" altLang="zh-CN"/>
          </a:p>
        </p:txBody>
      </p:sp>
      <p:sp>
        <p:nvSpPr>
          <p:cNvPr id="20509" name="Text Box 30"/>
          <p:cNvSpPr txBox="1">
            <a:spLocks noChangeArrowheads="1"/>
          </p:cNvSpPr>
          <p:nvPr/>
        </p:nvSpPr>
        <p:spPr bwMode="auto">
          <a:xfrm>
            <a:off x="6557650" y="2214970"/>
            <a:ext cx="1256735"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a:t>关节级插补</a:t>
            </a:r>
          </a:p>
        </p:txBody>
      </p:sp>
      <p:sp>
        <p:nvSpPr>
          <p:cNvPr id="20510" name="Line 29"/>
          <p:cNvSpPr>
            <a:spLocks noChangeShapeType="1"/>
          </p:cNvSpPr>
          <p:nvPr/>
        </p:nvSpPr>
        <p:spPr bwMode="auto">
          <a:xfrm>
            <a:off x="1394870" y="4028994"/>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Text Box 28"/>
          <p:cNvSpPr txBox="1">
            <a:spLocks noChangeArrowheads="1"/>
          </p:cNvSpPr>
          <p:nvPr/>
        </p:nvSpPr>
        <p:spPr bwMode="auto">
          <a:xfrm>
            <a:off x="1813781" y="2214970"/>
            <a:ext cx="558257" cy="1814024"/>
          </a:xfrm>
          <a:prstGeom prst="rect">
            <a:avLst/>
          </a:prstGeom>
          <a:solidFill>
            <a:srgbClr val="FFFFFF"/>
          </a:solidFill>
          <a:ln w="9525">
            <a:solidFill>
              <a:srgbClr val="000000"/>
            </a:solidFill>
            <a:miter lim="800000"/>
            <a:headEnd/>
            <a:tailEnd/>
          </a:ln>
        </p:spPr>
        <p:txBody>
          <a:bodyPr vert="eaVert"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dirty="0">
                <a:latin typeface="Times New Roman" pitchFamily="18" charset="0"/>
                <a:cs typeface="Times New Roman" pitchFamily="18" charset="0"/>
              </a:rPr>
              <a:t>通信处理模块</a:t>
            </a:r>
            <a:endParaRPr lang="zh-CN" altLang="zh-CN" dirty="0"/>
          </a:p>
        </p:txBody>
      </p:sp>
      <p:sp>
        <p:nvSpPr>
          <p:cNvPr id="20512" name="Text Box 27"/>
          <p:cNvSpPr txBox="1">
            <a:spLocks noChangeArrowheads="1"/>
          </p:cNvSpPr>
          <p:nvPr/>
        </p:nvSpPr>
        <p:spPr bwMode="auto">
          <a:xfrm>
            <a:off x="2511383" y="2214970"/>
            <a:ext cx="558257" cy="1814024"/>
          </a:xfrm>
          <a:prstGeom prst="rect">
            <a:avLst/>
          </a:prstGeom>
          <a:solidFill>
            <a:srgbClr val="FFFFFF"/>
          </a:solidFill>
          <a:ln w="9525">
            <a:solidFill>
              <a:srgbClr val="000000"/>
            </a:solidFill>
            <a:miter lim="800000"/>
            <a:headEnd/>
            <a:tailEnd/>
          </a:ln>
        </p:spPr>
        <p:txBody>
          <a:bodyPr vert="eaVert"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1000" b="1">
                <a:latin typeface="Times New Roman" pitchFamily="18" charset="0"/>
                <a:cs typeface="Times New Roman" pitchFamily="18" charset="0"/>
              </a:rPr>
              <a:t>主任务模块</a:t>
            </a:r>
            <a:endParaRPr lang="zh-CN" altLang="zh-CN"/>
          </a:p>
        </p:txBody>
      </p:sp>
      <p:sp>
        <p:nvSpPr>
          <p:cNvPr id="20513" name="Text Box 26"/>
          <p:cNvSpPr txBox="1">
            <a:spLocks noChangeArrowheads="1"/>
          </p:cNvSpPr>
          <p:nvPr/>
        </p:nvSpPr>
        <p:spPr bwMode="auto">
          <a:xfrm>
            <a:off x="4325499" y="2214970"/>
            <a:ext cx="558257" cy="1814024"/>
          </a:xfrm>
          <a:prstGeom prst="rect">
            <a:avLst/>
          </a:prstGeom>
          <a:solidFill>
            <a:srgbClr val="FFFFFF"/>
          </a:solidFill>
          <a:ln w="9525">
            <a:solidFill>
              <a:srgbClr val="000000"/>
            </a:solidFill>
            <a:miter lim="800000"/>
            <a:headEnd/>
            <a:tailEnd/>
          </a:ln>
        </p:spPr>
        <p:txBody>
          <a:bodyPr vert="eaVert"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b="1" dirty="0">
                <a:latin typeface="Times New Roman" pitchFamily="18" charset="0"/>
                <a:cs typeface="Times New Roman" pitchFamily="18" charset="0"/>
              </a:rPr>
              <a:t>任务级</a:t>
            </a:r>
            <a:r>
              <a:rPr lang="zh-CN" altLang="zh-CN" sz="1000" b="1" dirty="0">
                <a:latin typeface="Times New Roman" pitchFamily="18" charset="0"/>
                <a:cs typeface="Times New Roman" pitchFamily="18" charset="0"/>
              </a:rPr>
              <a:t>运动控制模块</a:t>
            </a:r>
            <a:endParaRPr lang="zh-CN" altLang="zh-CN" dirty="0"/>
          </a:p>
        </p:txBody>
      </p:sp>
      <p:sp>
        <p:nvSpPr>
          <p:cNvPr id="20514" name="Text Box 25"/>
          <p:cNvSpPr txBox="1">
            <a:spLocks noChangeArrowheads="1"/>
          </p:cNvSpPr>
          <p:nvPr/>
        </p:nvSpPr>
        <p:spPr bwMode="auto">
          <a:xfrm>
            <a:off x="3202851" y="3739802"/>
            <a:ext cx="977168"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900" b="1">
                <a:latin typeface="Times New Roman" pitchFamily="18" charset="0"/>
                <a:cs typeface="Times New Roman" pitchFamily="18" charset="0"/>
              </a:rPr>
              <a:t>故障检测</a:t>
            </a:r>
            <a:endParaRPr lang="zh-CN" altLang="zh-CN"/>
          </a:p>
        </p:txBody>
      </p:sp>
      <p:sp>
        <p:nvSpPr>
          <p:cNvPr id="20515" name="Line 24"/>
          <p:cNvSpPr>
            <a:spLocks noChangeShapeType="1"/>
          </p:cNvSpPr>
          <p:nvPr/>
        </p:nvSpPr>
        <p:spPr bwMode="auto">
          <a:xfrm>
            <a:off x="6418305" y="1973100"/>
            <a:ext cx="876" cy="2297764"/>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6" name="Line 23"/>
          <p:cNvSpPr>
            <a:spLocks noChangeShapeType="1"/>
          </p:cNvSpPr>
          <p:nvPr/>
        </p:nvSpPr>
        <p:spPr bwMode="auto">
          <a:xfrm flipH="1">
            <a:off x="2092472" y="4028994"/>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7" name="Line 22"/>
          <p:cNvSpPr>
            <a:spLocks noChangeShapeType="1"/>
          </p:cNvSpPr>
          <p:nvPr/>
        </p:nvSpPr>
        <p:spPr bwMode="auto">
          <a:xfrm flipH="1">
            <a:off x="2790074" y="4028994"/>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8" name="Line 21"/>
          <p:cNvSpPr>
            <a:spLocks noChangeShapeType="1"/>
          </p:cNvSpPr>
          <p:nvPr/>
        </p:nvSpPr>
        <p:spPr bwMode="auto">
          <a:xfrm flipH="1">
            <a:off x="4604189" y="4028994"/>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9" name="Text Box 20"/>
          <p:cNvSpPr txBox="1">
            <a:spLocks noChangeArrowheads="1"/>
          </p:cNvSpPr>
          <p:nvPr/>
        </p:nvSpPr>
        <p:spPr bwMode="auto">
          <a:xfrm>
            <a:off x="3208985" y="2214970"/>
            <a:ext cx="977168"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900" b="1">
                <a:latin typeface="Times New Roman" pitchFamily="18" charset="0"/>
                <a:cs typeface="Times New Roman" pitchFamily="18" charset="0"/>
              </a:rPr>
              <a:t>任务规划</a:t>
            </a:r>
            <a:endParaRPr lang="zh-CN" altLang="zh-CN"/>
          </a:p>
        </p:txBody>
      </p:sp>
      <p:sp>
        <p:nvSpPr>
          <p:cNvPr id="20520" name="Text Box 19"/>
          <p:cNvSpPr txBox="1">
            <a:spLocks noChangeArrowheads="1"/>
          </p:cNvSpPr>
          <p:nvPr/>
        </p:nvSpPr>
        <p:spPr bwMode="auto">
          <a:xfrm>
            <a:off x="5023101" y="3182449"/>
            <a:ext cx="1116514"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900" b="1" dirty="0">
                <a:latin typeface="Times New Roman" pitchFamily="18" charset="0"/>
                <a:cs typeface="Times New Roman" pitchFamily="18" charset="0"/>
              </a:rPr>
              <a:t>笛卡尔</a:t>
            </a:r>
            <a:r>
              <a:rPr lang="zh-CN" altLang="zh-CN" sz="900" b="1" dirty="0">
                <a:latin typeface="Times New Roman" pitchFamily="18" charset="0"/>
                <a:cs typeface="Times New Roman" pitchFamily="18" charset="0"/>
              </a:rPr>
              <a:t>轨迹</a:t>
            </a:r>
            <a:r>
              <a:rPr lang="zh-CN" altLang="en-US" sz="900" b="1" dirty="0">
                <a:latin typeface="Times New Roman" pitchFamily="18" charset="0"/>
                <a:cs typeface="Times New Roman" pitchFamily="18" charset="0"/>
              </a:rPr>
              <a:t>规划</a:t>
            </a:r>
            <a:endParaRPr lang="zh-CN" altLang="zh-CN" dirty="0"/>
          </a:p>
        </p:txBody>
      </p:sp>
      <p:sp>
        <p:nvSpPr>
          <p:cNvPr id="20521" name="Line 18"/>
          <p:cNvSpPr>
            <a:spLocks noChangeShapeType="1"/>
          </p:cNvSpPr>
          <p:nvPr/>
        </p:nvSpPr>
        <p:spPr bwMode="auto">
          <a:xfrm>
            <a:off x="3069640" y="2456840"/>
            <a:ext cx="139345"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2" name="Line 17"/>
          <p:cNvSpPr>
            <a:spLocks noChangeShapeType="1"/>
          </p:cNvSpPr>
          <p:nvPr/>
        </p:nvSpPr>
        <p:spPr bwMode="auto">
          <a:xfrm>
            <a:off x="3069640" y="293970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3" name="Line 16"/>
          <p:cNvSpPr>
            <a:spLocks noChangeShapeType="1"/>
          </p:cNvSpPr>
          <p:nvPr/>
        </p:nvSpPr>
        <p:spPr bwMode="auto">
          <a:xfrm>
            <a:off x="3069640" y="3424319"/>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4" name="Line 15"/>
          <p:cNvSpPr>
            <a:spLocks noChangeShapeType="1"/>
          </p:cNvSpPr>
          <p:nvPr/>
        </p:nvSpPr>
        <p:spPr bwMode="auto">
          <a:xfrm>
            <a:off x="3069640" y="390718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5" name="Line 14"/>
          <p:cNvSpPr>
            <a:spLocks noChangeShapeType="1"/>
          </p:cNvSpPr>
          <p:nvPr/>
        </p:nvSpPr>
        <p:spPr bwMode="auto">
          <a:xfrm>
            <a:off x="4883756" y="245596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6" name="Line 13"/>
          <p:cNvSpPr>
            <a:spLocks noChangeShapeType="1"/>
          </p:cNvSpPr>
          <p:nvPr/>
        </p:nvSpPr>
        <p:spPr bwMode="auto">
          <a:xfrm>
            <a:off x="4883756" y="2940579"/>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7" name="Line 12"/>
          <p:cNvSpPr>
            <a:spLocks noChangeShapeType="1"/>
          </p:cNvSpPr>
          <p:nvPr/>
        </p:nvSpPr>
        <p:spPr bwMode="auto">
          <a:xfrm>
            <a:off x="4883756" y="342344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8" name="Line 11"/>
          <p:cNvSpPr>
            <a:spLocks noChangeShapeType="1"/>
          </p:cNvSpPr>
          <p:nvPr/>
        </p:nvSpPr>
        <p:spPr bwMode="auto">
          <a:xfrm>
            <a:off x="6418305" y="2456840"/>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9" name="Line 10"/>
          <p:cNvSpPr>
            <a:spLocks noChangeShapeType="1"/>
          </p:cNvSpPr>
          <p:nvPr/>
        </p:nvSpPr>
        <p:spPr bwMode="auto">
          <a:xfrm>
            <a:off x="6418305" y="293970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0" name="Line 9"/>
          <p:cNvSpPr>
            <a:spLocks noChangeShapeType="1"/>
          </p:cNvSpPr>
          <p:nvPr/>
        </p:nvSpPr>
        <p:spPr bwMode="auto">
          <a:xfrm flipH="1">
            <a:off x="3627021" y="4633669"/>
            <a:ext cx="876" cy="24187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1" name="Line 8"/>
          <p:cNvSpPr>
            <a:spLocks noChangeShapeType="1"/>
          </p:cNvSpPr>
          <p:nvPr/>
        </p:nvSpPr>
        <p:spPr bwMode="auto">
          <a:xfrm flipH="1">
            <a:off x="6837216" y="4633668"/>
            <a:ext cx="876" cy="967479"/>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2" name="Text Box 7"/>
          <p:cNvSpPr txBox="1">
            <a:spLocks noChangeArrowheads="1"/>
          </p:cNvSpPr>
          <p:nvPr/>
        </p:nvSpPr>
        <p:spPr bwMode="auto">
          <a:xfrm>
            <a:off x="6576054" y="3192965"/>
            <a:ext cx="1201523"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900" b="1" dirty="0">
                <a:latin typeface="Times New Roman" pitchFamily="18" charset="0"/>
                <a:cs typeface="Times New Roman" pitchFamily="18" charset="0"/>
              </a:rPr>
              <a:t>关节纠偏控制</a:t>
            </a:r>
            <a:endParaRPr lang="zh-CN" altLang="zh-CN" dirty="0"/>
          </a:p>
        </p:txBody>
      </p:sp>
      <p:sp>
        <p:nvSpPr>
          <p:cNvPr id="20533" name="Line 6"/>
          <p:cNvSpPr>
            <a:spLocks noChangeShapeType="1"/>
          </p:cNvSpPr>
          <p:nvPr/>
        </p:nvSpPr>
        <p:spPr bwMode="auto">
          <a:xfrm>
            <a:off x="6436709" y="3433959"/>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4" name="Text Box 5"/>
          <p:cNvSpPr txBox="1">
            <a:spLocks noChangeArrowheads="1"/>
          </p:cNvSpPr>
          <p:nvPr/>
        </p:nvSpPr>
        <p:spPr bwMode="auto">
          <a:xfrm>
            <a:off x="6576054" y="3739802"/>
            <a:ext cx="1201523"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900" b="1" dirty="0">
                <a:latin typeface="Times New Roman" pitchFamily="18" charset="0"/>
                <a:cs typeface="Times New Roman" pitchFamily="18" charset="0"/>
              </a:rPr>
              <a:t>故障</a:t>
            </a:r>
            <a:r>
              <a:rPr lang="zh-CN" altLang="en-US" sz="900" b="1" dirty="0">
                <a:latin typeface="Times New Roman" pitchFamily="18" charset="0"/>
                <a:cs typeface="Times New Roman" pitchFamily="18" charset="0"/>
              </a:rPr>
              <a:t>检测、异常</a:t>
            </a:r>
            <a:r>
              <a:rPr lang="zh-CN" altLang="zh-CN" sz="900" b="1" dirty="0">
                <a:latin typeface="Times New Roman" pitchFamily="18" charset="0"/>
                <a:cs typeface="Times New Roman" pitchFamily="18" charset="0"/>
              </a:rPr>
              <a:t>处理</a:t>
            </a:r>
            <a:endParaRPr lang="zh-CN" altLang="zh-CN" dirty="0"/>
          </a:p>
        </p:txBody>
      </p:sp>
      <p:sp>
        <p:nvSpPr>
          <p:cNvPr id="20535" name="Line 4"/>
          <p:cNvSpPr>
            <a:spLocks noChangeShapeType="1"/>
          </p:cNvSpPr>
          <p:nvPr/>
        </p:nvSpPr>
        <p:spPr bwMode="auto">
          <a:xfrm>
            <a:off x="6436709" y="3980795"/>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6" name="Text Box 3"/>
          <p:cNvSpPr txBox="1">
            <a:spLocks noChangeArrowheads="1"/>
          </p:cNvSpPr>
          <p:nvPr/>
        </p:nvSpPr>
        <p:spPr bwMode="auto">
          <a:xfrm>
            <a:off x="5017842" y="3692479"/>
            <a:ext cx="1116514" cy="362805"/>
          </a:xfrm>
          <a:prstGeom prst="rect">
            <a:avLst/>
          </a:prstGeom>
          <a:solidFill>
            <a:srgbClr val="FFFFFF"/>
          </a:solidFill>
          <a:ln w="9525">
            <a:solidFill>
              <a:srgbClr val="000000"/>
            </a:solidFill>
            <a:miter lim="800000"/>
            <a:headEnd/>
            <a:tailEnd/>
          </a:ln>
        </p:spPr>
        <p:txBody>
          <a:bodyPr lIns="80467" tIns="40234" rIns="80467" bIns="40234"/>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a:t>示教数据</a:t>
            </a:r>
            <a:endParaRPr lang="zh-CN" altLang="zh-CN" sz="1200" dirty="0"/>
          </a:p>
        </p:txBody>
      </p:sp>
      <p:sp>
        <p:nvSpPr>
          <p:cNvPr id="20537" name="Line 2"/>
          <p:cNvSpPr>
            <a:spLocks noChangeShapeType="1"/>
          </p:cNvSpPr>
          <p:nvPr/>
        </p:nvSpPr>
        <p:spPr bwMode="auto">
          <a:xfrm>
            <a:off x="4878497" y="3933473"/>
            <a:ext cx="139345" cy="876"/>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Rectangle 4">
            <a:extLst>
              <a:ext uri="{FF2B5EF4-FFF2-40B4-BE49-F238E27FC236}">
                <a16:creationId xmlns:a16="http://schemas.microsoft.com/office/drawing/2014/main" id="{8557E231-11B2-466A-90A2-5D786606C985}"/>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E26C9AF4-DAAB-41F5-BD45-F7BDF8B9C986}"/>
              </a:ext>
            </a:extLst>
          </p:cNvPr>
          <p:cNvSpPr>
            <a:spLocks noGrp="1"/>
          </p:cNvSpPr>
          <p:nvPr>
            <p:ph type="sldNum" sz="quarter" idx="12"/>
          </p:nvPr>
        </p:nvSpPr>
        <p:spPr/>
        <p:txBody>
          <a:bodyPr/>
          <a:lstStyle/>
          <a:p>
            <a:fld id="{D2E81AF1-86B2-4F40-8011-AC6A9142C1CA}" type="slidenum">
              <a:rPr lang="zh-CN" altLang="en-US" smtClean="0"/>
              <a:t>53</a:t>
            </a:fld>
            <a:endParaRPr lang="zh-CN" altLang="en-US"/>
          </a:p>
        </p:txBody>
      </p:sp>
    </p:spTree>
    <p:extLst>
      <p:ext uri="{BB962C8B-B14F-4D97-AF65-F5344CB8AC3E}">
        <p14:creationId xmlns:p14="http://schemas.microsoft.com/office/powerpoint/2010/main" val="658050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1522512" cy="6178698"/>
          </a:xfrm>
        </p:spPr>
        <p:txBody>
          <a:bodyPr>
            <a:normAutofit/>
          </a:bodyPr>
          <a:lstStyle/>
          <a:p>
            <a:r>
              <a:rPr lang="zh-CN" altLang="en-US" sz="3600" b="1" dirty="0"/>
              <a:t>示</a:t>
            </a:r>
            <a:br>
              <a:rPr lang="en-US" altLang="zh-CN" sz="3600" b="1" dirty="0"/>
            </a:br>
            <a:r>
              <a:rPr lang="zh-CN" altLang="en-US" sz="3600" b="1" dirty="0"/>
              <a:t>教</a:t>
            </a:r>
            <a:br>
              <a:rPr lang="en-US" altLang="zh-CN" sz="3600" b="1" dirty="0"/>
            </a:br>
            <a:r>
              <a:rPr lang="zh-CN" altLang="en-US" sz="3600" b="1" dirty="0"/>
              <a:t>盒</a:t>
            </a:r>
            <a:br>
              <a:rPr lang="en-US" altLang="zh-CN" sz="3600" b="1" dirty="0"/>
            </a:br>
            <a:r>
              <a:rPr lang="zh-CN" altLang="en-US" sz="3600" b="1" dirty="0"/>
              <a:t>功</a:t>
            </a:r>
            <a:br>
              <a:rPr lang="en-US" altLang="zh-CN" sz="3600" b="1" dirty="0"/>
            </a:br>
            <a:r>
              <a:rPr lang="zh-CN" altLang="en-US" sz="3600" b="1" dirty="0"/>
              <a:t>能</a:t>
            </a:r>
            <a:br>
              <a:rPr lang="en-US" altLang="zh-CN" sz="3600" b="1" dirty="0"/>
            </a:br>
            <a:r>
              <a:rPr lang="zh-CN" altLang="en-US" sz="3600" b="1" dirty="0"/>
              <a:t>框</a:t>
            </a:r>
            <a:br>
              <a:rPr lang="en-US" altLang="zh-CN" sz="3600" b="1" dirty="0"/>
            </a:br>
            <a:r>
              <a:rPr lang="zh-CN" altLang="en-US" sz="3600" b="1" dirty="0"/>
              <a:t>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76672"/>
            <a:ext cx="6105525"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a:extLst>
              <a:ext uri="{FF2B5EF4-FFF2-40B4-BE49-F238E27FC236}">
                <a16:creationId xmlns:a16="http://schemas.microsoft.com/office/drawing/2014/main" id="{C608D781-AF1A-4D07-95D4-75C568FCE5D6}"/>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3" name="灯片编号占位符 2">
            <a:extLst>
              <a:ext uri="{FF2B5EF4-FFF2-40B4-BE49-F238E27FC236}">
                <a16:creationId xmlns:a16="http://schemas.microsoft.com/office/drawing/2014/main" id="{0564B786-44F2-41E7-B226-2501EC760340}"/>
              </a:ext>
            </a:extLst>
          </p:cNvPr>
          <p:cNvSpPr>
            <a:spLocks noGrp="1"/>
          </p:cNvSpPr>
          <p:nvPr>
            <p:ph type="sldNum" sz="quarter" idx="12"/>
          </p:nvPr>
        </p:nvSpPr>
        <p:spPr/>
        <p:txBody>
          <a:bodyPr/>
          <a:lstStyle/>
          <a:p>
            <a:fld id="{D2E81AF1-86B2-4F40-8011-AC6A9142C1CA}" type="slidenum">
              <a:rPr lang="zh-CN" altLang="en-US" smtClean="0"/>
              <a:t>54</a:t>
            </a:fld>
            <a:endParaRPr lang="zh-CN" altLang="en-US"/>
          </a:p>
        </p:txBody>
      </p:sp>
    </p:spTree>
    <p:extLst>
      <p:ext uri="{BB962C8B-B14F-4D97-AF65-F5344CB8AC3E}">
        <p14:creationId xmlns:p14="http://schemas.microsoft.com/office/powerpoint/2010/main" val="2666206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69D7A-B491-41BD-A0E5-9163A3961EB6}"/>
              </a:ext>
            </a:extLst>
          </p:cNvPr>
          <p:cNvSpPr>
            <a:spLocks noGrp="1"/>
          </p:cNvSpPr>
          <p:nvPr>
            <p:ph type="title"/>
          </p:nvPr>
        </p:nvSpPr>
        <p:spPr/>
        <p:txBody>
          <a:bodyPr>
            <a:normAutofit/>
          </a:bodyPr>
          <a:lstStyle/>
          <a:p>
            <a:r>
              <a:rPr lang="zh-CN" altLang="en-US" dirty="0"/>
              <a:t>设计原则的体现</a:t>
            </a:r>
          </a:p>
        </p:txBody>
      </p:sp>
      <p:graphicFrame>
        <p:nvGraphicFramePr>
          <p:cNvPr id="3" name="表格 2">
            <a:extLst>
              <a:ext uri="{FF2B5EF4-FFF2-40B4-BE49-F238E27FC236}">
                <a16:creationId xmlns:a16="http://schemas.microsoft.com/office/drawing/2014/main" id="{AD441909-D139-413E-842B-92B1D5F7320E}"/>
              </a:ext>
            </a:extLst>
          </p:cNvPr>
          <p:cNvGraphicFramePr>
            <a:graphicFrameLocks noGrp="1"/>
          </p:cNvGraphicFramePr>
          <p:nvPr>
            <p:extLst>
              <p:ext uri="{D42A27DB-BD31-4B8C-83A1-F6EECF244321}">
                <p14:modId xmlns:p14="http://schemas.microsoft.com/office/powerpoint/2010/main" val="1309030235"/>
              </p:ext>
            </p:extLst>
          </p:nvPr>
        </p:nvGraphicFramePr>
        <p:xfrm>
          <a:off x="899592" y="1196752"/>
          <a:ext cx="7787208" cy="5001818"/>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3809932606"/>
                    </a:ext>
                  </a:extLst>
                </a:gridCol>
                <a:gridCol w="3826768">
                  <a:extLst>
                    <a:ext uri="{9D8B030D-6E8A-4147-A177-3AD203B41FA5}">
                      <a16:colId xmlns:a16="http://schemas.microsoft.com/office/drawing/2014/main" val="2654951478"/>
                    </a:ext>
                  </a:extLst>
                </a:gridCol>
              </a:tblGrid>
              <a:tr h="479300">
                <a:tc>
                  <a:txBody>
                    <a:bodyPr/>
                    <a:lstStyle/>
                    <a:p>
                      <a:r>
                        <a:rPr lang="zh-CN" altLang="en-US" dirty="0"/>
                        <a:t>设计原则</a:t>
                      </a:r>
                    </a:p>
                  </a:txBody>
                  <a:tcPr/>
                </a:tc>
                <a:tc>
                  <a:txBody>
                    <a:bodyPr/>
                    <a:lstStyle/>
                    <a:p>
                      <a:r>
                        <a:rPr lang="zh-CN" altLang="en-US" dirty="0"/>
                        <a:t>在设计方案中的体现</a:t>
                      </a:r>
                    </a:p>
                  </a:txBody>
                  <a:tcPr/>
                </a:tc>
                <a:extLst>
                  <a:ext uri="{0D108BD9-81ED-4DB2-BD59-A6C34878D82A}">
                    <a16:rowId xmlns:a16="http://schemas.microsoft.com/office/drawing/2014/main" val="2992118138"/>
                  </a:ext>
                </a:extLst>
              </a:tr>
              <a:tr h="827285">
                <a:tc>
                  <a:txBody>
                    <a:bodyPr/>
                    <a:lstStyle/>
                    <a:p>
                      <a:r>
                        <a:rPr lang="zh-CN" altLang="en-US" dirty="0"/>
                        <a:t>先进性（创新）</a:t>
                      </a:r>
                    </a:p>
                  </a:txBody>
                  <a:tcPr/>
                </a:tc>
                <a:tc>
                  <a:txBody>
                    <a:bodyPr/>
                    <a:lstStyle/>
                    <a:p>
                      <a:r>
                        <a:rPr lang="zh-CN" altLang="en-US" dirty="0"/>
                        <a:t>加速度连续的轨迹插补技术</a:t>
                      </a:r>
                      <a:endParaRPr lang="en-US" altLang="zh-CN" dirty="0"/>
                    </a:p>
                    <a:p>
                      <a:r>
                        <a:rPr lang="zh-CN" altLang="en-US" dirty="0"/>
                        <a:t>机器人轨迹纠偏技术</a:t>
                      </a:r>
                      <a:endParaRPr lang="en-US" altLang="zh-CN" dirty="0"/>
                    </a:p>
                    <a:p>
                      <a:r>
                        <a:rPr lang="zh-CN" altLang="en-US" dirty="0"/>
                        <a:t>支持绝对码盘读取的多轴运动控制卡</a:t>
                      </a:r>
                    </a:p>
                  </a:txBody>
                  <a:tcPr/>
                </a:tc>
                <a:extLst>
                  <a:ext uri="{0D108BD9-81ED-4DB2-BD59-A6C34878D82A}">
                    <a16:rowId xmlns:a16="http://schemas.microsoft.com/office/drawing/2014/main" val="3176285491"/>
                  </a:ext>
                </a:extLst>
              </a:tr>
              <a:tr h="827285">
                <a:tc>
                  <a:txBody>
                    <a:bodyPr/>
                    <a:lstStyle/>
                    <a:p>
                      <a:r>
                        <a:rPr lang="zh-CN" altLang="en-US" dirty="0"/>
                        <a:t>模块化标准化</a:t>
                      </a:r>
                    </a:p>
                  </a:txBody>
                  <a:tcPr/>
                </a:tc>
                <a:tc>
                  <a:txBody>
                    <a:bodyPr/>
                    <a:lstStyle/>
                    <a:p>
                      <a:r>
                        <a:rPr lang="zh-CN" altLang="en-US" dirty="0"/>
                        <a:t>主控制器、运动控制器、电源模块</a:t>
                      </a:r>
                    </a:p>
                  </a:txBody>
                  <a:tcPr/>
                </a:tc>
                <a:extLst>
                  <a:ext uri="{0D108BD9-81ED-4DB2-BD59-A6C34878D82A}">
                    <a16:rowId xmlns:a16="http://schemas.microsoft.com/office/drawing/2014/main" val="1949037186"/>
                  </a:ext>
                </a:extLst>
              </a:tr>
              <a:tr h="479300">
                <a:tc>
                  <a:txBody>
                    <a:bodyPr/>
                    <a:lstStyle/>
                    <a:p>
                      <a:r>
                        <a:rPr lang="zh-CN" altLang="en-US" dirty="0"/>
                        <a:t>安全性</a:t>
                      </a:r>
                    </a:p>
                  </a:txBody>
                  <a:tcPr/>
                </a:tc>
                <a:tc>
                  <a:txBody>
                    <a:bodyPr/>
                    <a:lstStyle/>
                    <a:p>
                      <a:r>
                        <a:rPr lang="zh-CN" altLang="en-US" dirty="0"/>
                        <a:t>急停装置、防触电安全开关、伺服延时保护</a:t>
                      </a:r>
                    </a:p>
                  </a:txBody>
                  <a:tcPr/>
                </a:tc>
                <a:extLst>
                  <a:ext uri="{0D108BD9-81ED-4DB2-BD59-A6C34878D82A}">
                    <a16:rowId xmlns:a16="http://schemas.microsoft.com/office/drawing/2014/main" val="3337483776"/>
                  </a:ext>
                </a:extLst>
              </a:tr>
              <a:tr h="827285">
                <a:tc>
                  <a:txBody>
                    <a:bodyPr/>
                    <a:lstStyle/>
                    <a:p>
                      <a:r>
                        <a:rPr lang="zh-CN" altLang="en-US" dirty="0"/>
                        <a:t>可靠性</a:t>
                      </a:r>
                    </a:p>
                  </a:txBody>
                  <a:tcPr/>
                </a:tc>
                <a:tc>
                  <a:txBody>
                    <a:bodyPr/>
                    <a:lstStyle/>
                    <a:p>
                      <a:r>
                        <a:rPr lang="zh-CN" altLang="en-US" dirty="0"/>
                        <a:t>选用更为稳固针孔式连接器作为主要连接方式，连接板卡、通信线、和动力线。</a:t>
                      </a:r>
                    </a:p>
                  </a:txBody>
                  <a:tcPr/>
                </a:tc>
                <a:extLst>
                  <a:ext uri="{0D108BD9-81ED-4DB2-BD59-A6C34878D82A}">
                    <a16:rowId xmlns:a16="http://schemas.microsoft.com/office/drawing/2014/main" val="847801418"/>
                  </a:ext>
                </a:extLst>
              </a:tr>
              <a:tr h="472733">
                <a:tc>
                  <a:txBody>
                    <a:bodyPr/>
                    <a:lstStyle/>
                    <a:p>
                      <a:r>
                        <a:rPr lang="zh-CN" altLang="en-US" dirty="0"/>
                        <a:t>可维护性</a:t>
                      </a:r>
                    </a:p>
                  </a:txBody>
                  <a:tcPr/>
                </a:tc>
                <a:tc>
                  <a:txBody>
                    <a:bodyPr/>
                    <a:lstStyle/>
                    <a:p>
                      <a:r>
                        <a:rPr lang="zh-CN" altLang="en-US" dirty="0"/>
                        <a:t>插拔式板卡、连接器接口</a:t>
                      </a:r>
                    </a:p>
                  </a:txBody>
                  <a:tcPr/>
                </a:tc>
                <a:extLst>
                  <a:ext uri="{0D108BD9-81ED-4DB2-BD59-A6C34878D82A}">
                    <a16:rowId xmlns:a16="http://schemas.microsoft.com/office/drawing/2014/main" val="4283179678"/>
                  </a:ext>
                </a:extLst>
              </a:tr>
              <a:tr h="47930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824945401"/>
                  </a:ext>
                </a:extLst>
              </a:tr>
            </a:tbl>
          </a:graphicData>
        </a:graphic>
      </p:graphicFrame>
      <p:sp>
        <p:nvSpPr>
          <p:cNvPr id="4" name="Rectangle 4">
            <a:extLst>
              <a:ext uri="{FF2B5EF4-FFF2-40B4-BE49-F238E27FC236}">
                <a16:creationId xmlns:a16="http://schemas.microsoft.com/office/drawing/2014/main" id="{4B944A1B-A640-4952-BED5-3999DE90E07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47A4140C-47C5-44FE-9A58-6DF0ACC711F1}"/>
              </a:ext>
            </a:extLst>
          </p:cNvPr>
          <p:cNvSpPr>
            <a:spLocks noGrp="1"/>
          </p:cNvSpPr>
          <p:nvPr>
            <p:ph type="sldNum" sz="quarter" idx="12"/>
          </p:nvPr>
        </p:nvSpPr>
        <p:spPr/>
        <p:txBody>
          <a:bodyPr/>
          <a:lstStyle/>
          <a:p>
            <a:fld id="{D2E81AF1-86B2-4F40-8011-AC6A9142C1CA}" type="slidenum">
              <a:rPr lang="zh-CN" altLang="en-US" smtClean="0"/>
              <a:t>55</a:t>
            </a:fld>
            <a:endParaRPr lang="zh-CN" altLang="en-US"/>
          </a:p>
        </p:txBody>
      </p:sp>
    </p:spTree>
    <p:extLst>
      <p:ext uri="{BB962C8B-B14F-4D97-AF65-F5344CB8AC3E}">
        <p14:creationId xmlns:p14="http://schemas.microsoft.com/office/powerpoint/2010/main" val="1343599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971725" y="876980"/>
            <a:ext cx="7776988" cy="647700"/>
          </a:xfrm>
        </p:spPr>
        <p:txBody>
          <a:bodyPr rtlCol="0">
            <a:normAutofit fontScale="90000"/>
          </a:bodyPr>
          <a:lstStyle/>
          <a:p>
            <a:pPr algn="l">
              <a:lnSpc>
                <a:spcPct val="125000"/>
              </a:lnSpc>
              <a:defRPr/>
            </a:pPr>
            <a:r>
              <a:rPr lang="zh-CN" altLang="en-US" sz="3200" b="1" dirty="0">
                <a:solidFill>
                  <a:srgbClr val="FF0000"/>
                </a:solidFill>
                <a:latin typeface="楷体_GB2312" pitchFamily="49" charset="-122"/>
                <a:ea typeface="黑体" pitchFamily="2" charset="-122"/>
              </a:rPr>
              <a:t>先进性设计一</a:t>
            </a:r>
            <a:r>
              <a:rPr lang="zh-CN" altLang="en-US" sz="3200" b="1" dirty="0">
                <a:solidFill>
                  <a:schemeClr val="hlink"/>
                </a:solidFill>
                <a:ea typeface="华文中宋" pitchFamily="2" charset="-122"/>
              </a:rPr>
              <a:t>加速度连续的关节轨迹插补方法</a:t>
            </a:r>
            <a:br>
              <a:rPr lang="zh-CN" altLang="en-US" sz="3200" b="1" dirty="0">
                <a:solidFill>
                  <a:schemeClr val="hlink"/>
                </a:solidFill>
                <a:ea typeface="华文中宋" pitchFamily="2" charset="-122"/>
              </a:rPr>
            </a:br>
            <a:endParaRPr lang="zh-CN" altLang="en-US" sz="3200" b="1" dirty="0">
              <a:solidFill>
                <a:srgbClr val="FF0000"/>
              </a:solidFill>
              <a:latin typeface="楷体_GB2312" pitchFamily="49" charset="-122"/>
              <a:ea typeface="黑体" pitchFamily="2" charset="-122"/>
            </a:endParaRPr>
          </a:p>
        </p:txBody>
      </p:sp>
      <p:sp>
        <p:nvSpPr>
          <p:cNvPr id="13315" name="Rectangle 3"/>
          <p:cNvSpPr>
            <a:spLocks noChangeArrowheads="1"/>
          </p:cNvSpPr>
          <p:nvPr/>
        </p:nvSpPr>
        <p:spPr bwMode="auto">
          <a:xfrm>
            <a:off x="468313" y="1052513"/>
            <a:ext cx="8280400" cy="5113337"/>
          </a:xfrm>
          <a:prstGeom prst="rect">
            <a:avLst/>
          </a:prstGeom>
          <a:noFill/>
          <a:ln w="9525">
            <a:noFill/>
            <a:miter lim="800000"/>
            <a:headEnd/>
            <a:tailEnd/>
          </a:ln>
        </p:spPr>
        <p:txBody>
          <a:bodyPr/>
          <a:lstStyle/>
          <a:p>
            <a:pPr lvl="1">
              <a:spcBef>
                <a:spcPct val="20000"/>
              </a:spcBef>
              <a:buClr>
                <a:schemeClr val="folHlink"/>
              </a:buClr>
              <a:buFont typeface="Wingdings" pitchFamily="2" charset="2"/>
              <a:buChar char="u"/>
            </a:pPr>
            <a:endParaRPr lang="zh-CN" altLang="en-US" sz="2400" b="1" dirty="0">
              <a:solidFill>
                <a:schemeClr val="hlink"/>
              </a:solidFill>
              <a:ea typeface="华文中宋" pitchFamily="2" charset="-122"/>
            </a:endParaRPr>
          </a:p>
        </p:txBody>
      </p:sp>
      <p:sp>
        <p:nvSpPr>
          <p:cNvPr id="13322" name="Text Box 10"/>
          <p:cNvSpPr txBox="1">
            <a:spLocks noChangeArrowheads="1"/>
          </p:cNvSpPr>
          <p:nvPr/>
        </p:nvSpPr>
        <p:spPr bwMode="auto">
          <a:xfrm>
            <a:off x="323850" y="1412875"/>
            <a:ext cx="7850188" cy="400110"/>
          </a:xfrm>
          <a:prstGeom prst="rect">
            <a:avLst/>
          </a:prstGeom>
          <a:noFill/>
          <a:ln w="9525">
            <a:noFill/>
            <a:miter lim="800000"/>
            <a:headEnd/>
            <a:tailEnd/>
          </a:ln>
        </p:spPr>
        <p:txBody>
          <a:bodyPr>
            <a:spAutoFit/>
          </a:bodyPr>
          <a:lstStyle/>
          <a:p>
            <a:pPr>
              <a:spcBef>
                <a:spcPct val="50000"/>
              </a:spcBef>
            </a:pPr>
            <a:r>
              <a:rPr lang="zh-CN" altLang="en-US" sz="2000" b="1" dirty="0">
                <a:solidFill>
                  <a:srgbClr val="003399"/>
                </a:solidFill>
                <a:latin typeface="仿宋_GB2312" pitchFamily="49" charset="-122"/>
                <a:ea typeface="仿宋_GB2312" pitchFamily="49" charset="-122"/>
              </a:rPr>
              <a:t>本课题轨迹规划方法（</a:t>
            </a:r>
            <a:r>
              <a:rPr lang="en-US" altLang="zh-CN" sz="2000" b="1" dirty="0">
                <a:solidFill>
                  <a:srgbClr val="003399"/>
                </a:solidFill>
                <a:latin typeface="仿宋_GB2312" pitchFamily="49" charset="-122"/>
                <a:ea typeface="仿宋_GB2312" pitchFamily="49" charset="-122"/>
              </a:rPr>
              <a:t>SPLINE3</a:t>
            </a:r>
            <a:r>
              <a:rPr lang="zh-CN" altLang="en-US" sz="2000" b="1" dirty="0">
                <a:solidFill>
                  <a:srgbClr val="003399"/>
                </a:solidFill>
                <a:latin typeface="仿宋_GB2312" pitchFamily="49" charset="-122"/>
                <a:ea typeface="仿宋_GB2312" pitchFamily="49" charset="-122"/>
              </a:rPr>
              <a:t>）与</a:t>
            </a:r>
            <a:r>
              <a:rPr lang="en-US" altLang="zh-CN" sz="2000" b="1" dirty="0">
                <a:solidFill>
                  <a:srgbClr val="003399"/>
                </a:solidFill>
                <a:latin typeface="仿宋_GB2312" pitchFamily="49" charset="-122"/>
                <a:ea typeface="仿宋_GB2312" pitchFamily="49" charset="-122"/>
              </a:rPr>
              <a:t>PMAC </a:t>
            </a:r>
            <a:r>
              <a:rPr lang="zh-CN" altLang="en-US" sz="2000" b="1" dirty="0">
                <a:solidFill>
                  <a:srgbClr val="003399"/>
                </a:solidFill>
                <a:latin typeface="仿宋_GB2312" pitchFamily="49" charset="-122"/>
                <a:ea typeface="仿宋_GB2312" pitchFamily="49" charset="-122"/>
              </a:rPr>
              <a:t>卡</a:t>
            </a:r>
            <a:r>
              <a:rPr lang="en-US" altLang="zh-CN" sz="2000" b="1" dirty="0">
                <a:solidFill>
                  <a:srgbClr val="003399"/>
                </a:solidFill>
                <a:latin typeface="仿宋_GB2312" pitchFamily="49" charset="-122"/>
                <a:ea typeface="仿宋_GB2312" pitchFamily="49" charset="-122"/>
              </a:rPr>
              <a:t>SPLINE1</a:t>
            </a:r>
            <a:r>
              <a:rPr lang="zh-CN" altLang="en-US" sz="2000" b="1" dirty="0">
                <a:solidFill>
                  <a:srgbClr val="003399"/>
                </a:solidFill>
                <a:latin typeface="仿宋_GB2312" pitchFamily="49" charset="-122"/>
                <a:ea typeface="仿宋_GB2312" pitchFamily="49" charset="-122"/>
              </a:rPr>
              <a:t>、</a:t>
            </a:r>
            <a:r>
              <a:rPr lang="en-US" altLang="zh-CN" sz="2000" b="1" dirty="0">
                <a:solidFill>
                  <a:srgbClr val="003399"/>
                </a:solidFill>
                <a:latin typeface="仿宋_GB2312" pitchFamily="49" charset="-122"/>
                <a:ea typeface="仿宋_GB2312" pitchFamily="49" charset="-122"/>
              </a:rPr>
              <a:t>PVT</a:t>
            </a:r>
            <a:r>
              <a:rPr lang="zh-CN" altLang="en-US" sz="2000" b="1" dirty="0">
                <a:solidFill>
                  <a:srgbClr val="003399"/>
                </a:solidFill>
                <a:latin typeface="仿宋_GB2312" pitchFamily="49" charset="-122"/>
                <a:ea typeface="仿宋_GB2312" pitchFamily="49" charset="-122"/>
              </a:rPr>
              <a:t>对比</a:t>
            </a:r>
          </a:p>
        </p:txBody>
      </p:sp>
      <p:sp>
        <p:nvSpPr>
          <p:cNvPr id="13323" name="Rectangle 11"/>
          <p:cNvSpPr>
            <a:spLocks noChangeArrowheads="1"/>
          </p:cNvSpPr>
          <p:nvPr/>
        </p:nvSpPr>
        <p:spPr bwMode="auto">
          <a:xfrm>
            <a:off x="323850" y="2114695"/>
            <a:ext cx="7955669" cy="2246769"/>
          </a:xfrm>
          <a:prstGeom prst="rect">
            <a:avLst/>
          </a:prstGeom>
          <a:noFill/>
          <a:ln w="9525">
            <a:noFill/>
            <a:miter lim="800000"/>
            <a:headEnd/>
            <a:tailEnd/>
          </a:ln>
        </p:spPr>
        <p:txBody>
          <a:bodyPr wrap="square">
            <a:spAutoFit/>
          </a:bodyPr>
          <a:lstStyle/>
          <a:p>
            <a:r>
              <a:rPr lang="zh-CN" altLang="en-US" sz="2800" b="1" dirty="0">
                <a:solidFill>
                  <a:srgbClr val="003399"/>
                </a:solidFill>
                <a:latin typeface="Calibri" pitchFamily="34" charset="0"/>
              </a:rPr>
              <a:t>加速度连续的轨迹规划方法克服了现有的运动控制的轨迹规划方法（梯形速度曲线轨迹规划法、带</a:t>
            </a:r>
            <a:r>
              <a:rPr lang="en-US" altLang="zh-CN" sz="2800" b="1" dirty="0">
                <a:solidFill>
                  <a:srgbClr val="003399"/>
                </a:solidFill>
                <a:latin typeface="Calibri" pitchFamily="34" charset="0"/>
              </a:rPr>
              <a:t>S</a:t>
            </a:r>
            <a:r>
              <a:rPr lang="zh-CN" altLang="en-US" sz="2800" b="1" dirty="0">
                <a:solidFill>
                  <a:srgbClr val="003399"/>
                </a:solidFill>
                <a:latin typeface="Calibri" pitchFamily="34" charset="0"/>
              </a:rPr>
              <a:t>曲线的梯形轨迹规划法、</a:t>
            </a:r>
            <a:r>
              <a:rPr lang="en-US" altLang="zh-CN" sz="2800" b="1" dirty="0">
                <a:solidFill>
                  <a:srgbClr val="003399"/>
                </a:solidFill>
                <a:latin typeface="Calibri" pitchFamily="34" charset="0"/>
              </a:rPr>
              <a:t>SPLINE1</a:t>
            </a:r>
            <a:r>
              <a:rPr lang="zh-CN" altLang="en-US" sz="2800" b="1" dirty="0">
                <a:solidFill>
                  <a:srgbClr val="003399"/>
                </a:solidFill>
                <a:latin typeface="Calibri" pitchFamily="34" charset="0"/>
              </a:rPr>
              <a:t>轨迹规划法和</a:t>
            </a:r>
            <a:r>
              <a:rPr lang="en-US" altLang="zh-CN" sz="2800" b="1" dirty="0">
                <a:solidFill>
                  <a:srgbClr val="003399"/>
                </a:solidFill>
                <a:latin typeface="Calibri" pitchFamily="34" charset="0"/>
              </a:rPr>
              <a:t>PVT</a:t>
            </a:r>
            <a:r>
              <a:rPr lang="zh-CN" altLang="en-US" sz="2800" b="1" dirty="0">
                <a:solidFill>
                  <a:srgbClr val="003399"/>
                </a:solidFill>
                <a:latin typeface="Calibri" pitchFamily="34" charset="0"/>
              </a:rPr>
              <a:t>轨迹规划法）加速度不可控和使用范围限制多的缺点，具有应用范围广的优点。</a:t>
            </a:r>
            <a:endParaRPr lang="zh-CN" altLang="en-US" sz="2800" b="1" dirty="0">
              <a:solidFill>
                <a:srgbClr val="FF0000"/>
              </a:solidFill>
              <a:latin typeface="Calibri" pitchFamily="34" charset="0"/>
            </a:endParaRPr>
          </a:p>
        </p:txBody>
      </p:sp>
      <p:sp>
        <p:nvSpPr>
          <p:cNvPr id="12" name="Rectangle 4">
            <a:extLst>
              <a:ext uri="{FF2B5EF4-FFF2-40B4-BE49-F238E27FC236}">
                <a16:creationId xmlns:a16="http://schemas.microsoft.com/office/drawing/2014/main" id="{4A7103CC-B0D8-48BA-9EC5-89293791EF21}"/>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graphicFrame>
        <p:nvGraphicFramePr>
          <p:cNvPr id="2" name="表格 1">
            <a:extLst>
              <a:ext uri="{FF2B5EF4-FFF2-40B4-BE49-F238E27FC236}">
                <a16:creationId xmlns:a16="http://schemas.microsoft.com/office/drawing/2014/main" id="{19911D74-6B3D-4536-B70A-0F234C0C01C7}"/>
              </a:ext>
            </a:extLst>
          </p:cNvPr>
          <p:cNvGraphicFramePr>
            <a:graphicFrameLocks noGrp="1"/>
          </p:cNvGraphicFramePr>
          <p:nvPr>
            <p:extLst>
              <p:ext uri="{D42A27DB-BD31-4B8C-83A1-F6EECF244321}">
                <p14:modId xmlns:p14="http://schemas.microsoft.com/office/powerpoint/2010/main" val="2605367803"/>
              </p:ext>
            </p:extLst>
          </p:nvPr>
        </p:nvGraphicFramePr>
        <p:xfrm>
          <a:off x="228599" y="4575471"/>
          <a:ext cx="8520113" cy="1590379"/>
        </p:xfrm>
        <a:graphic>
          <a:graphicData uri="http://schemas.openxmlformats.org/drawingml/2006/table">
            <a:tbl>
              <a:tblPr firstRow="1" bandRow="1">
                <a:tableStyleId>{5C22544A-7EE6-4342-B048-85BDC9FD1C3A}</a:tableStyleId>
              </a:tblPr>
              <a:tblGrid>
                <a:gridCol w="1596565">
                  <a:extLst>
                    <a:ext uri="{9D8B030D-6E8A-4147-A177-3AD203B41FA5}">
                      <a16:colId xmlns:a16="http://schemas.microsoft.com/office/drawing/2014/main" val="3864164160"/>
                    </a:ext>
                  </a:extLst>
                </a:gridCol>
                <a:gridCol w="1031133">
                  <a:extLst>
                    <a:ext uri="{9D8B030D-6E8A-4147-A177-3AD203B41FA5}">
                      <a16:colId xmlns:a16="http://schemas.microsoft.com/office/drawing/2014/main" val="2571222173"/>
                    </a:ext>
                  </a:extLst>
                </a:gridCol>
                <a:gridCol w="1035154">
                  <a:extLst>
                    <a:ext uri="{9D8B030D-6E8A-4147-A177-3AD203B41FA5}">
                      <a16:colId xmlns:a16="http://schemas.microsoft.com/office/drawing/2014/main" val="4061532212"/>
                    </a:ext>
                  </a:extLst>
                </a:gridCol>
                <a:gridCol w="1114781">
                  <a:extLst>
                    <a:ext uri="{9D8B030D-6E8A-4147-A177-3AD203B41FA5}">
                      <a16:colId xmlns:a16="http://schemas.microsoft.com/office/drawing/2014/main" val="3758497480"/>
                    </a:ext>
                  </a:extLst>
                </a:gridCol>
                <a:gridCol w="3742480">
                  <a:extLst>
                    <a:ext uri="{9D8B030D-6E8A-4147-A177-3AD203B41FA5}">
                      <a16:colId xmlns:a16="http://schemas.microsoft.com/office/drawing/2014/main" val="2749161799"/>
                    </a:ext>
                  </a:extLst>
                </a:gridCol>
              </a:tblGrid>
              <a:tr h="139040">
                <a:tc>
                  <a:txBody>
                    <a:bodyPr/>
                    <a:lstStyle/>
                    <a:p>
                      <a:r>
                        <a:rPr lang="zh-CN" altLang="en-US" dirty="0"/>
                        <a:t>插补方法</a:t>
                      </a:r>
                    </a:p>
                  </a:txBody>
                  <a:tcPr/>
                </a:tc>
                <a:tc>
                  <a:txBody>
                    <a:bodyPr/>
                    <a:lstStyle/>
                    <a:p>
                      <a:r>
                        <a:rPr lang="zh-CN" altLang="en-US" dirty="0"/>
                        <a:t>位置</a:t>
                      </a:r>
                    </a:p>
                  </a:txBody>
                  <a:tcPr/>
                </a:tc>
                <a:tc>
                  <a:txBody>
                    <a:bodyPr/>
                    <a:lstStyle/>
                    <a:p>
                      <a:r>
                        <a:rPr lang="zh-CN" altLang="en-US" dirty="0"/>
                        <a:t>速度</a:t>
                      </a:r>
                    </a:p>
                  </a:txBody>
                  <a:tcPr/>
                </a:tc>
                <a:tc>
                  <a:txBody>
                    <a:bodyPr/>
                    <a:lstStyle/>
                    <a:p>
                      <a:r>
                        <a:rPr lang="zh-CN" altLang="en-US" dirty="0"/>
                        <a:t>加速度</a:t>
                      </a:r>
                    </a:p>
                  </a:txBody>
                  <a:tcPr/>
                </a:tc>
                <a:tc>
                  <a:txBody>
                    <a:bodyPr/>
                    <a:lstStyle/>
                    <a:p>
                      <a:r>
                        <a:rPr lang="zh-CN" altLang="en-US" dirty="0"/>
                        <a:t>特性</a:t>
                      </a:r>
                    </a:p>
                  </a:txBody>
                  <a:tcPr/>
                </a:tc>
                <a:extLst>
                  <a:ext uri="{0D108BD9-81ED-4DB2-BD59-A6C34878D82A}">
                    <a16:rowId xmlns:a16="http://schemas.microsoft.com/office/drawing/2014/main" val="2081112692"/>
                  </a:ext>
                </a:extLst>
              </a:tr>
              <a:tr h="482939">
                <a:tc>
                  <a:txBody>
                    <a:bodyPr/>
                    <a:lstStyle/>
                    <a:p>
                      <a:r>
                        <a:rPr lang="en-US" altLang="zh-CN" dirty="0"/>
                        <a:t>SPLINE1</a:t>
                      </a:r>
                      <a:endParaRPr lang="zh-CN" altLang="en-US" dirty="0"/>
                    </a:p>
                  </a:txBody>
                  <a:tcPr/>
                </a:tc>
                <a:tc>
                  <a:txBody>
                    <a:bodyPr/>
                    <a:lstStyle/>
                    <a:p>
                      <a:r>
                        <a:rPr lang="zh-CN" altLang="en-US" dirty="0"/>
                        <a:t>需要</a:t>
                      </a:r>
                    </a:p>
                  </a:txBody>
                  <a:tcPr/>
                </a:tc>
                <a:tc>
                  <a:txBody>
                    <a:bodyPr/>
                    <a:lstStyle/>
                    <a:p>
                      <a:r>
                        <a:rPr lang="zh-CN" altLang="en-US" dirty="0"/>
                        <a:t>不需要</a:t>
                      </a:r>
                    </a:p>
                  </a:txBody>
                  <a:tcPr/>
                </a:tc>
                <a:tc>
                  <a:txBody>
                    <a:bodyPr/>
                    <a:lstStyle/>
                    <a:p>
                      <a:r>
                        <a:rPr lang="zh-CN" altLang="en-US" dirty="0"/>
                        <a:t>不需要</a:t>
                      </a:r>
                    </a:p>
                  </a:txBody>
                  <a:tcPr/>
                </a:tc>
                <a:tc>
                  <a:txBody>
                    <a:bodyPr/>
                    <a:lstStyle/>
                    <a:p>
                      <a:r>
                        <a:rPr lang="zh-CN" altLang="en-US" dirty="0"/>
                        <a:t>速度连续、加速度不连续、保形差</a:t>
                      </a:r>
                    </a:p>
                  </a:txBody>
                  <a:tcPr/>
                </a:tc>
                <a:extLst>
                  <a:ext uri="{0D108BD9-81ED-4DB2-BD59-A6C34878D82A}">
                    <a16:rowId xmlns:a16="http://schemas.microsoft.com/office/drawing/2014/main" val="744789543"/>
                  </a:ext>
                </a:extLst>
              </a:tr>
              <a:tr h="370840">
                <a:tc>
                  <a:txBody>
                    <a:bodyPr/>
                    <a:lstStyle/>
                    <a:p>
                      <a:r>
                        <a:rPr lang="en-US" altLang="zh-CN" dirty="0"/>
                        <a:t>PVT</a:t>
                      </a:r>
                      <a:endParaRPr lang="zh-CN" altLang="en-US" dirty="0"/>
                    </a:p>
                  </a:txBody>
                  <a:tcPr/>
                </a:tc>
                <a:tc>
                  <a:txBody>
                    <a:bodyPr/>
                    <a:lstStyle/>
                    <a:p>
                      <a:r>
                        <a:rPr lang="zh-CN" altLang="en-US" dirty="0"/>
                        <a:t>需要</a:t>
                      </a:r>
                    </a:p>
                  </a:txBody>
                  <a:tcPr/>
                </a:tc>
                <a:tc>
                  <a:txBody>
                    <a:bodyPr/>
                    <a:lstStyle/>
                    <a:p>
                      <a:r>
                        <a:rPr lang="zh-CN" altLang="en-US" dirty="0"/>
                        <a:t>需要</a:t>
                      </a:r>
                    </a:p>
                  </a:txBody>
                  <a:tcPr/>
                </a:tc>
                <a:tc>
                  <a:txBody>
                    <a:bodyPr/>
                    <a:lstStyle/>
                    <a:p>
                      <a:r>
                        <a:rPr lang="zh-CN" altLang="en-US" dirty="0"/>
                        <a:t>不需要</a:t>
                      </a:r>
                    </a:p>
                  </a:txBody>
                  <a:tcPr/>
                </a:tc>
                <a:tc>
                  <a:txBody>
                    <a:bodyPr/>
                    <a:lstStyle/>
                    <a:p>
                      <a:r>
                        <a:rPr lang="zh-CN" altLang="en-US" dirty="0"/>
                        <a:t>速度连续、加速度不连续、保形好</a:t>
                      </a:r>
                    </a:p>
                  </a:txBody>
                  <a:tcPr/>
                </a:tc>
                <a:extLst>
                  <a:ext uri="{0D108BD9-81ED-4DB2-BD59-A6C34878D82A}">
                    <a16:rowId xmlns:a16="http://schemas.microsoft.com/office/drawing/2014/main" val="613651261"/>
                  </a:ext>
                </a:extLst>
              </a:tr>
              <a:tr h="370840">
                <a:tc>
                  <a:txBody>
                    <a:bodyPr/>
                    <a:lstStyle/>
                    <a:p>
                      <a:r>
                        <a:rPr lang="en-US" altLang="zh-CN" dirty="0"/>
                        <a:t>SPLINE3</a:t>
                      </a:r>
                      <a:endParaRPr lang="zh-CN" altLang="en-US" dirty="0"/>
                    </a:p>
                  </a:txBody>
                  <a:tcPr/>
                </a:tc>
                <a:tc>
                  <a:txBody>
                    <a:bodyPr/>
                    <a:lstStyle/>
                    <a:p>
                      <a:r>
                        <a:rPr lang="zh-CN" altLang="en-US" dirty="0"/>
                        <a:t>需要</a:t>
                      </a:r>
                    </a:p>
                  </a:txBody>
                  <a:tcPr/>
                </a:tc>
                <a:tc>
                  <a:txBody>
                    <a:bodyPr/>
                    <a:lstStyle/>
                    <a:p>
                      <a:r>
                        <a:rPr lang="zh-CN" altLang="en-US" dirty="0"/>
                        <a:t>可选</a:t>
                      </a:r>
                    </a:p>
                  </a:txBody>
                  <a:tcPr/>
                </a:tc>
                <a:tc>
                  <a:txBody>
                    <a:bodyPr/>
                    <a:lstStyle/>
                    <a:p>
                      <a:r>
                        <a:rPr lang="zh-CN" altLang="en-US" dirty="0"/>
                        <a:t>可选</a:t>
                      </a:r>
                    </a:p>
                  </a:txBody>
                  <a:tcPr/>
                </a:tc>
                <a:tc>
                  <a:txBody>
                    <a:bodyPr/>
                    <a:lstStyle/>
                    <a:p>
                      <a:r>
                        <a:rPr lang="zh-CN" altLang="en-US" dirty="0"/>
                        <a:t>速度连续、加速度连续、保形好</a:t>
                      </a:r>
                    </a:p>
                  </a:txBody>
                  <a:tcPr/>
                </a:tc>
                <a:extLst>
                  <a:ext uri="{0D108BD9-81ED-4DB2-BD59-A6C34878D82A}">
                    <a16:rowId xmlns:a16="http://schemas.microsoft.com/office/drawing/2014/main" val="3133075168"/>
                  </a:ext>
                </a:extLst>
              </a:tr>
            </a:tbl>
          </a:graphicData>
        </a:graphic>
      </p:graphicFrame>
      <p:sp>
        <p:nvSpPr>
          <p:cNvPr id="3" name="灯片编号占位符 2">
            <a:extLst>
              <a:ext uri="{FF2B5EF4-FFF2-40B4-BE49-F238E27FC236}">
                <a16:creationId xmlns:a16="http://schemas.microsoft.com/office/drawing/2014/main" id="{6625B2F0-67D6-44AF-ABA9-B9D63AA6D07E}"/>
              </a:ext>
            </a:extLst>
          </p:cNvPr>
          <p:cNvSpPr>
            <a:spLocks noGrp="1"/>
          </p:cNvSpPr>
          <p:nvPr>
            <p:ph type="sldNum" sz="quarter" idx="12"/>
          </p:nvPr>
        </p:nvSpPr>
        <p:spPr/>
        <p:txBody>
          <a:bodyPr/>
          <a:lstStyle/>
          <a:p>
            <a:fld id="{D2E81AF1-86B2-4F40-8011-AC6A9142C1CA}" type="slidenum">
              <a:rPr lang="zh-CN" altLang="en-US" smtClean="0"/>
              <a:t>56</a:t>
            </a:fld>
            <a:endParaRPr lang="zh-CN" altLang="en-US"/>
          </a:p>
        </p:txBody>
      </p:sp>
    </p:spTree>
    <p:extLst>
      <p:ext uri="{BB962C8B-B14F-4D97-AF65-F5344CB8AC3E}">
        <p14:creationId xmlns:p14="http://schemas.microsoft.com/office/powerpoint/2010/main" val="341279830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a:t>第</a:t>
            </a:r>
            <a:fld id="{DFC37380-D9E6-40DF-AB87-6E8194280C1B}" type="slidenum">
              <a:rPr lang="zh-CN" altLang="en-US" smtClean="0"/>
              <a:pPr/>
              <a:t>57</a:t>
            </a:fld>
            <a:r>
              <a:rPr lang="zh-CN" altLang="en-US"/>
              <a:t>页</a:t>
            </a:r>
            <a:endParaRPr lang="en-US" altLang="zh-CN" dirty="0"/>
          </a:p>
        </p:txBody>
      </p:sp>
      <p:sp>
        <p:nvSpPr>
          <p:cNvPr id="19" name="Text Box 4"/>
          <p:cNvSpPr txBox="1">
            <a:spLocks noChangeArrowheads="1"/>
          </p:cNvSpPr>
          <p:nvPr/>
        </p:nvSpPr>
        <p:spPr bwMode="auto">
          <a:xfrm>
            <a:off x="183898" y="764704"/>
            <a:ext cx="2954655" cy="424732"/>
          </a:xfrm>
          <a:prstGeom prst="rect">
            <a:avLst/>
          </a:prstGeom>
          <a:solidFill>
            <a:srgbClr val="92D050"/>
          </a:solidFill>
          <a:ln>
            <a:noFill/>
          </a:ln>
          <a:effectLst/>
        </p:spPr>
        <p:txBody>
          <a:bodyPr wrap="none">
            <a:spAutoFit/>
          </a:bodyPr>
          <a:lstStyle>
            <a:defPPr>
              <a:defRPr lang="en-US"/>
            </a:defPPr>
            <a:lvl1pPr marL="342900" indent="-342900" eaLnBrk="1" hangingPunct="1">
              <a:lnSpc>
                <a:spcPct val="90000"/>
              </a:lnSpc>
              <a:spcBef>
                <a:spcPct val="20000"/>
              </a:spcBef>
              <a:defRPr sz="2400" b="1">
                <a:latin typeface="华文仿宋" panose="02010600040101010101" pitchFamily="2" charset="-122"/>
                <a:ea typeface="华文仿宋" panose="02010600040101010101" pitchFamily="2" charset="-122"/>
              </a:defRPr>
            </a:lvl1pPr>
            <a:lvl2pPr marL="742950" indent="-285750" algn="ctr">
              <a:lnSpc>
                <a:spcPct val="90000"/>
              </a:lnSpc>
              <a:spcBef>
                <a:spcPct val="20000"/>
              </a:spcBef>
              <a:defRPr sz="2100" b="1">
                <a:latin typeface="楷体_GB2312" pitchFamily="49" charset="-122"/>
                <a:ea typeface="楷体_GB2312" pitchFamily="49" charset="-122"/>
              </a:defRPr>
            </a:lvl2pPr>
            <a:lvl3pPr marL="1143000" indent="-228600" algn="ctr">
              <a:lnSpc>
                <a:spcPct val="90000"/>
              </a:lnSpc>
              <a:spcBef>
                <a:spcPct val="20000"/>
              </a:spcBef>
              <a:defRPr sz="2100" b="1">
                <a:latin typeface="楷体_GB2312" pitchFamily="49" charset="-122"/>
                <a:ea typeface="楷体_GB2312" pitchFamily="49" charset="-122"/>
              </a:defRPr>
            </a:lvl3pPr>
            <a:lvl4pPr marL="1600200" indent="-228600" algn="ctr">
              <a:lnSpc>
                <a:spcPct val="90000"/>
              </a:lnSpc>
              <a:spcBef>
                <a:spcPct val="20000"/>
              </a:spcBef>
              <a:defRPr sz="2100" b="1">
                <a:latin typeface="楷体_GB2312" pitchFamily="49" charset="-122"/>
                <a:ea typeface="楷体_GB2312" pitchFamily="49" charset="-122"/>
              </a:defRPr>
            </a:lvl4pPr>
            <a:lvl5pPr marL="2057400" indent="-228600" algn="ctr">
              <a:lnSpc>
                <a:spcPct val="90000"/>
              </a:lnSpc>
              <a:spcBef>
                <a:spcPct val="20000"/>
              </a:spcBef>
              <a:defRPr sz="2100" b="1">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9pPr>
          </a:lstStyle>
          <a:p>
            <a:r>
              <a:rPr lang="zh-CN" altLang="en-US" dirty="0"/>
              <a:t>关节空间的轨迹规划</a:t>
            </a:r>
          </a:p>
        </p:txBody>
      </p:sp>
      <p:sp>
        <p:nvSpPr>
          <p:cNvPr id="20" name="Text Box 6"/>
          <p:cNvSpPr txBox="1">
            <a:spLocks noChangeArrowheads="1"/>
          </p:cNvSpPr>
          <p:nvPr/>
        </p:nvSpPr>
        <p:spPr bwMode="auto">
          <a:xfrm>
            <a:off x="250825" y="1195513"/>
            <a:ext cx="8642350" cy="440762"/>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just" eaLnBrk="1" hangingPunct="1">
              <a:lnSpc>
                <a:spcPct val="120000"/>
              </a:lnSpc>
            </a:pPr>
            <a:r>
              <a:rPr lang="zh-CN" altLang="en-US" sz="2000" dirty="0">
                <a:latin typeface="华文仿宋" panose="02010600040101010101" pitchFamily="2" charset="-122"/>
                <a:ea typeface="华文仿宋" panose="02010600040101010101" pitchFamily="2" charset="-122"/>
              </a:rPr>
              <a:t>利用各个节点处的关节数据，选择合理的多项式函数对各节点进行拟合。</a:t>
            </a:r>
            <a:endParaRPr lang="en-US" altLang="zh-CN" sz="2000" dirty="0">
              <a:latin typeface="华文仿宋" panose="02010600040101010101" pitchFamily="2" charset="-122"/>
              <a:ea typeface="华文仿宋" panose="02010600040101010101" pitchFamily="2" charset="-122"/>
            </a:endParaRPr>
          </a:p>
        </p:txBody>
      </p:sp>
      <p:sp>
        <p:nvSpPr>
          <p:cNvPr id="2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nvGraphicFramePr>
        <p:xfrm>
          <a:off x="2411760" y="1844823"/>
          <a:ext cx="4104456" cy="3134971"/>
        </p:xfrm>
        <a:graphic>
          <a:graphicData uri="http://schemas.openxmlformats.org/presentationml/2006/ole">
            <mc:AlternateContent xmlns:mc="http://schemas.openxmlformats.org/markup-compatibility/2006">
              <mc:Choice xmlns:v="urn:schemas-microsoft-com:vml" Requires="v">
                <p:oleObj spid="_x0000_s108588" name="Visio" r:id="rId4" imgW="5420413" imgH="4151039" progId="Visio.Drawing.11">
                  <p:embed/>
                </p:oleObj>
              </mc:Choice>
              <mc:Fallback>
                <p:oleObj name="Visio" r:id="rId4" imgW="5420413" imgH="4151039" progId="Visio.Drawing.11">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844823"/>
                        <a:ext cx="4104456" cy="3134971"/>
                      </a:xfrm>
                      <a:prstGeom prst="rect">
                        <a:avLst/>
                      </a:prstGeom>
                      <a:noFill/>
                    </p:spPr>
                  </p:pic>
                </p:oleObj>
              </mc:Fallback>
            </mc:AlternateContent>
          </a:graphicData>
        </a:graphic>
      </p:graphicFrame>
      <p:sp>
        <p:nvSpPr>
          <p:cNvPr id="25" name="Text Box 6"/>
          <p:cNvSpPr txBox="1">
            <a:spLocks noChangeArrowheads="1"/>
          </p:cNvSpPr>
          <p:nvPr/>
        </p:nvSpPr>
        <p:spPr bwMode="auto">
          <a:xfrm>
            <a:off x="183898" y="1779612"/>
            <a:ext cx="1399697" cy="461665"/>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2000" dirty="0">
                <a:latin typeface="华文仿宋" panose="02010600040101010101" pitchFamily="2" charset="-122"/>
                <a:ea typeface="华文仿宋" panose="02010600040101010101" pitchFamily="2" charset="-122"/>
              </a:rPr>
              <a:t>     示例：</a:t>
            </a:r>
            <a:endParaRPr lang="en-US" altLang="zh-CN" sz="2000" dirty="0">
              <a:latin typeface="华文仿宋" panose="02010600040101010101" pitchFamily="2" charset="-122"/>
              <a:ea typeface="华文仿宋" panose="02010600040101010101" pitchFamily="2" charset="-122"/>
            </a:endParaRPr>
          </a:p>
        </p:txBody>
      </p:sp>
      <p:sp>
        <p:nvSpPr>
          <p:cNvPr id="26" name="Text Box 6"/>
          <p:cNvSpPr txBox="1">
            <a:spLocks noChangeArrowheads="1"/>
          </p:cNvSpPr>
          <p:nvPr/>
        </p:nvSpPr>
        <p:spPr bwMode="auto">
          <a:xfrm>
            <a:off x="75903" y="5877272"/>
            <a:ext cx="8992194" cy="371512"/>
          </a:xfrm>
          <a:prstGeom prst="rect">
            <a:avLst/>
          </a:prstGeom>
          <a:noFill/>
          <a:ln>
            <a:noFill/>
          </a:ln>
          <a:effectLst/>
        </p:spPr>
        <p:txBody>
          <a:bodyPr wrap="square">
            <a:spAutoFit/>
          </a:bodyPr>
          <a:lstStyle>
            <a:defPPr>
              <a:defRPr lang="en-US"/>
            </a:defPPr>
            <a:lvl1pPr marL="342900" indent="-342900" eaLnBrk="1" hangingPunct="1">
              <a:lnSpc>
                <a:spcPct val="90000"/>
              </a:lnSpc>
              <a:spcBef>
                <a:spcPct val="20000"/>
              </a:spcBef>
              <a:defRPr sz="2000" b="0">
                <a:latin typeface="华文仿宋" panose="02010600040101010101" pitchFamily="2" charset="-122"/>
                <a:ea typeface="华文仿宋" panose="02010600040101010101" pitchFamily="2" charset="-122"/>
              </a:defRPr>
            </a:lvl1pPr>
            <a:lvl2pPr marL="742950" indent="-285750" algn="ctr">
              <a:lnSpc>
                <a:spcPct val="90000"/>
              </a:lnSpc>
              <a:spcBef>
                <a:spcPct val="20000"/>
              </a:spcBef>
              <a:defRPr sz="2100" b="1">
                <a:latin typeface="楷体_GB2312" pitchFamily="49" charset="-122"/>
                <a:ea typeface="楷体_GB2312" pitchFamily="49" charset="-122"/>
              </a:defRPr>
            </a:lvl2pPr>
            <a:lvl3pPr marL="1143000" indent="-228600" algn="ctr">
              <a:lnSpc>
                <a:spcPct val="90000"/>
              </a:lnSpc>
              <a:spcBef>
                <a:spcPct val="20000"/>
              </a:spcBef>
              <a:defRPr sz="2100" b="1">
                <a:latin typeface="楷体_GB2312" pitchFamily="49" charset="-122"/>
                <a:ea typeface="楷体_GB2312" pitchFamily="49" charset="-122"/>
              </a:defRPr>
            </a:lvl3pPr>
            <a:lvl4pPr marL="1600200" indent="-228600" algn="ctr">
              <a:lnSpc>
                <a:spcPct val="90000"/>
              </a:lnSpc>
              <a:spcBef>
                <a:spcPct val="20000"/>
              </a:spcBef>
              <a:defRPr sz="2100" b="1">
                <a:latin typeface="楷体_GB2312" pitchFamily="49" charset="-122"/>
                <a:ea typeface="楷体_GB2312" pitchFamily="49" charset="-122"/>
              </a:defRPr>
            </a:lvl4pPr>
            <a:lvl5pPr marL="2057400" indent="-228600" algn="ctr">
              <a:lnSpc>
                <a:spcPct val="90000"/>
              </a:lnSpc>
              <a:spcBef>
                <a:spcPct val="20000"/>
              </a:spcBef>
              <a:defRPr sz="2100" b="1">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9pPr>
          </a:lstStyle>
          <a:p>
            <a:r>
              <a:rPr lang="zh-CN" altLang="zh-CN" b="1" dirty="0"/>
              <a:t>针对各路径点处的关节</a:t>
            </a:r>
            <a:r>
              <a:rPr lang="zh-CN" altLang="en-US" b="1" dirty="0"/>
              <a:t>运动数据有效与否</a:t>
            </a:r>
            <a:r>
              <a:rPr lang="zh-CN" altLang="zh-CN" b="1" dirty="0"/>
              <a:t>，</a:t>
            </a:r>
            <a:r>
              <a:rPr lang="zh-CN" altLang="en-US" b="1" dirty="0"/>
              <a:t>分别对</a:t>
            </a:r>
            <a:r>
              <a:rPr lang="zh-CN" altLang="zh-CN" b="1" dirty="0"/>
              <a:t>各</a:t>
            </a:r>
            <a:r>
              <a:rPr lang="zh-CN" altLang="en-US" b="1" dirty="0"/>
              <a:t>路径点</a:t>
            </a:r>
            <a:r>
              <a:rPr lang="zh-CN" altLang="zh-CN" b="1" dirty="0"/>
              <a:t>区间进行轨迹规划。</a:t>
            </a:r>
          </a:p>
        </p:txBody>
      </p:sp>
      <p:sp>
        <p:nvSpPr>
          <p:cNvPr id="11" name="Text Box 4"/>
          <p:cNvSpPr txBox="1">
            <a:spLocks noChangeArrowheads="1"/>
          </p:cNvSpPr>
          <p:nvPr/>
        </p:nvSpPr>
        <p:spPr bwMode="auto">
          <a:xfrm>
            <a:off x="183897" y="5266327"/>
            <a:ext cx="7173759" cy="369332"/>
          </a:xfrm>
          <a:prstGeom prst="rect">
            <a:avLst/>
          </a:prstGeom>
          <a:solidFill>
            <a:schemeClr val="accent3">
              <a:lumMod val="75000"/>
            </a:schemeClr>
          </a:solidFill>
          <a:ln>
            <a:noFill/>
          </a:ln>
          <a:effectLst/>
        </p:spPr>
        <p:txBody>
          <a:bodyPr wrap="non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r>
              <a:rPr lang="zh-CN" altLang="en-US" sz="2000" b="0" dirty="0">
                <a:solidFill>
                  <a:srgbClr val="C00000"/>
                </a:solidFill>
                <a:latin typeface="华文仿宋" panose="02010600040101010101" pitchFamily="2" charset="-122"/>
                <a:ea typeface="华文仿宋" panose="02010600040101010101" pitchFamily="2" charset="-122"/>
              </a:rPr>
              <a:t> </a:t>
            </a:r>
            <a:r>
              <a:rPr lang="zh-CN" altLang="en-US" sz="2000" dirty="0">
                <a:solidFill>
                  <a:srgbClr val="C00000"/>
                </a:solidFill>
                <a:latin typeface="华文仿宋" panose="02010600040101010101" pitchFamily="2" charset="-122"/>
                <a:ea typeface="华文仿宋" panose="02010600040101010101" pitchFamily="2" charset="-122"/>
              </a:rPr>
              <a:t>提出一种机器人关节空间中加速度连续可控的轨迹规划算法。</a:t>
            </a:r>
          </a:p>
        </p:txBody>
      </p:sp>
      <p:sp>
        <p:nvSpPr>
          <p:cNvPr id="5" name="椭圆 4"/>
          <p:cNvSpPr/>
          <p:nvPr/>
        </p:nvSpPr>
        <p:spPr bwMode="auto">
          <a:xfrm>
            <a:off x="4499992" y="3068960"/>
            <a:ext cx="936104" cy="288032"/>
          </a:xfrm>
          <a:prstGeom prst="ellipse">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3" name="Rectangle 4">
            <a:extLst>
              <a:ext uri="{FF2B5EF4-FFF2-40B4-BE49-F238E27FC236}">
                <a16:creationId xmlns:a16="http://schemas.microsoft.com/office/drawing/2014/main" id="{2679A44E-5EFB-477B-9D53-5780AAEDDFD6}"/>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Tree>
    <p:extLst>
      <p:ext uri="{BB962C8B-B14F-4D97-AF65-F5344CB8AC3E}">
        <p14:creationId xmlns:p14="http://schemas.microsoft.com/office/powerpoint/2010/main" val="2781629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a:t>第</a:t>
            </a:r>
            <a:fld id="{DFC37380-D9E6-40DF-AB87-6E8194280C1B}" type="slidenum">
              <a:rPr lang="zh-CN" altLang="en-US" smtClean="0"/>
              <a:pPr/>
              <a:t>58</a:t>
            </a:fld>
            <a:r>
              <a:rPr lang="zh-CN" altLang="en-US"/>
              <a:t>页</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6"/>
          <p:cNvSpPr txBox="1">
            <a:spLocks noChangeArrowheads="1"/>
          </p:cNvSpPr>
          <p:nvPr/>
        </p:nvSpPr>
        <p:spPr bwMode="auto">
          <a:xfrm>
            <a:off x="192432" y="838571"/>
            <a:ext cx="8642350" cy="440762"/>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en-US" altLang="zh-CN" sz="2000" dirty="0">
                <a:latin typeface="华文仿宋" panose="02010600040101010101" pitchFamily="2" charset="-122"/>
                <a:ea typeface="华文仿宋" panose="02010600040101010101" pitchFamily="2" charset="-122"/>
              </a:rPr>
              <a:t>① </a:t>
            </a:r>
            <a:r>
              <a:rPr lang="zh-CN" altLang="en-US" sz="2000" dirty="0">
                <a:latin typeface="华文仿宋" panose="02010600040101010101" pitchFamily="2" charset="-122"/>
                <a:ea typeface="华文仿宋" panose="02010600040101010101" pitchFamily="2" charset="-122"/>
              </a:rPr>
              <a:t>路径点</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的角速度、角加速度均有效：</a:t>
            </a:r>
            <a:endParaRPr lang="en-US" altLang="zh-CN" sz="2000" dirty="0">
              <a:latin typeface="华文仿宋" panose="02010600040101010101" pitchFamily="2" charset="-122"/>
              <a:ea typeface="华文仿宋" panose="02010600040101010101" pitchFamily="2" charset="-122"/>
            </a:endParaRPr>
          </a:p>
        </p:txBody>
      </p:sp>
      <p:grpSp>
        <p:nvGrpSpPr>
          <p:cNvPr id="8" name="Group 12"/>
          <p:cNvGrpSpPr>
            <a:grpSpLocks/>
          </p:cNvGrpSpPr>
          <p:nvPr/>
        </p:nvGrpSpPr>
        <p:grpSpPr bwMode="auto">
          <a:xfrm>
            <a:off x="2771775" y="1463865"/>
            <a:ext cx="3614738" cy="1071563"/>
            <a:chOff x="1020" y="1162"/>
            <a:chExt cx="2277" cy="675"/>
          </a:xfrm>
        </p:grpSpPr>
        <p:pic>
          <p:nvPicPr>
            <p:cNvPr id="9" name="Picture 7" descr="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1162"/>
              <a:ext cx="2277"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8"/>
            <p:cNvSpPr>
              <a:spLocks noChangeArrowheads="1"/>
            </p:cNvSpPr>
            <p:nvPr/>
          </p:nvSpPr>
          <p:spPr bwMode="auto">
            <a:xfrm>
              <a:off x="1020" y="1644"/>
              <a:ext cx="469" cy="19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11" name="Oval 9"/>
            <p:cNvSpPr>
              <a:spLocks noChangeArrowheads="1"/>
            </p:cNvSpPr>
            <p:nvPr/>
          </p:nvSpPr>
          <p:spPr bwMode="auto">
            <a:xfrm>
              <a:off x="1489" y="1644"/>
              <a:ext cx="469" cy="19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gr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nvGraphicFramePr>
        <p:xfrm>
          <a:off x="3144044" y="2780928"/>
          <a:ext cx="2995200" cy="288000"/>
        </p:xfrm>
        <a:graphic>
          <a:graphicData uri="http://schemas.openxmlformats.org/presentationml/2006/ole">
            <mc:AlternateContent xmlns:mc="http://schemas.openxmlformats.org/markup-compatibility/2006">
              <mc:Choice xmlns:v="urn:schemas-microsoft-com:vml" Requires="v">
                <p:oleObj spid="_x0000_s109738" name="Equation" r:id="rId4" imgW="2463800" imgH="241300" progId="Equation.DSMT4">
                  <p:embed/>
                </p:oleObj>
              </mc:Choice>
              <mc:Fallback>
                <p:oleObj name="Equation" r:id="rId4" imgW="2463800" imgH="241300" progId="Equation.DSMT4">
                  <p:embed/>
                  <p:pic>
                    <p:nvPicPr>
                      <p:cNvPr id="13"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4044" y="2780928"/>
                        <a:ext cx="2995200"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6"/>
          <p:cNvSpPr txBox="1">
            <a:spLocks noChangeArrowheads="1"/>
          </p:cNvSpPr>
          <p:nvPr/>
        </p:nvSpPr>
        <p:spPr bwMode="auto">
          <a:xfrm>
            <a:off x="2392099" y="3188840"/>
            <a:ext cx="2274224"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en-US" altLang="zh-CN" sz="1600" i="1" dirty="0">
                <a:latin typeface="华文仿宋" panose="02010600040101010101" pitchFamily="2" charset="-122"/>
                <a:ea typeface="华文仿宋" panose="02010600040101010101" pitchFamily="2" charset="-122"/>
              </a:rPr>
              <a:t>u</a:t>
            </a:r>
            <a:r>
              <a:rPr lang="zh-CN" altLang="en-US" sz="1600" dirty="0">
                <a:latin typeface="华文仿宋" panose="02010600040101010101" pitchFamily="2" charset="-122"/>
                <a:ea typeface="华文仿宋" panose="02010600040101010101" pitchFamily="2" charset="-122"/>
              </a:rPr>
              <a:t>为时间</a:t>
            </a:r>
            <a:r>
              <a:rPr lang="en-US" altLang="zh-CN" sz="1600" i="1" dirty="0">
                <a:latin typeface="华文仿宋" panose="02010600040101010101" pitchFamily="2" charset="-122"/>
                <a:ea typeface="华文仿宋" panose="02010600040101010101" pitchFamily="2" charset="-122"/>
              </a:rPr>
              <a:t>t</a:t>
            </a:r>
            <a:r>
              <a:rPr lang="zh-CN" altLang="en-US" sz="1600" dirty="0">
                <a:latin typeface="华文仿宋" panose="02010600040101010101" pitchFamily="2" charset="-122"/>
                <a:ea typeface="华文仿宋" panose="02010600040101010101" pitchFamily="2" charset="-122"/>
              </a:rPr>
              <a:t>的归一化变量：</a:t>
            </a:r>
            <a:endParaRPr lang="en-US" altLang="zh-CN" sz="1600" dirty="0">
              <a:latin typeface="华文仿宋" panose="02010600040101010101" pitchFamily="2" charset="-122"/>
              <a:ea typeface="华文仿宋" panose="02010600040101010101" pitchFamily="2" charset="-122"/>
            </a:endParaRPr>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nvGraphicFramePr>
        <p:xfrm>
          <a:off x="4653425" y="3188840"/>
          <a:ext cx="1495425" cy="428625"/>
        </p:xfrm>
        <a:graphic>
          <a:graphicData uri="http://schemas.openxmlformats.org/presentationml/2006/ole">
            <mc:AlternateContent xmlns:mc="http://schemas.openxmlformats.org/markup-compatibility/2006">
              <mc:Choice xmlns:v="urn:schemas-microsoft-com:vml" Requires="v">
                <p:oleObj spid="_x0000_s109739" name="Equation" r:id="rId6" imgW="1497950" imgH="431613" progId="Equation.DSMT4">
                  <p:embed/>
                </p:oleObj>
              </mc:Choice>
              <mc:Fallback>
                <p:oleObj name="Equation" r:id="rId6" imgW="1497950" imgH="431613" progId="Equation.DSMT4">
                  <p:embed/>
                  <p:pic>
                    <p:nvPicPr>
                      <p:cNvPr id="16"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425" y="3188840"/>
                        <a:ext cx="14954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6"/>
          <p:cNvSpPr txBox="1">
            <a:spLocks noChangeArrowheads="1"/>
          </p:cNvSpPr>
          <p:nvPr/>
        </p:nvSpPr>
        <p:spPr bwMode="auto">
          <a:xfrm>
            <a:off x="209544" y="3717032"/>
            <a:ext cx="8642350" cy="461665"/>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en-US" altLang="zh-CN" sz="2000" dirty="0">
                <a:latin typeface="华文仿宋" panose="02010600040101010101" pitchFamily="2" charset="-122"/>
                <a:ea typeface="华文仿宋" panose="02010600040101010101" pitchFamily="2" charset="-122"/>
              </a:rPr>
              <a:t>② </a:t>
            </a:r>
            <a:r>
              <a:rPr lang="zh-CN" altLang="en-US" sz="2000" dirty="0">
                <a:latin typeface="华文仿宋" panose="02010600040101010101" pitchFamily="2" charset="-122"/>
                <a:ea typeface="华文仿宋" panose="02010600040101010101" pitchFamily="2" charset="-122"/>
              </a:rPr>
              <a:t>路径点</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的角速度有效，角加速度无效：</a:t>
            </a:r>
            <a:endParaRPr lang="en-US" altLang="zh-CN" sz="2000" dirty="0">
              <a:latin typeface="华文仿宋" panose="02010600040101010101" pitchFamily="2" charset="-122"/>
              <a:ea typeface="华文仿宋" panose="02010600040101010101" pitchFamily="2" charset="-122"/>
            </a:endParaRPr>
          </a:p>
        </p:txBody>
      </p:sp>
      <p:grpSp>
        <p:nvGrpSpPr>
          <p:cNvPr id="18" name="Group 28"/>
          <p:cNvGrpSpPr>
            <a:grpSpLocks/>
          </p:cNvGrpSpPr>
          <p:nvPr/>
        </p:nvGrpSpPr>
        <p:grpSpPr bwMode="auto">
          <a:xfrm>
            <a:off x="2864644" y="4293096"/>
            <a:ext cx="3429000" cy="1074738"/>
            <a:chOff x="3600" y="1842"/>
            <a:chExt cx="2160" cy="677"/>
          </a:xfrm>
        </p:grpSpPr>
        <p:pic>
          <p:nvPicPr>
            <p:cNvPr id="19" name="Picture 25" descr="c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1842"/>
              <a:ext cx="2160"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26"/>
            <p:cNvSpPr>
              <a:spLocks noChangeArrowheads="1"/>
            </p:cNvSpPr>
            <p:nvPr/>
          </p:nvSpPr>
          <p:spPr bwMode="auto">
            <a:xfrm>
              <a:off x="3600" y="2354"/>
              <a:ext cx="464" cy="16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21" name="Oval 27"/>
            <p:cNvSpPr>
              <a:spLocks noChangeArrowheads="1"/>
            </p:cNvSpPr>
            <p:nvPr/>
          </p:nvSpPr>
          <p:spPr bwMode="auto">
            <a:xfrm>
              <a:off x="4064" y="2354"/>
              <a:ext cx="464" cy="16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grpSp>
      <p:sp>
        <p:nvSpPr>
          <p:cNvPr id="2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nvGraphicFramePr>
        <p:xfrm>
          <a:off x="3269279" y="5543582"/>
          <a:ext cx="2522880" cy="288000"/>
        </p:xfrm>
        <a:graphic>
          <a:graphicData uri="http://schemas.openxmlformats.org/presentationml/2006/ole">
            <mc:AlternateContent xmlns:mc="http://schemas.openxmlformats.org/markup-compatibility/2006">
              <mc:Choice xmlns:v="urn:schemas-microsoft-com:vml" Requires="v">
                <p:oleObj spid="_x0000_s109740" name="Equation" r:id="rId9" imgW="2082800" imgH="241300" progId="Equation.DSMT4">
                  <p:embed/>
                </p:oleObj>
              </mc:Choice>
              <mc:Fallback>
                <p:oleObj name="Equation" r:id="rId9" imgW="2082800" imgH="241300" progId="Equation.DSMT4">
                  <p:embed/>
                  <p:pic>
                    <p:nvPicPr>
                      <p:cNvPr id="23"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9279" y="5543582"/>
                        <a:ext cx="2522880"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nvGraphicFramePr>
        <p:xfrm>
          <a:off x="4040188" y="6249988"/>
          <a:ext cx="981075" cy="449262"/>
        </p:xfrm>
        <a:graphic>
          <a:graphicData uri="http://schemas.openxmlformats.org/presentationml/2006/ole">
            <mc:AlternateContent xmlns:mc="http://schemas.openxmlformats.org/markup-compatibility/2006">
              <mc:Choice xmlns:v="urn:schemas-microsoft-com:vml" Requires="v">
                <p:oleObj spid="_x0000_s109741" name="Equation" r:id="rId11" imgW="977760" imgH="431640" progId="Equation.DSMT4">
                  <p:embed/>
                </p:oleObj>
              </mc:Choice>
              <mc:Fallback>
                <p:oleObj name="Equation" r:id="rId11" imgW="977760" imgH="431640" progId="Equation.DSMT4">
                  <p:embed/>
                  <p:pic>
                    <p:nvPicPr>
                      <p:cNvPr id="25" name="对象 24"/>
                      <p:cNvPicPr>
                        <a:picLocks noChangeAspect="1" noChangeArrowheads="1"/>
                      </p:cNvPicPr>
                      <p:nvPr/>
                    </p:nvPicPr>
                    <p:blipFill>
                      <a:blip r:embed="rId12"/>
                      <a:srcRect/>
                      <a:stretch>
                        <a:fillRect/>
                      </a:stretch>
                    </p:blipFill>
                    <p:spPr bwMode="auto">
                      <a:xfrm>
                        <a:off x="4040188" y="6249988"/>
                        <a:ext cx="981075"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6"/>
          <p:cNvSpPr txBox="1">
            <a:spLocks noChangeArrowheads="1"/>
          </p:cNvSpPr>
          <p:nvPr/>
        </p:nvSpPr>
        <p:spPr bwMode="auto">
          <a:xfrm>
            <a:off x="250825" y="5831582"/>
            <a:ext cx="8642350"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路径点</a:t>
            </a:r>
            <a:r>
              <a:rPr lang="en-US" altLang="zh-CN" sz="1600" dirty="0">
                <a:latin typeface="华文仿宋" panose="02010600040101010101" pitchFamily="2" charset="-122"/>
                <a:ea typeface="华文仿宋" panose="02010600040101010101" pitchFamily="2" charset="-122"/>
              </a:rPr>
              <a:t>t2</a:t>
            </a:r>
            <a:r>
              <a:rPr lang="zh-CN" altLang="en-US" sz="1600" dirty="0">
                <a:latin typeface="华文仿宋" panose="02010600040101010101" pitchFamily="2" charset="-122"/>
                <a:ea typeface="华文仿宋" panose="02010600040101010101" pitchFamily="2" charset="-122"/>
              </a:rPr>
              <a:t>处的关节角加速度为：</a:t>
            </a:r>
            <a:endParaRPr lang="en-US" altLang="zh-CN" sz="1600" dirty="0">
              <a:latin typeface="华文仿宋" panose="02010600040101010101" pitchFamily="2" charset="-122"/>
              <a:ea typeface="华文仿宋" panose="02010600040101010101" pitchFamily="2" charset="-122"/>
            </a:endParaRPr>
          </a:p>
        </p:txBody>
      </p:sp>
      <p:sp>
        <p:nvSpPr>
          <p:cNvPr id="27" name="Rectangle 4">
            <a:extLst>
              <a:ext uri="{FF2B5EF4-FFF2-40B4-BE49-F238E27FC236}">
                <a16:creationId xmlns:a16="http://schemas.microsoft.com/office/drawing/2014/main" id="{83D10C7E-ED90-4938-9F04-07957333D76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Tree>
    <p:extLst>
      <p:ext uri="{BB962C8B-B14F-4D97-AF65-F5344CB8AC3E}">
        <p14:creationId xmlns:p14="http://schemas.microsoft.com/office/powerpoint/2010/main" val="2804172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a:t>第</a:t>
            </a:r>
            <a:fld id="{DFC37380-D9E6-40DF-AB87-6E8194280C1B}" type="slidenum">
              <a:rPr lang="zh-CN" altLang="en-US" smtClean="0"/>
              <a:pPr/>
              <a:t>59</a:t>
            </a:fld>
            <a:r>
              <a:rPr lang="zh-CN" altLang="en-US"/>
              <a:t>页</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6"/>
          <p:cNvSpPr txBox="1">
            <a:spLocks noChangeArrowheads="1"/>
          </p:cNvSpPr>
          <p:nvPr/>
        </p:nvSpPr>
        <p:spPr bwMode="auto">
          <a:xfrm>
            <a:off x="209544" y="764704"/>
            <a:ext cx="8642350" cy="461665"/>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en-US" altLang="zh-CN" sz="2000" dirty="0">
                <a:latin typeface="华文仿宋" panose="02010600040101010101" pitchFamily="2" charset="-122"/>
                <a:ea typeface="华文仿宋" panose="02010600040101010101" pitchFamily="2" charset="-122"/>
              </a:rPr>
              <a:t>③ </a:t>
            </a:r>
            <a:r>
              <a:rPr lang="zh-CN" altLang="en-US" sz="2000" dirty="0">
                <a:latin typeface="华文仿宋" panose="02010600040101010101" pitchFamily="2" charset="-122"/>
                <a:ea typeface="华文仿宋" panose="02010600040101010101" pitchFamily="2" charset="-122"/>
              </a:rPr>
              <a:t>路径点</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的角速度无效，路径点</a:t>
            </a:r>
            <a:r>
              <a:rPr lang="en-US" altLang="zh-CN" sz="2000" dirty="0">
                <a:latin typeface="华文仿宋" panose="02010600040101010101" pitchFamily="2" charset="-122"/>
                <a:ea typeface="华文仿宋" panose="02010600040101010101" pitchFamily="2" charset="-122"/>
              </a:rPr>
              <a:t>3</a:t>
            </a:r>
            <a:r>
              <a:rPr lang="zh-CN" altLang="en-US" sz="2000" dirty="0">
                <a:latin typeface="华文仿宋" panose="02010600040101010101" pitchFamily="2" charset="-122"/>
                <a:ea typeface="华文仿宋" panose="02010600040101010101" pitchFamily="2" charset="-122"/>
              </a:rPr>
              <a:t>的角速度有效：</a:t>
            </a:r>
            <a:endParaRPr lang="en-US" altLang="zh-CN" sz="2000" dirty="0">
              <a:latin typeface="华文仿宋" panose="02010600040101010101" pitchFamily="2" charset="-122"/>
              <a:ea typeface="华文仿宋" panose="02010600040101010101" pitchFamily="2" charset="-122"/>
            </a:endParaRPr>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7" name="Group 4"/>
          <p:cNvGrpSpPr>
            <a:grpSpLocks/>
          </p:cNvGrpSpPr>
          <p:nvPr/>
        </p:nvGrpSpPr>
        <p:grpSpPr bwMode="auto">
          <a:xfrm>
            <a:off x="2535237" y="1173788"/>
            <a:ext cx="3527425" cy="1152525"/>
            <a:chOff x="1882" y="2523"/>
            <a:chExt cx="2024" cy="635"/>
          </a:xfrm>
        </p:grpSpPr>
        <p:pic>
          <p:nvPicPr>
            <p:cNvPr id="28" name="Picture 5" descr="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2523"/>
              <a:ext cx="202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Oval 6"/>
            <p:cNvSpPr>
              <a:spLocks noChangeArrowheads="1"/>
            </p:cNvSpPr>
            <p:nvPr/>
          </p:nvSpPr>
          <p:spPr bwMode="auto">
            <a:xfrm>
              <a:off x="1882" y="2974"/>
              <a:ext cx="440" cy="18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30" name="Oval 7"/>
            <p:cNvSpPr>
              <a:spLocks noChangeArrowheads="1"/>
            </p:cNvSpPr>
            <p:nvPr/>
          </p:nvSpPr>
          <p:spPr bwMode="auto">
            <a:xfrm>
              <a:off x="2322" y="2974"/>
              <a:ext cx="440" cy="18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31" name="Oval 8"/>
            <p:cNvSpPr>
              <a:spLocks noChangeArrowheads="1"/>
            </p:cNvSpPr>
            <p:nvPr/>
          </p:nvSpPr>
          <p:spPr bwMode="auto">
            <a:xfrm>
              <a:off x="2874" y="2974"/>
              <a:ext cx="440" cy="184"/>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gr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nvGraphicFramePr>
        <p:xfrm>
          <a:off x="1156195" y="2420888"/>
          <a:ext cx="2799360" cy="288000"/>
        </p:xfrm>
        <a:graphic>
          <a:graphicData uri="http://schemas.openxmlformats.org/presentationml/2006/ole">
            <mc:AlternateContent xmlns:mc="http://schemas.openxmlformats.org/markup-compatibility/2006">
              <mc:Choice xmlns:v="urn:schemas-microsoft-com:vml" Requires="v">
                <p:oleObj spid="_x0000_s111014" name="Equation" r:id="rId4" imgW="2311400" imgH="241300" progId="Equation.DSMT4">
                  <p:embed/>
                </p:oleObj>
              </mc:Choice>
              <mc:Fallback>
                <p:oleObj name="Equation" r:id="rId4" imgW="2311400" imgH="241300" progId="Equation.DSMT4">
                  <p:embed/>
                  <p:pic>
                    <p:nvPicPr>
                      <p:cNvPr id="32" name="对象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195" y="2420888"/>
                        <a:ext cx="2799360"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nvGraphicFramePr>
        <p:xfrm>
          <a:off x="4536310" y="2420888"/>
          <a:ext cx="2338560" cy="288000"/>
        </p:xfrm>
        <a:graphic>
          <a:graphicData uri="http://schemas.openxmlformats.org/presentationml/2006/ole">
            <mc:AlternateContent xmlns:mc="http://schemas.openxmlformats.org/markup-compatibility/2006">
              <mc:Choice xmlns:v="urn:schemas-microsoft-com:vml" Requires="v">
                <p:oleObj spid="_x0000_s111015" name="Equation" r:id="rId6" imgW="1930400" imgH="241300" progId="Equation.DSMT4">
                  <p:embed/>
                </p:oleObj>
              </mc:Choice>
              <mc:Fallback>
                <p:oleObj name="Equation" r:id="rId6" imgW="1930400" imgH="241300" progId="Equation.DSMT4">
                  <p:embed/>
                  <p:pic>
                    <p:nvPicPr>
                      <p:cNvPr id="34" name="对象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6310" y="2420888"/>
                        <a:ext cx="2338560"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6"/>
          <p:cNvSpPr txBox="1">
            <a:spLocks noChangeArrowheads="1"/>
          </p:cNvSpPr>
          <p:nvPr/>
        </p:nvSpPr>
        <p:spPr bwMode="auto">
          <a:xfrm>
            <a:off x="250825" y="2780928"/>
            <a:ext cx="8642350"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对        分别求一阶导数和二阶导数可求得路径点</a:t>
            </a:r>
            <a:r>
              <a:rPr lang="en-US" altLang="zh-CN" sz="1600" dirty="0">
                <a:latin typeface="华文仿宋" panose="02010600040101010101" pitchFamily="2" charset="-122"/>
                <a:ea typeface="华文仿宋" panose="02010600040101010101" pitchFamily="2" charset="-122"/>
              </a:rPr>
              <a:t>t2</a:t>
            </a:r>
            <a:r>
              <a:rPr lang="zh-CN" altLang="en-US" sz="1600" dirty="0">
                <a:latin typeface="华文仿宋" panose="02010600040101010101" pitchFamily="2" charset="-122"/>
                <a:ea typeface="华文仿宋" panose="02010600040101010101" pitchFamily="2" charset="-122"/>
              </a:rPr>
              <a:t>处的关节角速度和角加速度：</a:t>
            </a:r>
            <a:endParaRPr lang="en-US" altLang="zh-CN" sz="1600" dirty="0">
              <a:latin typeface="华文仿宋" panose="02010600040101010101" pitchFamily="2" charset="-122"/>
              <a:ea typeface="华文仿宋" panose="02010600040101010101" pitchFamily="2" charset="-122"/>
            </a:endParaRPr>
          </a:p>
        </p:txBody>
      </p:sp>
      <p:graphicFrame>
        <p:nvGraphicFramePr>
          <p:cNvPr id="36" name="对象 35"/>
          <p:cNvGraphicFramePr>
            <a:graphicFrameLocks noChangeAspect="1"/>
          </p:cNvGraphicFramePr>
          <p:nvPr/>
        </p:nvGraphicFramePr>
        <p:xfrm>
          <a:off x="561600" y="2880000"/>
          <a:ext cx="368300" cy="228600"/>
        </p:xfrm>
        <a:graphic>
          <a:graphicData uri="http://schemas.openxmlformats.org/presentationml/2006/ole">
            <mc:AlternateContent xmlns:mc="http://schemas.openxmlformats.org/markup-compatibility/2006">
              <mc:Choice xmlns:v="urn:schemas-microsoft-com:vml" Requires="v">
                <p:oleObj spid="_x0000_s111016" name="Equation" r:id="rId8" imgW="368280" imgH="228600" progId="Equation.DSMT4">
                  <p:embed/>
                </p:oleObj>
              </mc:Choice>
              <mc:Fallback>
                <p:oleObj name="Equation" r:id="rId8" imgW="368280" imgH="228600" progId="Equation.DSMT4">
                  <p:embed/>
                  <p:pic>
                    <p:nvPicPr>
                      <p:cNvPr id="36" name="对象 35"/>
                      <p:cNvPicPr/>
                      <p:nvPr/>
                    </p:nvPicPr>
                    <p:blipFill>
                      <a:blip r:embed="rId9"/>
                      <a:stretch>
                        <a:fillRect/>
                      </a:stretch>
                    </p:blipFill>
                    <p:spPr>
                      <a:xfrm>
                        <a:off x="561600" y="2880000"/>
                        <a:ext cx="368300" cy="228600"/>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2652023" y="3212976"/>
          <a:ext cx="1054100" cy="431800"/>
        </p:xfrm>
        <a:graphic>
          <a:graphicData uri="http://schemas.openxmlformats.org/presentationml/2006/ole">
            <mc:AlternateContent xmlns:mc="http://schemas.openxmlformats.org/markup-compatibility/2006">
              <mc:Choice xmlns:v="urn:schemas-microsoft-com:vml" Requires="v">
                <p:oleObj spid="_x0000_s111017" name="Equation" r:id="rId10" imgW="1054080" imgH="431640" progId="Equation.DSMT4">
                  <p:embed/>
                </p:oleObj>
              </mc:Choice>
              <mc:Fallback>
                <p:oleObj name="Equation" r:id="rId10" imgW="1054080" imgH="431640" progId="Equation.DSMT4">
                  <p:embed/>
                  <p:pic>
                    <p:nvPicPr>
                      <p:cNvPr id="37" name="对象 36"/>
                      <p:cNvPicPr/>
                      <p:nvPr/>
                    </p:nvPicPr>
                    <p:blipFill>
                      <a:blip r:embed="rId11"/>
                      <a:stretch>
                        <a:fillRect/>
                      </a:stretch>
                    </p:blipFill>
                    <p:spPr>
                      <a:xfrm>
                        <a:off x="2652023" y="3212976"/>
                        <a:ext cx="1054100" cy="431800"/>
                      </a:xfrm>
                      <a:prstGeom prst="rect">
                        <a:avLst/>
                      </a:prstGeom>
                    </p:spPr>
                  </p:pic>
                </p:oleObj>
              </mc:Fallback>
            </mc:AlternateContent>
          </a:graphicData>
        </a:graphic>
      </p:graphicFrame>
      <p:graphicFrame>
        <p:nvGraphicFramePr>
          <p:cNvPr id="38" name="对象 37"/>
          <p:cNvGraphicFramePr>
            <a:graphicFrameLocks noChangeAspect="1"/>
          </p:cNvGraphicFramePr>
          <p:nvPr/>
        </p:nvGraphicFramePr>
        <p:xfrm>
          <a:off x="4860032" y="3212976"/>
          <a:ext cx="1054100" cy="431800"/>
        </p:xfrm>
        <a:graphic>
          <a:graphicData uri="http://schemas.openxmlformats.org/presentationml/2006/ole">
            <mc:AlternateContent xmlns:mc="http://schemas.openxmlformats.org/markup-compatibility/2006">
              <mc:Choice xmlns:v="urn:schemas-microsoft-com:vml" Requires="v">
                <p:oleObj spid="_x0000_s111018" name="Equation" r:id="rId12" imgW="1054080" imgH="431640" progId="Equation.DSMT4">
                  <p:embed/>
                </p:oleObj>
              </mc:Choice>
              <mc:Fallback>
                <p:oleObj name="Equation" r:id="rId12" imgW="1054080" imgH="431640" progId="Equation.DSMT4">
                  <p:embed/>
                  <p:pic>
                    <p:nvPicPr>
                      <p:cNvPr id="38" name="对象 37"/>
                      <p:cNvPicPr/>
                      <p:nvPr/>
                    </p:nvPicPr>
                    <p:blipFill>
                      <a:blip r:embed="rId13"/>
                      <a:stretch>
                        <a:fillRect/>
                      </a:stretch>
                    </p:blipFill>
                    <p:spPr>
                      <a:xfrm>
                        <a:off x="4860032" y="3212976"/>
                        <a:ext cx="1054100" cy="431800"/>
                      </a:xfrm>
                      <a:prstGeom prst="rect">
                        <a:avLst/>
                      </a:prstGeom>
                    </p:spPr>
                  </p:pic>
                </p:oleObj>
              </mc:Fallback>
            </mc:AlternateContent>
          </a:graphicData>
        </a:graphic>
      </p:graphicFrame>
      <p:sp>
        <p:nvSpPr>
          <p:cNvPr id="39" name="Text Box 6"/>
          <p:cNvSpPr txBox="1">
            <a:spLocks noChangeArrowheads="1"/>
          </p:cNvSpPr>
          <p:nvPr/>
        </p:nvSpPr>
        <p:spPr bwMode="auto">
          <a:xfrm>
            <a:off x="195108" y="3651902"/>
            <a:ext cx="8642350" cy="440762"/>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en-US" altLang="zh-CN" sz="2000" dirty="0">
                <a:latin typeface="华文仿宋" panose="02010600040101010101" pitchFamily="2" charset="-122"/>
                <a:ea typeface="华文仿宋" panose="02010600040101010101" pitchFamily="2" charset="-122"/>
              </a:rPr>
              <a:t>④ </a:t>
            </a:r>
            <a:r>
              <a:rPr lang="zh-CN" altLang="en-US" sz="2000" dirty="0">
                <a:latin typeface="华文仿宋" panose="02010600040101010101" pitchFamily="2" charset="-122"/>
                <a:ea typeface="华文仿宋" panose="02010600040101010101" pitchFamily="2" charset="-122"/>
              </a:rPr>
              <a:t>路径点</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、路径点</a:t>
            </a:r>
            <a:r>
              <a:rPr lang="en-US" altLang="zh-CN" sz="2000" dirty="0">
                <a:latin typeface="华文仿宋" panose="02010600040101010101" pitchFamily="2" charset="-122"/>
                <a:ea typeface="华文仿宋" panose="02010600040101010101" pitchFamily="2" charset="-122"/>
              </a:rPr>
              <a:t>3</a:t>
            </a:r>
            <a:r>
              <a:rPr lang="zh-CN" altLang="en-US" sz="2000" dirty="0">
                <a:latin typeface="华文仿宋" panose="02010600040101010101" pitchFamily="2" charset="-122"/>
                <a:ea typeface="华文仿宋" panose="02010600040101010101" pitchFamily="2" charset="-122"/>
              </a:rPr>
              <a:t>的角速度均无效：</a:t>
            </a:r>
            <a:endParaRPr lang="en-US" altLang="zh-CN" sz="2000" dirty="0">
              <a:latin typeface="华文仿宋" panose="02010600040101010101" pitchFamily="2" charset="-122"/>
              <a:ea typeface="华文仿宋" panose="02010600040101010101" pitchFamily="2" charset="-122"/>
            </a:endParaRPr>
          </a:p>
        </p:txBody>
      </p:sp>
      <p:grpSp>
        <p:nvGrpSpPr>
          <p:cNvPr id="40" name="Group 29"/>
          <p:cNvGrpSpPr>
            <a:grpSpLocks/>
          </p:cNvGrpSpPr>
          <p:nvPr/>
        </p:nvGrpSpPr>
        <p:grpSpPr bwMode="auto">
          <a:xfrm>
            <a:off x="2535237" y="4088096"/>
            <a:ext cx="3568700" cy="1119188"/>
            <a:chOff x="1610" y="2840"/>
            <a:chExt cx="2248" cy="705"/>
          </a:xfrm>
        </p:grpSpPr>
        <p:pic>
          <p:nvPicPr>
            <p:cNvPr id="41" name="Picture 25" descr="c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0" y="2840"/>
              <a:ext cx="2248"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26"/>
            <p:cNvSpPr>
              <a:spLocks noChangeArrowheads="1"/>
            </p:cNvSpPr>
            <p:nvPr/>
          </p:nvSpPr>
          <p:spPr bwMode="auto">
            <a:xfrm>
              <a:off x="1610" y="3373"/>
              <a:ext cx="480" cy="1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43" name="Oval 27"/>
            <p:cNvSpPr>
              <a:spLocks noChangeArrowheads="1"/>
            </p:cNvSpPr>
            <p:nvPr/>
          </p:nvSpPr>
          <p:spPr bwMode="auto">
            <a:xfrm>
              <a:off x="2090" y="3373"/>
              <a:ext cx="480" cy="1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sp>
          <p:nvSpPr>
            <p:cNvPr id="44" name="Oval 28"/>
            <p:cNvSpPr>
              <a:spLocks noChangeArrowheads="1"/>
            </p:cNvSpPr>
            <p:nvPr/>
          </p:nvSpPr>
          <p:spPr bwMode="auto">
            <a:xfrm>
              <a:off x="2706" y="3373"/>
              <a:ext cx="480" cy="1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eaLnBrk="1" hangingPunct="1"/>
              <a:endParaRPr lang="zh-CN" altLang="en-US"/>
            </a:p>
          </p:txBody>
        </p:sp>
      </p:grpSp>
      <p:graphicFrame>
        <p:nvGraphicFramePr>
          <p:cNvPr id="45" name="对象 44"/>
          <p:cNvGraphicFramePr>
            <a:graphicFrameLocks noChangeAspect="1"/>
          </p:cNvGraphicFramePr>
          <p:nvPr/>
        </p:nvGraphicFramePr>
        <p:xfrm>
          <a:off x="1143619" y="5373216"/>
          <a:ext cx="2799360" cy="288000"/>
        </p:xfrm>
        <a:graphic>
          <a:graphicData uri="http://schemas.openxmlformats.org/presentationml/2006/ole">
            <mc:AlternateContent xmlns:mc="http://schemas.openxmlformats.org/markup-compatibility/2006">
              <mc:Choice xmlns:v="urn:schemas-microsoft-com:vml" Requires="v">
                <p:oleObj spid="_x0000_s111019" name="Equation" r:id="rId15" imgW="2311200" imgH="241200" progId="Equation.DSMT4">
                  <p:embed/>
                </p:oleObj>
              </mc:Choice>
              <mc:Fallback>
                <p:oleObj name="Equation" r:id="rId15" imgW="2311200" imgH="241200" progId="Equation.DSMT4">
                  <p:embed/>
                  <p:pic>
                    <p:nvPicPr>
                      <p:cNvPr id="45" name="对象 44"/>
                      <p:cNvPicPr>
                        <a:picLocks noChangeAspect="1" noChangeArrowheads="1"/>
                      </p:cNvPicPr>
                      <p:nvPr/>
                    </p:nvPicPr>
                    <p:blipFill>
                      <a:blip r:embed="rId16"/>
                      <a:srcRect/>
                      <a:stretch>
                        <a:fillRect/>
                      </a:stretch>
                    </p:blipFill>
                    <p:spPr bwMode="auto">
                      <a:xfrm>
                        <a:off x="1143619" y="5373216"/>
                        <a:ext cx="2799360" cy="28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对象 45"/>
          <p:cNvGraphicFramePr>
            <a:graphicFrameLocks noChangeAspect="1"/>
          </p:cNvGraphicFramePr>
          <p:nvPr/>
        </p:nvGraphicFramePr>
        <p:xfrm>
          <a:off x="4786313" y="5373688"/>
          <a:ext cx="1814512" cy="287337"/>
        </p:xfrm>
        <a:graphic>
          <a:graphicData uri="http://schemas.openxmlformats.org/presentationml/2006/ole">
            <mc:AlternateContent xmlns:mc="http://schemas.openxmlformats.org/markup-compatibility/2006">
              <mc:Choice xmlns:v="urn:schemas-microsoft-com:vml" Requires="v">
                <p:oleObj spid="_x0000_s111020" name="Equation" r:id="rId17" imgW="1498320" imgH="241200" progId="Equation.DSMT4">
                  <p:embed/>
                </p:oleObj>
              </mc:Choice>
              <mc:Fallback>
                <p:oleObj name="Equation" r:id="rId17" imgW="1498320" imgH="241200" progId="Equation.DSMT4">
                  <p:embed/>
                  <p:pic>
                    <p:nvPicPr>
                      <p:cNvPr id="46" name="对象 45"/>
                      <p:cNvPicPr>
                        <a:picLocks noChangeAspect="1" noChangeArrowheads="1"/>
                      </p:cNvPicPr>
                      <p:nvPr/>
                    </p:nvPicPr>
                    <p:blipFill>
                      <a:blip r:embed="rId18"/>
                      <a:srcRect/>
                      <a:stretch>
                        <a:fillRect/>
                      </a:stretch>
                    </p:blipFill>
                    <p:spPr bwMode="auto">
                      <a:xfrm>
                        <a:off x="4786313" y="5373688"/>
                        <a:ext cx="181451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对象 48"/>
          <p:cNvGraphicFramePr>
            <a:graphicFrameLocks noChangeAspect="1"/>
          </p:cNvGraphicFramePr>
          <p:nvPr/>
        </p:nvGraphicFramePr>
        <p:xfrm>
          <a:off x="2629534" y="6165304"/>
          <a:ext cx="1054100" cy="431800"/>
        </p:xfrm>
        <a:graphic>
          <a:graphicData uri="http://schemas.openxmlformats.org/presentationml/2006/ole">
            <mc:AlternateContent xmlns:mc="http://schemas.openxmlformats.org/markup-compatibility/2006">
              <mc:Choice xmlns:v="urn:schemas-microsoft-com:vml" Requires="v">
                <p:oleObj spid="_x0000_s111021" name="Equation" r:id="rId19" imgW="1054080" imgH="431640" progId="Equation.DSMT4">
                  <p:embed/>
                </p:oleObj>
              </mc:Choice>
              <mc:Fallback>
                <p:oleObj name="Equation" r:id="rId19" imgW="1054080" imgH="431640" progId="Equation.DSMT4">
                  <p:embed/>
                  <p:pic>
                    <p:nvPicPr>
                      <p:cNvPr id="49" name="对象 48"/>
                      <p:cNvPicPr/>
                      <p:nvPr/>
                    </p:nvPicPr>
                    <p:blipFill>
                      <a:blip r:embed="rId20"/>
                      <a:stretch>
                        <a:fillRect/>
                      </a:stretch>
                    </p:blipFill>
                    <p:spPr>
                      <a:xfrm>
                        <a:off x="2629534" y="6165304"/>
                        <a:ext cx="1054100" cy="431800"/>
                      </a:xfrm>
                      <a:prstGeom prst="rect">
                        <a:avLst/>
                      </a:prstGeom>
                    </p:spPr>
                  </p:pic>
                </p:oleObj>
              </mc:Fallback>
            </mc:AlternateContent>
          </a:graphicData>
        </a:graphic>
      </p:graphicFrame>
      <p:graphicFrame>
        <p:nvGraphicFramePr>
          <p:cNvPr id="50" name="对象 49"/>
          <p:cNvGraphicFramePr>
            <a:graphicFrameLocks noChangeAspect="1"/>
          </p:cNvGraphicFramePr>
          <p:nvPr/>
        </p:nvGraphicFramePr>
        <p:xfrm>
          <a:off x="4860032" y="6165304"/>
          <a:ext cx="1054100" cy="431800"/>
        </p:xfrm>
        <a:graphic>
          <a:graphicData uri="http://schemas.openxmlformats.org/presentationml/2006/ole">
            <mc:AlternateContent xmlns:mc="http://schemas.openxmlformats.org/markup-compatibility/2006">
              <mc:Choice xmlns:v="urn:schemas-microsoft-com:vml" Requires="v">
                <p:oleObj spid="_x0000_s111022" name="Equation" r:id="rId21" imgW="1054080" imgH="431640" progId="Equation.DSMT4">
                  <p:embed/>
                </p:oleObj>
              </mc:Choice>
              <mc:Fallback>
                <p:oleObj name="Equation" r:id="rId21" imgW="1054080" imgH="431640" progId="Equation.DSMT4">
                  <p:embed/>
                  <p:pic>
                    <p:nvPicPr>
                      <p:cNvPr id="50" name="对象 49"/>
                      <p:cNvPicPr/>
                      <p:nvPr/>
                    </p:nvPicPr>
                    <p:blipFill>
                      <a:blip r:embed="rId22"/>
                      <a:stretch>
                        <a:fillRect/>
                      </a:stretch>
                    </p:blipFill>
                    <p:spPr>
                      <a:xfrm>
                        <a:off x="4860032" y="6165304"/>
                        <a:ext cx="1054100" cy="431800"/>
                      </a:xfrm>
                      <a:prstGeom prst="rect">
                        <a:avLst/>
                      </a:prstGeom>
                    </p:spPr>
                  </p:pic>
                </p:oleObj>
              </mc:Fallback>
            </mc:AlternateContent>
          </a:graphicData>
        </a:graphic>
      </p:graphicFrame>
      <p:sp>
        <p:nvSpPr>
          <p:cNvPr id="51" name="Text Box 6"/>
          <p:cNvSpPr txBox="1">
            <a:spLocks noChangeArrowheads="1"/>
          </p:cNvSpPr>
          <p:nvPr/>
        </p:nvSpPr>
        <p:spPr bwMode="auto">
          <a:xfrm>
            <a:off x="250825" y="5733256"/>
            <a:ext cx="8642350"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对        分别求一阶导数和二阶导数可求得路径点</a:t>
            </a:r>
            <a:r>
              <a:rPr lang="en-US" altLang="zh-CN" sz="1600" dirty="0">
                <a:latin typeface="华文仿宋" panose="02010600040101010101" pitchFamily="2" charset="-122"/>
                <a:ea typeface="华文仿宋" panose="02010600040101010101" pitchFamily="2" charset="-122"/>
              </a:rPr>
              <a:t>t2</a:t>
            </a:r>
            <a:r>
              <a:rPr lang="zh-CN" altLang="en-US" sz="1600" dirty="0">
                <a:latin typeface="华文仿宋" panose="02010600040101010101" pitchFamily="2" charset="-122"/>
                <a:ea typeface="华文仿宋" panose="02010600040101010101" pitchFamily="2" charset="-122"/>
              </a:rPr>
              <a:t>处的关节角速度和角加速度：</a:t>
            </a:r>
            <a:endParaRPr lang="en-US" altLang="zh-CN" sz="1600" dirty="0">
              <a:latin typeface="华文仿宋" panose="02010600040101010101" pitchFamily="2" charset="-122"/>
              <a:ea typeface="华文仿宋" panose="02010600040101010101" pitchFamily="2" charset="-122"/>
            </a:endParaRPr>
          </a:p>
        </p:txBody>
      </p:sp>
      <p:graphicFrame>
        <p:nvGraphicFramePr>
          <p:cNvPr id="52" name="对象 51"/>
          <p:cNvGraphicFramePr>
            <a:graphicFrameLocks noChangeAspect="1"/>
          </p:cNvGraphicFramePr>
          <p:nvPr/>
        </p:nvGraphicFramePr>
        <p:xfrm>
          <a:off x="561600" y="5832328"/>
          <a:ext cx="368300" cy="228600"/>
        </p:xfrm>
        <a:graphic>
          <a:graphicData uri="http://schemas.openxmlformats.org/presentationml/2006/ole">
            <mc:AlternateContent xmlns:mc="http://schemas.openxmlformats.org/markup-compatibility/2006">
              <mc:Choice xmlns:v="urn:schemas-microsoft-com:vml" Requires="v">
                <p:oleObj spid="_x0000_s111023" name="Equation" r:id="rId23" imgW="368280" imgH="228600" progId="Equation.DSMT4">
                  <p:embed/>
                </p:oleObj>
              </mc:Choice>
              <mc:Fallback>
                <p:oleObj name="Equation" r:id="rId23" imgW="368280" imgH="228600" progId="Equation.DSMT4">
                  <p:embed/>
                  <p:pic>
                    <p:nvPicPr>
                      <p:cNvPr id="52" name="对象 51"/>
                      <p:cNvPicPr/>
                      <p:nvPr/>
                    </p:nvPicPr>
                    <p:blipFill>
                      <a:blip r:embed="rId9"/>
                      <a:stretch>
                        <a:fillRect/>
                      </a:stretch>
                    </p:blipFill>
                    <p:spPr>
                      <a:xfrm>
                        <a:off x="561600" y="5832328"/>
                        <a:ext cx="368300" cy="228600"/>
                      </a:xfrm>
                      <a:prstGeom prst="rect">
                        <a:avLst/>
                      </a:prstGeom>
                    </p:spPr>
                  </p:pic>
                </p:oleObj>
              </mc:Fallback>
            </mc:AlternateContent>
          </a:graphicData>
        </a:graphic>
      </p:graphicFrame>
      <p:sp>
        <p:nvSpPr>
          <p:cNvPr id="47" name="Rectangle 4">
            <a:extLst>
              <a:ext uri="{FF2B5EF4-FFF2-40B4-BE49-F238E27FC236}">
                <a16:creationId xmlns:a16="http://schemas.microsoft.com/office/drawing/2014/main" id="{C04B04CF-398B-46E3-B257-AA92064B4D29}"/>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Tree>
    <p:extLst>
      <p:ext uri="{BB962C8B-B14F-4D97-AF65-F5344CB8AC3E}">
        <p14:creationId xmlns:p14="http://schemas.microsoft.com/office/powerpoint/2010/main" val="266140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73E-BEB4-416E-B24B-992568765E92}"/>
              </a:ext>
            </a:extLst>
          </p:cNvPr>
          <p:cNvSpPr>
            <a:spLocks noGrp="1"/>
          </p:cNvSpPr>
          <p:nvPr>
            <p:ph type="title"/>
          </p:nvPr>
        </p:nvSpPr>
        <p:spPr>
          <a:xfrm>
            <a:off x="539552" y="341784"/>
            <a:ext cx="8229600" cy="1143000"/>
          </a:xfrm>
        </p:spPr>
        <p:txBody>
          <a:bodyPr>
            <a:normAutofit/>
          </a:bodyPr>
          <a:lstStyle/>
          <a:p>
            <a:r>
              <a:rPr lang="zh-CN" altLang="en-US" sz="2400" dirty="0">
                <a:latin typeface="黑体" panose="02010609060101010101" pitchFamily="49" charset="-122"/>
                <a:ea typeface="黑体" panose="02010609060101010101" pitchFamily="49" charset="-122"/>
              </a:rPr>
              <a:t>“‘智能机器人’重点专项 </a:t>
            </a:r>
            <a:r>
              <a:rPr lang="en-US" altLang="zh-CN" sz="2400" b="1" dirty="0">
                <a:latin typeface="黑体" panose="02010609060101010101" pitchFamily="49" charset="-122"/>
                <a:ea typeface="黑体" panose="02010609060101010101" pitchFamily="49" charset="-122"/>
              </a:rPr>
              <a:t>2017</a:t>
            </a:r>
            <a:r>
              <a:rPr lang="zh-CN" altLang="en-US" sz="2400" dirty="0">
                <a:latin typeface="黑体" panose="02010609060101010101" pitchFamily="49" charset="-122"/>
                <a:ea typeface="黑体" panose="02010609060101010101" pitchFamily="49" charset="-122"/>
              </a:rPr>
              <a:t>年度</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项目申报指南”的一个例子</a:t>
            </a:r>
          </a:p>
        </p:txBody>
      </p:sp>
      <p:sp>
        <p:nvSpPr>
          <p:cNvPr id="3" name="矩形 2">
            <a:extLst>
              <a:ext uri="{FF2B5EF4-FFF2-40B4-BE49-F238E27FC236}">
                <a16:creationId xmlns:a16="http://schemas.microsoft.com/office/drawing/2014/main" id="{46406417-4C4D-4B2D-9277-5A0559D60570}"/>
              </a:ext>
            </a:extLst>
          </p:cNvPr>
          <p:cNvSpPr/>
          <p:nvPr/>
        </p:nvSpPr>
        <p:spPr>
          <a:xfrm>
            <a:off x="683568" y="1484784"/>
            <a:ext cx="7776864" cy="5262979"/>
          </a:xfrm>
          <a:prstGeom prst="rect">
            <a:avLst/>
          </a:prstGeom>
          <a:ln w="25400">
            <a:solidFill>
              <a:srgbClr val="0000FF"/>
            </a:solidFill>
          </a:ln>
        </p:spPr>
        <p:txBody>
          <a:bodyPr wrap="square">
            <a:spAutoFit/>
          </a:bodyPr>
          <a:lstStyle/>
          <a:p>
            <a:pPr algn="just"/>
            <a:r>
              <a:rPr lang="en-US" altLang="zh-CN" sz="2400" b="1" dirty="0">
                <a:latin typeface="TimesNewRomanPSMT-Identity-H"/>
              </a:rPr>
              <a:t>2.4 </a:t>
            </a:r>
            <a:r>
              <a:rPr lang="zh-CN" altLang="en-US" sz="2400" b="1" dirty="0">
                <a:latin typeface="FangSong_GB2312-Identity-H"/>
              </a:rPr>
              <a:t>工业机器人控制器产品性能优化</a:t>
            </a:r>
          </a:p>
          <a:p>
            <a:pPr marL="457200" indent="-457200" algn="just">
              <a:buFont typeface="Arial" panose="020B0604020202020204" pitchFamily="34" charset="0"/>
              <a:buChar char="•"/>
            </a:pPr>
            <a:r>
              <a:rPr lang="zh-CN" altLang="en-US" sz="2400" dirty="0">
                <a:latin typeface="FangSong_GB2312-Identity-H"/>
              </a:rPr>
              <a:t>研究内容：基于嵌入式实时多任务操作系统，支持两种以上硬件架构，开发支持智能控制算法、外部传感器接入以及结合工艺定制化的二次开发接口，研制工业机器人网络化、</a:t>
            </a:r>
            <a:r>
              <a:rPr lang="zh-CN" altLang="en-US" sz="2400" dirty="0">
                <a:solidFill>
                  <a:srgbClr val="FF0000"/>
                </a:solidFill>
                <a:latin typeface="FangSong_GB2312-Identity-H"/>
              </a:rPr>
              <a:t>高安全性</a:t>
            </a:r>
            <a:r>
              <a:rPr lang="zh-CN" altLang="en-US" sz="2400" dirty="0">
                <a:latin typeface="FangSong_GB2312-Identity-H"/>
              </a:rPr>
              <a:t>、高实时性、</a:t>
            </a:r>
            <a:r>
              <a:rPr lang="zh-CN" altLang="en-US" sz="2400" dirty="0">
                <a:solidFill>
                  <a:srgbClr val="FF0000"/>
                </a:solidFill>
                <a:latin typeface="FangSong_GB2312-Identity-H"/>
              </a:rPr>
              <a:t>高可靠性</a:t>
            </a:r>
            <a:r>
              <a:rPr lang="zh-CN" altLang="en-US" sz="2400" dirty="0">
                <a:latin typeface="FangSong_GB2312-Identity-H"/>
              </a:rPr>
              <a:t>、高适应性的控制器产品；提高批量生产过程中产品的一致性和可靠性；研究检测工艺，完善产品质量检验手段；开展工程化开发和规模化推广应用。</a:t>
            </a:r>
          </a:p>
          <a:p>
            <a:pPr marL="457200" indent="-457200" algn="just">
              <a:buFont typeface="Arial" panose="020B0604020202020204" pitchFamily="34" charset="0"/>
              <a:buChar char="•"/>
            </a:pPr>
            <a:r>
              <a:rPr lang="zh-CN" altLang="en-US" sz="2400" dirty="0">
                <a:latin typeface="FangSong_GB2312-Identity-H"/>
              </a:rPr>
              <a:t>考核指标：具备</a:t>
            </a:r>
            <a:r>
              <a:rPr lang="en-US" altLang="zh-CN" sz="2400" dirty="0">
                <a:latin typeface="TimesNewRomanPSMT-Identity-H"/>
              </a:rPr>
              <a:t>2 </a:t>
            </a:r>
            <a:r>
              <a:rPr lang="zh-CN" altLang="en-US" sz="2400" dirty="0">
                <a:latin typeface="FangSong_GB2312-Identity-H"/>
              </a:rPr>
              <a:t>种以上高速总线接口，可实现机器人视觉、力等外部传感器的接入；具备开放式二次开发环境；</a:t>
            </a:r>
            <a:r>
              <a:rPr lang="zh-CN" altLang="en-US" sz="2400" dirty="0">
                <a:solidFill>
                  <a:srgbClr val="FF0000"/>
                </a:solidFill>
                <a:latin typeface="FangSong_GB2312-Identity-H"/>
              </a:rPr>
              <a:t>安全性符合国家或行业相关标准</a:t>
            </a:r>
            <a:r>
              <a:rPr lang="zh-CN" altLang="en-US" sz="2400" dirty="0">
                <a:latin typeface="FangSong_GB2312-Identity-H"/>
              </a:rPr>
              <a:t>；</a:t>
            </a:r>
            <a:r>
              <a:rPr lang="zh-CN" altLang="en-US" sz="2400" dirty="0">
                <a:solidFill>
                  <a:srgbClr val="FF0000"/>
                </a:solidFill>
                <a:latin typeface="FangSong_GB2312-Identity-H"/>
              </a:rPr>
              <a:t>平均无故障时间不小于</a:t>
            </a:r>
            <a:r>
              <a:rPr lang="en-US" altLang="zh-CN" sz="2400" dirty="0">
                <a:solidFill>
                  <a:srgbClr val="FF0000"/>
                </a:solidFill>
                <a:latin typeface="TimesNewRomanPSMT-Identity-H"/>
              </a:rPr>
              <a:t>10000 </a:t>
            </a:r>
            <a:r>
              <a:rPr lang="zh-CN" altLang="en-US" sz="2400" dirty="0">
                <a:solidFill>
                  <a:srgbClr val="FF0000"/>
                </a:solidFill>
                <a:latin typeface="FangSong_GB2312-Identity-H"/>
              </a:rPr>
              <a:t>小时</a:t>
            </a:r>
            <a:r>
              <a:rPr lang="zh-CN" altLang="en-US" sz="2400" dirty="0">
                <a:latin typeface="FangSong_GB2312-Identity-H"/>
              </a:rPr>
              <a:t>；具有</a:t>
            </a:r>
            <a:r>
              <a:rPr lang="en-US" altLang="zh-CN" sz="2400" dirty="0">
                <a:latin typeface="TimesNewRomanPSMT-Identity-H"/>
              </a:rPr>
              <a:t>5 </a:t>
            </a:r>
            <a:r>
              <a:rPr lang="zh-CN" altLang="en-US" sz="2400" dirty="0">
                <a:latin typeface="FangSong_GB2312-Identity-H"/>
              </a:rPr>
              <a:t>种以上工艺软件包；项目执行期内累计实现工业机器人上示范应用</a:t>
            </a:r>
            <a:r>
              <a:rPr lang="en-US" altLang="zh-CN" sz="2400" dirty="0">
                <a:latin typeface="TimesNewRomanPSMT-Identity-H"/>
              </a:rPr>
              <a:t>5000 </a:t>
            </a:r>
            <a:r>
              <a:rPr lang="zh-CN" altLang="en-US" sz="2400" dirty="0">
                <a:latin typeface="FangSong_GB2312-Identity-H"/>
              </a:rPr>
              <a:t>台套以上。</a:t>
            </a:r>
            <a:endParaRPr lang="zh-CN" altLang="en-US" sz="2400" dirty="0"/>
          </a:p>
        </p:txBody>
      </p:sp>
      <p:sp>
        <p:nvSpPr>
          <p:cNvPr id="5" name="Rectangle 4">
            <a:extLst>
              <a:ext uri="{FF2B5EF4-FFF2-40B4-BE49-F238E27FC236}">
                <a16:creationId xmlns:a16="http://schemas.microsoft.com/office/drawing/2014/main" id="{21661115-C476-457F-8C8E-01C0217673F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2.1</a:t>
            </a:r>
            <a:r>
              <a:rPr lang="zh-CN" altLang="en-US" i="1" dirty="0">
                <a:latin typeface="宋体" charset="-122"/>
                <a:ea typeface="宋体" charset="-122"/>
              </a:rPr>
              <a:t> 流程与原则</a:t>
            </a:r>
            <a:endParaRPr kumimoji="0" lang="zh-CN" altLang="en-US" i="1" dirty="0">
              <a:latin typeface="宋体" charset="-122"/>
              <a:ea typeface="宋体" charset="-122"/>
            </a:endParaRPr>
          </a:p>
        </p:txBody>
      </p:sp>
      <p:sp>
        <p:nvSpPr>
          <p:cNvPr id="6" name="灯片编号占位符 5">
            <a:extLst>
              <a:ext uri="{FF2B5EF4-FFF2-40B4-BE49-F238E27FC236}">
                <a16:creationId xmlns:a16="http://schemas.microsoft.com/office/drawing/2014/main" id="{AB34BE2B-8CB8-4568-9562-CDDD4169264D}"/>
              </a:ext>
            </a:extLst>
          </p:cNvPr>
          <p:cNvSpPr>
            <a:spLocks noGrp="1"/>
          </p:cNvSpPr>
          <p:nvPr>
            <p:ph type="sldNum" sz="quarter" idx="12"/>
          </p:nvPr>
        </p:nvSpPr>
        <p:spPr/>
        <p:txBody>
          <a:bodyPr/>
          <a:lstStyle/>
          <a:p>
            <a:fld id="{D2E81AF1-86B2-4F40-8011-AC6A9142C1CA}" type="slidenum">
              <a:rPr lang="zh-CN" altLang="en-US" smtClean="0"/>
              <a:t>6</a:t>
            </a:fld>
            <a:endParaRPr lang="zh-CN" altLang="en-US"/>
          </a:p>
        </p:txBody>
      </p:sp>
    </p:spTree>
    <p:extLst>
      <p:ext uri="{BB962C8B-B14F-4D97-AF65-F5344CB8AC3E}">
        <p14:creationId xmlns:p14="http://schemas.microsoft.com/office/powerpoint/2010/main" val="2816553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a:t>第</a:t>
            </a:r>
            <a:fld id="{DFC37380-D9E6-40DF-AB87-6E8194280C1B}" type="slidenum">
              <a:rPr lang="zh-CN" altLang="en-US" smtClean="0"/>
              <a:pPr/>
              <a:t>60</a:t>
            </a:fld>
            <a:r>
              <a:rPr lang="zh-CN" altLang="en-US"/>
              <a:t>页</a:t>
            </a:r>
            <a:endParaRPr lang="en-US" altLang="zh-CN" dirty="0"/>
          </a:p>
        </p:txBody>
      </p:sp>
      <p:sp>
        <p:nvSpPr>
          <p:cNvPr id="2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Text Box 6"/>
          <p:cNvSpPr txBox="1">
            <a:spLocks noChangeArrowheads="1"/>
          </p:cNvSpPr>
          <p:nvPr/>
        </p:nvSpPr>
        <p:spPr bwMode="auto">
          <a:xfrm>
            <a:off x="181019" y="1192065"/>
            <a:ext cx="8642350" cy="440762"/>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2000" dirty="0">
                <a:latin typeface="华文仿宋" panose="02010600040101010101" pitchFamily="2" charset="-122"/>
                <a:ea typeface="华文仿宋" panose="02010600040101010101" pitchFamily="2" charset="-122"/>
              </a:rPr>
              <a:t>     仿真结果：</a:t>
            </a:r>
            <a:endParaRPr lang="en-US" altLang="zh-CN" sz="2000" dirty="0">
              <a:latin typeface="华文仿宋" panose="02010600040101010101" pitchFamily="2" charset="-122"/>
              <a:ea typeface="华文仿宋" panose="02010600040101010101" pitchFamily="2" charset="-122"/>
            </a:endParaRPr>
          </a:p>
        </p:txBody>
      </p:sp>
      <p:pic>
        <p:nvPicPr>
          <p:cNvPr id="11" name="图片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9581" y="1192065"/>
            <a:ext cx="3599815" cy="1548765"/>
          </a:xfrm>
          <a:prstGeom prst="rect">
            <a:avLst/>
          </a:prstGeom>
          <a:noFill/>
          <a:ln>
            <a:noFill/>
          </a:ln>
        </p:spPr>
      </p:pic>
      <p:pic>
        <p:nvPicPr>
          <p:cNvPr id="12" name="图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9581" y="3078807"/>
            <a:ext cx="3599815" cy="1558925"/>
          </a:xfrm>
          <a:prstGeom prst="rect">
            <a:avLst/>
          </a:prstGeom>
          <a:noFill/>
          <a:ln>
            <a:noFill/>
          </a:ln>
        </p:spPr>
      </p:pic>
      <p:pic>
        <p:nvPicPr>
          <p:cNvPr id="13" name="图片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9580" y="5013176"/>
            <a:ext cx="3599815" cy="1558925"/>
          </a:xfrm>
          <a:prstGeom prst="rect">
            <a:avLst/>
          </a:prstGeom>
          <a:noFill/>
          <a:ln>
            <a:noFill/>
          </a:ln>
        </p:spPr>
      </p:pic>
      <p:sp>
        <p:nvSpPr>
          <p:cNvPr id="14" name="Text Box 6"/>
          <p:cNvSpPr txBox="1">
            <a:spLocks noChangeArrowheads="1"/>
          </p:cNvSpPr>
          <p:nvPr/>
        </p:nvSpPr>
        <p:spPr bwMode="auto">
          <a:xfrm>
            <a:off x="3017592" y="2707743"/>
            <a:ext cx="2363792"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单关节的位置轨迹曲线</a:t>
            </a:r>
            <a:endParaRPr lang="en-US" altLang="zh-CN" sz="1600" dirty="0">
              <a:latin typeface="华文仿宋" panose="02010600040101010101" pitchFamily="2" charset="-122"/>
              <a:ea typeface="华文仿宋" panose="02010600040101010101" pitchFamily="2" charset="-122"/>
            </a:endParaRPr>
          </a:p>
        </p:txBody>
      </p:sp>
      <p:sp>
        <p:nvSpPr>
          <p:cNvPr id="15" name="Text Box 6"/>
          <p:cNvSpPr txBox="1">
            <a:spLocks noChangeArrowheads="1"/>
          </p:cNvSpPr>
          <p:nvPr/>
        </p:nvSpPr>
        <p:spPr bwMode="auto">
          <a:xfrm>
            <a:off x="2882223" y="4625378"/>
            <a:ext cx="2634528"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单关节的角速度轨迹曲线</a:t>
            </a:r>
            <a:endParaRPr lang="en-US" altLang="zh-CN" sz="1600" dirty="0">
              <a:latin typeface="华文仿宋" panose="02010600040101010101" pitchFamily="2" charset="-122"/>
              <a:ea typeface="华文仿宋" panose="02010600040101010101" pitchFamily="2" charset="-122"/>
            </a:endParaRPr>
          </a:p>
        </p:txBody>
      </p:sp>
      <p:sp>
        <p:nvSpPr>
          <p:cNvPr id="16" name="Text Box 6"/>
          <p:cNvSpPr txBox="1">
            <a:spLocks noChangeArrowheads="1"/>
          </p:cNvSpPr>
          <p:nvPr/>
        </p:nvSpPr>
        <p:spPr bwMode="auto">
          <a:xfrm>
            <a:off x="2882223" y="6486936"/>
            <a:ext cx="2634529" cy="371064"/>
          </a:xfrm>
          <a:prstGeom prst="rect">
            <a:avLst/>
          </a:prstGeom>
          <a:noFill/>
          <a:ln>
            <a:noFill/>
          </a:ln>
          <a:effectLst>
            <a:prstShdw prst="shdw12">
              <a:srgbClr val="1F5C99">
                <a:alpha val="50000"/>
              </a:srgbClr>
            </a:prstShdw>
          </a:effectLst>
          <a:extLst>
            <a:ext uri="{909E8E84-426E-40DD-AFC4-6F175D3DCCD1}">
              <a14:hiddenFill xmlns:a14="http://schemas.microsoft.com/office/drawing/2010/main">
                <a:solidFill>
                  <a:srgbClr val="3399FF">
                    <a:alpha val="65097"/>
                  </a:srgbClr>
                </a:solidFill>
              </a14:hiddenFill>
            </a:ext>
            <a:ext uri="{91240B29-F687-4F45-9708-019B960494DF}">
              <a14:hiddenLine xmlns:a14="http://schemas.microsoft.com/office/drawing/2010/main" w="9525" algn="ctr">
                <a:solidFill>
                  <a:srgbClr val="FF0000"/>
                </a:solidFill>
                <a:miter lim="800000"/>
                <a:headEnd/>
                <a:tailEnd/>
              </a14:hiddenLine>
            </a:ext>
          </a:ex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20000"/>
              </a:lnSpc>
            </a:pPr>
            <a:r>
              <a:rPr lang="zh-CN" altLang="en-US" sz="1600" dirty="0">
                <a:latin typeface="华文仿宋" panose="02010600040101010101" pitchFamily="2" charset="-122"/>
                <a:ea typeface="华文仿宋" panose="02010600040101010101" pitchFamily="2" charset="-122"/>
              </a:rPr>
              <a:t>单关节的角加速度轨迹曲线</a:t>
            </a:r>
            <a:endParaRPr lang="en-US" altLang="zh-CN" sz="1600" dirty="0">
              <a:latin typeface="华文仿宋" panose="02010600040101010101" pitchFamily="2" charset="-122"/>
              <a:ea typeface="华文仿宋" panose="02010600040101010101" pitchFamily="2" charset="-122"/>
            </a:endParaRPr>
          </a:p>
        </p:txBody>
      </p:sp>
      <p:sp>
        <p:nvSpPr>
          <p:cNvPr id="17" name="Text Box 6"/>
          <p:cNvSpPr txBox="1">
            <a:spLocks noChangeArrowheads="1"/>
          </p:cNvSpPr>
          <p:nvPr/>
        </p:nvSpPr>
        <p:spPr bwMode="auto">
          <a:xfrm>
            <a:off x="6554897" y="3757105"/>
            <a:ext cx="2304256" cy="2462213"/>
          </a:xfrm>
          <a:prstGeom prst="rect">
            <a:avLst/>
          </a:prstGeom>
          <a:solidFill>
            <a:srgbClr val="FFC000"/>
          </a:solidFill>
          <a:ln>
            <a:noFill/>
          </a:ln>
          <a:effectLst/>
        </p:spPr>
        <p:txBody>
          <a:bodyPr wrap="square">
            <a:spAutoFit/>
          </a:bodyPr>
          <a:lstStyle>
            <a:lvl1pPr marL="342900" indent="-342900" algn="ctr" eaLnBrk="0" hangingPunct="0">
              <a:lnSpc>
                <a:spcPct val="90000"/>
              </a:lnSpc>
              <a:spcBef>
                <a:spcPct val="20000"/>
              </a:spcBef>
              <a:defRPr sz="2100" b="1">
                <a:solidFill>
                  <a:schemeClr val="tx1"/>
                </a:solidFill>
                <a:latin typeface="楷体_GB2312" pitchFamily="49" charset="-122"/>
                <a:ea typeface="楷体_GB2312" pitchFamily="49" charset="-122"/>
              </a:defRPr>
            </a:lvl1pPr>
            <a:lvl2pPr marL="742950" indent="-285750" algn="ctr" eaLnBrk="0" hangingPunct="0">
              <a:lnSpc>
                <a:spcPct val="90000"/>
              </a:lnSpc>
              <a:spcBef>
                <a:spcPct val="20000"/>
              </a:spcBef>
              <a:defRPr sz="2100" b="1">
                <a:solidFill>
                  <a:schemeClr val="tx1"/>
                </a:solidFill>
                <a:latin typeface="楷体_GB2312" pitchFamily="49" charset="-122"/>
                <a:ea typeface="楷体_GB2312" pitchFamily="49" charset="-122"/>
              </a:defRPr>
            </a:lvl2pPr>
            <a:lvl3pPr marL="11430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3pPr>
            <a:lvl4pPr marL="16002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4pPr>
            <a:lvl5pPr marL="2057400" indent="-228600" algn="ctr" eaLnBrk="0" hangingPunct="0">
              <a:lnSpc>
                <a:spcPct val="90000"/>
              </a:lnSpc>
              <a:spcBef>
                <a:spcPct val="20000"/>
              </a:spcBef>
              <a:defRPr sz="2100" b="1">
                <a:solidFill>
                  <a:schemeClr val="tx1"/>
                </a:solidFill>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solidFill>
                  <a:schemeClr val="tx1"/>
                </a:solidFill>
                <a:latin typeface="楷体_GB2312" pitchFamily="49" charset="-122"/>
                <a:ea typeface="楷体_GB2312" pitchFamily="49" charset="-122"/>
              </a:defRPr>
            </a:lvl9pPr>
          </a:lstStyle>
          <a:p>
            <a:pPr algn="l" eaLnBrk="1" hangingPunct="1">
              <a:lnSpc>
                <a:spcPct val="150000"/>
              </a:lnSpc>
              <a:buFont typeface="Wingdings" panose="05000000000000000000" pitchFamily="2" charset="2"/>
              <a:buChar char="ü"/>
            </a:pPr>
            <a:r>
              <a:rPr lang="zh-CN" altLang="en-US" sz="2000" dirty="0">
                <a:latin typeface="华文仿宋" panose="02010600040101010101" pitchFamily="2" charset="-122"/>
                <a:ea typeface="华文仿宋" panose="02010600040101010101" pitchFamily="2" charset="-122"/>
              </a:rPr>
              <a:t>适用于机器人处于奇异位姿处；</a:t>
            </a:r>
            <a:endParaRPr lang="en-US" altLang="zh-CN" sz="2000" dirty="0">
              <a:latin typeface="华文仿宋" panose="02010600040101010101" pitchFamily="2" charset="-122"/>
              <a:ea typeface="华文仿宋" panose="02010600040101010101" pitchFamily="2" charset="-122"/>
            </a:endParaRPr>
          </a:p>
          <a:p>
            <a:pPr algn="l" eaLnBrk="1" hangingPunct="1">
              <a:lnSpc>
                <a:spcPct val="150000"/>
              </a:lnSpc>
              <a:buFont typeface="Wingdings" panose="05000000000000000000" pitchFamily="2" charset="2"/>
              <a:buChar char="ü"/>
            </a:pPr>
            <a:r>
              <a:rPr lang="zh-CN" altLang="en-US" sz="2000" dirty="0">
                <a:latin typeface="华文仿宋" panose="02010600040101010101" pitchFamily="2" charset="-122"/>
                <a:ea typeface="华文仿宋" panose="02010600040101010101" pitchFamily="2" charset="-122"/>
              </a:rPr>
              <a:t>保证关节角加速度在最末节点处可控</a:t>
            </a:r>
            <a:endParaRPr lang="en-US" altLang="zh-CN" sz="2000" dirty="0">
              <a:latin typeface="华文仿宋" panose="02010600040101010101" pitchFamily="2" charset="-122"/>
              <a:ea typeface="华文仿宋" panose="02010600040101010101" pitchFamily="2" charset="-122"/>
            </a:endParaRPr>
          </a:p>
        </p:txBody>
      </p:sp>
      <p:sp>
        <p:nvSpPr>
          <p:cNvPr id="18" name="Text Box 4"/>
          <p:cNvSpPr txBox="1">
            <a:spLocks noChangeArrowheads="1"/>
          </p:cNvSpPr>
          <p:nvPr/>
        </p:nvSpPr>
        <p:spPr bwMode="auto">
          <a:xfrm>
            <a:off x="183898" y="764704"/>
            <a:ext cx="2954655" cy="424732"/>
          </a:xfrm>
          <a:prstGeom prst="rect">
            <a:avLst/>
          </a:prstGeom>
          <a:solidFill>
            <a:srgbClr val="92D050"/>
          </a:solidFill>
          <a:ln>
            <a:noFill/>
          </a:ln>
          <a:effectLst/>
        </p:spPr>
        <p:txBody>
          <a:bodyPr wrap="none">
            <a:spAutoFit/>
          </a:bodyPr>
          <a:lstStyle>
            <a:defPPr>
              <a:defRPr lang="en-US"/>
            </a:defPPr>
            <a:lvl1pPr marL="342900" indent="-342900" eaLnBrk="1" hangingPunct="1">
              <a:lnSpc>
                <a:spcPct val="90000"/>
              </a:lnSpc>
              <a:spcBef>
                <a:spcPct val="20000"/>
              </a:spcBef>
              <a:defRPr sz="2400" b="1">
                <a:latin typeface="华文仿宋" panose="02010600040101010101" pitchFamily="2" charset="-122"/>
                <a:ea typeface="华文仿宋" panose="02010600040101010101" pitchFamily="2" charset="-122"/>
              </a:defRPr>
            </a:lvl1pPr>
            <a:lvl2pPr marL="742950" indent="-285750" algn="ctr">
              <a:lnSpc>
                <a:spcPct val="90000"/>
              </a:lnSpc>
              <a:spcBef>
                <a:spcPct val="20000"/>
              </a:spcBef>
              <a:defRPr sz="2100" b="1">
                <a:latin typeface="楷体_GB2312" pitchFamily="49" charset="-122"/>
                <a:ea typeface="楷体_GB2312" pitchFamily="49" charset="-122"/>
              </a:defRPr>
            </a:lvl2pPr>
            <a:lvl3pPr marL="1143000" indent="-228600" algn="ctr">
              <a:lnSpc>
                <a:spcPct val="90000"/>
              </a:lnSpc>
              <a:spcBef>
                <a:spcPct val="20000"/>
              </a:spcBef>
              <a:defRPr sz="2100" b="1">
                <a:latin typeface="楷体_GB2312" pitchFamily="49" charset="-122"/>
                <a:ea typeface="楷体_GB2312" pitchFamily="49" charset="-122"/>
              </a:defRPr>
            </a:lvl3pPr>
            <a:lvl4pPr marL="1600200" indent="-228600" algn="ctr">
              <a:lnSpc>
                <a:spcPct val="90000"/>
              </a:lnSpc>
              <a:spcBef>
                <a:spcPct val="20000"/>
              </a:spcBef>
              <a:defRPr sz="2100" b="1">
                <a:latin typeface="楷体_GB2312" pitchFamily="49" charset="-122"/>
                <a:ea typeface="楷体_GB2312" pitchFamily="49" charset="-122"/>
              </a:defRPr>
            </a:lvl4pPr>
            <a:lvl5pPr marL="2057400" indent="-228600" algn="ctr">
              <a:lnSpc>
                <a:spcPct val="90000"/>
              </a:lnSpc>
              <a:spcBef>
                <a:spcPct val="20000"/>
              </a:spcBef>
              <a:defRPr sz="2100" b="1">
                <a:latin typeface="楷体_GB2312" pitchFamily="49" charset="-122"/>
                <a:ea typeface="楷体_GB2312" pitchFamily="49" charset="-122"/>
              </a:defRPr>
            </a:lvl5pPr>
            <a:lvl6pPr marL="25146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6pPr>
            <a:lvl7pPr marL="29718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7pPr>
            <a:lvl8pPr marL="34290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8pPr>
            <a:lvl9pPr marL="3886200" indent="-228600" algn="ctr" eaLnBrk="0" fontAlgn="base" hangingPunct="0">
              <a:lnSpc>
                <a:spcPct val="90000"/>
              </a:lnSpc>
              <a:spcBef>
                <a:spcPct val="20000"/>
              </a:spcBef>
              <a:spcAft>
                <a:spcPct val="0"/>
              </a:spcAft>
              <a:defRPr sz="2100" b="1">
                <a:latin typeface="楷体_GB2312" pitchFamily="49" charset="-122"/>
                <a:ea typeface="楷体_GB2312" pitchFamily="49" charset="-122"/>
              </a:defRPr>
            </a:lvl9pPr>
          </a:lstStyle>
          <a:p>
            <a:r>
              <a:rPr lang="zh-CN" altLang="en-US" dirty="0"/>
              <a:t>关节空间的轨迹规划</a:t>
            </a:r>
          </a:p>
        </p:txBody>
      </p:sp>
      <p:sp>
        <p:nvSpPr>
          <p:cNvPr id="19" name="Rectangle 4">
            <a:extLst>
              <a:ext uri="{FF2B5EF4-FFF2-40B4-BE49-F238E27FC236}">
                <a16:creationId xmlns:a16="http://schemas.microsoft.com/office/drawing/2014/main" id="{82410361-8D01-4B15-AEDE-658D17D9F6A1}"/>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Tree>
    <p:extLst>
      <p:ext uri="{BB962C8B-B14F-4D97-AF65-F5344CB8AC3E}">
        <p14:creationId xmlns:p14="http://schemas.microsoft.com/office/powerpoint/2010/main" val="2921306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468313" y="1052513"/>
            <a:ext cx="8280400" cy="5113337"/>
          </a:xfrm>
          <a:prstGeom prst="rect">
            <a:avLst/>
          </a:prstGeom>
          <a:noFill/>
          <a:ln w="9525">
            <a:noFill/>
            <a:miter lim="800000"/>
            <a:headEnd/>
            <a:tailEnd/>
          </a:ln>
        </p:spPr>
        <p:txBody>
          <a:bodyPr/>
          <a:lstStyle/>
          <a:p>
            <a:pPr lvl="1">
              <a:spcBef>
                <a:spcPct val="20000"/>
              </a:spcBef>
              <a:buClr>
                <a:schemeClr val="folHlink"/>
              </a:buClr>
              <a:buFont typeface="Wingdings" pitchFamily="2" charset="2"/>
              <a:buNone/>
            </a:pPr>
            <a:endParaRPr lang="zh-CN" altLang="zh-CN" sz="2400" b="1" dirty="0">
              <a:solidFill>
                <a:schemeClr val="hlink"/>
              </a:solidFill>
              <a:ea typeface="华文中宋" pitchFamily="2" charset="-122"/>
            </a:endParaRPr>
          </a:p>
        </p:txBody>
      </p:sp>
      <p:sp>
        <p:nvSpPr>
          <p:cNvPr id="12292" name="Text Box 5"/>
          <p:cNvSpPr txBox="1">
            <a:spLocks noChangeArrowheads="1"/>
          </p:cNvSpPr>
          <p:nvPr/>
        </p:nvSpPr>
        <p:spPr bwMode="auto">
          <a:xfrm>
            <a:off x="827088" y="4652963"/>
            <a:ext cx="8064500" cy="1806575"/>
          </a:xfrm>
          <a:prstGeom prst="rect">
            <a:avLst/>
          </a:prstGeom>
          <a:noFill/>
          <a:ln w="9525">
            <a:noFill/>
            <a:miter lim="800000"/>
            <a:headEnd/>
            <a:tailEnd/>
          </a:ln>
        </p:spPr>
        <p:txBody>
          <a:bodyPr>
            <a:spAutoFit/>
          </a:bodyPr>
          <a:lstStyle/>
          <a:p>
            <a:pPr>
              <a:lnSpc>
                <a:spcPct val="125000"/>
              </a:lnSpc>
              <a:spcBef>
                <a:spcPct val="20000"/>
              </a:spcBef>
            </a:pPr>
            <a:r>
              <a:rPr lang="en-US" altLang="zh-CN" sz="1600" b="1" dirty="0">
                <a:solidFill>
                  <a:srgbClr val="003399"/>
                </a:solidFill>
                <a:latin typeface="仿宋_GB2312" pitchFamily="49" charset="-122"/>
                <a:ea typeface="仿宋_GB2312" pitchFamily="49" charset="-122"/>
              </a:rPr>
              <a:t>    </a:t>
            </a:r>
            <a:r>
              <a:rPr lang="zh-CN" altLang="en-US" b="1" dirty="0">
                <a:solidFill>
                  <a:srgbClr val="003399"/>
                </a:solidFill>
                <a:latin typeface="仿宋_GB2312" pitchFamily="49" charset="-122"/>
                <a:ea typeface="仿宋_GB2312" pitchFamily="49" charset="-122"/>
              </a:rPr>
              <a:t>常规的运动控制器都是将绝对码盘的读取功能做到独立的模块，然后再把信号传到运动控制器上，使得线路较长，容易造成信号衰减和带来噪声干扰。该板卡充分利用</a:t>
            </a:r>
            <a:r>
              <a:rPr lang="en-US" altLang="zh-CN" b="1" dirty="0">
                <a:solidFill>
                  <a:srgbClr val="003399"/>
                </a:solidFill>
                <a:latin typeface="仿宋_GB2312" pitchFamily="49" charset="-122"/>
                <a:ea typeface="仿宋_GB2312" pitchFamily="49" charset="-122"/>
              </a:rPr>
              <a:t>DSP</a:t>
            </a:r>
            <a:r>
              <a:rPr lang="zh-CN" altLang="en-US" b="1" dirty="0">
                <a:solidFill>
                  <a:srgbClr val="003399"/>
                </a:solidFill>
                <a:latin typeface="仿宋_GB2312" pitchFamily="49" charset="-122"/>
                <a:ea typeface="仿宋_GB2312" pitchFamily="49" charset="-122"/>
              </a:rPr>
              <a:t>的运算能力，将运动控制功能和绝对码盘读取功能集成到一块板卡上，使得伺服包出来的码盘信号直接连到运动控制器上，简化了线路连接，提高了可靠性。</a:t>
            </a:r>
            <a:endParaRPr lang="zh-CN" altLang="en-US" b="1" dirty="0">
              <a:solidFill>
                <a:srgbClr val="FF0000"/>
              </a:solidFill>
              <a:latin typeface="仿宋_GB2312" pitchFamily="49" charset="-122"/>
              <a:ea typeface="仿宋_GB2312" pitchFamily="49" charset="-122"/>
            </a:endParaRPr>
          </a:p>
        </p:txBody>
      </p:sp>
      <p:pic>
        <p:nvPicPr>
          <p:cNvPr id="12293" name="Picture 2" descr="MC01"/>
          <p:cNvPicPr>
            <a:picLocks noChangeAspect="1" noChangeArrowheads="1"/>
          </p:cNvPicPr>
          <p:nvPr/>
        </p:nvPicPr>
        <p:blipFill>
          <a:blip r:embed="rId2" cstate="print"/>
          <a:srcRect/>
          <a:stretch>
            <a:fillRect/>
          </a:stretch>
        </p:blipFill>
        <p:spPr bwMode="auto">
          <a:xfrm>
            <a:off x="1258888" y="1557338"/>
            <a:ext cx="6564312" cy="2951162"/>
          </a:xfrm>
          <a:prstGeom prst="rect">
            <a:avLst/>
          </a:prstGeom>
          <a:noFill/>
          <a:ln w="9525">
            <a:noFill/>
            <a:miter lim="800000"/>
            <a:headEnd/>
            <a:tailEnd/>
          </a:ln>
        </p:spPr>
      </p:pic>
      <p:sp>
        <p:nvSpPr>
          <p:cNvPr id="8" name="Rectangle 2">
            <a:extLst>
              <a:ext uri="{FF2B5EF4-FFF2-40B4-BE49-F238E27FC236}">
                <a16:creationId xmlns:a16="http://schemas.microsoft.com/office/drawing/2014/main" id="{D2CE78CB-8282-4496-8F16-ECA981DA6BBC}"/>
              </a:ext>
            </a:extLst>
          </p:cNvPr>
          <p:cNvSpPr txBox="1">
            <a:spLocks noChangeArrowheads="1"/>
          </p:cNvSpPr>
          <p:nvPr/>
        </p:nvSpPr>
        <p:spPr>
          <a:xfrm>
            <a:off x="970844" y="447675"/>
            <a:ext cx="7776988" cy="6477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5000"/>
              </a:lnSpc>
              <a:defRPr/>
            </a:pPr>
            <a:r>
              <a:rPr lang="zh-CN" altLang="en-US" sz="3200" b="1" dirty="0">
                <a:solidFill>
                  <a:srgbClr val="FF0000"/>
                </a:solidFill>
                <a:latin typeface="楷体_GB2312" pitchFamily="49" charset="-122"/>
                <a:ea typeface="黑体" pitchFamily="2" charset="-122"/>
              </a:rPr>
              <a:t>先进性设计一</a:t>
            </a:r>
            <a:r>
              <a:rPr lang="zh-CN" altLang="en-US" sz="3200" b="1" dirty="0">
                <a:solidFill>
                  <a:schemeClr val="hlink"/>
                </a:solidFill>
                <a:ea typeface="华文中宋" pitchFamily="2" charset="-122"/>
              </a:rPr>
              <a:t>具有绝对码盘读取功能的多轴运动控制器</a:t>
            </a:r>
            <a:endParaRPr lang="zh-CN" altLang="en-US" sz="3200" b="1" dirty="0">
              <a:solidFill>
                <a:srgbClr val="FF0000"/>
              </a:solidFill>
              <a:latin typeface="楷体_GB2312" pitchFamily="49" charset="-122"/>
              <a:ea typeface="黑体" pitchFamily="2" charset="-122"/>
            </a:endParaRPr>
          </a:p>
        </p:txBody>
      </p:sp>
      <p:sp>
        <p:nvSpPr>
          <p:cNvPr id="4" name="灯片编号占位符 3">
            <a:extLst>
              <a:ext uri="{FF2B5EF4-FFF2-40B4-BE49-F238E27FC236}">
                <a16:creationId xmlns:a16="http://schemas.microsoft.com/office/drawing/2014/main" id="{5C5C6B20-1B71-465D-B32E-34C475A7115B}"/>
              </a:ext>
            </a:extLst>
          </p:cNvPr>
          <p:cNvSpPr>
            <a:spLocks noGrp="1"/>
          </p:cNvSpPr>
          <p:nvPr>
            <p:ph type="sldNum" sz="quarter" idx="12"/>
          </p:nvPr>
        </p:nvSpPr>
        <p:spPr/>
        <p:txBody>
          <a:bodyPr/>
          <a:lstStyle/>
          <a:p>
            <a:fld id="{D2E81AF1-86B2-4F40-8011-AC6A9142C1CA}" type="slidenum">
              <a:rPr lang="zh-CN" altLang="en-US" smtClean="0"/>
              <a:t>61</a:t>
            </a:fld>
            <a:endParaRPr lang="zh-CN" altLang="en-US"/>
          </a:p>
        </p:txBody>
      </p:sp>
    </p:spTree>
    <p:extLst>
      <p:ext uri="{BB962C8B-B14F-4D97-AF65-F5344CB8AC3E}">
        <p14:creationId xmlns:p14="http://schemas.microsoft.com/office/powerpoint/2010/main" val="363987475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dirty="0">
                <a:solidFill>
                  <a:srgbClr val="FF0000"/>
                </a:solidFill>
                <a:latin typeface="黑体" panose="02010609060101010101" pitchFamily="49" charset="-122"/>
                <a:ea typeface="黑体" panose="02010609060101010101" pitchFamily="49" charset="-122"/>
              </a:rPr>
              <a:t>控制系统模块设计</a:t>
            </a:r>
            <a:endParaRPr kumimoji="1" lang="zh-CN" altLang="en-US" sz="36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90EAABC2-28D8-4A58-964D-9CB05068931D}"/>
              </a:ext>
            </a:extLst>
          </p:cNvPr>
          <p:cNvSpPr>
            <a:spLocks noGrp="1"/>
          </p:cNvSpPr>
          <p:nvPr>
            <p:ph type="sldNum" sz="quarter" idx="12"/>
          </p:nvPr>
        </p:nvSpPr>
        <p:spPr/>
        <p:txBody>
          <a:bodyPr/>
          <a:lstStyle/>
          <a:p>
            <a:fld id="{D2E81AF1-86B2-4F40-8011-AC6A9142C1CA}" type="slidenum">
              <a:rPr lang="zh-CN" altLang="en-US" smtClean="0"/>
              <a:t>62</a:t>
            </a:fld>
            <a:endParaRPr lang="zh-CN" altLang="en-US"/>
          </a:p>
        </p:txBody>
      </p:sp>
    </p:spTree>
    <p:extLst>
      <p:ext uri="{BB962C8B-B14F-4D97-AF65-F5344CB8AC3E}">
        <p14:creationId xmlns:p14="http://schemas.microsoft.com/office/powerpoint/2010/main" val="3991042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22941" y="188640"/>
            <a:ext cx="7272337" cy="882650"/>
          </a:xfrm>
        </p:spPr>
        <p:txBody>
          <a:bodyPr>
            <a:normAutofit/>
          </a:bodyPr>
          <a:lstStyle/>
          <a:p>
            <a:r>
              <a:rPr lang="en-US" altLang="zh-CN" sz="3600" b="1" dirty="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机器人控制器硬件系统</a:t>
            </a:r>
          </a:p>
        </p:txBody>
      </p:sp>
      <p:pic>
        <p:nvPicPr>
          <p:cNvPr id="19459" name="Picture 3" descr="RC02"/>
          <p:cNvPicPr>
            <a:picLocks noChangeAspect="1" noChangeArrowheads="1"/>
          </p:cNvPicPr>
          <p:nvPr/>
        </p:nvPicPr>
        <p:blipFill>
          <a:blip r:embed="rId3" cstate="print"/>
          <a:srcRect/>
          <a:stretch>
            <a:fillRect/>
          </a:stretch>
        </p:blipFill>
        <p:spPr bwMode="auto">
          <a:xfrm>
            <a:off x="3563938" y="1557338"/>
            <a:ext cx="2220912" cy="4176712"/>
          </a:xfrm>
          <a:prstGeom prst="rect">
            <a:avLst/>
          </a:prstGeom>
          <a:noFill/>
          <a:ln w="9525">
            <a:noFill/>
            <a:miter lim="800000"/>
            <a:headEnd/>
            <a:tailEnd/>
          </a:ln>
        </p:spPr>
      </p:pic>
      <p:pic>
        <p:nvPicPr>
          <p:cNvPr id="19460" name="Picture 4" descr="MC01"/>
          <p:cNvPicPr>
            <a:picLocks noChangeAspect="1" noChangeArrowheads="1"/>
          </p:cNvPicPr>
          <p:nvPr/>
        </p:nvPicPr>
        <p:blipFill>
          <a:blip r:embed="rId4" cstate="print"/>
          <a:srcRect/>
          <a:stretch>
            <a:fillRect/>
          </a:stretch>
        </p:blipFill>
        <p:spPr bwMode="auto">
          <a:xfrm>
            <a:off x="6516688" y="1412875"/>
            <a:ext cx="2430462" cy="1081088"/>
          </a:xfrm>
          <a:prstGeom prst="rect">
            <a:avLst/>
          </a:prstGeom>
          <a:noFill/>
          <a:ln w="9525">
            <a:noFill/>
            <a:miter lim="800000"/>
            <a:headEnd/>
            <a:tailEnd/>
          </a:ln>
        </p:spPr>
      </p:pic>
      <p:pic>
        <p:nvPicPr>
          <p:cNvPr id="19461" name="Picture 5" descr="DSC03258"/>
          <p:cNvPicPr>
            <a:picLocks noChangeAspect="1" noChangeArrowheads="1"/>
          </p:cNvPicPr>
          <p:nvPr/>
        </p:nvPicPr>
        <p:blipFill>
          <a:blip r:embed="rId5" cstate="print"/>
          <a:srcRect/>
          <a:stretch>
            <a:fillRect/>
          </a:stretch>
        </p:blipFill>
        <p:spPr bwMode="auto">
          <a:xfrm>
            <a:off x="6516688" y="3141663"/>
            <a:ext cx="2432050" cy="1098550"/>
          </a:xfrm>
          <a:prstGeom prst="rect">
            <a:avLst/>
          </a:prstGeom>
          <a:noFill/>
          <a:ln w="9525">
            <a:noFill/>
            <a:miter lim="800000"/>
            <a:headEnd/>
            <a:tailEnd/>
          </a:ln>
        </p:spPr>
      </p:pic>
      <p:pic>
        <p:nvPicPr>
          <p:cNvPr id="19462" name="Picture 6" descr="DIDO2"/>
          <p:cNvPicPr>
            <a:picLocks noChangeAspect="1" noChangeArrowheads="1"/>
          </p:cNvPicPr>
          <p:nvPr/>
        </p:nvPicPr>
        <p:blipFill>
          <a:blip r:embed="rId6" cstate="print"/>
          <a:srcRect/>
          <a:stretch>
            <a:fillRect/>
          </a:stretch>
        </p:blipFill>
        <p:spPr bwMode="auto">
          <a:xfrm>
            <a:off x="6516688" y="4797425"/>
            <a:ext cx="2320925" cy="1079500"/>
          </a:xfrm>
          <a:prstGeom prst="rect">
            <a:avLst/>
          </a:prstGeom>
          <a:noFill/>
          <a:ln w="9525">
            <a:noFill/>
            <a:miter lim="800000"/>
            <a:headEnd/>
            <a:tailEnd/>
          </a:ln>
        </p:spPr>
      </p:pic>
      <p:sp>
        <p:nvSpPr>
          <p:cNvPr id="19463" name="AutoShape 7"/>
          <p:cNvSpPr>
            <a:spLocks noChangeArrowheads="1"/>
          </p:cNvSpPr>
          <p:nvPr/>
        </p:nvSpPr>
        <p:spPr bwMode="auto">
          <a:xfrm>
            <a:off x="5867400" y="1773238"/>
            <a:ext cx="630238"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64" name="AutoShape 8"/>
          <p:cNvSpPr>
            <a:spLocks noChangeArrowheads="1"/>
          </p:cNvSpPr>
          <p:nvPr/>
        </p:nvSpPr>
        <p:spPr bwMode="auto">
          <a:xfrm>
            <a:off x="5867400" y="3357563"/>
            <a:ext cx="630238"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65" name="AutoShape 9"/>
          <p:cNvSpPr>
            <a:spLocks noChangeArrowheads="1"/>
          </p:cNvSpPr>
          <p:nvPr/>
        </p:nvSpPr>
        <p:spPr bwMode="auto">
          <a:xfrm>
            <a:off x="5867400" y="4941888"/>
            <a:ext cx="630238"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66" name="Text Box 10"/>
          <p:cNvSpPr txBox="1">
            <a:spLocks noChangeArrowheads="1"/>
          </p:cNvSpPr>
          <p:nvPr/>
        </p:nvSpPr>
        <p:spPr bwMode="auto">
          <a:xfrm>
            <a:off x="6732588" y="2565400"/>
            <a:ext cx="2117725" cy="396875"/>
          </a:xfrm>
          <a:prstGeom prst="rect">
            <a:avLst/>
          </a:prstGeom>
          <a:noFill/>
          <a:ln w="9525">
            <a:noFill/>
            <a:miter lim="800000"/>
            <a:headEnd/>
            <a:tailEnd/>
          </a:ln>
        </p:spPr>
        <p:txBody>
          <a:bodyPr>
            <a:spAutoFit/>
          </a:bodyPr>
          <a:lstStyle/>
          <a:p>
            <a:r>
              <a:rPr lang="zh-CN" altLang="en-US" sz="2000" b="1">
                <a:ea typeface="黑体" pitchFamily="2" charset="-122"/>
              </a:rPr>
              <a:t>多轴运动控制卡</a:t>
            </a:r>
          </a:p>
        </p:txBody>
      </p:sp>
      <p:sp>
        <p:nvSpPr>
          <p:cNvPr id="19467" name="Text Box 11"/>
          <p:cNvSpPr txBox="1">
            <a:spLocks noChangeArrowheads="1"/>
          </p:cNvSpPr>
          <p:nvPr/>
        </p:nvSpPr>
        <p:spPr bwMode="auto">
          <a:xfrm>
            <a:off x="7092950" y="4221163"/>
            <a:ext cx="1206500" cy="396875"/>
          </a:xfrm>
          <a:prstGeom prst="rect">
            <a:avLst/>
          </a:prstGeom>
          <a:noFill/>
          <a:ln w="9525">
            <a:noFill/>
            <a:miter lim="800000"/>
            <a:headEnd/>
            <a:tailEnd/>
          </a:ln>
        </p:spPr>
        <p:txBody>
          <a:bodyPr wrap="none">
            <a:spAutoFit/>
          </a:bodyPr>
          <a:lstStyle/>
          <a:p>
            <a:r>
              <a:rPr lang="zh-CN" altLang="en-US" sz="2000" b="1">
                <a:ea typeface="黑体" pitchFamily="2" charset="-122"/>
              </a:rPr>
              <a:t>主控制卡</a:t>
            </a:r>
          </a:p>
        </p:txBody>
      </p:sp>
      <p:sp>
        <p:nvSpPr>
          <p:cNvPr id="19468" name="Text Box 12"/>
          <p:cNvSpPr txBox="1">
            <a:spLocks noChangeArrowheads="1"/>
          </p:cNvSpPr>
          <p:nvPr/>
        </p:nvSpPr>
        <p:spPr bwMode="auto">
          <a:xfrm>
            <a:off x="7164388" y="5876925"/>
            <a:ext cx="1082675" cy="396875"/>
          </a:xfrm>
          <a:prstGeom prst="rect">
            <a:avLst/>
          </a:prstGeom>
          <a:noFill/>
          <a:ln w="9525">
            <a:noFill/>
            <a:miter lim="800000"/>
            <a:headEnd/>
            <a:tailEnd/>
          </a:ln>
        </p:spPr>
        <p:txBody>
          <a:bodyPr wrap="none">
            <a:spAutoFit/>
          </a:bodyPr>
          <a:lstStyle/>
          <a:p>
            <a:r>
              <a:rPr lang="en-US" altLang="zh-CN" sz="2000" b="1">
                <a:latin typeface="黑体" pitchFamily="2" charset="-122"/>
                <a:ea typeface="黑体" pitchFamily="2" charset="-122"/>
              </a:rPr>
              <a:t>DI/DO</a:t>
            </a:r>
            <a:r>
              <a:rPr lang="zh-CN" altLang="en-US" sz="2000" b="1">
                <a:latin typeface="黑体" pitchFamily="2" charset="-122"/>
                <a:ea typeface="黑体" pitchFamily="2" charset="-122"/>
              </a:rPr>
              <a:t>卡</a:t>
            </a:r>
          </a:p>
        </p:txBody>
      </p:sp>
      <p:pic>
        <p:nvPicPr>
          <p:cNvPr id="19469" name="Picture 13" descr="逻辑卡2"/>
          <p:cNvPicPr>
            <a:picLocks noChangeAspect="1" noChangeArrowheads="1"/>
          </p:cNvPicPr>
          <p:nvPr/>
        </p:nvPicPr>
        <p:blipFill>
          <a:blip r:embed="rId7" cstate="print"/>
          <a:srcRect/>
          <a:stretch>
            <a:fillRect/>
          </a:stretch>
        </p:blipFill>
        <p:spPr bwMode="auto">
          <a:xfrm>
            <a:off x="323850" y="1412875"/>
            <a:ext cx="2452688" cy="1079500"/>
          </a:xfrm>
          <a:prstGeom prst="rect">
            <a:avLst/>
          </a:prstGeom>
          <a:noFill/>
          <a:ln w="9525">
            <a:noFill/>
            <a:miter lim="800000"/>
            <a:headEnd/>
            <a:tailEnd/>
          </a:ln>
        </p:spPr>
      </p:pic>
      <p:pic>
        <p:nvPicPr>
          <p:cNvPr id="19470" name="Picture 14" descr="POWER"/>
          <p:cNvPicPr>
            <a:picLocks noChangeAspect="1" noChangeArrowheads="1"/>
          </p:cNvPicPr>
          <p:nvPr/>
        </p:nvPicPr>
        <p:blipFill>
          <a:blip r:embed="rId8" cstate="print"/>
          <a:srcRect/>
          <a:stretch>
            <a:fillRect/>
          </a:stretch>
        </p:blipFill>
        <p:spPr bwMode="auto">
          <a:xfrm>
            <a:off x="323850" y="2997200"/>
            <a:ext cx="2376488" cy="1138238"/>
          </a:xfrm>
          <a:prstGeom prst="rect">
            <a:avLst/>
          </a:prstGeom>
          <a:noFill/>
          <a:ln w="9525">
            <a:noFill/>
            <a:miter lim="800000"/>
            <a:headEnd/>
            <a:tailEnd/>
          </a:ln>
        </p:spPr>
      </p:pic>
      <p:sp>
        <p:nvSpPr>
          <p:cNvPr id="19471" name="Text Box 15"/>
          <p:cNvSpPr txBox="1">
            <a:spLocks noChangeArrowheads="1"/>
          </p:cNvSpPr>
          <p:nvPr/>
        </p:nvSpPr>
        <p:spPr bwMode="auto">
          <a:xfrm>
            <a:off x="827088" y="2565400"/>
            <a:ext cx="1584325" cy="396875"/>
          </a:xfrm>
          <a:prstGeom prst="rect">
            <a:avLst/>
          </a:prstGeom>
          <a:noFill/>
          <a:ln w="9525">
            <a:noFill/>
            <a:miter lim="800000"/>
            <a:headEnd/>
            <a:tailEnd/>
          </a:ln>
        </p:spPr>
        <p:txBody>
          <a:bodyPr>
            <a:spAutoFit/>
          </a:bodyPr>
          <a:lstStyle/>
          <a:p>
            <a:r>
              <a:rPr lang="zh-CN" altLang="en-US" sz="2000" b="1">
                <a:ea typeface="黑体" pitchFamily="2" charset="-122"/>
              </a:rPr>
              <a:t>逻辑控制卡</a:t>
            </a:r>
          </a:p>
        </p:txBody>
      </p:sp>
      <p:sp>
        <p:nvSpPr>
          <p:cNvPr id="19472" name="Text Box 16"/>
          <p:cNvSpPr txBox="1">
            <a:spLocks noChangeArrowheads="1"/>
          </p:cNvSpPr>
          <p:nvPr/>
        </p:nvSpPr>
        <p:spPr bwMode="auto">
          <a:xfrm>
            <a:off x="900113" y="4149725"/>
            <a:ext cx="1439862" cy="396875"/>
          </a:xfrm>
          <a:prstGeom prst="rect">
            <a:avLst/>
          </a:prstGeom>
          <a:noFill/>
          <a:ln w="9525">
            <a:noFill/>
            <a:miter lim="800000"/>
            <a:headEnd/>
            <a:tailEnd/>
          </a:ln>
        </p:spPr>
        <p:txBody>
          <a:bodyPr>
            <a:spAutoFit/>
          </a:bodyPr>
          <a:lstStyle/>
          <a:p>
            <a:r>
              <a:rPr lang="zh-CN" altLang="en-US" sz="2000" b="1">
                <a:ea typeface="黑体" pitchFamily="2" charset="-122"/>
              </a:rPr>
              <a:t>主电源卡</a:t>
            </a:r>
          </a:p>
        </p:txBody>
      </p:sp>
      <p:pic>
        <p:nvPicPr>
          <p:cNvPr id="19473" name="Picture 17" descr="POWER2"/>
          <p:cNvPicPr>
            <a:picLocks noChangeAspect="1" noChangeArrowheads="1"/>
          </p:cNvPicPr>
          <p:nvPr/>
        </p:nvPicPr>
        <p:blipFill>
          <a:blip r:embed="rId9" cstate="print"/>
          <a:srcRect/>
          <a:stretch>
            <a:fillRect/>
          </a:stretch>
        </p:blipFill>
        <p:spPr bwMode="auto">
          <a:xfrm>
            <a:off x="323850" y="4797425"/>
            <a:ext cx="2376488" cy="1008063"/>
          </a:xfrm>
          <a:prstGeom prst="rect">
            <a:avLst/>
          </a:prstGeom>
          <a:noFill/>
          <a:ln w="9525">
            <a:noFill/>
            <a:miter lim="800000"/>
            <a:headEnd/>
            <a:tailEnd/>
          </a:ln>
        </p:spPr>
      </p:pic>
      <p:sp>
        <p:nvSpPr>
          <p:cNvPr id="19474" name="Text Box 18"/>
          <p:cNvSpPr txBox="1">
            <a:spLocks noChangeArrowheads="1"/>
          </p:cNvSpPr>
          <p:nvPr/>
        </p:nvSpPr>
        <p:spPr bwMode="auto">
          <a:xfrm>
            <a:off x="827088" y="5876925"/>
            <a:ext cx="1800225" cy="396875"/>
          </a:xfrm>
          <a:prstGeom prst="rect">
            <a:avLst/>
          </a:prstGeom>
          <a:noFill/>
          <a:ln w="9525">
            <a:noFill/>
            <a:miter lim="800000"/>
            <a:headEnd/>
            <a:tailEnd/>
          </a:ln>
        </p:spPr>
        <p:txBody>
          <a:bodyPr>
            <a:spAutoFit/>
          </a:bodyPr>
          <a:lstStyle/>
          <a:p>
            <a:r>
              <a:rPr lang="zh-CN" altLang="en-US" sz="2000" b="1">
                <a:ea typeface="黑体" pitchFamily="2" charset="-122"/>
              </a:rPr>
              <a:t>抱闸电源卡</a:t>
            </a:r>
          </a:p>
        </p:txBody>
      </p:sp>
      <p:sp>
        <p:nvSpPr>
          <p:cNvPr id="19475" name="AutoShape 19"/>
          <p:cNvSpPr>
            <a:spLocks noChangeArrowheads="1"/>
          </p:cNvSpPr>
          <p:nvPr/>
        </p:nvSpPr>
        <p:spPr bwMode="auto">
          <a:xfrm rot="10800000">
            <a:off x="2843213" y="1773238"/>
            <a:ext cx="630237"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76" name="AutoShape 20"/>
          <p:cNvSpPr>
            <a:spLocks noChangeArrowheads="1"/>
          </p:cNvSpPr>
          <p:nvPr/>
        </p:nvSpPr>
        <p:spPr bwMode="auto">
          <a:xfrm rot="10800000">
            <a:off x="2771775" y="3429000"/>
            <a:ext cx="630238"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77" name="AutoShape 21"/>
          <p:cNvSpPr>
            <a:spLocks noChangeArrowheads="1"/>
          </p:cNvSpPr>
          <p:nvPr/>
        </p:nvSpPr>
        <p:spPr bwMode="auto">
          <a:xfrm rot="10800000">
            <a:off x="2771775" y="5013325"/>
            <a:ext cx="630238" cy="555625"/>
          </a:xfrm>
          <a:prstGeom prst="rightArrow">
            <a:avLst>
              <a:gd name="adj1" fmla="val 50000"/>
              <a:gd name="adj2" fmla="val 28357"/>
            </a:avLst>
          </a:prstGeom>
          <a:solidFill>
            <a:schemeClr val="accent1"/>
          </a:solidFill>
          <a:ln w="9525">
            <a:solidFill>
              <a:schemeClr val="tx1"/>
            </a:solidFill>
            <a:miter lim="800000"/>
            <a:headEnd/>
            <a:tailEnd/>
          </a:ln>
        </p:spPr>
        <p:txBody>
          <a:bodyPr wrap="none" anchor="ctr"/>
          <a:lstStyle/>
          <a:p>
            <a:endParaRPr lang="zh-CN" altLang="en-US"/>
          </a:p>
        </p:txBody>
      </p:sp>
      <p:sp>
        <p:nvSpPr>
          <p:cNvPr id="19478" name="Text Box 22"/>
          <p:cNvSpPr txBox="1">
            <a:spLocks noChangeArrowheads="1"/>
          </p:cNvSpPr>
          <p:nvPr/>
        </p:nvSpPr>
        <p:spPr bwMode="auto">
          <a:xfrm>
            <a:off x="3779838" y="5734050"/>
            <a:ext cx="1873250" cy="396875"/>
          </a:xfrm>
          <a:prstGeom prst="rect">
            <a:avLst/>
          </a:prstGeom>
          <a:noFill/>
          <a:ln w="9525">
            <a:noFill/>
            <a:miter lim="800000"/>
            <a:headEnd/>
            <a:tailEnd/>
          </a:ln>
        </p:spPr>
        <p:txBody>
          <a:bodyPr>
            <a:spAutoFit/>
          </a:bodyPr>
          <a:lstStyle/>
          <a:p>
            <a:r>
              <a:rPr lang="zh-CN" altLang="en-US" sz="2000" b="1">
                <a:ea typeface="黑体" pitchFamily="2" charset="-122"/>
              </a:rPr>
              <a:t>机器人控制器</a:t>
            </a:r>
          </a:p>
        </p:txBody>
      </p:sp>
      <p:sp>
        <p:nvSpPr>
          <p:cNvPr id="23" name="Rectangle 4">
            <a:extLst>
              <a:ext uri="{FF2B5EF4-FFF2-40B4-BE49-F238E27FC236}">
                <a16:creationId xmlns:a16="http://schemas.microsoft.com/office/drawing/2014/main" id="{992DCD23-F87C-4FDF-8C97-3F4B819AFF0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F2B1BC12-F425-47C4-945D-A3F32D214C8A}"/>
              </a:ext>
            </a:extLst>
          </p:cNvPr>
          <p:cNvSpPr>
            <a:spLocks noGrp="1"/>
          </p:cNvSpPr>
          <p:nvPr>
            <p:ph type="sldNum" sz="quarter" idx="12"/>
          </p:nvPr>
        </p:nvSpPr>
        <p:spPr/>
        <p:txBody>
          <a:bodyPr/>
          <a:lstStyle/>
          <a:p>
            <a:fld id="{D2E81AF1-86B2-4F40-8011-AC6A9142C1CA}" type="slidenum">
              <a:rPr lang="zh-CN" altLang="en-US" smtClean="0"/>
              <a:t>63</a:t>
            </a:fld>
            <a:endParaRPr lang="zh-CN" altLang="en-US"/>
          </a:p>
        </p:txBody>
      </p:sp>
    </p:spTree>
    <p:extLst>
      <p:ext uri="{BB962C8B-B14F-4D97-AF65-F5344CB8AC3E}">
        <p14:creationId xmlns:p14="http://schemas.microsoft.com/office/powerpoint/2010/main" val="3174562226"/>
      </p:ext>
    </p:extLst>
  </p:cSld>
  <p:clrMapOvr>
    <a:masterClrMapping/>
  </p:clrMapOvr>
  <p:transition advTm="17285"/>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RM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4339" name="Picture 3" descr="BRAKE POWER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14340" name="Picture 4" descr="DIDO2"/>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sp>
        <p:nvSpPr>
          <p:cNvPr id="14341" name="矩形 4"/>
          <p:cNvSpPr>
            <a:spLocks noChangeArrowheads="1"/>
          </p:cNvSpPr>
          <p:nvPr/>
        </p:nvSpPr>
        <p:spPr bwMode="auto">
          <a:xfrm>
            <a:off x="468313" y="260350"/>
            <a:ext cx="2955925"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-16</a:t>
            </a:r>
            <a:r>
              <a:rPr lang="zh-CN" altLang="en-US" b="1">
                <a:solidFill>
                  <a:srgbClr val="FF0000"/>
                </a:solidFill>
                <a:latin typeface="Calibri" pitchFamily="34" charset="0"/>
                <a:ea typeface="黑体" pitchFamily="49" charset="-122"/>
              </a:rPr>
              <a:t>路</a:t>
            </a:r>
            <a:r>
              <a:rPr lang="en-US" altLang="zh-CN" b="1">
                <a:solidFill>
                  <a:srgbClr val="FF0000"/>
                </a:solidFill>
                <a:latin typeface="Calibri" pitchFamily="34" charset="0"/>
                <a:ea typeface="黑体" pitchFamily="49" charset="-122"/>
              </a:rPr>
              <a:t>DI/DO</a:t>
            </a:r>
            <a:r>
              <a:rPr lang="zh-CN" altLang="en-US" b="1">
                <a:solidFill>
                  <a:srgbClr val="FF0000"/>
                </a:solidFill>
                <a:latin typeface="Calibri" pitchFamily="34" charset="0"/>
                <a:ea typeface="黑体" pitchFamily="49" charset="-122"/>
              </a:rPr>
              <a:t>控制卡</a:t>
            </a:r>
            <a:endParaRPr lang="zh-CN" altLang="en-US">
              <a:latin typeface="Calibri" pitchFamily="34" charset="0"/>
            </a:endParaRPr>
          </a:p>
        </p:txBody>
      </p:sp>
      <p:sp>
        <p:nvSpPr>
          <p:cNvPr id="6" name="Rectangle 4">
            <a:extLst>
              <a:ext uri="{FF2B5EF4-FFF2-40B4-BE49-F238E27FC236}">
                <a16:creationId xmlns:a16="http://schemas.microsoft.com/office/drawing/2014/main" id="{C06A928C-8559-47F4-9F90-AA7B42A772B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FA808E21-56E0-4058-8B13-64BF6A0DBC0A}"/>
              </a:ext>
            </a:extLst>
          </p:cNvPr>
          <p:cNvSpPr>
            <a:spLocks noGrp="1"/>
          </p:cNvSpPr>
          <p:nvPr>
            <p:ph type="sldNum" sz="quarter" idx="12"/>
          </p:nvPr>
        </p:nvSpPr>
        <p:spPr/>
        <p:txBody>
          <a:bodyPr/>
          <a:lstStyle/>
          <a:p>
            <a:fld id="{D2E81AF1-86B2-4F40-8011-AC6A9142C1CA}" type="slidenum">
              <a:rPr lang="zh-CN" altLang="en-US" smtClean="0"/>
              <a:t>64</a:t>
            </a:fld>
            <a:endParaRPr lang="zh-CN" altLang="en-US"/>
          </a:p>
        </p:txBody>
      </p:sp>
    </p:spTree>
    <p:extLst>
      <p:ext uri="{BB962C8B-B14F-4D97-AF65-F5344CB8AC3E}">
        <p14:creationId xmlns:p14="http://schemas.microsoft.com/office/powerpoint/2010/main" val="258459995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RM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5363" name="矩形 2"/>
          <p:cNvSpPr>
            <a:spLocks noChangeArrowheads="1"/>
          </p:cNvSpPr>
          <p:nvPr/>
        </p:nvSpPr>
        <p:spPr bwMode="auto">
          <a:xfrm>
            <a:off x="468313" y="260350"/>
            <a:ext cx="2584450"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-ARM</a:t>
            </a:r>
            <a:r>
              <a:rPr lang="zh-CN" altLang="en-US" b="1">
                <a:solidFill>
                  <a:srgbClr val="FF0000"/>
                </a:solidFill>
                <a:latin typeface="Calibri" pitchFamily="34" charset="0"/>
                <a:ea typeface="黑体" pitchFamily="49" charset="-122"/>
              </a:rPr>
              <a:t>主控制器</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06A8E728-EE00-4041-8FCD-CF49AF0DD929}"/>
              </a:ext>
            </a:extLst>
          </p:cNvPr>
          <p:cNvSpPr>
            <a:spLocks noGrp="1"/>
          </p:cNvSpPr>
          <p:nvPr>
            <p:ph type="sldNum" sz="quarter" idx="12"/>
          </p:nvPr>
        </p:nvSpPr>
        <p:spPr/>
        <p:txBody>
          <a:bodyPr/>
          <a:lstStyle/>
          <a:p>
            <a:fld id="{D2E81AF1-86B2-4F40-8011-AC6A9142C1CA}" type="slidenum">
              <a:rPr lang="zh-CN" altLang="en-US" smtClean="0"/>
              <a:t>65</a:t>
            </a:fld>
            <a:endParaRPr lang="zh-CN" altLang="en-US"/>
          </a:p>
        </p:txBody>
      </p:sp>
    </p:spTree>
    <p:extLst>
      <p:ext uri="{BB962C8B-B14F-4D97-AF65-F5344CB8AC3E}">
        <p14:creationId xmlns:p14="http://schemas.microsoft.com/office/powerpoint/2010/main" val="26565667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MC0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6387" name="矩形 2"/>
          <p:cNvSpPr>
            <a:spLocks noChangeArrowheads="1"/>
          </p:cNvSpPr>
          <p:nvPr/>
        </p:nvSpPr>
        <p:spPr bwMode="auto">
          <a:xfrm>
            <a:off x="468313" y="260350"/>
            <a:ext cx="2811462"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t>
            </a:r>
            <a:r>
              <a:rPr lang="zh-CN" altLang="en-US" b="1">
                <a:solidFill>
                  <a:srgbClr val="FF0000"/>
                </a:solidFill>
                <a:latin typeface="Calibri" pitchFamily="34" charset="0"/>
                <a:ea typeface="黑体" pitchFamily="49" charset="-122"/>
              </a:rPr>
              <a:t>多轴运动控制卡</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54CDD9A1-9E0D-4183-9518-73E1A8A507F4}"/>
              </a:ext>
            </a:extLst>
          </p:cNvPr>
          <p:cNvSpPr>
            <a:spLocks noGrp="1"/>
          </p:cNvSpPr>
          <p:nvPr>
            <p:ph type="sldNum" sz="quarter" idx="12"/>
          </p:nvPr>
        </p:nvSpPr>
        <p:spPr/>
        <p:txBody>
          <a:bodyPr/>
          <a:lstStyle/>
          <a:p>
            <a:fld id="{D2E81AF1-86B2-4F40-8011-AC6A9142C1CA}" type="slidenum">
              <a:rPr lang="zh-CN" altLang="en-US" smtClean="0"/>
              <a:t>66</a:t>
            </a:fld>
            <a:endParaRPr lang="zh-CN" altLang="en-US"/>
          </a:p>
        </p:txBody>
      </p:sp>
    </p:spTree>
    <p:extLst>
      <p:ext uri="{BB962C8B-B14F-4D97-AF65-F5344CB8AC3E}">
        <p14:creationId xmlns:p14="http://schemas.microsoft.com/office/powerpoint/2010/main" val="6856202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RAKE POWER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7411" name="矩形 2"/>
          <p:cNvSpPr>
            <a:spLocks noChangeArrowheads="1"/>
          </p:cNvSpPr>
          <p:nvPr/>
        </p:nvSpPr>
        <p:spPr bwMode="auto">
          <a:xfrm>
            <a:off x="468313" y="260350"/>
            <a:ext cx="2114550"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t>
            </a:r>
            <a:r>
              <a:rPr lang="zh-CN" altLang="en-US" b="1">
                <a:solidFill>
                  <a:srgbClr val="FF0000"/>
                </a:solidFill>
                <a:latin typeface="Calibri" pitchFamily="34" charset="0"/>
                <a:ea typeface="黑体" pitchFamily="49" charset="-122"/>
              </a:rPr>
              <a:t>电源模块</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2D01FC83-D3F1-45A7-9932-4D3F78C1E9BD}"/>
              </a:ext>
            </a:extLst>
          </p:cNvPr>
          <p:cNvSpPr>
            <a:spLocks noGrp="1"/>
          </p:cNvSpPr>
          <p:nvPr>
            <p:ph type="sldNum" sz="quarter" idx="12"/>
          </p:nvPr>
        </p:nvSpPr>
        <p:spPr/>
        <p:txBody>
          <a:bodyPr/>
          <a:lstStyle/>
          <a:p>
            <a:fld id="{D2E81AF1-86B2-4F40-8011-AC6A9142C1CA}" type="slidenum">
              <a:rPr lang="zh-CN" altLang="en-US" smtClean="0"/>
              <a:t>67</a:t>
            </a:fld>
            <a:endParaRPr lang="zh-CN" altLang="en-US"/>
          </a:p>
        </p:txBody>
      </p:sp>
    </p:spTree>
    <p:extLst>
      <p:ext uri="{BB962C8B-B14F-4D97-AF65-F5344CB8AC3E}">
        <p14:creationId xmlns:p14="http://schemas.microsoft.com/office/powerpoint/2010/main" val="82282091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OWER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8435" name="矩形 2"/>
          <p:cNvSpPr>
            <a:spLocks noChangeArrowheads="1"/>
          </p:cNvSpPr>
          <p:nvPr/>
        </p:nvSpPr>
        <p:spPr bwMode="auto">
          <a:xfrm>
            <a:off x="468313" y="260350"/>
            <a:ext cx="2346325"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t>
            </a:r>
            <a:r>
              <a:rPr lang="zh-CN" altLang="en-US" b="1">
                <a:solidFill>
                  <a:srgbClr val="FF0000"/>
                </a:solidFill>
                <a:latin typeface="Calibri" pitchFamily="34" charset="0"/>
                <a:ea typeface="黑体" pitchFamily="49" charset="-122"/>
              </a:rPr>
              <a:t>抱闸电源卡</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5FAD4B6E-584E-46FA-B658-1E87990E3166}"/>
              </a:ext>
            </a:extLst>
          </p:cNvPr>
          <p:cNvSpPr>
            <a:spLocks noGrp="1"/>
          </p:cNvSpPr>
          <p:nvPr>
            <p:ph type="sldNum" sz="quarter" idx="12"/>
          </p:nvPr>
        </p:nvSpPr>
        <p:spPr/>
        <p:txBody>
          <a:bodyPr/>
          <a:lstStyle/>
          <a:p>
            <a:fld id="{D2E81AF1-86B2-4F40-8011-AC6A9142C1CA}" type="slidenum">
              <a:rPr lang="zh-CN" altLang="en-US" smtClean="0"/>
              <a:t>68</a:t>
            </a:fld>
            <a:endParaRPr lang="zh-CN" altLang="en-US"/>
          </a:p>
        </p:txBody>
      </p:sp>
    </p:spTree>
    <p:extLst>
      <p:ext uri="{BB962C8B-B14F-4D97-AF65-F5344CB8AC3E}">
        <p14:creationId xmlns:p14="http://schemas.microsoft.com/office/powerpoint/2010/main" val="161058778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转接卡"/>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9459" name="矩形 2"/>
          <p:cNvSpPr>
            <a:spLocks noChangeArrowheads="1"/>
          </p:cNvSpPr>
          <p:nvPr/>
        </p:nvSpPr>
        <p:spPr bwMode="auto">
          <a:xfrm>
            <a:off x="468313" y="260350"/>
            <a:ext cx="2346325"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t>
            </a:r>
            <a:r>
              <a:rPr lang="zh-CN" altLang="en-US" b="1">
                <a:solidFill>
                  <a:srgbClr val="FF0000"/>
                </a:solidFill>
                <a:latin typeface="Calibri" pitchFamily="34" charset="0"/>
                <a:ea typeface="黑体" pitchFamily="49" charset="-122"/>
              </a:rPr>
              <a:t>信号转化卡</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385F53D8-EE29-489B-B8C2-BDC2098CF787}"/>
              </a:ext>
            </a:extLst>
          </p:cNvPr>
          <p:cNvSpPr>
            <a:spLocks noGrp="1"/>
          </p:cNvSpPr>
          <p:nvPr>
            <p:ph type="sldNum" sz="quarter" idx="12"/>
          </p:nvPr>
        </p:nvSpPr>
        <p:spPr/>
        <p:txBody>
          <a:bodyPr/>
          <a:lstStyle/>
          <a:p>
            <a:fld id="{D2E81AF1-86B2-4F40-8011-AC6A9142C1CA}" type="slidenum">
              <a:rPr lang="zh-CN" altLang="en-US" smtClean="0"/>
              <a:t>69</a:t>
            </a:fld>
            <a:endParaRPr lang="zh-CN" altLang="en-US"/>
          </a:p>
        </p:txBody>
      </p:sp>
    </p:spTree>
    <p:extLst>
      <p:ext uri="{BB962C8B-B14F-4D97-AF65-F5344CB8AC3E}">
        <p14:creationId xmlns:p14="http://schemas.microsoft.com/office/powerpoint/2010/main" val="637937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273E-BEB4-416E-B24B-992568765E92}"/>
              </a:ext>
            </a:extLst>
          </p:cNvPr>
          <p:cNvSpPr>
            <a:spLocks noGrp="1"/>
          </p:cNvSpPr>
          <p:nvPr>
            <p:ph type="title"/>
          </p:nvPr>
        </p:nvSpPr>
        <p:spPr>
          <a:xfrm>
            <a:off x="539552" y="341784"/>
            <a:ext cx="8229600" cy="1143000"/>
          </a:xfrm>
        </p:spPr>
        <p:txBody>
          <a:bodyPr>
            <a:normAutofit/>
          </a:bodyPr>
          <a:lstStyle/>
          <a:p>
            <a:r>
              <a:rPr lang="zh-CN" altLang="en-US" sz="2400" dirty="0">
                <a:latin typeface="黑体" panose="02010609060101010101" pitchFamily="49" charset="-122"/>
                <a:ea typeface="黑体" panose="02010609060101010101" pitchFamily="49" charset="-122"/>
              </a:rPr>
              <a:t>“‘智能机器人’重点专项 </a:t>
            </a:r>
            <a:r>
              <a:rPr lang="en-US" altLang="zh-CN" sz="2400" b="1" dirty="0">
                <a:latin typeface="黑体" panose="02010609060101010101" pitchFamily="49" charset="-122"/>
                <a:ea typeface="黑体" panose="02010609060101010101" pitchFamily="49" charset="-122"/>
              </a:rPr>
              <a:t>2019</a:t>
            </a:r>
            <a:r>
              <a:rPr lang="zh-CN" altLang="en-US" sz="2400" dirty="0">
                <a:latin typeface="黑体" panose="02010609060101010101" pitchFamily="49" charset="-122"/>
                <a:ea typeface="黑体" panose="02010609060101010101" pitchFamily="49" charset="-122"/>
              </a:rPr>
              <a:t>年度</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项目申报指南”的一个例子</a:t>
            </a:r>
          </a:p>
        </p:txBody>
      </p:sp>
      <p:sp>
        <p:nvSpPr>
          <p:cNvPr id="3" name="矩形 2">
            <a:extLst>
              <a:ext uri="{FF2B5EF4-FFF2-40B4-BE49-F238E27FC236}">
                <a16:creationId xmlns:a16="http://schemas.microsoft.com/office/drawing/2014/main" id="{46406417-4C4D-4B2D-9277-5A0559D60570}"/>
              </a:ext>
            </a:extLst>
          </p:cNvPr>
          <p:cNvSpPr/>
          <p:nvPr/>
        </p:nvSpPr>
        <p:spPr>
          <a:xfrm>
            <a:off x="683568" y="1484784"/>
            <a:ext cx="7776864" cy="4893647"/>
          </a:xfrm>
          <a:prstGeom prst="rect">
            <a:avLst/>
          </a:prstGeom>
          <a:ln w="25400">
            <a:solidFill>
              <a:srgbClr val="0000FF"/>
            </a:solidFill>
          </a:ln>
        </p:spPr>
        <p:txBody>
          <a:bodyPr wrap="square">
            <a:spAutoFit/>
          </a:bodyPr>
          <a:lstStyle/>
          <a:p>
            <a:pPr algn="just"/>
            <a:r>
              <a:rPr lang="en-US" altLang="zh-CN" sz="2400" b="1" dirty="0">
                <a:latin typeface="TimesNewRomanPSMT-Identity-H"/>
              </a:rPr>
              <a:t>4.4 </a:t>
            </a:r>
            <a:r>
              <a:rPr lang="zh-CN" altLang="en-US" sz="2400" b="1" dirty="0">
                <a:latin typeface="FangSong_GB2312-Identity-H"/>
              </a:rPr>
              <a:t>工业机器人核心零部件技术与应用示范</a:t>
            </a:r>
          </a:p>
          <a:p>
            <a:pPr marL="457200" indent="-457200" algn="just">
              <a:buFont typeface="Arial" panose="020B0604020202020204" pitchFamily="34" charset="0"/>
              <a:buChar char="•"/>
            </a:pPr>
            <a:r>
              <a:rPr lang="zh-CN" altLang="en-US" sz="2400" dirty="0">
                <a:latin typeface="FangSong_GB2312-Identity-H"/>
              </a:rPr>
              <a:t>研究内容：面向工业机器人核心零部件批量应用的迫切需求，突破制约我国工业机器人精密减速机、伺服电机和驱动器、机器人控制器等核心零部件规模化生产与应用的核心技术，研制出关节型工业机器人，实现在焊接、搬运、喷涂、装配等方面的应用示范。。</a:t>
            </a:r>
          </a:p>
          <a:p>
            <a:pPr marL="457200" indent="-457200" algn="just">
              <a:buFont typeface="Arial" panose="020B0604020202020204" pitchFamily="34" charset="0"/>
              <a:buChar char="•"/>
            </a:pPr>
            <a:r>
              <a:rPr lang="zh-CN" altLang="en-US" sz="2400" dirty="0">
                <a:latin typeface="FangSong_GB2312-Identity-H"/>
              </a:rPr>
              <a:t>考核指标：研制出机器人精密减速机、伺服电机和驱动器、机器人控制器等核心零部件产品，性能指标达到国际先进水平；以此为基础，研制出不少于 </a:t>
            </a:r>
            <a:r>
              <a:rPr lang="en-US" altLang="zh-CN" sz="2400" dirty="0">
                <a:latin typeface="FangSong_GB2312-Identity-H"/>
              </a:rPr>
              <a:t>5 </a:t>
            </a:r>
            <a:r>
              <a:rPr lang="zh-CN" altLang="en-US" sz="2400" dirty="0">
                <a:latin typeface="FangSong_GB2312-Identity-H"/>
              </a:rPr>
              <a:t>种规格、</a:t>
            </a:r>
            <a:r>
              <a:rPr lang="en-US" altLang="zh-CN" sz="2400" dirty="0">
                <a:latin typeface="FangSong_GB2312-Identity-H"/>
              </a:rPr>
              <a:t>6 </a:t>
            </a:r>
            <a:r>
              <a:rPr lang="zh-CN" altLang="en-US" sz="2400" dirty="0">
                <a:latin typeface="FangSong_GB2312-Identity-H"/>
              </a:rPr>
              <a:t>自由度及以上关节型工业机器人，</a:t>
            </a:r>
            <a:r>
              <a:rPr lang="zh-CN" altLang="en-US" sz="2400" dirty="0">
                <a:solidFill>
                  <a:srgbClr val="FF0000"/>
                </a:solidFill>
                <a:latin typeface="FangSong_GB2312-Identity-H"/>
              </a:rPr>
              <a:t>重复定位精度、速度、负载自重比</a:t>
            </a:r>
            <a:r>
              <a:rPr lang="zh-CN" altLang="en-US" sz="2400" dirty="0">
                <a:latin typeface="FangSong_GB2312-Identity-H"/>
              </a:rPr>
              <a:t>等指标达到国际同类产品先进水平。工业机器人产品</a:t>
            </a:r>
            <a:r>
              <a:rPr lang="zh-CN" altLang="en-US" sz="2400" dirty="0">
                <a:solidFill>
                  <a:srgbClr val="FF0000"/>
                </a:solidFill>
                <a:latin typeface="FangSong_GB2312-Identity-H"/>
              </a:rPr>
              <a:t>平均无故障时间</a:t>
            </a:r>
            <a:r>
              <a:rPr lang="zh-CN" altLang="en-US" sz="2400" dirty="0">
                <a:latin typeface="FangSong_GB2312-Identity-H"/>
              </a:rPr>
              <a:t>大于 </a:t>
            </a:r>
            <a:r>
              <a:rPr lang="en-US" altLang="zh-CN" sz="2400" dirty="0">
                <a:latin typeface="FangSong_GB2312-Identity-H"/>
              </a:rPr>
              <a:t>50000h</a:t>
            </a:r>
            <a:r>
              <a:rPr lang="zh-CN" altLang="en-US" sz="2400" dirty="0">
                <a:latin typeface="FangSong_GB2312-Identity-H"/>
              </a:rPr>
              <a:t>；实现工业机器人批量应用 </a:t>
            </a:r>
            <a:r>
              <a:rPr lang="en-US" altLang="zh-CN" sz="2400" dirty="0">
                <a:latin typeface="FangSong_GB2312-Identity-H"/>
              </a:rPr>
              <a:t>300 </a:t>
            </a:r>
            <a:r>
              <a:rPr lang="zh-CN" altLang="en-US" sz="2400" dirty="0">
                <a:latin typeface="FangSong_GB2312-Identity-H"/>
              </a:rPr>
              <a:t>台套以上。</a:t>
            </a:r>
            <a:endParaRPr lang="zh-CN" altLang="en-US" sz="2400" dirty="0"/>
          </a:p>
        </p:txBody>
      </p:sp>
      <p:sp>
        <p:nvSpPr>
          <p:cNvPr id="5" name="Rectangle 4">
            <a:extLst>
              <a:ext uri="{FF2B5EF4-FFF2-40B4-BE49-F238E27FC236}">
                <a16:creationId xmlns:a16="http://schemas.microsoft.com/office/drawing/2014/main" id="{21661115-C476-457F-8C8E-01C0217673F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2.1</a:t>
            </a:r>
            <a:r>
              <a:rPr lang="zh-CN" altLang="en-US" i="1" dirty="0">
                <a:latin typeface="宋体" charset="-122"/>
                <a:ea typeface="宋体" charset="-122"/>
              </a:rPr>
              <a:t> 流程与原则</a:t>
            </a:r>
            <a:endParaRPr kumimoji="0" lang="zh-CN" altLang="en-US" i="1" dirty="0">
              <a:latin typeface="宋体" charset="-122"/>
              <a:ea typeface="宋体" charset="-122"/>
            </a:endParaRPr>
          </a:p>
        </p:txBody>
      </p:sp>
      <p:sp>
        <p:nvSpPr>
          <p:cNvPr id="6" name="灯片编号占位符 5">
            <a:extLst>
              <a:ext uri="{FF2B5EF4-FFF2-40B4-BE49-F238E27FC236}">
                <a16:creationId xmlns:a16="http://schemas.microsoft.com/office/drawing/2014/main" id="{AB34BE2B-8CB8-4568-9562-CDDD4169264D}"/>
              </a:ext>
            </a:extLst>
          </p:cNvPr>
          <p:cNvSpPr>
            <a:spLocks noGrp="1"/>
          </p:cNvSpPr>
          <p:nvPr>
            <p:ph type="sldNum" sz="quarter" idx="12"/>
          </p:nvPr>
        </p:nvSpPr>
        <p:spPr/>
        <p:txBody>
          <a:bodyPr/>
          <a:lstStyle/>
          <a:p>
            <a:fld id="{D2E81AF1-86B2-4F40-8011-AC6A9142C1CA}" type="slidenum">
              <a:rPr lang="zh-CN" altLang="en-US" smtClean="0"/>
              <a:t>7</a:t>
            </a:fld>
            <a:endParaRPr lang="zh-CN" altLang="en-US"/>
          </a:p>
        </p:txBody>
      </p:sp>
    </p:spTree>
    <p:extLst>
      <p:ext uri="{BB962C8B-B14F-4D97-AF65-F5344CB8AC3E}">
        <p14:creationId xmlns:p14="http://schemas.microsoft.com/office/powerpoint/2010/main" val="4266640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逻辑卡"/>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矩形 2"/>
          <p:cNvSpPr>
            <a:spLocks noChangeArrowheads="1"/>
          </p:cNvSpPr>
          <p:nvPr/>
        </p:nvSpPr>
        <p:spPr bwMode="auto">
          <a:xfrm>
            <a:off x="468313" y="260350"/>
            <a:ext cx="2346325" cy="369888"/>
          </a:xfrm>
          <a:prstGeom prst="rect">
            <a:avLst/>
          </a:prstGeom>
          <a:noFill/>
          <a:ln w="9525">
            <a:noFill/>
            <a:miter lim="800000"/>
            <a:headEnd/>
            <a:tailEnd/>
          </a:ln>
        </p:spPr>
        <p:txBody>
          <a:bodyPr wrap="none">
            <a:spAutoFit/>
          </a:bodyPr>
          <a:lstStyle/>
          <a:p>
            <a:r>
              <a:rPr lang="zh-CN" altLang="en-US" b="1">
                <a:solidFill>
                  <a:srgbClr val="FF0000"/>
                </a:solidFill>
                <a:latin typeface="Calibri" pitchFamily="34" charset="0"/>
                <a:ea typeface="黑体" pitchFamily="49" charset="-122"/>
              </a:rPr>
              <a:t>硬件开发</a:t>
            </a:r>
            <a:r>
              <a:rPr lang="en-US" altLang="zh-CN" b="1">
                <a:solidFill>
                  <a:srgbClr val="FF0000"/>
                </a:solidFill>
                <a:latin typeface="Calibri" pitchFamily="34" charset="0"/>
                <a:ea typeface="黑体" pitchFamily="49" charset="-122"/>
              </a:rPr>
              <a:t>-</a:t>
            </a:r>
            <a:r>
              <a:rPr lang="zh-CN" altLang="en-US" b="1">
                <a:solidFill>
                  <a:srgbClr val="FF0000"/>
                </a:solidFill>
                <a:latin typeface="Calibri" pitchFamily="34" charset="0"/>
                <a:ea typeface="黑体" pitchFamily="49" charset="-122"/>
              </a:rPr>
              <a:t>逻辑控制卡</a:t>
            </a:r>
            <a:endParaRPr lang="zh-CN" altLang="en-US">
              <a:latin typeface="Calibri" pitchFamily="34" charset="0"/>
            </a:endParaRPr>
          </a:p>
        </p:txBody>
      </p:sp>
      <p:sp>
        <p:nvSpPr>
          <p:cNvPr id="2" name="灯片编号占位符 1">
            <a:extLst>
              <a:ext uri="{FF2B5EF4-FFF2-40B4-BE49-F238E27FC236}">
                <a16:creationId xmlns:a16="http://schemas.microsoft.com/office/drawing/2014/main" id="{45A16867-95DE-4149-ABD3-3EBB662D5001}"/>
              </a:ext>
            </a:extLst>
          </p:cNvPr>
          <p:cNvSpPr>
            <a:spLocks noGrp="1"/>
          </p:cNvSpPr>
          <p:nvPr>
            <p:ph type="sldNum" sz="quarter" idx="12"/>
          </p:nvPr>
        </p:nvSpPr>
        <p:spPr/>
        <p:txBody>
          <a:bodyPr/>
          <a:lstStyle/>
          <a:p>
            <a:fld id="{D2E81AF1-86B2-4F40-8011-AC6A9142C1CA}" type="slidenum">
              <a:rPr lang="zh-CN" altLang="en-US" smtClean="0"/>
              <a:t>70</a:t>
            </a:fld>
            <a:endParaRPr lang="zh-CN" altLang="en-US"/>
          </a:p>
        </p:txBody>
      </p:sp>
    </p:spTree>
    <p:extLst>
      <p:ext uri="{BB962C8B-B14F-4D97-AF65-F5344CB8AC3E}">
        <p14:creationId xmlns:p14="http://schemas.microsoft.com/office/powerpoint/2010/main" val="336167132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dirty="0">
                <a:solidFill>
                  <a:srgbClr val="FF0000"/>
                </a:solidFill>
                <a:latin typeface="黑体" panose="02010609060101010101" pitchFamily="49" charset="-122"/>
                <a:ea typeface="黑体" panose="02010609060101010101" pitchFamily="49" charset="-122"/>
              </a:rPr>
              <a:t>控制系统可靠性、安全性设计</a:t>
            </a:r>
            <a:endParaRPr kumimoji="1" lang="zh-CN" altLang="en-US" sz="3600" b="1"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4613F404-BD2C-41C8-A39D-773FD11C2F45}"/>
              </a:ext>
            </a:extLst>
          </p:cNvPr>
          <p:cNvSpPr>
            <a:spLocks noGrp="1"/>
          </p:cNvSpPr>
          <p:nvPr>
            <p:ph type="sldNum" sz="quarter" idx="12"/>
          </p:nvPr>
        </p:nvSpPr>
        <p:spPr/>
        <p:txBody>
          <a:bodyPr/>
          <a:lstStyle/>
          <a:p>
            <a:fld id="{D2E81AF1-86B2-4F40-8011-AC6A9142C1CA}" type="slidenum">
              <a:rPr lang="zh-CN" altLang="en-US" smtClean="0"/>
              <a:t>71</a:t>
            </a:fld>
            <a:endParaRPr lang="zh-CN" altLang="en-US"/>
          </a:p>
        </p:txBody>
      </p:sp>
    </p:spTree>
    <p:extLst>
      <p:ext uri="{BB962C8B-B14F-4D97-AF65-F5344CB8AC3E}">
        <p14:creationId xmlns:p14="http://schemas.microsoft.com/office/powerpoint/2010/main" val="2108735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5"/>
          <p:cNvSpPr txBox="1">
            <a:spLocks noChangeArrowheads="1"/>
          </p:cNvSpPr>
          <p:nvPr/>
        </p:nvSpPr>
        <p:spPr bwMode="auto">
          <a:xfrm>
            <a:off x="162433" y="-11635"/>
            <a:ext cx="8529899" cy="689612"/>
          </a:xfrm>
          <a:prstGeom prst="rect">
            <a:avLst/>
          </a:prstGeom>
        </p:spPr>
        <p:txBody>
          <a:bodyPr vert="horz" lIns="91440" tIns="45720" rIns="91440" bIns="45720" rtlCol="0" anchor="ctr">
            <a:noAutofit/>
          </a:bodyPr>
          <a:lstStyle>
            <a:lvl1pPr>
              <a:lnSpc>
                <a:spcPct val="125000"/>
              </a:lnSpc>
              <a:spcBef>
                <a:spcPct val="0"/>
              </a:spcBef>
              <a:buNone/>
              <a:defRPr sz="3600" b="1">
                <a:latin typeface="黑体" panose="02010609060101010101" pitchFamily="49" charset="-122"/>
                <a:ea typeface="黑体" panose="02010609060101010101" pitchFamily="49" charset="-122"/>
                <a:cs typeface="+mj-cs"/>
              </a:defRPr>
            </a:lvl1pPr>
          </a:lstStyle>
          <a:p>
            <a:pPr algn="ctr"/>
            <a:r>
              <a:rPr lang="zh-CN" altLang="en-US" dirty="0"/>
              <a:t>电磁兼容设计</a:t>
            </a:r>
          </a:p>
        </p:txBody>
      </p:sp>
      <p:pic>
        <p:nvPicPr>
          <p:cNvPr id="36869" name="Picture 5"/>
          <p:cNvPicPr>
            <a:picLocks noChangeAspect="1" noChangeArrowheads="1"/>
          </p:cNvPicPr>
          <p:nvPr/>
        </p:nvPicPr>
        <p:blipFill>
          <a:blip r:embed="rId3" cstate="print"/>
          <a:srcRect/>
          <a:stretch>
            <a:fillRect/>
          </a:stretch>
        </p:blipFill>
        <p:spPr bwMode="auto">
          <a:xfrm>
            <a:off x="4495818" y="746865"/>
            <a:ext cx="4167188" cy="58928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20" name="Picture 5" descr="C:\Users\user\Pictures\img003.jpg"/>
          <p:cNvPicPr>
            <a:picLocks noChangeAspect="1" noChangeArrowheads="1"/>
          </p:cNvPicPr>
          <p:nvPr/>
        </p:nvPicPr>
        <p:blipFill>
          <a:blip r:embed="rId4" cstate="print"/>
          <a:srcRect/>
          <a:stretch>
            <a:fillRect/>
          </a:stretch>
        </p:blipFill>
        <p:spPr bwMode="auto">
          <a:xfrm>
            <a:off x="395536" y="658759"/>
            <a:ext cx="4410075" cy="6069012"/>
          </a:xfrm>
          <a:prstGeom prst="rect">
            <a:avLst/>
          </a:prstGeom>
          <a:noFill/>
          <a:ln w="9525">
            <a:noFill/>
            <a:miter lim="800000"/>
            <a:headEnd/>
            <a:tailEnd/>
          </a:ln>
        </p:spPr>
      </p:pic>
      <p:sp>
        <p:nvSpPr>
          <p:cNvPr id="5" name="Rectangle 4">
            <a:extLst>
              <a:ext uri="{FF2B5EF4-FFF2-40B4-BE49-F238E27FC236}">
                <a16:creationId xmlns:a16="http://schemas.microsoft.com/office/drawing/2014/main" id="{9F47D70B-D8AA-4FF7-A93F-680C5691477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2FE65414-F69C-4B60-AA81-A174D0AC0AB2}"/>
              </a:ext>
            </a:extLst>
          </p:cNvPr>
          <p:cNvSpPr>
            <a:spLocks noGrp="1"/>
          </p:cNvSpPr>
          <p:nvPr>
            <p:ph type="sldNum" sz="quarter" idx="12"/>
          </p:nvPr>
        </p:nvSpPr>
        <p:spPr/>
        <p:txBody>
          <a:bodyPr/>
          <a:lstStyle/>
          <a:p>
            <a:fld id="{D2E81AF1-86B2-4F40-8011-AC6A9142C1CA}" type="slidenum">
              <a:rPr lang="zh-CN" altLang="en-US" smtClean="0"/>
              <a:t>72</a:t>
            </a:fld>
            <a:endParaRPr lang="zh-CN" altLang="en-US"/>
          </a:p>
        </p:txBody>
      </p:sp>
    </p:spTree>
    <p:custDataLst>
      <p:tags r:id="rId1"/>
    </p:custDataLst>
    <p:extLst>
      <p:ext uri="{BB962C8B-B14F-4D97-AF65-F5344CB8AC3E}">
        <p14:creationId xmlns:p14="http://schemas.microsoft.com/office/powerpoint/2010/main" val="312374948"/>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ppt_x"/>
                                          </p:val>
                                        </p:tav>
                                        <p:tav tm="100000">
                                          <p:val>
                                            <p:strVal val="#ppt_x"/>
                                          </p:val>
                                        </p:tav>
                                      </p:tavLst>
                                    </p:anim>
                                    <p:anim calcmode="lin" valueType="num">
                                      <p:cBhvr additive="base">
                                        <p:cTn id="8"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C478D-28C1-46C0-9993-D3A6A7C3D890}"/>
              </a:ext>
            </a:extLst>
          </p:cNvPr>
          <p:cNvSpPr>
            <a:spLocks noGrp="1"/>
          </p:cNvSpPr>
          <p:nvPr>
            <p:ph type="title"/>
          </p:nvPr>
        </p:nvSpPr>
        <p:spPr>
          <a:xfrm>
            <a:off x="539552" y="980728"/>
            <a:ext cx="8229600" cy="1143000"/>
          </a:xfrm>
        </p:spPr>
        <p:txBody>
          <a:bodyPr/>
          <a:lstStyle/>
          <a:p>
            <a:r>
              <a:rPr lang="zh-CN" altLang="en-US" dirty="0"/>
              <a:t>维护性设计</a:t>
            </a:r>
            <a:r>
              <a:rPr lang="en-US" altLang="zh-CN" dirty="0"/>
              <a:t>--ARC-I</a:t>
            </a:r>
            <a:r>
              <a:rPr lang="zh-CN" altLang="en-US" dirty="0"/>
              <a:t>的总连线图</a:t>
            </a:r>
          </a:p>
        </p:txBody>
      </p:sp>
      <p:pic>
        <p:nvPicPr>
          <p:cNvPr id="3" name="图片 2">
            <a:extLst>
              <a:ext uri="{FF2B5EF4-FFF2-40B4-BE49-F238E27FC236}">
                <a16:creationId xmlns:a16="http://schemas.microsoft.com/office/drawing/2014/main" id="{F347C15E-420A-45AC-8BFC-C1D9DD96A023}"/>
              </a:ext>
            </a:extLst>
          </p:cNvPr>
          <p:cNvPicPr/>
          <p:nvPr/>
        </p:nvPicPr>
        <p:blipFill>
          <a:blip r:embed="rId2" cstate="print"/>
          <a:srcRect/>
          <a:stretch>
            <a:fillRect/>
          </a:stretch>
        </p:blipFill>
        <p:spPr bwMode="auto">
          <a:xfrm>
            <a:off x="1539957" y="2852936"/>
            <a:ext cx="5688632" cy="3384376"/>
          </a:xfrm>
          <a:prstGeom prst="rect">
            <a:avLst/>
          </a:prstGeom>
          <a:noFill/>
          <a:ln w="9525">
            <a:solidFill>
              <a:srgbClr val="00B050"/>
            </a:solidFill>
            <a:miter lim="800000"/>
            <a:headEnd/>
            <a:tailEnd/>
          </a:ln>
          <a:effectLst>
            <a:outerShdw blurRad="50800" dist="50800" dir="5400000" sx="1000" sy="1000" algn="ctr" rotWithShape="0">
              <a:srgbClr val="000000"/>
            </a:outerShdw>
          </a:effectLst>
        </p:spPr>
      </p:pic>
      <p:sp>
        <p:nvSpPr>
          <p:cNvPr id="4" name="Rectangle 4">
            <a:extLst>
              <a:ext uri="{FF2B5EF4-FFF2-40B4-BE49-F238E27FC236}">
                <a16:creationId xmlns:a16="http://schemas.microsoft.com/office/drawing/2014/main" id="{0769E4E6-50DA-4EB2-9F56-1D1C931E640B}"/>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00D244B7-386D-4BA1-922A-368E4CE283F1}"/>
              </a:ext>
            </a:extLst>
          </p:cNvPr>
          <p:cNvSpPr>
            <a:spLocks noGrp="1"/>
          </p:cNvSpPr>
          <p:nvPr>
            <p:ph type="sldNum" sz="quarter" idx="12"/>
          </p:nvPr>
        </p:nvSpPr>
        <p:spPr/>
        <p:txBody>
          <a:bodyPr/>
          <a:lstStyle/>
          <a:p>
            <a:fld id="{D2E81AF1-86B2-4F40-8011-AC6A9142C1CA}" type="slidenum">
              <a:rPr lang="zh-CN" altLang="en-US" smtClean="0"/>
              <a:t>73</a:t>
            </a:fld>
            <a:endParaRPr lang="zh-CN" altLang="en-US"/>
          </a:p>
        </p:txBody>
      </p:sp>
    </p:spTree>
    <p:extLst>
      <p:ext uri="{BB962C8B-B14F-4D97-AF65-F5344CB8AC3E}">
        <p14:creationId xmlns:p14="http://schemas.microsoft.com/office/powerpoint/2010/main" val="3114486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4DEA9-F19D-4D70-A241-48AD2EBB7BBC}"/>
              </a:ext>
            </a:extLst>
          </p:cNvPr>
          <p:cNvSpPr>
            <a:spLocks noGrp="1"/>
          </p:cNvSpPr>
          <p:nvPr>
            <p:ph type="title"/>
          </p:nvPr>
        </p:nvSpPr>
        <p:spPr>
          <a:xfrm>
            <a:off x="539552" y="533400"/>
            <a:ext cx="8229600" cy="706090"/>
          </a:xfrm>
        </p:spPr>
        <p:txBody>
          <a:bodyPr>
            <a:normAutofit fontScale="90000"/>
          </a:bodyPr>
          <a:lstStyle/>
          <a:p>
            <a:r>
              <a:rPr lang="zh-CN" altLang="en-US" dirty="0"/>
              <a:t>可维护性设计</a:t>
            </a:r>
            <a:r>
              <a:rPr lang="en-US" altLang="zh-CN" dirty="0"/>
              <a:t>--</a:t>
            </a:r>
            <a:r>
              <a:rPr lang="zh-CN" altLang="en-US" dirty="0"/>
              <a:t>信号转接板</a:t>
            </a:r>
          </a:p>
        </p:txBody>
      </p:sp>
      <p:pic>
        <p:nvPicPr>
          <p:cNvPr id="3" name="图片 2" descr="Multilayer Composite Print">
            <a:extLst>
              <a:ext uri="{FF2B5EF4-FFF2-40B4-BE49-F238E27FC236}">
                <a16:creationId xmlns:a16="http://schemas.microsoft.com/office/drawing/2014/main" id="{933F9E6C-81D2-498E-B348-22B96BCA4AA5}"/>
              </a:ext>
            </a:extLst>
          </p:cNvPr>
          <p:cNvPicPr/>
          <p:nvPr/>
        </p:nvPicPr>
        <p:blipFill>
          <a:blip r:embed="rId2" cstate="print"/>
          <a:srcRect/>
          <a:stretch>
            <a:fillRect/>
          </a:stretch>
        </p:blipFill>
        <p:spPr bwMode="auto">
          <a:xfrm rot="5400000">
            <a:off x="1403759" y="-268064"/>
            <a:ext cx="5935345" cy="8576945"/>
          </a:xfrm>
          <a:prstGeom prst="rect">
            <a:avLst/>
          </a:prstGeom>
          <a:noFill/>
          <a:ln w="9525">
            <a:noFill/>
            <a:miter lim="800000"/>
            <a:headEnd/>
            <a:tailEnd/>
          </a:ln>
        </p:spPr>
      </p:pic>
      <p:sp>
        <p:nvSpPr>
          <p:cNvPr id="4" name="Rectangle 4">
            <a:extLst>
              <a:ext uri="{FF2B5EF4-FFF2-40B4-BE49-F238E27FC236}">
                <a16:creationId xmlns:a16="http://schemas.microsoft.com/office/drawing/2014/main" id="{A4A7F141-3827-4285-B418-43F0466C2489}"/>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5" name="灯片编号占位符 4">
            <a:extLst>
              <a:ext uri="{FF2B5EF4-FFF2-40B4-BE49-F238E27FC236}">
                <a16:creationId xmlns:a16="http://schemas.microsoft.com/office/drawing/2014/main" id="{1ABEB457-AAB1-4E69-8162-2C09E04F67B6}"/>
              </a:ext>
            </a:extLst>
          </p:cNvPr>
          <p:cNvSpPr>
            <a:spLocks noGrp="1"/>
          </p:cNvSpPr>
          <p:nvPr>
            <p:ph type="sldNum" sz="quarter" idx="12"/>
          </p:nvPr>
        </p:nvSpPr>
        <p:spPr/>
        <p:txBody>
          <a:bodyPr/>
          <a:lstStyle/>
          <a:p>
            <a:fld id="{D2E81AF1-86B2-4F40-8011-AC6A9142C1CA}" type="slidenum">
              <a:rPr lang="zh-CN" altLang="en-US" smtClean="0"/>
              <a:t>74</a:t>
            </a:fld>
            <a:endParaRPr lang="zh-CN" altLang="en-US"/>
          </a:p>
        </p:txBody>
      </p:sp>
    </p:spTree>
    <p:extLst>
      <p:ext uri="{BB962C8B-B14F-4D97-AF65-F5344CB8AC3E}">
        <p14:creationId xmlns:p14="http://schemas.microsoft.com/office/powerpoint/2010/main" val="2986626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324E06-725F-4044-9E6F-63969440DCBD}"/>
              </a:ext>
            </a:extLst>
          </p:cNvPr>
          <p:cNvSpPr>
            <a:spLocks noGrp="1"/>
          </p:cNvSpPr>
          <p:nvPr>
            <p:ph type="title"/>
          </p:nvPr>
        </p:nvSpPr>
        <p:spPr/>
        <p:txBody>
          <a:bodyPr/>
          <a:lstStyle/>
          <a:p>
            <a:r>
              <a:rPr lang="zh-CN" altLang="en-US" dirty="0"/>
              <a:t>控制系统外部接口设计</a:t>
            </a:r>
          </a:p>
        </p:txBody>
      </p:sp>
      <p:pic>
        <p:nvPicPr>
          <p:cNvPr id="5" name="图片 4" descr="新松机柜">
            <a:extLst>
              <a:ext uri="{FF2B5EF4-FFF2-40B4-BE49-F238E27FC236}">
                <a16:creationId xmlns:a16="http://schemas.microsoft.com/office/drawing/2014/main" id="{90E5174D-676E-415E-9C60-CA8F229828E3}"/>
              </a:ext>
            </a:extLst>
          </p:cNvPr>
          <p:cNvPicPr/>
          <p:nvPr/>
        </p:nvPicPr>
        <p:blipFill>
          <a:blip r:embed="rId2" cstate="print"/>
          <a:srcRect/>
          <a:stretch>
            <a:fillRect/>
          </a:stretch>
        </p:blipFill>
        <p:spPr bwMode="auto">
          <a:xfrm>
            <a:off x="323528" y="1417638"/>
            <a:ext cx="8208912" cy="5299592"/>
          </a:xfrm>
          <a:prstGeom prst="rect">
            <a:avLst/>
          </a:prstGeom>
          <a:noFill/>
          <a:ln w="9525">
            <a:noFill/>
            <a:miter lim="800000"/>
            <a:headEnd/>
            <a:tailEnd/>
          </a:ln>
        </p:spPr>
      </p:pic>
      <p:sp>
        <p:nvSpPr>
          <p:cNvPr id="6" name="灯片编号占位符 5">
            <a:extLst>
              <a:ext uri="{FF2B5EF4-FFF2-40B4-BE49-F238E27FC236}">
                <a16:creationId xmlns:a16="http://schemas.microsoft.com/office/drawing/2014/main" id="{FF0B6394-1110-4E72-943B-66ACD607F518}"/>
              </a:ext>
            </a:extLst>
          </p:cNvPr>
          <p:cNvSpPr>
            <a:spLocks noGrp="1"/>
          </p:cNvSpPr>
          <p:nvPr>
            <p:ph type="sldNum" sz="quarter" idx="12"/>
          </p:nvPr>
        </p:nvSpPr>
        <p:spPr/>
        <p:txBody>
          <a:bodyPr/>
          <a:lstStyle/>
          <a:p>
            <a:fld id="{D2E81AF1-86B2-4F40-8011-AC6A9142C1CA}" type="slidenum">
              <a:rPr lang="zh-CN" altLang="en-US" smtClean="0"/>
              <a:t>75</a:t>
            </a:fld>
            <a:endParaRPr lang="zh-CN" altLang="en-US"/>
          </a:p>
        </p:txBody>
      </p:sp>
    </p:spTree>
    <p:extLst>
      <p:ext uri="{BB962C8B-B14F-4D97-AF65-F5344CB8AC3E}">
        <p14:creationId xmlns:p14="http://schemas.microsoft.com/office/powerpoint/2010/main" val="186711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lIns="91440" tIns="45720" rIns="91440" bIns="45720" rtlCol="0" anchor="ctr">
            <a:noAutofit/>
          </a:bodyPr>
          <a:lstStyle/>
          <a:p>
            <a:pPr>
              <a:lnSpc>
                <a:spcPct val="125000"/>
              </a:lnSpc>
            </a:pPr>
            <a:r>
              <a:rPr lang="zh-CN" altLang="en-US" sz="3600" b="1" dirty="0">
                <a:latin typeface="黑体" panose="02010609060101010101" pitchFamily="49" charset="-122"/>
                <a:ea typeface="黑体" panose="02010609060101010101" pitchFamily="49" charset="-122"/>
              </a:rPr>
              <a:t>用户界面</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示教盒功能</a:t>
            </a:r>
          </a:p>
        </p:txBody>
      </p:sp>
      <p:sp>
        <p:nvSpPr>
          <p:cNvPr id="22531"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253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22533" name="图片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1438"/>
            <a:ext cx="56261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nvGraphicFramePr>
        <p:xfrm>
          <a:off x="6011863" y="1341438"/>
          <a:ext cx="2819400" cy="4805361"/>
        </p:xfrm>
        <a:graphic>
          <a:graphicData uri="http://schemas.openxmlformats.org/drawingml/2006/table">
            <a:tbl>
              <a:tblPr firstRow="1" firstCol="1" bandRow="1" bandCol="1">
                <a:tableStyleId>{5C22544A-7EE6-4342-B048-85BDC9FD1C3A}</a:tableStyleId>
              </a:tblPr>
              <a:tblGrid>
                <a:gridCol w="504189">
                  <a:extLst>
                    <a:ext uri="{9D8B030D-6E8A-4147-A177-3AD203B41FA5}">
                      <a16:colId xmlns:a16="http://schemas.microsoft.com/office/drawing/2014/main" val="20000"/>
                    </a:ext>
                  </a:extLst>
                </a:gridCol>
                <a:gridCol w="864324">
                  <a:extLst>
                    <a:ext uri="{9D8B030D-6E8A-4147-A177-3AD203B41FA5}">
                      <a16:colId xmlns:a16="http://schemas.microsoft.com/office/drawing/2014/main" val="20001"/>
                    </a:ext>
                  </a:extLst>
                </a:gridCol>
                <a:gridCol w="1450887">
                  <a:extLst>
                    <a:ext uri="{9D8B030D-6E8A-4147-A177-3AD203B41FA5}">
                      <a16:colId xmlns:a16="http://schemas.microsoft.com/office/drawing/2014/main" val="20002"/>
                    </a:ext>
                  </a:extLst>
                </a:gridCol>
              </a:tblGrid>
              <a:tr h="464383">
                <a:tc>
                  <a:txBody>
                    <a:bodyPr/>
                    <a:lstStyle/>
                    <a:p>
                      <a:pPr algn="ctr">
                        <a:lnSpc>
                          <a:spcPct val="150000"/>
                        </a:lnSpc>
                        <a:spcAft>
                          <a:spcPts val="0"/>
                        </a:spcAft>
                      </a:pPr>
                      <a:r>
                        <a:rPr lang="zh-CN" sz="1100" b="1" kern="100" dirty="0">
                          <a:solidFill>
                            <a:schemeClr val="tx1"/>
                          </a:solidFill>
                          <a:effectLst/>
                        </a:rPr>
                        <a:t>标号</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名称</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a:solidFill>
                            <a:schemeClr val="tx1"/>
                          </a:solidFill>
                          <a:effectLst/>
                        </a:rPr>
                        <a:t>功能</a:t>
                      </a:r>
                      <a:endParaRPr lang="zh-CN" sz="1100" b="1" kern="10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0"/>
                  </a:ext>
                </a:extLst>
              </a:tr>
              <a:tr h="1021407">
                <a:tc>
                  <a:txBody>
                    <a:bodyPr/>
                    <a:lstStyle/>
                    <a:p>
                      <a:pPr algn="ctr">
                        <a:lnSpc>
                          <a:spcPct val="150000"/>
                        </a:lnSpc>
                        <a:spcAft>
                          <a:spcPts val="0"/>
                        </a:spcAft>
                      </a:pPr>
                      <a:r>
                        <a:rPr lang="en-US" sz="1100" b="1" kern="100" dirty="0">
                          <a:solidFill>
                            <a:schemeClr val="tx1"/>
                          </a:solidFill>
                          <a:effectLst/>
                        </a:rPr>
                        <a:t>1</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顶部信息栏</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向用户提供示教再现系统当前的运行状态信息，是实时的信息显示区域。</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1"/>
                  </a:ext>
                </a:extLst>
              </a:tr>
              <a:tr h="510703">
                <a:tc>
                  <a:txBody>
                    <a:bodyPr/>
                    <a:lstStyle/>
                    <a:p>
                      <a:pPr algn="ctr">
                        <a:lnSpc>
                          <a:spcPct val="150000"/>
                        </a:lnSpc>
                        <a:spcAft>
                          <a:spcPts val="0"/>
                        </a:spcAft>
                      </a:pPr>
                      <a:r>
                        <a:rPr lang="en-US" sz="1100" b="1" kern="100">
                          <a:solidFill>
                            <a:schemeClr val="tx1"/>
                          </a:solidFill>
                          <a:effectLst/>
                        </a:rPr>
                        <a:t>1(a)</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坐标系状态</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显示当前控制运动的坐标系。</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2"/>
                  </a:ext>
                </a:extLst>
              </a:tr>
              <a:tr h="510703">
                <a:tc>
                  <a:txBody>
                    <a:bodyPr/>
                    <a:lstStyle/>
                    <a:p>
                      <a:pPr algn="ctr">
                        <a:lnSpc>
                          <a:spcPct val="150000"/>
                        </a:lnSpc>
                        <a:spcAft>
                          <a:spcPts val="0"/>
                        </a:spcAft>
                      </a:pPr>
                      <a:r>
                        <a:rPr lang="en-US" sz="1100" b="1" kern="100">
                          <a:solidFill>
                            <a:schemeClr val="tx1"/>
                          </a:solidFill>
                          <a:effectLst/>
                        </a:rPr>
                        <a:t>1(b)</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运动速度状态</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显示当前控制运动的速度状态。</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3"/>
                  </a:ext>
                </a:extLst>
              </a:tr>
              <a:tr h="1021407">
                <a:tc>
                  <a:txBody>
                    <a:bodyPr/>
                    <a:lstStyle/>
                    <a:p>
                      <a:pPr algn="ctr">
                        <a:lnSpc>
                          <a:spcPct val="150000"/>
                        </a:lnSpc>
                        <a:spcAft>
                          <a:spcPts val="0"/>
                        </a:spcAft>
                      </a:pPr>
                      <a:r>
                        <a:rPr lang="en-US" sz="1100" b="1" kern="100" dirty="0">
                          <a:solidFill>
                            <a:schemeClr val="tx1"/>
                          </a:solidFill>
                          <a:effectLst/>
                        </a:rPr>
                        <a:t>1(c)</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运动</a:t>
                      </a:r>
                      <a:r>
                        <a:rPr lang="en-US" sz="1100" b="1" kern="100" dirty="0">
                          <a:solidFill>
                            <a:schemeClr val="tx1"/>
                          </a:solidFill>
                          <a:effectLst/>
                        </a:rPr>
                        <a:t>/</a:t>
                      </a:r>
                      <a:r>
                        <a:rPr lang="zh-CN" sz="1100" b="1" kern="100" dirty="0">
                          <a:solidFill>
                            <a:schemeClr val="tx1"/>
                          </a:solidFill>
                          <a:effectLst/>
                        </a:rPr>
                        <a:t>执行模式</a:t>
                      </a:r>
                      <a:endParaRPr lang="zh-CN" sz="1100" b="1" kern="100" dirty="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示教工作：显示当前本体的运动模式。</a:t>
                      </a:r>
                    </a:p>
                    <a:p>
                      <a:pPr algn="ctr">
                        <a:lnSpc>
                          <a:spcPct val="150000"/>
                        </a:lnSpc>
                        <a:spcAft>
                          <a:spcPts val="0"/>
                        </a:spcAft>
                      </a:pPr>
                      <a:r>
                        <a:rPr lang="zh-CN" sz="1100" b="1" kern="100" dirty="0">
                          <a:solidFill>
                            <a:schemeClr val="tx1"/>
                          </a:solidFill>
                          <a:effectLst/>
                        </a:rPr>
                        <a:t>再现工作：显示示教脚本的执行模式。</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4"/>
                  </a:ext>
                </a:extLst>
              </a:tr>
              <a:tr h="766055">
                <a:tc>
                  <a:txBody>
                    <a:bodyPr/>
                    <a:lstStyle/>
                    <a:p>
                      <a:pPr algn="ctr">
                        <a:lnSpc>
                          <a:spcPct val="150000"/>
                        </a:lnSpc>
                        <a:spcAft>
                          <a:spcPts val="0"/>
                        </a:spcAft>
                      </a:pPr>
                      <a:r>
                        <a:rPr lang="en-US" sz="1100" b="1" kern="100">
                          <a:solidFill>
                            <a:schemeClr val="tx1"/>
                          </a:solidFill>
                          <a:effectLst/>
                        </a:rPr>
                        <a:t>2</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a:solidFill>
                            <a:schemeClr val="tx1"/>
                          </a:solidFill>
                          <a:effectLst/>
                        </a:rPr>
                        <a:t>主要功能区</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向用户提供示教再现系统的主要功能入口。</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5"/>
                  </a:ext>
                </a:extLst>
              </a:tr>
              <a:tr h="510703">
                <a:tc>
                  <a:txBody>
                    <a:bodyPr/>
                    <a:lstStyle/>
                    <a:p>
                      <a:pPr algn="ctr">
                        <a:lnSpc>
                          <a:spcPct val="150000"/>
                        </a:lnSpc>
                        <a:spcAft>
                          <a:spcPts val="0"/>
                        </a:spcAft>
                      </a:pPr>
                      <a:r>
                        <a:rPr lang="en-US" sz="1100" b="1" kern="100">
                          <a:solidFill>
                            <a:schemeClr val="tx1"/>
                          </a:solidFill>
                          <a:effectLst/>
                        </a:rPr>
                        <a:t>3</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a:solidFill>
                            <a:schemeClr val="tx1"/>
                          </a:solidFill>
                          <a:effectLst/>
                        </a:rPr>
                        <a:t>底部信息框</a:t>
                      </a:r>
                      <a:endParaRPr lang="zh-CN" sz="1100" b="1" kern="100">
                        <a:solidFill>
                          <a:schemeClr val="tx1"/>
                        </a:solidFill>
                        <a:effectLst/>
                        <a:latin typeface="Times New Roman"/>
                        <a:ea typeface="宋体"/>
                      </a:endParaRPr>
                    </a:p>
                  </a:txBody>
                  <a:tcPr marL="68598" marR="68598" marT="0" marB="0" anchor="ctr">
                    <a:noFill/>
                  </a:tcPr>
                </a:tc>
                <a:tc>
                  <a:txBody>
                    <a:bodyPr/>
                    <a:lstStyle/>
                    <a:p>
                      <a:pPr algn="ctr">
                        <a:lnSpc>
                          <a:spcPct val="150000"/>
                        </a:lnSpc>
                        <a:spcAft>
                          <a:spcPts val="0"/>
                        </a:spcAft>
                      </a:pPr>
                      <a:r>
                        <a:rPr lang="zh-CN" sz="1100" b="1" kern="100" dirty="0">
                          <a:solidFill>
                            <a:schemeClr val="tx1"/>
                          </a:solidFill>
                          <a:effectLst/>
                        </a:rPr>
                        <a:t>显示当网络通信的状况。</a:t>
                      </a:r>
                      <a:endParaRPr lang="zh-CN" sz="1100" b="1" kern="100" dirty="0">
                        <a:solidFill>
                          <a:schemeClr val="tx1"/>
                        </a:solidFill>
                        <a:effectLst/>
                        <a:latin typeface="Times New Roman"/>
                        <a:ea typeface="宋体"/>
                      </a:endParaRPr>
                    </a:p>
                  </a:txBody>
                  <a:tcPr marL="68598" marR="68598" marT="0" marB="0" anchor="ctr">
                    <a:noFill/>
                  </a:tcPr>
                </a:tc>
                <a:extLst>
                  <a:ext uri="{0D108BD9-81ED-4DB2-BD59-A6C34878D82A}">
                    <a16:rowId xmlns:a16="http://schemas.microsoft.com/office/drawing/2014/main" val="10006"/>
                  </a:ext>
                </a:extLst>
              </a:tr>
            </a:tbl>
          </a:graphicData>
        </a:graphic>
      </p:graphicFrame>
      <p:sp>
        <p:nvSpPr>
          <p:cNvPr id="7" name="Rectangle 4">
            <a:extLst>
              <a:ext uri="{FF2B5EF4-FFF2-40B4-BE49-F238E27FC236}">
                <a16:creationId xmlns:a16="http://schemas.microsoft.com/office/drawing/2014/main" id="{16A4B77C-0192-4C53-A91C-8583B7EE25FE}"/>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3" name="灯片编号占位符 2">
            <a:extLst>
              <a:ext uri="{FF2B5EF4-FFF2-40B4-BE49-F238E27FC236}">
                <a16:creationId xmlns:a16="http://schemas.microsoft.com/office/drawing/2014/main" id="{E30EFCF3-905F-4383-A1BA-14F7D3A5D165}"/>
              </a:ext>
            </a:extLst>
          </p:cNvPr>
          <p:cNvSpPr>
            <a:spLocks noGrp="1"/>
          </p:cNvSpPr>
          <p:nvPr>
            <p:ph type="sldNum" sz="quarter" idx="12"/>
          </p:nvPr>
        </p:nvSpPr>
        <p:spPr/>
        <p:txBody>
          <a:bodyPr/>
          <a:lstStyle/>
          <a:p>
            <a:fld id="{D2E81AF1-86B2-4F40-8011-AC6A9142C1CA}" type="slidenum">
              <a:rPr lang="zh-CN" altLang="en-US" smtClean="0"/>
              <a:t>76</a:t>
            </a:fld>
            <a:endParaRPr lang="zh-CN" altLang="en-US"/>
          </a:p>
        </p:txBody>
      </p:sp>
    </p:spTree>
    <p:extLst>
      <p:ext uri="{BB962C8B-B14F-4D97-AF65-F5344CB8AC3E}">
        <p14:creationId xmlns:p14="http://schemas.microsoft.com/office/powerpoint/2010/main" val="3168468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44624"/>
            <a:ext cx="8229600" cy="1143000"/>
          </a:xfrm>
        </p:spPr>
        <p:txBody>
          <a:bodyPr vert="horz" lIns="91440" tIns="45720" rIns="91440" bIns="45720" rtlCol="0" anchor="ctr">
            <a:noAutofit/>
          </a:bodyPr>
          <a:lstStyle/>
          <a:p>
            <a:pPr>
              <a:lnSpc>
                <a:spcPct val="125000"/>
              </a:lnSpc>
            </a:pPr>
            <a:r>
              <a:rPr lang="zh-CN" altLang="en-US" sz="3600" b="1" dirty="0">
                <a:latin typeface="黑体" panose="02010609060101010101" pitchFamily="49" charset="-122"/>
                <a:ea typeface="黑体" panose="02010609060101010101" pitchFamily="49" charset="-122"/>
              </a:rPr>
              <a:t>用户界面</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示教盒功能</a:t>
            </a:r>
          </a:p>
        </p:txBody>
      </p:sp>
      <p:sp>
        <p:nvSpPr>
          <p:cNvPr id="23555"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355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23557" name="图片 48" descr="D:\2013.10哈尔滨调试报告\运行截图\wceui_0001275609_0000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360488"/>
            <a:ext cx="69056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5E1A5CB2-9785-47A5-B6C6-B2A4A1801BC4}"/>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2ABB0476-6B25-46B6-B453-275560AB0382}"/>
              </a:ext>
            </a:extLst>
          </p:cNvPr>
          <p:cNvSpPr>
            <a:spLocks noGrp="1"/>
          </p:cNvSpPr>
          <p:nvPr>
            <p:ph type="sldNum" sz="quarter" idx="12"/>
          </p:nvPr>
        </p:nvSpPr>
        <p:spPr/>
        <p:txBody>
          <a:bodyPr/>
          <a:lstStyle/>
          <a:p>
            <a:fld id="{D2E81AF1-86B2-4F40-8011-AC6A9142C1CA}" type="slidenum">
              <a:rPr lang="zh-CN" altLang="en-US" smtClean="0"/>
              <a:t>77</a:t>
            </a:fld>
            <a:endParaRPr lang="zh-CN" altLang="en-US"/>
          </a:p>
        </p:txBody>
      </p:sp>
    </p:spTree>
    <p:extLst>
      <p:ext uri="{BB962C8B-B14F-4D97-AF65-F5344CB8AC3E}">
        <p14:creationId xmlns:p14="http://schemas.microsoft.com/office/powerpoint/2010/main" val="3290346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44624"/>
            <a:ext cx="8229600" cy="1143000"/>
          </a:xfrm>
        </p:spPr>
        <p:txBody>
          <a:bodyPr vert="horz" lIns="91440" tIns="45720" rIns="91440" bIns="45720" rtlCol="0" anchor="ctr">
            <a:noAutofit/>
          </a:bodyPr>
          <a:lstStyle/>
          <a:p>
            <a:pPr>
              <a:lnSpc>
                <a:spcPct val="125000"/>
              </a:lnSpc>
            </a:pPr>
            <a:r>
              <a:rPr lang="zh-CN" altLang="en-US" sz="3600" b="1" dirty="0">
                <a:latin typeface="黑体" panose="02010609060101010101" pitchFamily="49" charset="-122"/>
                <a:ea typeface="黑体" panose="02010609060101010101" pitchFamily="49" charset="-122"/>
              </a:rPr>
              <a:t>用户界面</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示教盒功能</a:t>
            </a:r>
          </a:p>
        </p:txBody>
      </p:sp>
      <p:sp>
        <p:nvSpPr>
          <p:cNvPr id="24579" name="Rectangle 5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4580"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24581" name="图片 7" descr="D:\2013.10哈尔滨调试报告\运行截图\wceui_0001750290_0000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1268413"/>
            <a:ext cx="690403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56E46907-775B-46BF-AA77-C8CDD6D0715D}"/>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F043F4A0-2E7B-4174-BC73-64A7E1761F22}"/>
              </a:ext>
            </a:extLst>
          </p:cNvPr>
          <p:cNvSpPr>
            <a:spLocks noGrp="1"/>
          </p:cNvSpPr>
          <p:nvPr>
            <p:ph type="sldNum" sz="quarter" idx="12"/>
          </p:nvPr>
        </p:nvSpPr>
        <p:spPr/>
        <p:txBody>
          <a:bodyPr/>
          <a:lstStyle/>
          <a:p>
            <a:fld id="{D2E81AF1-86B2-4F40-8011-AC6A9142C1CA}" type="slidenum">
              <a:rPr lang="zh-CN" altLang="en-US" smtClean="0"/>
              <a:t>78</a:t>
            </a:fld>
            <a:endParaRPr lang="zh-CN" altLang="en-US"/>
          </a:p>
        </p:txBody>
      </p:sp>
    </p:spTree>
    <p:extLst>
      <p:ext uri="{BB962C8B-B14F-4D97-AF65-F5344CB8AC3E}">
        <p14:creationId xmlns:p14="http://schemas.microsoft.com/office/powerpoint/2010/main" val="1337902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68304" y="1628800"/>
            <a:ext cx="8886429" cy="4999484"/>
          </a:xfrm>
          <a:prstGeom prst="rect">
            <a:avLst/>
          </a:prstGeom>
          <a:noFill/>
          <a:ln w="9525">
            <a:noFill/>
            <a:miter lim="800000"/>
            <a:headEnd/>
            <a:tailEnd/>
          </a:ln>
        </p:spPr>
      </p:pic>
      <p:sp>
        <p:nvSpPr>
          <p:cNvPr id="22531" name="Text Box 3"/>
          <p:cNvSpPr txBox="1">
            <a:spLocks noChangeArrowheads="1"/>
          </p:cNvSpPr>
          <p:nvPr/>
        </p:nvSpPr>
        <p:spPr bwMode="auto">
          <a:xfrm>
            <a:off x="2051720" y="332656"/>
            <a:ext cx="6445995" cy="689612"/>
          </a:xfrm>
          <a:prstGeom prst="rect">
            <a:avLst/>
          </a:prstGeom>
        </p:spPr>
        <p:txBody>
          <a:bodyPr vert="horz" lIns="91440" tIns="45720" rIns="91440" bIns="45720" rtlCol="0" anchor="ctr">
            <a:noAutofit/>
          </a:bodyPr>
          <a:lstStyle>
            <a:lvl1pPr fontAlgn="auto">
              <a:lnSpc>
                <a:spcPct val="125000"/>
              </a:lnSpc>
              <a:spcBef>
                <a:spcPct val="0"/>
              </a:spcBef>
              <a:spcAft>
                <a:spcPts val="0"/>
              </a:spcAft>
              <a:buNone/>
              <a:defRPr sz="3600" b="1">
                <a:latin typeface="黑体" panose="02010609060101010101" pitchFamily="49" charset="-122"/>
                <a:ea typeface="黑体" panose="02010609060101010101" pitchFamily="49" charset="-122"/>
                <a:cs typeface="+mj-cs"/>
              </a:defRPr>
            </a:lvl1pPr>
          </a:lstStyle>
          <a:p>
            <a:r>
              <a:rPr lang="zh-CN" altLang="en-US" dirty="0"/>
              <a:t>弧焊机器人控制系统</a:t>
            </a:r>
          </a:p>
        </p:txBody>
      </p:sp>
      <p:sp>
        <p:nvSpPr>
          <p:cNvPr id="4" name="椭圆 3"/>
          <p:cNvSpPr/>
          <p:nvPr/>
        </p:nvSpPr>
        <p:spPr>
          <a:xfrm>
            <a:off x="827584" y="2492896"/>
            <a:ext cx="2952750" cy="41767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Rectangle 4">
            <a:extLst>
              <a:ext uri="{FF2B5EF4-FFF2-40B4-BE49-F238E27FC236}">
                <a16:creationId xmlns:a16="http://schemas.microsoft.com/office/drawing/2014/main" id="{32BF1F20-FAFB-4B82-B5E3-FCA1CF276DE0}"/>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5BC58095-359B-4F2A-93A0-B54C468FA713}"/>
              </a:ext>
            </a:extLst>
          </p:cNvPr>
          <p:cNvSpPr>
            <a:spLocks noGrp="1"/>
          </p:cNvSpPr>
          <p:nvPr>
            <p:ph type="sldNum" sz="quarter" idx="12"/>
          </p:nvPr>
        </p:nvSpPr>
        <p:spPr/>
        <p:txBody>
          <a:bodyPr/>
          <a:lstStyle/>
          <a:p>
            <a:fld id="{D2E81AF1-86B2-4F40-8011-AC6A9142C1CA}" type="slidenum">
              <a:rPr lang="zh-CN" altLang="en-US" smtClean="0"/>
              <a:t>79</a:t>
            </a:fld>
            <a:endParaRPr lang="zh-CN" altLang="en-US"/>
          </a:p>
        </p:txBody>
      </p:sp>
    </p:spTree>
    <p:extLst>
      <p:ext uri="{BB962C8B-B14F-4D97-AF65-F5344CB8AC3E}">
        <p14:creationId xmlns:p14="http://schemas.microsoft.com/office/powerpoint/2010/main" val="2288965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Oval 3" descr="花岗岩"/>
          <p:cNvSpPr>
            <a:spLocks noChangeArrowheads="1"/>
          </p:cNvSpPr>
          <p:nvPr/>
        </p:nvSpPr>
        <p:spPr bwMode="auto">
          <a:xfrm>
            <a:off x="971600" y="1340768"/>
            <a:ext cx="7127875" cy="3527425"/>
          </a:xfrm>
          <a:prstGeom prst="ellipse">
            <a:avLst/>
          </a:prstGeom>
          <a:blipFill dpi="0" rotWithShape="1">
            <a:blip r:embed="rId2"/>
            <a:srcRect/>
            <a:tile tx="0" ty="0" sx="100000" sy="100000" flip="none" algn="tl"/>
          </a:blipFill>
          <a:ln w="19050"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dirty="0">
                <a:solidFill>
                  <a:srgbClr val="FC3A3A"/>
                </a:solidFill>
                <a:effectLst>
                  <a:outerShdw blurRad="38100" dist="38100" dir="2700000" algn="tl">
                    <a:srgbClr val="000000"/>
                  </a:outerShdw>
                </a:effectLst>
                <a:ea typeface="宋体" pitchFamily="2" charset="-122"/>
              </a:rPr>
              <a:t>2.2 </a:t>
            </a:r>
            <a:r>
              <a:rPr kumimoji="1" lang="zh-CN" altLang="zh-CN" sz="4000" b="1" dirty="0">
                <a:solidFill>
                  <a:srgbClr val="FC3A3A"/>
                </a:solidFill>
                <a:effectLst>
                  <a:outerShdw blurRad="38100" dist="38100" dir="2700000" algn="tl">
                    <a:srgbClr val="000000"/>
                  </a:outerShdw>
                </a:effectLst>
                <a:ea typeface="宋体" pitchFamily="2" charset="-122"/>
              </a:rPr>
              <a:t>机器人</a:t>
            </a:r>
            <a:r>
              <a:rPr kumimoji="1" lang="zh-CN" altLang="en-US" sz="4000" b="1" dirty="0">
                <a:solidFill>
                  <a:srgbClr val="FC3A3A"/>
                </a:solidFill>
                <a:effectLst>
                  <a:outerShdw blurRad="38100" dist="38100" dir="2700000" algn="tl">
                    <a:srgbClr val="000000"/>
                  </a:outerShdw>
                </a:effectLst>
                <a:ea typeface="宋体" pitchFamily="2" charset="-122"/>
              </a:rPr>
              <a:t>性能参数</a:t>
            </a:r>
          </a:p>
        </p:txBody>
      </p:sp>
      <p:sp>
        <p:nvSpPr>
          <p:cNvPr id="2" name="灯片编号占位符 1">
            <a:extLst>
              <a:ext uri="{FF2B5EF4-FFF2-40B4-BE49-F238E27FC236}">
                <a16:creationId xmlns:a16="http://schemas.microsoft.com/office/drawing/2014/main" id="{200E4386-A976-404A-8079-92A7607D8CB4}"/>
              </a:ext>
            </a:extLst>
          </p:cNvPr>
          <p:cNvSpPr>
            <a:spLocks noGrp="1"/>
          </p:cNvSpPr>
          <p:nvPr>
            <p:ph type="sldNum" sz="quarter" idx="12"/>
          </p:nvPr>
        </p:nvSpPr>
        <p:spPr/>
        <p:txBody>
          <a:bodyPr/>
          <a:lstStyle/>
          <a:p>
            <a:fld id="{D2E81AF1-86B2-4F40-8011-AC6A9142C1CA}" type="slidenum">
              <a:rPr lang="zh-CN" altLang="en-US" smtClean="0"/>
              <a:t>8</a:t>
            </a:fld>
            <a:endParaRPr lang="zh-CN" altLang="en-US"/>
          </a:p>
        </p:txBody>
      </p:sp>
    </p:spTree>
    <p:extLst>
      <p:ext uri="{BB962C8B-B14F-4D97-AF65-F5344CB8AC3E}">
        <p14:creationId xmlns:p14="http://schemas.microsoft.com/office/powerpoint/2010/main" val="1249160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7778" name="Rectangle 2"/>
          <p:cNvSpPr>
            <a:spLocks noGrp="1" noChangeArrowheads="1"/>
          </p:cNvSpPr>
          <p:nvPr>
            <p:ph type="ctrTitle"/>
          </p:nvPr>
        </p:nvSpPr>
        <p:spPr>
          <a:xfrm>
            <a:off x="971550" y="692150"/>
            <a:ext cx="7200900" cy="647700"/>
          </a:xfrm>
        </p:spPr>
        <p:txBody>
          <a:bodyPr rtlCol="0">
            <a:normAutofit/>
          </a:bodyPr>
          <a:lstStyle/>
          <a:p>
            <a:pPr eaLnBrk="1" fontAlgn="auto" hangingPunct="1">
              <a:lnSpc>
                <a:spcPct val="125000"/>
              </a:lnSpc>
              <a:spcAft>
                <a:spcPts val="0"/>
              </a:spcAft>
              <a:defRPr/>
            </a:pPr>
            <a:r>
              <a:rPr lang="en-US" altLang="zh-CN" sz="3200" b="1" dirty="0">
                <a:solidFill>
                  <a:srgbClr val="FF0000"/>
                </a:solidFill>
                <a:latin typeface="黑体" pitchFamily="49" charset="-122"/>
                <a:ea typeface="黑体" pitchFamily="49" charset="-122"/>
              </a:rPr>
              <a:t>6kg</a:t>
            </a:r>
            <a:r>
              <a:rPr lang="zh-CN" altLang="zh-CN" sz="3200" b="1" dirty="0">
                <a:solidFill>
                  <a:srgbClr val="FF0000"/>
                </a:solidFill>
                <a:latin typeface="黑体" pitchFamily="49" charset="-122"/>
                <a:ea typeface="黑体" pitchFamily="49" charset="-122"/>
              </a:rPr>
              <a:t>弧焊机器人控制器样机</a:t>
            </a:r>
            <a:r>
              <a:rPr lang="zh-CN" altLang="en-US" sz="3200" b="1" dirty="0">
                <a:solidFill>
                  <a:srgbClr val="FF0000"/>
                </a:solidFill>
                <a:latin typeface="黑体" pitchFamily="49" charset="-122"/>
                <a:ea typeface="黑体" pitchFamily="49" charset="-122"/>
              </a:rPr>
              <a:t>完成情况</a:t>
            </a:r>
          </a:p>
        </p:txBody>
      </p:sp>
      <p:graphicFrame>
        <p:nvGraphicFramePr>
          <p:cNvPr id="587816" name="Group 40"/>
          <p:cNvGraphicFramePr>
            <a:graphicFrameLocks noGrp="1"/>
          </p:cNvGraphicFramePr>
          <p:nvPr/>
        </p:nvGraphicFramePr>
        <p:xfrm>
          <a:off x="323850" y="1773238"/>
          <a:ext cx="8208590" cy="4572000"/>
        </p:xfrm>
        <a:graphic>
          <a:graphicData uri="http://schemas.openxmlformats.org/drawingml/2006/table">
            <a:tbl>
              <a:tblPr/>
              <a:tblGrid>
                <a:gridCol w="3672086">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003399"/>
                          </a:solidFill>
                          <a:effectLst/>
                          <a:latin typeface="仿宋_GB2312" pitchFamily="49" charset="-122"/>
                          <a:ea typeface="仿宋_GB2312" pitchFamily="49" charset="-122"/>
                        </a:rPr>
                        <a:t>课题考核指标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3399"/>
                          </a:solidFill>
                          <a:effectLst/>
                          <a:latin typeface="仿宋_GB2312" pitchFamily="49" charset="-122"/>
                          <a:ea typeface="仿宋_GB2312" pitchFamily="49" charset="-122"/>
                        </a:rPr>
                        <a:t>实际完成情况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860425">
                <a:tc>
                  <a:txBody>
                    <a:bodyPr/>
                    <a:lstStyle/>
                    <a:p>
                      <a:r>
                        <a:rPr lang="zh-CN" altLang="zh-CN" sz="2400" kern="1200" dirty="0">
                          <a:solidFill>
                            <a:schemeClr val="tx1"/>
                          </a:solidFill>
                          <a:latin typeface="+mn-lt"/>
                          <a:ea typeface="+mn-ea"/>
                          <a:cs typeface="+mn-cs"/>
                        </a:rPr>
                        <a:t>控制轴数</a:t>
                      </a:r>
                      <a:r>
                        <a:rPr lang="en-US" altLang="zh-CN" sz="2400" kern="1200" dirty="0">
                          <a:solidFill>
                            <a:schemeClr val="tx1"/>
                          </a:solidFill>
                          <a:latin typeface="+mn-lt"/>
                          <a:ea typeface="+mn-ea"/>
                          <a:cs typeface="+mn-cs"/>
                        </a:rPr>
                        <a:t>6~16</a:t>
                      </a:r>
                      <a:r>
                        <a:rPr lang="zh-CN" altLang="zh-CN" sz="2400" kern="1200" dirty="0">
                          <a:solidFill>
                            <a:schemeClr val="tx1"/>
                          </a:solidFill>
                          <a:latin typeface="+mn-lt"/>
                          <a:ea typeface="+mn-ea"/>
                          <a:cs typeface="+mn-cs"/>
                        </a:rPr>
                        <a:t>轴，绝对编码器位置检测，伺服电机驱动，具备示教再现功能，支持以太网和现场总线通讯，电机端单轴控制精度</a:t>
                      </a:r>
                      <a:r>
                        <a:rPr lang="en-US" altLang="zh-CN" sz="2400" kern="1200" dirty="0">
                          <a:solidFill>
                            <a:schemeClr val="tx1"/>
                          </a:solidFill>
                          <a:latin typeface="+mn-lt"/>
                          <a:ea typeface="+mn-ea"/>
                          <a:cs typeface="+mn-cs"/>
                        </a:rPr>
                        <a:t>100</a:t>
                      </a:r>
                      <a:r>
                        <a:rPr lang="zh-CN" altLang="zh-CN" sz="2400" kern="1200" dirty="0">
                          <a:solidFill>
                            <a:schemeClr val="tx1"/>
                          </a:solidFill>
                          <a:latin typeface="+mn-lt"/>
                          <a:ea typeface="+mn-ea"/>
                          <a:cs typeface="+mn-cs"/>
                        </a:rPr>
                        <a:t>角秒；示教方式包括：关节坐标、直角坐标、工具坐标和用户坐标；具有双机器人及外部轴协调控制功能；焊缝跟踪和多层焊功能。</a:t>
                      </a:r>
                      <a:endParaRPr kumimoji="1" lang="zh-CN" altLang="en-US" sz="2400" b="1" i="0" u="none" strike="noStrike" cap="none" normalizeH="0" baseline="0" dirty="0">
                        <a:ln>
                          <a:noFill/>
                        </a:ln>
                        <a:solidFill>
                          <a:srgbClr val="003399"/>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r>
                        <a:rPr lang="zh-CN" altLang="zh-CN" sz="2400" b="1" kern="1200" dirty="0">
                          <a:solidFill>
                            <a:srgbClr val="002060"/>
                          </a:solidFill>
                          <a:latin typeface="黑体" pitchFamily="49" charset="-122"/>
                          <a:ea typeface="黑体" pitchFamily="49" charset="-122"/>
                          <a:cs typeface="+mn-cs"/>
                        </a:rPr>
                        <a:t>控制轴数</a:t>
                      </a:r>
                      <a:r>
                        <a:rPr lang="en-US" altLang="zh-CN" sz="2400" b="1" kern="1200" dirty="0">
                          <a:solidFill>
                            <a:srgbClr val="002060"/>
                          </a:solidFill>
                          <a:latin typeface="黑体" pitchFamily="49" charset="-122"/>
                          <a:ea typeface="黑体" pitchFamily="49" charset="-122"/>
                          <a:cs typeface="+mn-cs"/>
                        </a:rPr>
                        <a:t>6</a:t>
                      </a:r>
                      <a:r>
                        <a:rPr lang="zh-CN" altLang="zh-CN" sz="2400" b="1" kern="1200" dirty="0">
                          <a:solidFill>
                            <a:srgbClr val="002060"/>
                          </a:solidFill>
                          <a:latin typeface="黑体" pitchFamily="49" charset="-122"/>
                          <a:ea typeface="黑体" pitchFamily="49" charset="-122"/>
                          <a:cs typeface="+mn-cs"/>
                        </a:rPr>
                        <a:t>轴，</a:t>
                      </a:r>
                      <a:r>
                        <a:rPr lang="zh-CN" altLang="en-US" sz="2400" b="1" kern="1200" dirty="0">
                          <a:solidFill>
                            <a:srgbClr val="002060"/>
                          </a:solidFill>
                          <a:latin typeface="黑体" pitchFamily="49" charset="-122"/>
                          <a:ea typeface="黑体" pitchFamily="49" charset="-122"/>
                          <a:cs typeface="+mn-cs"/>
                        </a:rPr>
                        <a:t>通过</a:t>
                      </a:r>
                      <a:r>
                        <a:rPr lang="en-US" altLang="zh-CN" sz="2400" b="1" kern="1200" dirty="0">
                          <a:solidFill>
                            <a:srgbClr val="002060"/>
                          </a:solidFill>
                          <a:latin typeface="黑体" pitchFamily="49" charset="-122"/>
                          <a:ea typeface="黑体" pitchFamily="49" charset="-122"/>
                          <a:cs typeface="+mn-cs"/>
                        </a:rPr>
                        <a:t>CAN</a:t>
                      </a:r>
                      <a:r>
                        <a:rPr lang="zh-CN" altLang="en-US" sz="2400" b="1" kern="1200" dirty="0">
                          <a:solidFill>
                            <a:srgbClr val="002060"/>
                          </a:solidFill>
                          <a:latin typeface="黑体" pitchFamily="49" charset="-122"/>
                          <a:ea typeface="黑体" pitchFamily="49" charset="-122"/>
                          <a:cs typeface="+mn-cs"/>
                        </a:rPr>
                        <a:t>总线，可扩展到</a:t>
                      </a:r>
                      <a:r>
                        <a:rPr lang="en-US" altLang="zh-CN" sz="2400" b="1" kern="1200" dirty="0">
                          <a:solidFill>
                            <a:srgbClr val="002060"/>
                          </a:solidFill>
                          <a:latin typeface="黑体" pitchFamily="49" charset="-122"/>
                          <a:ea typeface="黑体" pitchFamily="49" charset="-122"/>
                          <a:cs typeface="+mn-cs"/>
                        </a:rPr>
                        <a:t>32</a:t>
                      </a:r>
                      <a:r>
                        <a:rPr lang="zh-CN" altLang="en-US" sz="2400" b="1" kern="1200" dirty="0">
                          <a:solidFill>
                            <a:srgbClr val="002060"/>
                          </a:solidFill>
                          <a:latin typeface="黑体" pitchFamily="49" charset="-122"/>
                          <a:ea typeface="黑体" pitchFamily="49" charset="-122"/>
                          <a:cs typeface="+mn-cs"/>
                        </a:rPr>
                        <a:t>轴。支持安川</a:t>
                      </a:r>
                      <a:r>
                        <a:rPr lang="zh-CN" altLang="zh-CN" sz="2400" b="1" kern="1200" dirty="0">
                          <a:solidFill>
                            <a:srgbClr val="002060"/>
                          </a:solidFill>
                          <a:latin typeface="黑体" pitchFamily="49" charset="-122"/>
                          <a:ea typeface="黑体" pitchFamily="49" charset="-122"/>
                          <a:cs typeface="+mn-cs"/>
                        </a:rPr>
                        <a:t>绝对编码器位置检测，</a:t>
                      </a:r>
                      <a:r>
                        <a:rPr lang="zh-CN" altLang="en-US" sz="2400" b="1" kern="1200" dirty="0">
                          <a:solidFill>
                            <a:srgbClr val="002060"/>
                          </a:solidFill>
                          <a:latin typeface="黑体" pitchFamily="49" charset="-122"/>
                          <a:ea typeface="黑体" pitchFamily="49" charset="-122"/>
                          <a:cs typeface="+mn-cs"/>
                        </a:rPr>
                        <a:t>支持安川</a:t>
                      </a:r>
                      <a:r>
                        <a:rPr lang="zh-CN" altLang="zh-CN" sz="2400" b="1" kern="1200" dirty="0">
                          <a:solidFill>
                            <a:srgbClr val="002060"/>
                          </a:solidFill>
                          <a:latin typeface="黑体" pitchFamily="49" charset="-122"/>
                          <a:ea typeface="黑体" pitchFamily="49" charset="-122"/>
                          <a:cs typeface="+mn-cs"/>
                        </a:rPr>
                        <a:t>伺服电机驱动，具备示教再现功能，支持以太网和</a:t>
                      </a:r>
                      <a:r>
                        <a:rPr lang="en-US" altLang="zh-CN" sz="2400" b="1" kern="1200" dirty="0">
                          <a:solidFill>
                            <a:srgbClr val="002060"/>
                          </a:solidFill>
                          <a:latin typeface="黑体" pitchFamily="49" charset="-122"/>
                          <a:ea typeface="黑体" pitchFamily="49" charset="-122"/>
                          <a:cs typeface="+mn-cs"/>
                        </a:rPr>
                        <a:t>CAN</a:t>
                      </a:r>
                      <a:r>
                        <a:rPr lang="zh-CN" altLang="zh-CN" sz="2400" b="1" kern="1200" dirty="0">
                          <a:solidFill>
                            <a:srgbClr val="002060"/>
                          </a:solidFill>
                          <a:latin typeface="黑体" pitchFamily="49" charset="-122"/>
                          <a:ea typeface="黑体" pitchFamily="49" charset="-122"/>
                          <a:cs typeface="+mn-cs"/>
                        </a:rPr>
                        <a:t>总线通讯，电机端单轴控制精度</a:t>
                      </a:r>
                      <a:r>
                        <a:rPr lang="en-US" altLang="zh-CN" sz="2400" b="1" kern="1200" dirty="0">
                          <a:solidFill>
                            <a:srgbClr val="002060"/>
                          </a:solidFill>
                          <a:latin typeface="黑体" pitchFamily="49" charset="-122"/>
                          <a:ea typeface="黑体" pitchFamily="49" charset="-122"/>
                          <a:cs typeface="+mn-cs"/>
                        </a:rPr>
                        <a:t>15.8</a:t>
                      </a:r>
                      <a:r>
                        <a:rPr lang="zh-CN" altLang="zh-CN" sz="2400" b="1" kern="1200" dirty="0">
                          <a:solidFill>
                            <a:srgbClr val="002060"/>
                          </a:solidFill>
                          <a:latin typeface="黑体" pitchFamily="49" charset="-122"/>
                          <a:ea typeface="黑体" pitchFamily="49" charset="-122"/>
                          <a:cs typeface="+mn-cs"/>
                        </a:rPr>
                        <a:t>角秒；示教方式包括：关节坐标、直角坐标、工具坐标和用户坐标；</a:t>
                      </a:r>
                      <a:r>
                        <a:rPr lang="zh-CN" altLang="en-US" sz="2400" b="1" kern="1200" dirty="0">
                          <a:solidFill>
                            <a:srgbClr val="002060"/>
                          </a:solidFill>
                          <a:latin typeface="黑体" pitchFamily="49" charset="-122"/>
                          <a:ea typeface="黑体" pitchFamily="49" charset="-122"/>
                          <a:cs typeface="+mn-cs"/>
                        </a:rPr>
                        <a:t>通过</a:t>
                      </a:r>
                      <a:r>
                        <a:rPr lang="en-US" altLang="zh-CN" sz="2400" b="1" kern="1200" dirty="0">
                          <a:solidFill>
                            <a:srgbClr val="002060"/>
                          </a:solidFill>
                          <a:latin typeface="黑体" pitchFamily="49" charset="-122"/>
                          <a:ea typeface="黑体" pitchFamily="49" charset="-122"/>
                          <a:cs typeface="+mn-cs"/>
                        </a:rPr>
                        <a:t>CAN</a:t>
                      </a:r>
                      <a:r>
                        <a:rPr lang="zh-CN" altLang="en-US" sz="2400" b="1" kern="1200" dirty="0">
                          <a:solidFill>
                            <a:srgbClr val="002060"/>
                          </a:solidFill>
                          <a:latin typeface="黑体" pitchFamily="49" charset="-122"/>
                          <a:ea typeface="黑体" pitchFamily="49" charset="-122"/>
                          <a:cs typeface="+mn-cs"/>
                        </a:rPr>
                        <a:t>总线，</a:t>
                      </a:r>
                      <a:r>
                        <a:rPr lang="zh-CN" altLang="zh-CN" sz="2400" b="1" kern="1200" dirty="0">
                          <a:solidFill>
                            <a:srgbClr val="002060"/>
                          </a:solidFill>
                          <a:latin typeface="黑体" pitchFamily="49" charset="-122"/>
                          <a:ea typeface="黑体" pitchFamily="49" charset="-122"/>
                          <a:cs typeface="+mn-cs"/>
                        </a:rPr>
                        <a:t>具有双机器人及外部轴协调控制功能；</a:t>
                      </a:r>
                      <a:r>
                        <a:rPr lang="zh-CN" altLang="en-US" sz="2400" b="1" kern="1200" dirty="0">
                          <a:solidFill>
                            <a:srgbClr val="002060"/>
                          </a:solidFill>
                          <a:latin typeface="黑体" pitchFamily="49" charset="-122"/>
                          <a:ea typeface="黑体" pitchFamily="49" charset="-122"/>
                          <a:cs typeface="+mn-cs"/>
                        </a:rPr>
                        <a:t>加入视觉传感器，</a:t>
                      </a:r>
                      <a:r>
                        <a:rPr lang="zh-CN" altLang="zh-CN" sz="2400" b="1" kern="1200" dirty="0">
                          <a:solidFill>
                            <a:srgbClr val="002060"/>
                          </a:solidFill>
                          <a:latin typeface="黑体" pitchFamily="49" charset="-122"/>
                          <a:ea typeface="黑体" pitchFamily="49" charset="-122"/>
                          <a:cs typeface="+mn-cs"/>
                        </a:rPr>
                        <a:t>具有焊缝跟踪</a:t>
                      </a:r>
                      <a:r>
                        <a:rPr lang="zh-CN" altLang="en-US" sz="2400" b="1" kern="1200" dirty="0">
                          <a:solidFill>
                            <a:srgbClr val="002060"/>
                          </a:solidFill>
                          <a:latin typeface="黑体" pitchFamily="49" charset="-122"/>
                          <a:ea typeface="黑体" pitchFamily="49" charset="-122"/>
                          <a:cs typeface="+mn-cs"/>
                        </a:rPr>
                        <a:t>和纠偏</a:t>
                      </a:r>
                      <a:r>
                        <a:rPr lang="zh-CN" altLang="zh-CN" sz="2400" b="1" kern="1200" dirty="0">
                          <a:solidFill>
                            <a:srgbClr val="002060"/>
                          </a:solidFill>
                          <a:latin typeface="黑体" pitchFamily="49" charset="-122"/>
                          <a:ea typeface="黑体" pitchFamily="49" charset="-122"/>
                          <a:cs typeface="+mn-cs"/>
                        </a:rPr>
                        <a:t>功能。</a:t>
                      </a:r>
                      <a:endParaRPr kumimoji="1" lang="zh-CN" altLang="en-US" sz="2400" b="1" i="0" u="none" strike="noStrike" cap="none" normalizeH="0" baseline="0" dirty="0">
                        <a:ln>
                          <a:noFill/>
                        </a:ln>
                        <a:solidFill>
                          <a:srgbClr val="002060"/>
                        </a:solidFill>
                        <a:effectLst/>
                        <a:latin typeface="黑体" pitchFamily="49" charset="-122"/>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4" name="Rectangle 4">
            <a:extLst>
              <a:ext uri="{FF2B5EF4-FFF2-40B4-BE49-F238E27FC236}">
                <a16:creationId xmlns:a16="http://schemas.microsoft.com/office/drawing/2014/main" id="{7299D603-DDFB-4A0F-97CF-C0B5A1EBF444}"/>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2.5</a:t>
            </a:r>
            <a:r>
              <a:rPr lang="zh-CN" altLang="en-US" i="1" dirty="0">
                <a:latin typeface="宋体" charset="-122"/>
                <a:ea typeface="宋体" charset="-122"/>
              </a:rPr>
              <a:t> 设计实例</a:t>
            </a:r>
            <a:endParaRPr kumimoji="0" lang="zh-CN" altLang="en-US" i="1" dirty="0">
              <a:latin typeface="宋体" charset="-122"/>
              <a:ea typeface="宋体" charset="-122"/>
            </a:endParaRPr>
          </a:p>
        </p:txBody>
      </p:sp>
      <p:sp>
        <p:nvSpPr>
          <p:cNvPr id="2" name="灯片编号占位符 1">
            <a:extLst>
              <a:ext uri="{FF2B5EF4-FFF2-40B4-BE49-F238E27FC236}">
                <a16:creationId xmlns:a16="http://schemas.microsoft.com/office/drawing/2014/main" id="{0C51FFE3-594D-46EC-83CB-FE17612B6DE6}"/>
              </a:ext>
            </a:extLst>
          </p:cNvPr>
          <p:cNvSpPr>
            <a:spLocks noGrp="1"/>
          </p:cNvSpPr>
          <p:nvPr>
            <p:ph type="sldNum" sz="quarter" idx="12"/>
          </p:nvPr>
        </p:nvSpPr>
        <p:spPr/>
        <p:txBody>
          <a:bodyPr/>
          <a:lstStyle/>
          <a:p>
            <a:fld id="{D2E81AF1-86B2-4F40-8011-AC6A9142C1CA}" type="slidenum">
              <a:rPr lang="zh-CN" altLang="en-US" smtClean="0"/>
              <a:t>80</a:t>
            </a:fld>
            <a:endParaRPr lang="zh-CN" altLang="en-US"/>
          </a:p>
        </p:txBody>
      </p:sp>
    </p:spTree>
    <p:extLst>
      <p:ext uri="{BB962C8B-B14F-4D97-AF65-F5344CB8AC3E}">
        <p14:creationId xmlns:p14="http://schemas.microsoft.com/office/powerpoint/2010/main" val="426936902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836712"/>
            <a:ext cx="7717177" cy="2492990"/>
          </a:xfrm>
          <a:prstGeom prst="rect">
            <a:avLst/>
          </a:prstGeom>
          <a:noFill/>
        </p:spPr>
        <p:txBody>
          <a:bodyPr wrap="none" rtlCol="0">
            <a:spAutoFit/>
          </a:bodyPr>
          <a:lstStyle/>
          <a:p>
            <a:r>
              <a:rPr lang="zh-CN" altLang="en-US" sz="3600" dirty="0">
                <a:solidFill>
                  <a:srgbClr val="002060"/>
                </a:solidFill>
              </a:rPr>
              <a:t>主要参考文献：</a:t>
            </a:r>
            <a:endParaRPr lang="en-US" altLang="zh-CN" sz="3600" dirty="0">
              <a:solidFill>
                <a:srgbClr val="002060"/>
              </a:solidFill>
            </a:endParaRPr>
          </a:p>
          <a:p>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[1] </a:t>
            </a:r>
            <a:r>
              <a:rPr lang="zh-CN" altLang="en-US" sz="2000" dirty="0">
                <a:solidFill>
                  <a:srgbClr val="002060"/>
                </a:solidFill>
              </a:rPr>
              <a:t>中科院自动化所，</a:t>
            </a:r>
            <a:r>
              <a:rPr lang="en-US" altLang="zh-CN" sz="2000" dirty="0">
                <a:solidFill>
                  <a:srgbClr val="002060"/>
                </a:solidFill>
              </a:rPr>
              <a:t>《</a:t>
            </a:r>
            <a:r>
              <a:rPr lang="zh-CN" altLang="en-US" sz="2000" dirty="0">
                <a:solidFill>
                  <a:srgbClr val="002060"/>
                </a:solidFill>
              </a:rPr>
              <a:t>新型焊接工业机器人技术开发报告</a:t>
            </a:r>
            <a:r>
              <a:rPr lang="en-US" altLang="zh-CN" sz="2000" dirty="0">
                <a:solidFill>
                  <a:srgbClr val="002060"/>
                </a:solidFill>
              </a:rPr>
              <a:t>》</a:t>
            </a:r>
            <a:r>
              <a:rPr lang="zh-CN" altLang="en-US" sz="2000" dirty="0">
                <a:solidFill>
                  <a:srgbClr val="002060"/>
                </a:solidFill>
              </a:rPr>
              <a:t>，</a:t>
            </a:r>
            <a:r>
              <a:rPr lang="en-US" altLang="zh-CN" sz="2000" dirty="0">
                <a:solidFill>
                  <a:srgbClr val="002060"/>
                </a:solidFill>
              </a:rPr>
              <a:t>2011</a:t>
            </a:r>
          </a:p>
          <a:p>
            <a:r>
              <a:rPr lang="en-US" altLang="zh-CN" sz="2000" dirty="0">
                <a:solidFill>
                  <a:srgbClr val="002060"/>
                </a:solidFill>
              </a:rPr>
              <a:t>[2]</a:t>
            </a:r>
            <a:r>
              <a:rPr lang="zh-CN" altLang="en-US" sz="2000" dirty="0">
                <a:solidFill>
                  <a:srgbClr val="002060"/>
                </a:solidFill>
              </a:rPr>
              <a:t>北京航空航天大学， </a:t>
            </a:r>
            <a:r>
              <a:rPr lang="en-US" altLang="zh-CN" sz="2000" dirty="0">
                <a:solidFill>
                  <a:srgbClr val="002060"/>
                </a:solidFill>
              </a:rPr>
              <a:t>《</a:t>
            </a:r>
            <a:r>
              <a:rPr lang="zh-CN" altLang="en-US" sz="2000" dirty="0">
                <a:solidFill>
                  <a:srgbClr val="002060"/>
                </a:solidFill>
              </a:rPr>
              <a:t>安全性工程应用设计</a:t>
            </a:r>
            <a:r>
              <a:rPr lang="en-US" altLang="zh-CN" sz="2000" dirty="0">
                <a:solidFill>
                  <a:srgbClr val="002060"/>
                </a:solidFill>
              </a:rPr>
              <a:t>》</a:t>
            </a:r>
            <a:r>
              <a:rPr lang="zh-CN" altLang="en-US" sz="2000" dirty="0">
                <a:solidFill>
                  <a:srgbClr val="002060"/>
                </a:solidFill>
              </a:rPr>
              <a:t>，百度文库，</a:t>
            </a:r>
            <a:r>
              <a:rPr lang="en-US" altLang="zh-CN" sz="2000" dirty="0">
                <a:solidFill>
                  <a:srgbClr val="002060"/>
                </a:solidFill>
              </a:rPr>
              <a:t>2017</a:t>
            </a:r>
          </a:p>
          <a:p>
            <a:r>
              <a:rPr lang="en-US" altLang="zh-CN" sz="2000" dirty="0">
                <a:solidFill>
                  <a:srgbClr val="002060"/>
                </a:solidFill>
              </a:rPr>
              <a:t>[3] 《GBT 12643-2013 </a:t>
            </a:r>
            <a:r>
              <a:rPr lang="zh-CN" altLang="en-US" sz="2000" dirty="0">
                <a:solidFill>
                  <a:srgbClr val="002060"/>
                </a:solidFill>
              </a:rPr>
              <a:t>机器人与机器人装备 词汇</a:t>
            </a:r>
            <a:r>
              <a:rPr lang="en-US" altLang="zh-CN" sz="2000" dirty="0">
                <a:solidFill>
                  <a:srgbClr val="002060"/>
                </a:solidFill>
              </a:rPr>
              <a:t>》</a:t>
            </a:r>
            <a:r>
              <a:rPr lang="zh-CN" altLang="en-US" sz="2000" dirty="0">
                <a:solidFill>
                  <a:srgbClr val="002060"/>
                </a:solidFill>
              </a:rPr>
              <a:t>，</a:t>
            </a:r>
            <a:r>
              <a:rPr lang="en-US" altLang="zh-CN" sz="2000" dirty="0">
                <a:solidFill>
                  <a:srgbClr val="002060"/>
                </a:solidFill>
              </a:rPr>
              <a:t>2014</a:t>
            </a:r>
          </a:p>
          <a:p>
            <a:r>
              <a:rPr lang="en-US" altLang="zh-CN" sz="2000" dirty="0">
                <a:solidFill>
                  <a:srgbClr val="002060"/>
                </a:solidFill>
              </a:rPr>
              <a:t>[4]</a:t>
            </a:r>
            <a:r>
              <a:rPr lang="zh-CN" altLang="en-US" sz="2000" dirty="0">
                <a:solidFill>
                  <a:srgbClr val="002060"/>
                </a:solidFill>
              </a:rPr>
              <a:t> </a:t>
            </a:r>
            <a:r>
              <a:rPr lang="en-US" altLang="zh-CN" sz="2000" dirty="0">
                <a:solidFill>
                  <a:srgbClr val="002060"/>
                </a:solidFill>
              </a:rPr>
              <a:t>《GB-T12642-2001</a:t>
            </a:r>
            <a:r>
              <a:rPr lang="zh-CN" altLang="en-US" sz="2000" dirty="0">
                <a:solidFill>
                  <a:srgbClr val="002060"/>
                </a:solidFill>
              </a:rPr>
              <a:t>工业机器人</a:t>
            </a:r>
            <a:r>
              <a:rPr lang="en-US" altLang="zh-CN" sz="2000" dirty="0">
                <a:solidFill>
                  <a:srgbClr val="002060"/>
                </a:solidFill>
              </a:rPr>
              <a:t> </a:t>
            </a:r>
            <a:r>
              <a:rPr lang="zh-CN" altLang="en-US" sz="2000" dirty="0">
                <a:solidFill>
                  <a:srgbClr val="002060"/>
                </a:solidFill>
              </a:rPr>
              <a:t>性能规范及其试验方法</a:t>
            </a:r>
            <a:r>
              <a:rPr lang="en-US" altLang="zh-CN" sz="2000" dirty="0">
                <a:solidFill>
                  <a:srgbClr val="002060"/>
                </a:solidFill>
              </a:rPr>
              <a:t>》</a:t>
            </a:r>
            <a:r>
              <a:rPr lang="zh-CN" altLang="en-US" sz="2000" dirty="0">
                <a:solidFill>
                  <a:srgbClr val="002060"/>
                </a:solidFill>
              </a:rPr>
              <a:t>，</a:t>
            </a:r>
            <a:r>
              <a:rPr lang="en-US" altLang="zh-CN" sz="2000" dirty="0">
                <a:solidFill>
                  <a:srgbClr val="002060"/>
                </a:solidFill>
              </a:rPr>
              <a:t>2001</a:t>
            </a:r>
            <a:endParaRPr lang="zh-CN" altLang="en-US" sz="2000" dirty="0">
              <a:solidFill>
                <a:srgbClr val="002060"/>
              </a:solidFill>
            </a:endParaRPr>
          </a:p>
        </p:txBody>
      </p:sp>
      <p:sp>
        <p:nvSpPr>
          <p:cNvPr id="2" name="灯片编号占位符 1">
            <a:extLst>
              <a:ext uri="{FF2B5EF4-FFF2-40B4-BE49-F238E27FC236}">
                <a16:creationId xmlns:a16="http://schemas.microsoft.com/office/drawing/2014/main" id="{A9554CE4-342A-4B38-9FB0-7934949E5512}"/>
              </a:ext>
            </a:extLst>
          </p:cNvPr>
          <p:cNvSpPr>
            <a:spLocks noGrp="1"/>
          </p:cNvSpPr>
          <p:nvPr>
            <p:ph type="sldNum" sz="quarter" idx="12"/>
          </p:nvPr>
        </p:nvSpPr>
        <p:spPr/>
        <p:txBody>
          <a:bodyPr/>
          <a:lstStyle/>
          <a:p>
            <a:fld id="{D2E81AF1-86B2-4F40-8011-AC6A9142C1CA}" type="slidenum">
              <a:rPr lang="zh-CN" altLang="en-US" smtClean="0"/>
              <a:t>81</a:t>
            </a:fld>
            <a:endParaRPr lang="zh-CN" altLang="en-US"/>
          </a:p>
        </p:txBody>
      </p:sp>
    </p:spTree>
    <p:extLst>
      <p:ext uri="{BB962C8B-B14F-4D97-AF65-F5344CB8AC3E}">
        <p14:creationId xmlns:p14="http://schemas.microsoft.com/office/powerpoint/2010/main" val="1731945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71800" y="1830321"/>
            <a:ext cx="3494867" cy="1323439"/>
          </a:xfrm>
          <a:prstGeom prst="rect">
            <a:avLst/>
          </a:prstGeom>
          <a:noFill/>
        </p:spPr>
        <p:txBody>
          <a:bodyPr wrap="none" rtlCol="0">
            <a:spAutoFit/>
          </a:bodyPr>
          <a:lstStyle/>
          <a:p>
            <a:r>
              <a:rPr lang="zh-CN" altLang="en-US" sz="8000" dirty="0">
                <a:solidFill>
                  <a:srgbClr val="FF0000"/>
                </a:solidFill>
              </a:rPr>
              <a:t>谢 谢！</a:t>
            </a:r>
          </a:p>
        </p:txBody>
      </p:sp>
      <p:sp>
        <p:nvSpPr>
          <p:cNvPr id="2" name="灯片编号占位符 1">
            <a:extLst>
              <a:ext uri="{FF2B5EF4-FFF2-40B4-BE49-F238E27FC236}">
                <a16:creationId xmlns:a16="http://schemas.microsoft.com/office/drawing/2014/main" id="{E428C56D-4823-4151-9A6B-452EB6B7256D}"/>
              </a:ext>
            </a:extLst>
          </p:cNvPr>
          <p:cNvSpPr>
            <a:spLocks noGrp="1"/>
          </p:cNvSpPr>
          <p:nvPr>
            <p:ph type="sldNum" sz="quarter" idx="12"/>
          </p:nvPr>
        </p:nvSpPr>
        <p:spPr/>
        <p:txBody>
          <a:bodyPr/>
          <a:lstStyle/>
          <a:p>
            <a:fld id="{D2E81AF1-86B2-4F40-8011-AC6A9142C1CA}" type="slidenum">
              <a:rPr lang="zh-CN" altLang="en-US" smtClean="0"/>
              <a:t>82</a:t>
            </a:fld>
            <a:endParaRPr lang="zh-CN" altLang="en-US"/>
          </a:p>
        </p:txBody>
      </p:sp>
    </p:spTree>
    <p:extLst>
      <p:ext uri="{BB962C8B-B14F-4D97-AF65-F5344CB8AC3E}">
        <p14:creationId xmlns:p14="http://schemas.microsoft.com/office/powerpoint/2010/main" val="342542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2B5BD31-24DA-495F-9557-80010F467C2B}"/>
              </a:ext>
            </a:extLst>
          </p:cNvPr>
          <p:cNvSpPr>
            <a:spLocks noGrp="1"/>
          </p:cNvSpPr>
          <p:nvPr>
            <p:ph type="title"/>
          </p:nvPr>
        </p:nvSpPr>
        <p:spPr/>
        <p:txBody>
          <a:bodyPr/>
          <a:lstStyle/>
          <a:p>
            <a:r>
              <a:rPr lang="zh-CN" altLang="en-US" dirty="0"/>
              <a:t>机器人的性能参数</a:t>
            </a:r>
          </a:p>
        </p:txBody>
      </p:sp>
      <p:sp>
        <p:nvSpPr>
          <p:cNvPr id="7" name="文本框 6">
            <a:extLst>
              <a:ext uri="{FF2B5EF4-FFF2-40B4-BE49-F238E27FC236}">
                <a16:creationId xmlns:a16="http://schemas.microsoft.com/office/drawing/2014/main" id="{2ECA9557-6FBF-410C-A523-657EFFA754D3}"/>
              </a:ext>
            </a:extLst>
          </p:cNvPr>
          <p:cNvSpPr txBox="1"/>
          <p:nvPr/>
        </p:nvSpPr>
        <p:spPr>
          <a:xfrm>
            <a:off x="1259632" y="1772816"/>
            <a:ext cx="7200800" cy="489364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FF0000"/>
                </a:solidFill>
              </a:rPr>
              <a:t>负载</a:t>
            </a:r>
            <a:r>
              <a:rPr lang="zh-CN" altLang="en-US" sz="2400" dirty="0"/>
              <a:t>  </a:t>
            </a:r>
            <a:r>
              <a:rPr lang="en-US" altLang="zh-CN" sz="2400" dirty="0"/>
              <a:t>load</a:t>
            </a:r>
          </a:p>
          <a:p>
            <a:r>
              <a:rPr lang="zh-CN" altLang="en-US" sz="2400" dirty="0"/>
              <a:t>在规定的速度和加速度条件下，沿着运动的各个方向，机械接口或移动平台处可承受的力或扭矩。</a:t>
            </a:r>
          </a:p>
          <a:p>
            <a:pPr marL="285750" indent="-285750">
              <a:buFont typeface="Arial" panose="020B0604020202020204" pitchFamily="34" charset="0"/>
              <a:buChar char="•"/>
            </a:pPr>
            <a:r>
              <a:rPr lang="zh-CN" altLang="en-US" sz="2400" b="1" dirty="0">
                <a:solidFill>
                  <a:srgbClr val="FF0000"/>
                </a:solidFill>
              </a:rPr>
              <a:t>额定负载 </a:t>
            </a:r>
            <a:r>
              <a:rPr lang="en-US" altLang="zh-CN" sz="2400" dirty="0"/>
              <a:t>rated load</a:t>
            </a:r>
            <a:endParaRPr lang="zh-CN" altLang="en-US" sz="2400" dirty="0"/>
          </a:p>
          <a:p>
            <a:r>
              <a:rPr lang="zh-CN" altLang="en-US" sz="2400" dirty="0"/>
              <a:t>正常操作下作用于机械接口或移动平台且不会使机器人性能降低的最大负载。</a:t>
            </a:r>
          </a:p>
          <a:p>
            <a:pPr marL="285750" indent="-285750">
              <a:buFont typeface="Arial" panose="020B0604020202020204" pitchFamily="34" charset="0"/>
              <a:buChar char="•"/>
            </a:pPr>
            <a:r>
              <a:rPr lang="zh-CN" altLang="en-US" sz="2400" b="1" dirty="0">
                <a:solidFill>
                  <a:srgbClr val="FF0000"/>
                </a:solidFill>
              </a:rPr>
              <a:t>最大推力 </a:t>
            </a:r>
            <a:r>
              <a:rPr lang="en-US" altLang="zh-CN" sz="2400" dirty="0"/>
              <a:t>maximum thrust</a:t>
            </a:r>
          </a:p>
          <a:p>
            <a:r>
              <a:rPr lang="zh-CN" altLang="en-US" sz="2400" dirty="0"/>
              <a:t>保证机器人机构不受持久损伤，除惯性作用外，可持续作用于机械接口的推力。</a:t>
            </a:r>
          </a:p>
          <a:p>
            <a:pPr marL="285750" indent="-285750">
              <a:buFont typeface="Arial" panose="020B0604020202020204" pitchFamily="34" charset="0"/>
              <a:buChar char="•"/>
            </a:pPr>
            <a:r>
              <a:rPr lang="zh-CN" altLang="en-US" sz="2400" b="1" dirty="0">
                <a:solidFill>
                  <a:srgbClr val="FF0000"/>
                </a:solidFill>
              </a:rPr>
              <a:t>最大力矩 </a:t>
            </a:r>
            <a:r>
              <a:rPr lang="en-US" altLang="zh-CN" sz="2400" dirty="0"/>
              <a:t>maximum moment</a:t>
            </a:r>
            <a:r>
              <a:rPr lang="zh-CN" altLang="en-US" sz="2400" dirty="0"/>
              <a:t>；最大扭矩 </a:t>
            </a:r>
            <a:r>
              <a:rPr lang="en-US" altLang="zh-CN" sz="2400" dirty="0"/>
              <a:t>maximum torque </a:t>
            </a:r>
          </a:p>
          <a:p>
            <a:r>
              <a:rPr lang="zh-CN" altLang="en-US" sz="2400" dirty="0"/>
              <a:t>保证机器人机构不受持久损伤，除惯性作用外，可持续作用于机械接口的力矩。</a:t>
            </a:r>
          </a:p>
        </p:txBody>
      </p:sp>
      <p:sp>
        <p:nvSpPr>
          <p:cNvPr id="8" name="Rectangle 4">
            <a:extLst>
              <a:ext uri="{FF2B5EF4-FFF2-40B4-BE49-F238E27FC236}">
                <a16:creationId xmlns:a16="http://schemas.microsoft.com/office/drawing/2014/main" id="{4C80041A-B4A7-4C4E-A31F-1971EF8DAE5C}"/>
              </a:ext>
            </a:extLst>
          </p:cNvPr>
          <p:cNvSpPr>
            <a:spLocks noChangeArrowheads="1"/>
          </p:cNvSpPr>
          <p:nvPr/>
        </p:nvSpPr>
        <p:spPr bwMode="auto">
          <a:xfrm>
            <a:off x="228600" y="304800"/>
            <a:ext cx="26872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i="1" dirty="0">
                <a:latin typeface="宋体" charset="-122"/>
                <a:ea typeface="宋体" charset="-122"/>
              </a:rPr>
              <a:t>2.2</a:t>
            </a:r>
            <a:r>
              <a:rPr lang="zh-CN" altLang="en-US" i="1" dirty="0">
                <a:latin typeface="宋体" charset="-122"/>
                <a:ea typeface="宋体" charset="-122"/>
              </a:rPr>
              <a:t> 性能参数</a:t>
            </a:r>
            <a:endParaRPr kumimoji="0" lang="zh-CN" altLang="en-US" i="1" dirty="0">
              <a:latin typeface="宋体" charset="-122"/>
              <a:ea typeface="宋体" charset="-122"/>
            </a:endParaRPr>
          </a:p>
        </p:txBody>
      </p:sp>
      <p:sp>
        <p:nvSpPr>
          <p:cNvPr id="9" name="灯片编号占位符 8">
            <a:extLst>
              <a:ext uri="{FF2B5EF4-FFF2-40B4-BE49-F238E27FC236}">
                <a16:creationId xmlns:a16="http://schemas.microsoft.com/office/drawing/2014/main" id="{DBBF06F9-4823-4CCD-B747-151D92F03A25}"/>
              </a:ext>
            </a:extLst>
          </p:cNvPr>
          <p:cNvSpPr>
            <a:spLocks noGrp="1"/>
          </p:cNvSpPr>
          <p:nvPr>
            <p:ph type="sldNum" sz="quarter" idx="12"/>
          </p:nvPr>
        </p:nvSpPr>
        <p:spPr/>
        <p:txBody>
          <a:bodyPr/>
          <a:lstStyle/>
          <a:p>
            <a:fld id="{D2E81AF1-86B2-4F40-8011-AC6A9142C1CA}" type="slidenum">
              <a:rPr lang="zh-CN" altLang="en-US" smtClean="0"/>
              <a:t>9</a:t>
            </a:fld>
            <a:endParaRPr lang="zh-CN" altLang="en-US"/>
          </a:p>
        </p:txBody>
      </p:sp>
    </p:spTree>
    <p:extLst>
      <p:ext uri="{BB962C8B-B14F-4D97-AF65-F5344CB8AC3E}">
        <p14:creationId xmlns:p14="http://schemas.microsoft.com/office/powerpoint/2010/main" val="143273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2.2|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12104</TotalTime>
  <Words>4976</Words>
  <Application>Microsoft Office PowerPoint</Application>
  <PresentationFormat>全屏显示(4:3)</PresentationFormat>
  <Paragraphs>673</Paragraphs>
  <Slides>82</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100" baseType="lpstr">
      <vt:lpstr>FangSong_GB2312-Identity-H</vt:lpstr>
      <vt:lpstr>TimesNewRomanPSMT-Identity-H</vt:lpstr>
      <vt:lpstr>仿宋_GB2312</vt:lpstr>
      <vt:lpstr>黑体</vt:lpstr>
      <vt:lpstr>华文仿宋</vt:lpstr>
      <vt:lpstr>楷体</vt:lpstr>
      <vt:lpstr>楷体_GB2312</vt:lpstr>
      <vt:lpstr>宋体</vt:lpstr>
      <vt:lpstr>Arial</vt:lpstr>
      <vt:lpstr>Calibri</vt:lpstr>
      <vt:lpstr>Cambria Math</vt:lpstr>
      <vt:lpstr>Times New Roman</vt:lpstr>
      <vt:lpstr>Verdana</vt:lpstr>
      <vt:lpstr>Wingdings</vt:lpstr>
      <vt:lpstr>Office 主题​​</vt:lpstr>
      <vt:lpstr>Visio</vt:lpstr>
      <vt:lpstr>公式</vt:lpstr>
      <vt:lpstr>Equation</vt:lpstr>
      <vt:lpstr>第二章 机器人系统设计流程 及性能评价</vt:lpstr>
      <vt:lpstr>内  容</vt:lpstr>
      <vt:lpstr>PowerPoint 演示文稿</vt:lpstr>
      <vt:lpstr>2.1 系统开发流程</vt:lpstr>
      <vt:lpstr>机器人系统的设计原则</vt:lpstr>
      <vt:lpstr>“‘智能机器人’重点专项 2017年度 项目申报指南”的一个例子</vt:lpstr>
      <vt:lpstr>“‘智能机器人’重点专项 2019年度 项目申报指南”的一个例子</vt:lpstr>
      <vt:lpstr>PowerPoint 演示文稿</vt:lpstr>
      <vt:lpstr>机器人的性能参数</vt:lpstr>
      <vt:lpstr>机器人的性能参数</vt:lpstr>
      <vt:lpstr>PowerPoint 演示文稿</vt:lpstr>
      <vt:lpstr>机器人的性能参数</vt:lpstr>
      <vt:lpstr>机器人的性能参数</vt:lpstr>
      <vt:lpstr>机器人的性能参数</vt:lpstr>
      <vt:lpstr>机器人的性能参数</vt:lpstr>
      <vt:lpstr>机器人的性能参数</vt:lpstr>
      <vt:lpstr>机器人的性能参数</vt:lpstr>
      <vt:lpstr>PowerPoint 演示文稿</vt:lpstr>
      <vt:lpstr>PowerPoint 演示文稿</vt:lpstr>
      <vt:lpstr>例子：机器人的参数</vt:lpstr>
      <vt:lpstr>PowerPoint 演示文稿</vt:lpstr>
      <vt:lpstr>PowerPoint 演示文稿</vt:lpstr>
      <vt:lpstr>PowerPoint 演示文稿</vt:lpstr>
      <vt:lpstr>可靠度</vt:lpstr>
      <vt:lpstr>维修性</vt:lpstr>
      <vt:lpstr>维修与预防性维修</vt:lpstr>
      <vt:lpstr>平均修复时间( M ean Time To Repair, MTTR )</vt:lpstr>
      <vt:lpstr>平均故障前时间( Mean Time To Failure, MTTF) </vt:lpstr>
      <vt:lpstr>平均故障间隔时间 (Mean Time Between Failure, MTBF)</vt:lpstr>
      <vt:lpstr>PowerPoint 演示文稿</vt:lpstr>
      <vt:lpstr>PowerPoint 演示文稿</vt:lpstr>
      <vt:lpstr>PowerPoint 演示文稿</vt:lpstr>
      <vt:lpstr>PowerPoint 演示文稿</vt:lpstr>
      <vt:lpstr>PowerPoint 演示文稿</vt:lpstr>
      <vt:lpstr>降额提高可靠性</vt:lpstr>
      <vt:lpstr>PowerPoint 演示文稿</vt:lpstr>
      <vt:lpstr>电磁兼容</vt:lpstr>
      <vt:lpstr>电磁干扰的来源</vt:lpstr>
      <vt:lpstr>PowerPoint 演示文稿</vt:lpstr>
      <vt:lpstr>概念</vt:lpstr>
      <vt:lpstr>危险的种类</vt:lpstr>
      <vt:lpstr>安全性设计思路和方法</vt:lpstr>
      <vt:lpstr>安全性设计思路和方法</vt:lpstr>
      <vt:lpstr>安全性设计思路和方法</vt:lpstr>
      <vt:lpstr>安全性设计思路和方法</vt:lpstr>
      <vt:lpstr>安全性设计思路和方法</vt:lpstr>
      <vt:lpstr>安全性设计思路和方法</vt:lpstr>
      <vt:lpstr>安全性设计思路和方法</vt:lpstr>
      <vt:lpstr>安全措施的优先次序</vt:lpstr>
      <vt:lpstr>PowerPoint 演示文稿</vt:lpstr>
      <vt:lpstr>系统需求</vt:lpstr>
      <vt:lpstr>机器人控制器硬件系统结构      </vt:lpstr>
      <vt:lpstr>控制器软件结构     </vt:lpstr>
      <vt:lpstr>示 教 盒 功 能 框 图</vt:lpstr>
      <vt:lpstr>设计原则的体现</vt:lpstr>
      <vt:lpstr>先进性设计一加速度连续的关节轨迹插补方法 </vt:lpstr>
      <vt:lpstr>PowerPoint 演示文稿</vt:lpstr>
      <vt:lpstr>PowerPoint 演示文稿</vt:lpstr>
      <vt:lpstr>PowerPoint 演示文稿</vt:lpstr>
      <vt:lpstr>PowerPoint 演示文稿</vt:lpstr>
      <vt:lpstr>PowerPoint 演示文稿</vt:lpstr>
      <vt:lpstr>PowerPoint 演示文稿</vt:lpstr>
      <vt:lpstr> 机器人控制器硬件系统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维护性设计--ARC-I的总连线图</vt:lpstr>
      <vt:lpstr>可维护性设计--信号转接板</vt:lpstr>
      <vt:lpstr>控制系统外部接口设计</vt:lpstr>
      <vt:lpstr>用户界面-示教盒功能</vt:lpstr>
      <vt:lpstr>用户界面-示教盒功能</vt:lpstr>
      <vt:lpstr>用户界面-示教盒功能</vt:lpstr>
      <vt:lpstr>PowerPoint 演示文稿</vt:lpstr>
      <vt:lpstr>6kg弧焊机器人控制器样机完成情况</vt:lpstr>
      <vt:lpstr>PowerPoint 演示文稿</vt:lpstr>
      <vt:lpstr>PowerPoint 演示文稿</vt:lpstr>
    </vt:vector>
  </TitlesOfParts>
  <Company>中国石油大学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第5讲 控制系统设计</dc:title>
  <dc:creator>jing</dc:creator>
  <cp:lastModifiedBy>jing</cp:lastModifiedBy>
  <cp:revision>184</cp:revision>
  <dcterms:created xsi:type="dcterms:W3CDTF">2015-10-12T01:18:29Z</dcterms:created>
  <dcterms:modified xsi:type="dcterms:W3CDTF">2019-09-09T03:57:01Z</dcterms:modified>
</cp:coreProperties>
</file>