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3"/>
    <p:sldId id="511" r:id="rId4"/>
    <p:sldId id="506" r:id="rId5"/>
    <p:sldId id="501" r:id="rId6"/>
    <p:sldId id="503" r:id="rId7"/>
    <p:sldId id="520" r:id="rId8"/>
    <p:sldId id="522" r:id="rId9"/>
    <p:sldId id="526" r:id="rId10"/>
    <p:sldId id="521" r:id="rId11"/>
    <p:sldId id="525" r:id="rId12"/>
    <p:sldId id="529" r:id="rId13"/>
    <p:sldId id="518" r:id="rId14"/>
    <p:sldId id="524" r:id="rId15"/>
    <p:sldId id="513" r:id="rId16"/>
    <p:sldId id="519" r:id="rId17"/>
    <p:sldId id="509" r:id="rId18"/>
    <p:sldId id="51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59" d="100"/>
          <a:sy n="59" d="100"/>
        </p:scale>
        <p:origin x="15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DA9E12-17E4-3840-8CF6-2C2FA813D2B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A2C95-2DE7-1341-9E95-C31FBED504E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EDA9E12-17E4-3840-8CF6-2C2FA813D2B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A2C95-2DE7-1341-9E95-C31FBED504E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EDA9E12-17E4-3840-8CF6-2C2FA813D2B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A2C95-2DE7-1341-9E95-C31FBED504E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EDA9E12-17E4-3840-8CF6-2C2FA813D2B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A2C95-2DE7-1341-9E95-C31FBED504E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EDA9E12-17E4-3840-8CF6-2C2FA813D2B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A2C95-2DE7-1341-9E95-C31FBED504E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EDA9E12-17E4-3840-8CF6-2C2FA813D2B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A2C95-2DE7-1341-9E95-C31FBED504E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EDA9E12-17E4-3840-8CF6-2C2FA813D2B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A2C95-2DE7-1341-9E95-C31FBED504E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DA9E12-17E4-3840-8CF6-2C2FA813D2B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A2C95-2DE7-1341-9E95-C31FBED504E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A9E12-17E4-3840-8CF6-2C2FA813D2B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DA2C95-2DE7-1341-9E95-C31FBED504E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EDA9E12-17E4-3840-8CF6-2C2FA813D2B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A2C95-2DE7-1341-9E95-C31FBED504E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EDA9E12-17E4-3840-8CF6-2C2FA813D2B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A2C95-2DE7-1341-9E95-C31FBED504E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A9E12-17E4-3840-8CF6-2C2FA813D2BD}"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A2C95-2DE7-1341-9E95-C31FBED504E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a:solidFill>
                  <a:srgbClr val="800000"/>
                </a:solidFill>
              </a:rPr>
              <a:t>Digital Marketing Plan of Automobile Companies on TikTok Live Streaming</a:t>
            </a:r>
            <a:endParaRPr lang="en-US" dirty="0">
              <a:solidFill>
                <a:srgbClr val="800000"/>
              </a:solidFill>
            </a:endParaRPr>
          </a:p>
        </p:txBody>
      </p:sp>
      <p:sp>
        <p:nvSpPr>
          <p:cNvPr id="3" name="Subtitle 2"/>
          <p:cNvSpPr>
            <a:spLocks noGrp="1"/>
          </p:cNvSpPr>
          <p:nvPr>
            <p:ph type="subTitle" idx="1"/>
          </p:nvPr>
        </p:nvSpPr>
        <p:spPr>
          <a:xfrm>
            <a:off x="1143000" y="4135438"/>
            <a:ext cx="6858000" cy="1655762"/>
          </a:xfrm>
        </p:spPr>
        <p:txBody>
          <a:bodyPr>
            <a:normAutofit/>
          </a:bodyPr>
          <a:lstStyle/>
          <a:p>
            <a:r>
              <a:rPr lang="en-US" dirty="0"/>
              <a:t>Yue Mao</a:t>
            </a:r>
            <a:endParaRPr lang="en-US" dirty="0"/>
          </a:p>
          <a:p>
            <a:r>
              <a:rPr lang="en-US" dirty="0"/>
              <a:t>04/28/2022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bg1">
                    <a:lumMod val="65000"/>
                  </a:schemeClr>
                </a:solidFill>
              </a:rPr>
              <a:t>Alternate Solutions</a:t>
            </a:r>
            <a:endParaRPr lang="en-US" dirty="0">
              <a:solidFill>
                <a:schemeClr val="bg1">
                  <a:lumMod val="65000"/>
                </a:schemeClr>
              </a:solidFill>
            </a:endParaRPr>
          </a:p>
        </p:txBody>
      </p:sp>
      <p:sp>
        <p:nvSpPr>
          <p:cNvPr id="8" name="Content Placeholder 7"/>
          <p:cNvSpPr>
            <a:spLocks noGrp="1"/>
          </p:cNvSpPr>
          <p:nvPr>
            <p:ph idx="1"/>
          </p:nvPr>
        </p:nvSpPr>
        <p:spPr>
          <a:xfrm>
            <a:off x="628650" y="1825625"/>
            <a:ext cx="8228965" cy="4351655"/>
          </a:xfrm>
        </p:spPr>
        <p:txBody>
          <a:bodyPr>
            <a:normAutofit/>
          </a:bodyPr>
          <a:lstStyle/>
          <a:p>
            <a:r>
              <a:rPr lang="en-US" sz="2000" dirty="0"/>
              <a:t>Automobile companies have two main advertisement marketing solutions on the TikTok platform. </a:t>
            </a:r>
            <a:endParaRPr lang="en-US" sz="2000" dirty="0"/>
          </a:p>
          <a:p>
            <a:endParaRPr lang="en-US" sz="2000" dirty="0"/>
          </a:p>
          <a:p>
            <a:endParaRPr lang="en-US" sz="2000" dirty="0"/>
          </a:p>
          <a:p>
            <a:endParaRPr lang="en-US" sz="2000" dirty="0"/>
          </a:p>
        </p:txBody>
      </p:sp>
      <p:graphicFrame>
        <p:nvGraphicFramePr>
          <p:cNvPr id="2" name="表格 1"/>
          <p:cNvGraphicFramePr/>
          <p:nvPr>
            <p:custDataLst>
              <p:tags r:id="rId1"/>
            </p:custDataLst>
          </p:nvPr>
        </p:nvGraphicFramePr>
        <p:xfrm>
          <a:off x="788670" y="2947670"/>
          <a:ext cx="7395210" cy="2686685"/>
        </p:xfrm>
        <a:graphic>
          <a:graphicData uri="http://schemas.openxmlformats.org/drawingml/2006/table">
            <a:tbl>
              <a:tblPr firstRow="1" bandRow="1">
                <a:tableStyleId>{5C22544A-7EE6-4342-B048-85BDC9FD1C3A}</a:tableStyleId>
              </a:tblPr>
              <a:tblGrid>
                <a:gridCol w="2445385"/>
                <a:gridCol w="2484755"/>
                <a:gridCol w="2465070"/>
              </a:tblGrid>
              <a:tr h="857885">
                <a:tc>
                  <a:txBody>
                    <a:bodyPr/>
                    <a:lstStyle/>
                    <a:p>
                      <a:pPr>
                        <a:buNone/>
                      </a:pPr>
                      <a:r>
                        <a:rPr lang="zh-CN" altLang="en-US">
                          <a:solidFill>
                            <a:schemeClr val="tx1"/>
                          </a:solidFill>
                        </a:rPr>
                        <a:t>Alternate Solutions</a:t>
                      </a:r>
                      <a:endParaRPr lang="zh-CN" altLang="en-US">
                        <a:solidFill>
                          <a:schemeClr val="tx1"/>
                        </a:solidFill>
                      </a:endParaRPr>
                    </a:p>
                  </a:txBody>
                  <a:tcPr>
                    <a:solidFill>
                      <a:schemeClr val="accent1">
                        <a:lumMod val="60000"/>
                        <a:lumOff val="40000"/>
                      </a:schemeClr>
                    </a:solidFill>
                  </a:tcPr>
                </a:tc>
                <a:tc>
                  <a:txBody>
                    <a:bodyPr/>
                    <a:lstStyle/>
                    <a:p>
                      <a:pPr>
                        <a:buNone/>
                      </a:pPr>
                      <a:r>
                        <a:rPr lang="zh-CN" altLang="en-US">
                          <a:solidFill>
                            <a:schemeClr val="tx1"/>
                          </a:solidFill>
                        </a:rPr>
                        <a:t>Business Function Evaluation</a:t>
                      </a:r>
                      <a:endParaRPr lang="zh-CN" altLang="en-US">
                        <a:solidFill>
                          <a:schemeClr val="tx1"/>
                        </a:solidFill>
                      </a:endParaRPr>
                    </a:p>
                  </a:txBody>
                  <a:tcPr>
                    <a:solidFill>
                      <a:schemeClr val="accent1">
                        <a:lumMod val="60000"/>
                        <a:lumOff val="40000"/>
                      </a:schemeClr>
                    </a:solidFill>
                  </a:tcPr>
                </a:tc>
                <a:tc>
                  <a:txBody>
                    <a:bodyPr/>
                    <a:lstStyle/>
                    <a:p>
                      <a:pPr>
                        <a:buNone/>
                      </a:pPr>
                      <a:r>
                        <a:rPr lang="en-US" altLang="zh-CN">
                          <a:solidFill>
                            <a:schemeClr val="tx1"/>
                          </a:solidFill>
                        </a:rPr>
                        <a:t>Cost Evaluation</a:t>
                      </a:r>
                      <a:endParaRPr lang="en-US" altLang="zh-CN">
                        <a:solidFill>
                          <a:schemeClr val="tx1"/>
                        </a:solidFill>
                      </a:endParaRPr>
                    </a:p>
                  </a:txBody>
                  <a:tcPr>
                    <a:solidFill>
                      <a:schemeClr val="accent1">
                        <a:lumMod val="60000"/>
                        <a:lumOff val="40000"/>
                      </a:schemeClr>
                    </a:solidFill>
                  </a:tcPr>
                </a:tc>
              </a:tr>
              <a:tr h="857885">
                <a:tc>
                  <a:txBody>
                    <a:bodyPr/>
                    <a:lstStyle/>
                    <a:p>
                      <a:pPr>
                        <a:buNone/>
                      </a:pPr>
                      <a:r>
                        <a:rPr lang="zh-CN" altLang="en-US"/>
                        <a:t>Short Video </a:t>
                      </a:r>
                      <a:r>
                        <a:rPr lang="en-US" altLang="zh-CN"/>
                        <a:t>with Celebrity </a:t>
                      </a:r>
                      <a:r>
                        <a:rPr lang="zh-CN" altLang="en-US"/>
                        <a:t>Marketing Plan</a:t>
                      </a:r>
                      <a:endParaRPr lang="zh-CN" altLang="en-US"/>
                    </a:p>
                  </a:txBody>
                  <a:tcPr/>
                </a:tc>
                <a:tc>
                  <a:txBody>
                    <a:bodyPr/>
                    <a:lstStyle/>
                    <a:p>
                      <a:pPr>
                        <a:buNone/>
                      </a:pPr>
                      <a:r>
                        <a:rPr lang="en-US" altLang="zh-CN"/>
                        <a:t>Got exposure from influence of celebrity</a:t>
                      </a:r>
                      <a:endParaRPr lang="en-US" altLang="zh-CN"/>
                    </a:p>
                  </a:txBody>
                  <a:tcPr/>
                </a:tc>
                <a:tc>
                  <a:txBody>
                    <a:bodyPr/>
                    <a:lstStyle/>
                    <a:p>
                      <a:pPr>
                        <a:buNone/>
                      </a:pPr>
                      <a:r>
                        <a:rPr lang="en-US" altLang="zh-CN"/>
                        <a:t>A</a:t>
                      </a:r>
                      <a:r>
                        <a:rPr lang="zh-CN" altLang="en-US"/>
                        <a:t>dditional short video cooperation payment </a:t>
                      </a:r>
                      <a:endParaRPr lang="zh-CN" altLang="en-US"/>
                    </a:p>
                  </a:txBody>
                  <a:tcPr/>
                </a:tc>
              </a:tr>
              <a:tr h="857885">
                <a:tc>
                  <a:txBody>
                    <a:bodyPr/>
                    <a:lstStyle/>
                    <a:p>
                      <a:pPr>
                        <a:buNone/>
                      </a:pPr>
                      <a:r>
                        <a:rPr lang="en-US" altLang="zh-CN"/>
                        <a:t>Car Cloud Store Live Streaming Marketing Plan</a:t>
                      </a:r>
                      <a:endParaRPr lang="en-US" altLang="zh-CN"/>
                    </a:p>
                  </a:txBody>
                  <a:tcPr/>
                </a:tc>
                <a:tc>
                  <a:txBody>
                    <a:bodyPr/>
                    <a:lstStyle/>
                    <a:p>
                      <a:pPr>
                        <a:buNone/>
                      </a:pPr>
                      <a:r>
                        <a:rPr lang="en-US" altLang="zh-CN"/>
                        <a:t>Have efficient contact with customers</a:t>
                      </a:r>
                      <a:endParaRPr lang="en-US" altLang="zh-CN"/>
                    </a:p>
                  </a:txBody>
                  <a:tcPr/>
                </a:tc>
                <a:tc>
                  <a:txBody>
                    <a:bodyPr/>
                    <a:lstStyle/>
                    <a:p>
                      <a:pPr>
                        <a:buNone/>
                      </a:pPr>
                      <a:r>
                        <a:rPr lang="en-US" altLang="zh-CN"/>
                        <a:t>Commission payment and the promotion fee on TikTok </a:t>
                      </a:r>
                      <a:endParaRPr lang="en-US" altLang="zh-CN"/>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chemeClr val="bg1">
                    <a:lumMod val="65000"/>
                  </a:schemeClr>
                </a:solidFill>
                <a:sym typeface="+mn-ea"/>
              </a:rPr>
              <a:t>Problem and Opportunities</a:t>
            </a:r>
            <a:endParaRPr lang="en-US" altLang="zh-CN"/>
          </a:p>
        </p:txBody>
      </p:sp>
      <p:sp>
        <p:nvSpPr>
          <p:cNvPr id="3" name="内容占位符 2"/>
          <p:cNvSpPr>
            <a:spLocks noGrp="1"/>
          </p:cNvSpPr>
          <p:nvPr>
            <p:ph idx="1"/>
          </p:nvPr>
        </p:nvSpPr>
        <p:spPr/>
        <p:txBody>
          <a:bodyPr/>
          <a:lstStyle/>
          <a:p>
            <a:r>
              <a:rPr lang="zh-CN" altLang="en-US" sz="2400" dirty="0"/>
              <a:t>The most important issue for auto</a:t>
            </a:r>
            <a:r>
              <a:rPr lang="en-US" altLang="zh-CN" sz="2400" dirty="0"/>
              <a:t>mobile</a:t>
            </a:r>
            <a:r>
              <a:rPr lang="zh-CN" altLang="en-US" sz="2400" dirty="0"/>
              <a:t> companies at this stage is how to achieve more effective user conversions.</a:t>
            </a:r>
            <a:endParaRPr lang="zh-CN" altLang="en-US" sz="2400" dirty="0"/>
          </a:p>
          <a:p>
            <a:r>
              <a:rPr lang="zh-CN" altLang="en-US" sz="2400" dirty="0"/>
              <a:t>Customer information in different places is not being used effectively during </a:t>
            </a:r>
            <a:r>
              <a:rPr lang="en-US" altLang="zh-CN" sz="2400" dirty="0"/>
              <a:t>automobile</a:t>
            </a:r>
            <a:r>
              <a:rPr lang="zh-CN" altLang="en-US" sz="2400" dirty="0"/>
              <a:t> live </a:t>
            </a:r>
            <a:r>
              <a:rPr lang="en-US" altLang="zh-CN" sz="2400" dirty="0"/>
              <a:t>streaming.</a:t>
            </a:r>
            <a:endParaRPr lang="en-US" altLang="zh-CN" sz="2400" dirty="0"/>
          </a:p>
          <a:p>
            <a:pPr marL="0" indent="0">
              <a:buNone/>
            </a:pPr>
            <a:endParaRPr lang="en-US" altLang="zh-CN" sz="2400" dirty="0"/>
          </a:p>
          <a:p>
            <a:r>
              <a:rPr lang="zh-CN" altLang="en-US" sz="2400" dirty="0"/>
              <a:t>Auto</a:t>
            </a:r>
            <a:r>
              <a:rPr lang="en-US" altLang="zh-CN" sz="2400" dirty="0"/>
              <a:t>mobile</a:t>
            </a:r>
            <a:r>
              <a:rPr lang="zh-CN" altLang="en-US" sz="2400" dirty="0"/>
              <a:t> companies need a new marketing method to improve the marketing efficiency of live </a:t>
            </a:r>
            <a:r>
              <a:rPr lang="en-US" altLang="zh-CN" sz="2400" dirty="0"/>
              <a:t>streaming</a:t>
            </a:r>
            <a:r>
              <a:rPr lang="zh-CN" altLang="en-US" sz="2400" dirty="0"/>
              <a:t> and </a:t>
            </a:r>
            <a:r>
              <a:rPr sz="2400" dirty="0"/>
              <a:t>improve the information retention rate of customers in live</a:t>
            </a:r>
            <a:r>
              <a:rPr lang="en-US" sz="2400" dirty="0"/>
              <a:t> streaming.</a:t>
            </a:r>
            <a:endParaRPr sz="2400" dirty="0"/>
          </a:p>
          <a:p>
            <a:endParaRPr lang="zh-CN" altLang="en-US" sz="2000" dirty="0"/>
          </a:p>
          <a:p>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bg1">
                    <a:lumMod val="65000"/>
                  </a:schemeClr>
                </a:solidFill>
                <a:sym typeface="+mn-ea"/>
              </a:rPr>
              <a:t>Details of Final Marketing Plan</a:t>
            </a:r>
            <a:endParaRPr lang="en-US" dirty="0">
              <a:solidFill>
                <a:schemeClr val="bg1">
                  <a:lumMod val="65000"/>
                </a:schemeClr>
              </a:solidFill>
            </a:endParaRPr>
          </a:p>
        </p:txBody>
      </p:sp>
      <p:sp>
        <p:nvSpPr>
          <p:cNvPr id="8" name="Content Placeholder 7"/>
          <p:cNvSpPr>
            <a:spLocks noGrp="1"/>
          </p:cNvSpPr>
          <p:nvPr>
            <p:ph idx="1"/>
          </p:nvPr>
        </p:nvSpPr>
        <p:spPr>
          <a:xfrm>
            <a:off x="521970" y="1503045"/>
            <a:ext cx="8218805" cy="3375660"/>
          </a:xfrm>
        </p:spPr>
        <p:txBody>
          <a:bodyPr>
            <a:normAutofit fontScale="25000"/>
          </a:bodyPr>
          <a:lstStyle/>
          <a:p>
            <a:r>
              <a:rPr lang="en-US" sz="8000" dirty="0"/>
              <a:t>Automobile companies could connect to their dealer stores across the country, each dealer will open its own live streaming account and directly interact with users. </a:t>
            </a:r>
            <a:endParaRPr lang="en-US" sz="8000" dirty="0"/>
          </a:p>
          <a:p>
            <a:r>
              <a:rPr lang="en-US" sz="8000" dirty="0"/>
              <a:t>This live streaming marketing method could distribute user data from different regions into their local dealer information system.</a:t>
            </a:r>
            <a:endParaRPr lang="en-US" sz="8000" dirty="0"/>
          </a:p>
          <a:p>
            <a:pPr marL="0" indent="0">
              <a:buNone/>
            </a:pPr>
            <a:r>
              <a:rPr lang="en-US" sz="8000" dirty="0"/>
              <a:t> </a:t>
            </a:r>
            <a:endParaRPr lang="en-US" sz="8000" dirty="0"/>
          </a:p>
          <a:p>
            <a:endParaRPr lang="en-US" sz="2000" dirty="0"/>
          </a:p>
          <a:p>
            <a:endParaRPr lang="en-US" sz="2000" dirty="0"/>
          </a:p>
          <a:p>
            <a:endParaRPr lang="en-US" sz="2000" dirty="0"/>
          </a:p>
          <a:p>
            <a:endParaRPr lang="en-US" sz="2000" dirty="0"/>
          </a:p>
          <a:p>
            <a:endParaRPr lang="en-US" sz="2000" dirty="0"/>
          </a:p>
          <a:p>
            <a:pPr marL="0" indent="0">
              <a:buNone/>
            </a:pPr>
            <a:r>
              <a:rPr lang="en-US" sz="2000" dirty="0"/>
              <a:t> </a:t>
            </a:r>
            <a:endParaRPr lang="en-US" sz="2000" dirty="0"/>
          </a:p>
          <a:p>
            <a:endParaRPr lang="en-US" sz="2000" dirty="0"/>
          </a:p>
          <a:p>
            <a:pPr marL="0" indent="0">
              <a:buNone/>
            </a:pPr>
            <a:endParaRPr lang="en-US" sz="2000" dirty="0"/>
          </a:p>
          <a:p>
            <a:pPr marL="0" indent="0">
              <a:buNone/>
            </a:pPr>
            <a:r>
              <a:rPr lang="en-US" sz="2000" dirty="0"/>
              <a:t>   </a:t>
            </a:r>
            <a:endParaRPr lang="en-US" sz="2000" dirty="0"/>
          </a:p>
        </p:txBody>
      </p:sp>
      <p:pic>
        <p:nvPicPr>
          <p:cNvPr id="2" name="图片 1"/>
          <p:cNvPicPr>
            <a:picLocks noChangeAspect="1"/>
          </p:cNvPicPr>
          <p:nvPr>
            <p:custDataLst>
              <p:tags r:id="rId1"/>
            </p:custDataLst>
          </p:nvPr>
        </p:nvPicPr>
        <p:blipFill>
          <a:blip r:embed="rId2"/>
          <a:stretch>
            <a:fillRect/>
          </a:stretch>
        </p:blipFill>
        <p:spPr>
          <a:xfrm>
            <a:off x="-60325" y="3613150"/>
            <a:ext cx="9144000" cy="2965450"/>
          </a:xfrm>
          <a:prstGeom prst="rect">
            <a:avLst/>
          </a:prstGeom>
        </p:spPr>
      </p:pic>
      <p:sp>
        <p:nvSpPr>
          <p:cNvPr id="3" name="文本框 2"/>
          <p:cNvSpPr txBox="1"/>
          <p:nvPr/>
        </p:nvSpPr>
        <p:spPr>
          <a:xfrm>
            <a:off x="1971040" y="3365500"/>
            <a:ext cx="5320665" cy="368300"/>
          </a:xfrm>
          <a:prstGeom prst="rect">
            <a:avLst/>
          </a:prstGeom>
          <a:noFill/>
        </p:spPr>
        <p:txBody>
          <a:bodyPr wrap="square" rtlCol="0" anchor="t">
            <a:spAutoFit/>
          </a:bodyPr>
          <a:lstStyle/>
          <a:p>
            <a:r>
              <a:rPr lang="zh-CN" altLang="en-US"/>
              <a:t>Automobile Dealers on TikTok Live Streaming Process</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bg1">
                    <a:lumMod val="65000"/>
                  </a:schemeClr>
                </a:solidFill>
              </a:rPr>
              <a:t>Details of Final Marketing Plan</a:t>
            </a:r>
            <a:endParaRPr lang="en-US" dirty="0">
              <a:solidFill>
                <a:schemeClr val="bg1">
                  <a:lumMod val="65000"/>
                </a:schemeClr>
              </a:solidFill>
            </a:endParaRPr>
          </a:p>
        </p:txBody>
      </p:sp>
      <p:sp>
        <p:nvSpPr>
          <p:cNvPr id="8" name="Content Placeholder 7"/>
          <p:cNvSpPr>
            <a:spLocks noGrp="1"/>
          </p:cNvSpPr>
          <p:nvPr>
            <p:ph idx="1"/>
          </p:nvPr>
        </p:nvSpPr>
        <p:spPr/>
        <p:txBody>
          <a:bodyPr>
            <a:normAutofit/>
          </a:bodyPr>
          <a:lstStyle/>
          <a:p>
            <a:r>
              <a:rPr lang="en-US" sz="2000" dirty="0"/>
              <a:t>Many automobile companies and dealer stores open their own TikTok accounts to operate their private domain customers. </a:t>
            </a:r>
            <a:endParaRPr lang="en-US" sz="2000" dirty="0"/>
          </a:p>
          <a:p>
            <a:r>
              <a:rPr lang="en-US" sz="2000" dirty="0"/>
              <a:t>In the live streaming room, professional car sales could better interact with users, establish contacts, and get effective client appointments. </a:t>
            </a:r>
            <a:endParaRPr lang="en-US" sz="2000" dirty="0"/>
          </a:p>
          <a:p>
            <a:r>
              <a:rPr lang="en-US" sz="2000" dirty="0"/>
              <a:t>Automobile dealers can forward the clues from different locations to the manufacturer, and the system automatically help manufactuers send customer clue information to local automobile dealers. </a:t>
            </a:r>
            <a:endParaRPr lang="en-US" sz="2000" dirty="0"/>
          </a:p>
          <a:p>
            <a:r>
              <a:rPr lang="en-US" sz="2000" dirty="0"/>
              <a:t>80% of the different location customer clues changed from invalid to effective.  </a:t>
            </a:r>
            <a:endParaRPr lang="en-US" sz="2000" dirty="0"/>
          </a:p>
          <a:p>
            <a:r>
              <a:rPr lang="en-US" sz="2000" dirty="0"/>
              <a:t>Live streaming marketing plan is co-created by manufacturers and dealers, which is regionally accurate, enabling in-depth communication between automobile companies and customers.</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bg1">
                    <a:lumMod val="65000"/>
                  </a:schemeClr>
                </a:solidFill>
              </a:rPr>
              <a:t>Results</a:t>
            </a:r>
            <a:endParaRPr lang="en-US" dirty="0">
              <a:solidFill>
                <a:schemeClr val="bg1">
                  <a:lumMod val="65000"/>
                </a:schemeClr>
              </a:solidFill>
            </a:endParaRPr>
          </a:p>
        </p:txBody>
      </p:sp>
      <p:sp>
        <p:nvSpPr>
          <p:cNvPr id="8" name="Content Placeholder 7"/>
          <p:cNvSpPr>
            <a:spLocks noGrp="1"/>
          </p:cNvSpPr>
          <p:nvPr>
            <p:ph idx="1"/>
          </p:nvPr>
        </p:nvSpPr>
        <p:spPr>
          <a:xfrm>
            <a:off x="527685" y="1564005"/>
            <a:ext cx="7814310" cy="4219575"/>
          </a:xfrm>
        </p:spPr>
        <p:txBody>
          <a:bodyPr>
            <a:noAutofit/>
          </a:bodyPr>
          <a:lstStyle/>
          <a:p>
            <a:r>
              <a:rPr lang="en-US" sz="2000" dirty="0"/>
              <a:t>Project report, website, Risk analysis plan, Change management plan </a:t>
            </a:r>
            <a:endParaRPr lang="en-US" sz="2000" dirty="0"/>
          </a:p>
          <a:p>
            <a:r>
              <a:rPr lang="en-US" sz="2000" dirty="0"/>
              <a:t>Industry research and surveys found that many automobile companies </a:t>
            </a:r>
            <a:r>
              <a:rPr lang="en-US" sz="2000" dirty="0">
                <a:sym typeface="+mn-ea"/>
              </a:rPr>
              <a:t>are exploring</a:t>
            </a:r>
            <a:r>
              <a:rPr lang="en-US" sz="2000" dirty="0"/>
              <a:t> online marketing methods.</a:t>
            </a:r>
            <a:endParaRPr lang="en-US" sz="2000" dirty="0"/>
          </a:p>
          <a:p>
            <a:r>
              <a:rPr lang="en-US" sz="2000" dirty="0"/>
              <a:t>A creative marketing plan that greatly improve the sales volume of automobile companies.</a:t>
            </a:r>
            <a:endParaRPr lang="en-US" sz="2000" dirty="0"/>
          </a:p>
          <a:p>
            <a:r>
              <a:rPr lang="en-US" sz="2000" dirty="0"/>
              <a:t>Automobile clients are very satisfied with this new marketing plan. The number of automobile dealers who have cooperate with live streaming on the TikTok platform has reached nearly 5,000 covering nearly 80 brands.</a:t>
            </a:r>
            <a:endParaRPr lang="en-US" sz="2000" dirty="0"/>
          </a:p>
          <a:p>
            <a:r>
              <a:rPr lang="en-US" sz="2000" dirty="0"/>
              <a:t>A promotion website was created during this project, including organization introduction, marketing plan description and customer appointment systems.</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7525" y="244476"/>
            <a:ext cx="7886700" cy="1325563"/>
          </a:xfrm>
        </p:spPr>
        <p:txBody>
          <a:bodyPr/>
          <a:lstStyle/>
          <a:p>
            <a:r>
              <a:rPr lang="en-US" dirty="0">
                <a:solidFill>
                  <a:schemeClr val="bg1">
                    <a:lumMod val="65000"/>
                  </a:schemeClr>
                </a:solidFill>
              </a:rPr>
              <a:t>Promotion Website</a:t>
            </a:r>
            <a:endParaRPr lang="en-US" dirty="0">
              <a:solidFill>
                <a:schemeClr val="bg1">
                  <a:lumMod val="65000"/>
                </a:schemeClr>
              </a:solidFill>
            </a:endParaRPr>
          </a:p>
        </p:txBody>
      </p:sp>
      <p:sp>
        <p:nvSpPr>
          <p:cNvPr id="8" name="Content Placeholder 7"/>
          <p:cNvSpPr>
            <a:spLocks noGrp="1"/>
          </p:cNvSpPr>
          <p:nvPr>
            <p:ph idx="1"/>
          </p:nvPr>
        </p:nvSpPr>
        <p:spPr>
          <a:xfrm>
            <a:off x="207645" y="1570355"/>
            <a:ext cx="8506460" cy="4381500"/>
          </a:xfrm>
        </p:spPr>
        <p:txBody>
          <a:bodyPr>
            <a:normAutofit/>
          </a:bodyPr>
          <a:lstStyle/>
          <a:p>
            <a:r>
              <a:rPr lang="en-US" sz="2000" dirty="0"/>
              <a:t>The promotion website </a:t>
            </a:r>
            <a:r>
              <a:rPr lang="en-US" sz="2000" dirty="0"/>
              <a:t>created during this project contains a detailed introduction to the organization and contents of TikTok automobile livestreaming marketing plan. </a:t>
            </a:r>
            <a:endParaRPr lang="en-US" sz="2000" dirty="0"/>
          </a:p>
          <a:p>
            <a:r>
              <a:rPr lang="en-US" sz="2000" dirty="0"/>
              <a:t>This website includes the live streaming process of automobile companies and the screenshots of car dealer's live streaming page. </a:t>
            </a:r>
            <a:endParaRPr lang="en-US" sz="2000" dirty="0"/>
          </a:p>
          <a:p>
            <a:r>
              <a:rPr lang="en-US" sz="2000" dirty="0"/>
              <a:t>This website also has a system for users to register and submit their contact information. </a:t>
            </a:r>
            <a:endParaRPr lang="en-US" sz="2000" dirty="0"/>
          </a:p>
          <a:p>
            <a:r>
              <a:rPr lang="en-US" sz="2000" dirty="0"/>
              <a:t>The details of website could be linked at:  https://ym2157.wixsite.com/tiktokautomobile</a:t>
            </a:r>
            <a:endParaRPr lang="en-US" sz="2000" dirty="0"/>
          </a:p>
          <a:p>
            <a:pPr marL="0" indent="0">
              <a:buNone/>
            </a:pPr>
            <a:endParaRPr lang="en-US" sz="2000" dirty="0"/>
          </a:p>
        </p:txBody>
      </p:sp>
      <p:pic>
        <p:nvPicPr>
          <p:cNvPr id="6" name="图片 5"/>
          <p:cNvPicPr>
            <a:picLocks noChangeAspect="1"/>
          </p:cNvPicPr>
          <p:nvPr/>
        </p:nvPicPr>
        <p:blipFill>
          <a:blip r:embed="rId1"/>
          <a:stretch>
            <a:fillRect/>
          </a:stretch>
        </p:blipFill>
        <p:spPr>
          <a:xfrm>
            <a:off x="2331720" y="4907280"/>
            <a:ext cx="4480560" cy="17151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8650" y="365125"/>
            <a:ext cx="7915275" cy="1325880"/>
          </a:xfrm>
        </p:spPr>
        <p:txBody>
          <a:bodyPr>
            <a:normAutofit fontScale="90000"/>
          </a:bodyPr>
          <a:lstStyle/>
          <a:p>
            <a:r>
              <a:rPr lang="en-US" dirty="0">
                <a:solidFill>
                  <a:schemeClr val="bg1">
                    <a:lumMod val="65000"/>
                  </a:schemeClr>
                </a:solidFill>
              </a:rPr>
              <a:t>Conclusions and Recommendations</a:t>
            </a:r>
            <a:endParaRPr lang="en-US" dirty="0">
              <a:solidFill>
                <a:schemeClr val="bg1">
                  <a:lumMod val="65000"/>
                </a:schemeClr>
              </a:solidFill>
            </a:endParaRPr>
          </a:p>
        </p:txBody>
      </p:sp>
      <p:sp>
        <p:nvSpPr>
          <p:cNvPr id="8" name="Content Placeholder 7"/>
          <p:cNvSpPr>
            <a:spLocks noGrp="1"/>
          </p:cNvSpPr>
          <p:nvPr>
            <p:ph idx="1"/>
          </p:nvPr>
        </p:nvSpPr>
        <p:spPr>
          <a:xfrm>
            <a:off x="558165" y="1691005"/>
            <a:ext cx="7886700" cy="4351338"/>
          </a:xfrm>
        </p:spPr>
        <p:txBody>
          <a:bodyPr/>
          <a:lstStyle/>
          <a:p>
            <a:r>
              <a:rPr lang="en-US" sz="2400" dirty="0"/>
              <a:t>This project achieves the project goal and meet main objectives.</a:t>
            </a:r>
            <a:endParaRPr lang="en-US" sz="2400" dirty="0"/>
          </a:p>
          <a:p>
            <a:r>
              <a:rPr lang="en-US" sz="2400" dirty="0"/>
              <a:t>What are next steps?</a:t>
            </a:r>
            <a:endParaRPr lang="en-US" sz="2400" dirty="0"/>
          </a:p>
          <a:p>
            <a:r>
              <a:rPr lang="en-US" sz="2400" dirty="0"/>
              <a:t>Future work will follow up the situation of the user data and give feedback to the automobile customer companies.</a:t>
            </a:r>
            <a:endParaRPr lang="en-US" sz="2400" dirty="0"/>
          </a:p>
          <a:p>
            <a:r>
              <a:rPr lang="en-US" sz="2400" dirty="0"/>
              <a:t>The project department will also collect user feedback to test the final effect of the marketing plan.</a:t>
            </a:r>
            <a:endParaRPr lang="en-US" sz="2400" dirty="0"/>
          </a:p>
          <a:p>
            <a:r>
              <a:rPr lang="en-US" sz="2400" dirty="0"/>
              <a:t>Test the revenue increase of automobile company's during this marketing plan. </a:t>
            </a:r>
            <a:endParaRPr lang="en-US" sz="2400" dirty="0"/>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ClrTx/>
              <a:buSzTx/>
              <a:buFontTx/>
            </a:pPr>
            <a:r>
              <a:rPr lang="en-US" dirty="0">
                <a:solidFill>
                  <a:schemeClr val="bg1">
                    <a:lumMod val="65000"/>
                  </a:schemeClr>
                </a:solidFill>
              </a:rPr>
              <a:t>Thank you</a:t>
            </a:r>
            <a:endParaRPr lang="en-US" dirty="0">
              <a:solidFill>
                <a:schemeClr val="bg1">
                  <a:lumMod val="65000"/>
                </a:schemeClr>
              </a:solidFill>
            </a:endParaRPr>
          </a:p>
        </p:txBody>
      </p:sp>
      <p:sp>
        <p:nvSpPr>
          <p:cNvPr id="3" name="Content Placeholder 2"/>
          <p:cNvSpPr>
            <a:spLocks noGrp="1"/>
          </p:cNvSpPr>
          <p:nvPr>
            <p:ph idx="1"/>
          </p:nvPr>
        </p:nvSpPr>
        <p:spPr/>
        <p:txBody>
          <a:bodyPr/>
          <a:lstStyle/>
          <a:p>
            <a:r>
              <a:rPr lang="en-US" sz="2400" dirty="0"/>
              <a:t>Yue Mao</a:t>
            </a:r>
            <a:endParaRPr lang="en-US" sz="2400" dirty="0"/>
          </a:p>
          <a:p>
            <a:r>
              <a:rPr lang="en-US" sz="2400" dirty="0"/>
              <a:t>Master student in NYU Management and Systems program</a:t>
            </a:r>
            <a:endParaRPr lang="en-US" sz="2400" dirty="0"/>
          </a:p>
          <a:p>
            <a:r>
              <a:rPr lang="en-US" sz="2400" dirty="0"/>
              <a:t>Your Linked-In contact information:</a:t>
            </a:r>
            <a:endParaRPr lang="en-US" sz="2400" dirty="0"/>
          </a:p>
          <a:p>
            <a:pPr marL="0" indent="0">
              <a:buNone/>
            </a:pPr>
            <a:r>
              <a:rPr lang="en-US" sz="2400" dirty="0"/>
              <a:t>   http://linkedin.com/in/yue-mao-7b4b88199</a:t>
            </a:r>
            <a:endParaRPr lang="en-US" sz="2400" dirty="0"/>
          </a:p>
          <a:p>
            <a:r>
              <a:rPr lang="en-US" sz="2400" dirty="0"/>
              <a:t>ym2157@nyu.edu</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solidFill>
                  <a:schemeClr val="bg1">
                    <a:lumMod val="65000"/>
                  </a:schemeClr>
                </a:solidFill>
              </a:rPr>
              <a:t>Applied Project</a:t>
            </a:r>
            <a:endParaRPr lang="en-US" dirty="0">
              <a:solidFill>
                <a:schemeClr val="bg1">
                  <a:lumMod val="65000"/>
                </a:schemeClr>
              </a:solidFill>
            </a:endParaRPr>
          </a:p>
        </p:txBody>
      </p:sp>
      <p:sp>
        <p:nvSpPr>
          <p:cNvPr id="8" name="Content Placeholder 7"/>
          <p:cNvSpPr>
            <a:spLocks noGrp="1"/>
          </p:cNvSpPr>
          <p:nvPr>
            <p:ph type="subTitle" idx="1"/>
          </p:nvPr>
        </p:nvSpPr>
        <p:spPr/>
        <p:txBody>
          <a:bodyPr>
            <a:normAutofit lnSpcReduction="10000"/>
          </a:bodyPr>
          <a:lstStyle/>
          <a:p>
            <a:r>
              <a:rPr lang="en-US" dirty="0"/>
              <a:t>Presentation in fulfillment of requirements of the NYU SPS course</a:t>
            </a:r>
            <a:endParaRPr lang="en-US" dirty="0"/>
          </a:p>
          <a:p>
            <a:r>
              <a:rPr lang="en-US" dirty="0"/>
              <a:t>Applied Project: Capstone</a:t>
            </a:r>
            <a:endParaRPr lang="en-US" dirty="0"/>
          </a:p>
          <a:p>
            <a:r>
              <a:rPr lang="en-US" dirty="0"/>
              <a:t>Spring 2022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bg1">
                    <a:lumMod val="65000"/>
                  </a:schemeClr>
                </a:solidFill>
              </a:rPr>
              <a:t>Project Sponsor and Project Goal</a:t>
            </a:r>
            <a:endParaRPr lang="en-US" dirty="0">
              <a:solidFill>
                <a:schemeClr val="bg1">
                  <a:lumMod val="65000"/>
                </a:schemeClr>
              </a:solidFill>
            </a:endParaRPr>
          </a:p>
        </p:txBody>
      </p:sp>
      <p:sp>
        <p:nvSpPr>
          <p:cNvPr id="8" name="Content Placeholder 7"/>
          <p:cNvSpPr>
            <a:spLocks noGrp="1"/>
          </p:cNvSpPr>
          <p:nvPr>
            <p:ph idx="1"/>
          </p:nvPr>
        </p:nvSpPr>
        <p:spPr>
          <a:xfrm>
            <a:off x="558165" y="1845945"/>
            <a:ext cx="8329295" cy="4351655"/>
          </a:xfrm>
        </p:spPr>
        <p:txBody>
          <a:bodyPr>
            <a:normAutofit/>
          </a:bodyPr>
          <a:lstStyle/>
          <a:p>
            <a:r>
              <a:rPr lang="en-US" sz="2400" dirty="0"/>
              <a:t>Project Name: Digital Marketing Plan of Automobile Companies on TikTok Live Streaming</a:t>
            </a:r>
            <a:endParaRPr lang="en-US" sz="2400" dirty="0"/>
          </a:p>
          <a:p>
            <a:r>
              <a:rPr lang="en-US" sz="2400" dirty="0"/>
              <a:t>Client Organization: ByteDance </a:t>
            </a:r>
            <a:endParaRPr lang="en-US" sz="2400" dirty="0"/>
          </a:p>
          <a:p>
            <a:r>
              <a:rPr lang="en-US" sz="2400" dirty="0"/>
              <a:t>Client Sponsoring Professional and Title: </a:t>
            </a:r>
            <a:endParaRPr lang="en-US" sz="2400" dirty="0"/>
          </a:p>
          <a:p>
            <a:pPr marL="0" indent="0">
              <a:buNone/>
            </a:pPr>
            <a:r>
              <a:rPr lang="en-US" sz="2400" dirty="0"/>
              <a:t>   ChongYang Fan, Advanced Marketing Manager in ByteDance</a:t>
            </a:r>
            <a:endParaRPr lang="en-US" sz="2400" dirty="0"/>
          </a:p>
          <a:p>
            <a:r>
              <a:rPr lang="en-US" sz="2400" dirty="0"/>
              <a:t>Project Goal: The project goal is providing a digital marketing plan for automobile companies on TikTok livestreaming platform and creating a promotion website.</a:t>
            </a:r>
            <a:endParaRPr lang="en-US" sz="2400" dirty="0"/>
          </a:p>
          <a:p>
            <a:pPr marL="0" indent="0">
              <a:buNone/>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8000" y="415291"/>
            <a:ext cx="7886700" cy="1325563"/>
          </a:xfrm>
        </p:spPr>
        <p:txBody>
          <a:bodyPr/>
          <a:lstStyle/>
          <a:p>
            <a:r>
              <a:rPr lang="en-US" dirty="0">
                <a:solidFill>
                  <a:schemeClr val="bg1">
                    <a:lumMod val="65000"/>
                  </a:schemeClr>
                </a:solidFill>
              </a:rPr>
              <a:t>What did the project needed to achieve?</a:t>
            </a:r>
            <a:endParaRPr lang="en-US" dirty="0">
              <a:solidFill>
                <a:schemeClr val="bg1">
                  <a:lumMod val="65000"/>
                </a:schemeClr>
              </a:solidFill>
            </a:endParaRPr>
          </a:p>
        </p:txBody>
      </p:sp>
      <p:sp>
        <p:nvSpPr>
          <p:cNvPr id="8" name="Content Placeholder 7"/>
          <p:cNvSpPr>
            <a:spLocks noGrp="1"/>
          </p:cNvSpPr>
          <p:nvPr>
            <p:ph idx="1"/>
          </p:nvPr>
        </p:nvSpPr>
        <p:spPr>
          <a:xfrm>
            <a:off x="386715" y="1821180"/>
            <a:ext cx="7625080" cy="4482465"/>
          </a:xfrm>
        </p:spPr>
        <p:txBody>
          <a:bodyPr>
            <a:normAutofit lnSpcReduction="10000"/>
          </a:bodyPr>
          <a:lstStyle/>
          <a:p>
            <a:r>
              <a:rPr lang="en-US" sz="2400" dirty="0"/>
              <a:t>Four objectives of this project</a:t>
            </a:r>
            <a:endParaRPr lang="en-US" sz="2400" dirty="0"/>
          </a:p>
          <a:p>
            <a:pPr algn="l">
              <a:buClrTx/>
              <a:buSzTx/>
            </a:pPr>
            <a:r>
              <a:rPr lang="en-US" sz="2400" dirty="0"/>
              <a:t>Object 1 – Write a live streaming industry trend analysis and calculate data from financial statements. Use Tableau to analyze data.</a:t>
            </a:r>
            <a:endParaRPr lang="en-US" sz="2400" dirty="0"/>
          </a:p>
          <a:p>
            <a:pPr algn="l">
              <a:buClrTx/>
              <a:buSzTx/>
            </a:pPr>
            <a:r>
              <a:rPr lang="en-US" sz="2400" dirty="0"/>
              <a:t>Object 2 – Have cases and surveys in some typical automobile companies to find traditional automobile companies’ marketing problems.</a:t>
            </a:r>
            <a:endParaRPr lang="en-US" sz="2400" dirty="0"/>
          </a:p>
          <a:p>
            <a:pPr algn="l">
              <a:buClrTx/>
              <a:buSzTx/>
            </a:pPr>
            <a:r>
              <a:rPr lang="en-US" sz="2400" dirty="0"/>
              <a:t>Object 3 – Provide a digital marketing plan for automobile companies in TikTok live streaming to attract more customers.</a:t>
            </a:r>
            <a:endParaRPr lang="en-US" sz="2400" dirty="0"/>
          </a:p>
          <a:p>
            <a:pPr algn="l">
              <a:buClrTx/>
              <a:buSzTx/>
            </a:pPr>
            <a:r>
              <a:rPr lang="en-US" sz="2400" dirty="0"/>
              <a:t>Object 4 - Create a website to promote automobile customers’ marketing plan in TikTok live streaming and provide the appointment system for users.</a:t>
            </a:r>
            <a:endParaRPr lang="en-US" sz="2400" dirty="0"/>
          </a:p>
          <a:p>
            <a:pPr marL="0" indent="0">
              <a:buNone/>
            </a:pPr>
            <a:endParaRPr lang="en-US" dirty="0"/>
          </a:p>
          <a:p>
            <a:pPr marL="0" indent="0">
              <a:buNone/>
            </a:pPr>
            <a:endParaRPr lang="en-US"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bg1">
                    <a:lumMod val="65000"/>
                  </a:schemeClr>
                </a:solidFill>
              </a:rPr>
              <a:t>What needed to be done?</a:t>
            </a:r>
            <a:endParaRPr lang="en-US" dirty="0">
              <a:solidFill>
                <a:schemeClr val="bg1">
                  <a:lumMod val="65000"/>
                </a:schemeClr>
              </a:solidFill>
            </a:endParaRPr>
          </a:p>
        </p:txBody>
      </p:sp>
      <p:sp>
        <p:nvSpPr>
          <p:cNvPr id="8" name="Content Placeholder 7"/>
          <p:cNvSpPr>
            <a:spLocks noGrp="1"/>
          </p:cNvSpPr>
          <p:nvPr>
            <p:ph idx="1"/>
          </p:nvPr>
        </p:nvSpPr>
        <p:spPr>
          <a:xfrm>
            <a:off x="276860" y="1861820"/>
            <a:ext cx="8590280" cy="4773930"/>
          </a:xfrm>
        </p:spPr>
        <p:txBody>
          <a:bodyPr>
            <a:normAutofit/>
          </a:bodyPr>
          <a:lstStyle/>
          <a:p>
            <a:r>
              <a:rPr lang="en-US" sz="2400" dirty="0"/>
              <a:t>Project Assignments, including Project Proposal, Literature Review, Work Breakdown Sturcture, Change Management Plan, Risk Analysis Plan and Status Report.</a:t>
            </a:r>
            <a:endParaRPr lang="en-US" sz="2400" dirty="0"/>
          </a:p>
          <a:p>
            <a:r>
              <a:rPr lang="en-US" sz="2400" dirty="0"/>
              <a:t>Industry analysis, including livestreaming industry and situation of automobile companies.</a:t>
            </a:r>
            <a:endParaRPr lang="en-US" sz="2400" dirty="0"/>
          </a:p>
          <a:p>
            <a:r>
              <a:rPr lang="en-US" sz="2400" dirty="0"/>
              <a:t>Analyze cases and surveys in typical automobile companies.</a:t>
            </a:r>
            <a:endParaRPr lang="en-US" sz="2400" dirty="0"/>
          </a:p>
          <a:p>
            <a:r>
              <a:rPr lang="en-US" sz="2400" dirty="0"/>
              <a:t>Provide two alternate marketing solutions and compare more effective method.</a:t>
            </a:r>
            <a:endParaRPr lang="en-US" sz="2400" dirty="0"/>
          </a:p>
          <a:p>
            <a:r>
              <a:rPr lang="en-US" sz="2400" dirty="0"/>
              <a:t>Create a promotion website for automobile marketing on TikTok platform, including essential infomration in this project.</a:t>
            </a:r>
            <a:endParaRPr lang="en-US" sz="2400"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bg1">
                    <a:lumMod val="65000"/>
                  </a:schemeClr>
                </a:solidFill>
              </a:rPr>
              <a:t>Industry Analysis</a:t>
            </a:r>
            <a:endParaRPr lang="en-US" dirty="0">
              <a:solidFill>
                <a:schemeClr val="bg1">
                  <a:lumMod val="65000"/>
                </a:schemeClr>
              </a:solidFill>
            </a:endParaRPr>
          </a:p>
        </p:txBody>
      </p:sp>
      <p:sp>
        <p:nvSpPr>
          <p:cNvPr id="8" name="Content Placeholder 7"/>
          <p:cNvSpPr>
            <a:spLocks noGrp="1"/>
          </p:cNvSpPr>
          <p:nvPr>
            <p:ph idx="1"/>
          </p:nvPr>
        </p:nvSpPr>
        <p:spPr>
          <a:xfrm>
            <a:off x="71120" y="2043430"/>
            <a:ext cx="4780280" cy="4351655"/>
          </a:xfrm>
        </p:spPr>
        <p:txBody>
          <a:bodyPr>
            <a:normAutofit/>
          </a:bodyPr>
          <a:lstStyle/>
          <a:p>
            <a:r>
              <a:rPr lang="en-US" sz="2000" dirty="0"/>
              <a:t>During the pandemic period, users spend more time online.</a:t>
            </a:r>
            <a:r>
              <a:rPr lang="zh-CN" altLang="en-US" sz="2000" dirty="0"/>
              <a:t> </a:t>
            </a:r>
            <a:r>
              <a:rPr lang="en-US" altLang="zh-CN" sz="2000" dirty="0"/>
              <a:t>More </a:t>
            </a:r>
            <a:r>
              <a:rPr lang="en-US" sz="2000" dirty="0"/>
              <a:t>and more people watch live streaming and shop online.</a:t>
            </a:r>
            <a:endParaRPr lang="en-US" sz="2000" dirty="0"/>
          </a:p>
          <a:p>
            <a:r>
              <a:rPr lang="en-US" sz="2000" dirty="0"/>
              <a:t>Driven by live streaming e-commerce, the live streaming industry market size has explosive growth.</a:t>
            </a:r>
            <a:endParaRPr lang="en-US" sz="2000" dirty="0"/>
          </a:p>
          <a:p>
            <a:pPr marL="0" indent="0">
              <a:buNone/>
            </a:pPr>
            <a:endParaRPr lang="en-US" sz="2000" dirty="0"/>
          </a:p>
          <a:p>
            <a:r>
              <a:rPr lang="en-US" sz="2000" dirty="0"/>
              <a:t>In the past five years, users of online live streaming have also experienced great growth. From 344 million in 2016 to 750 million in 2021.</a:t>
            </a:r>
            <a:endParaRPr lang="en-US" sz="2000" dirty="0"/>
          </a:p>
          <a:p>
            <a:endParaRPr lang="en-US" sz="2000" dirty="0"/>
          </a:p>
        </p:txBody>
      </p:sp>
      <p:pic>
        <p:nvPicPr>
          <p:cNvPr id="4" name="图片 3"/>
          <p:cNvPicPr>
            <a:picLocks noChangeAspect="1"/>
          </p:cNvPicPr>
          <p:nvPr/>
        </p:nvPicPr>
        <p:blipFill>
          <a:blip r:embed="rId1"/>
          <a:stretch>
            <a:fillRect/>
          </a:stretch>
        </p:blipFill>
        <p:spPr>
          <a:xfrm>
            <a:off x="4964430" y="1691005"/>
            <a:ext cx="3772535" cy="49453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bg1">
                    <a:lumMod val="65000"/>
                  </a:schemeClr>
                </a:solidFill>
                <a:sym typeface="+mn-ea"/>
              </a:rPr>
              <a:t>Industry Analysis</a:t>
            </a:r>
            <a:endParaRPr lang="en-US" dirty="0">
              <a:solidFill>
                <a:schemeClr val="bg1">
                  <a:lumMod val="65000"/>
                </a:schemeClr>
              </a:solidFill>
            </a:endParaRPr>
          </a:p>
        </p:txBody>
      </p:sp>
      <p:sp>
        <p:nvSpPr>
          <p:cNvPr id="8" name="Content Placeholder 7"/>
          <p:cNvSpPr>
            <a:spLocks noGrp="1"/>
          </p:cNvSpPr>
          <p:nvPr>
            <p:ph idx="1"/>
          </p:nvPr>
        </p:nvSpPr>
        <p:spPr>
          <a:xfrm>
            <a:off x="635" y="2071370"/>
            <a:ext cx="3564890" cy="4351655"/>
          </a:xfrm>
        </p:spPr>
        <p:txBody>
          <a:bodyPr>
            <a:normAutofit fontScale="92500" lnSpcReduction="10000"/>
          </a:bodyPr>
          <a:lstStyle/>
          <a:p>
            <a:r>
              <a:rPr lang="en-US" sz="2000" dirty="0">
                <a:sym typeface="+mn-ea"/>
              </a:rPr>
              <a:t>According to the survey data, short video platforms and automobile professional platforms are the main ways for users to understand and watch automobile live streaming, and short video platforms account for more than 80%.</a:t>
            </a:r>
            <a:endParaRPr lang="en-US" sz="2000" dirty="0">
              <a:sym typeface="+mn-ea"/>
            </a:endParaRPr>
          </a:p>
          <a:p>
            <a:endParaRPr lang="en-US" sz="2000" dirty="0">
              <a:sym typeface="+mn-ea"/>
            </a:endParaRPr>
          </a:p>
          <a:p>
            <a:pPr marL="0" indent="0">
              <a:buNone/>
            </a:pPr>
            <a:endParaRPr lang="en-US" sz="2000" dirty="0">
              <a:sym typeface="+mn-ea"/>
            </a:endParaRPr>
          </a:p>
          <a:p>
            <a:r>
              <a:rPr lang="en-US" sz="2000" dirty="0"/>
              <a:t>According to the customer data in surveys, most users believe that automobile live streaming has convience in various aspects. </a:t>
            </a:r>
            <a:endParaRPr lang="en-US" sz="2000" dirty="0"/>
          </a:p>
        </p:txBody>
      </p:sp>
      <p:pic>
        <p:nvPicPr>
          <p:cNvPr id="5" name="图片 4"/>
          <p:cNvPicPr>
            <a:picLocks noChangeAspect="1"/>
          </p:cNvPicPr>
          <p:nvPr/>
        </p:nvPicPr>
        <p:blipFill>
          <a:blip r:embed="rId1"/>
          <a:stretch>
            <a:fillRect/>
          </a:stretch>
        </p:blipFill>
        <p:spPr>
          <a:xfrm>
            <a:off x="3827145" y="1407795"/>
            <a:ext cx="5092065" cy="3005455"/>
          </a:xfrm>
          <a:prstGeom prst="rect">
            <a:avLst/>
          </a:prstGeom>
        </p:spPr>
      </p:pic>
      <p:pic>
        <p:nvPicPr>
          <p:cNvPr id="14" name="图片 13"/>
          <p:cNvPicPr>
            <a:picLocks noChangeAspect="1"/>
          </p:cNvPicPr>
          <p:nvPr/>
        </p:nvPicPr>
        <p:blipFill>
          <a:blip r:embed="rId2"/>
          <a:stretch>
            <a:fillRect/>
          </a:stretch>
        </p:blipFill>
        <p:spPr>
          <a:xfrm>
            <a:off x="3827145" y="4681855"/>
            <a:ext cx="5246370" cy="17900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636906"/>
            <a:ext cx="7886700" cy="1325563"/>
          </a:xfrm>
        </p:spPr>
        <p:txBody>
          <a:bodyPr>
            <a:normAutofit fontScale="90000"/>
          </a:bodyPr>
          <a:lstStyle/>
          <a:p>
            <a:r>
              <a:rPr lang="en-US" dirty="0">
                <a:solidFill>
                  <a:schemeClr val="bg1">
                    <a:lumMod val="65000"/>
                  </a:schemeClr>
                </a:solidFill>
                <a:sym typeface="+mn-ea"/>
              </a:rPr>
              <a:t>Industry Analysis</a:t>
            </a:r>
            <a:br>
              <a:rPr lang="en-US" dirty="0">
                <a:solidFill>
                  <a:schemeClr val="bg1">
                    <a:lumMod val="65000"/>
                  </a:schemeClr>
                </a:solidFill>
              </a:rPr>
            </a:br>
            <a:endParaRPr lang="zh-CN" altLang="en-US"/>
          </a:p>
        </p:txBody>
      </p:sp>
      <p:sp>
        <p:nvSpPr>
          <p:cNvPr id="3" name="内容占位符 2"/>
          <p:cNvSpPr>
            <a:spLocks noGrp="1"/>
          </p:cNvSpPr>
          <p:nvPr>
            <p:ph idx="1"/>
          </p:nvPr>
        </p:nvSpPr>
        <p:spPr>
          <a:xfrm>
            <a:off x="150495" y="1574800"/>
            <a:ext cx="8515350" cy="2782570"/>
          </a:xfrm>
        </p:spPr>
        <p:txBody>
          <a:bodyPr/>
          <a:lstStyle/>
          <a:p>
            <a:r>
              <a:rPr lang="en-US" sz="2000" dirty="0">
                <a:sym typeface="+mn-ea"/>
              </a:rPr>
              <a:t>Many companies have realized the importance of normalized live streaming. In 2022, nearly 70% of corporate customers said that the frequency of their company's live broadcasts has further increased, and 49.0% of corporate customers said that their live broadcast frequency has increased significantly.</a:t>
            </a:r>
            <a:endParaRPr lang="en-US" sz="2000" dirty="0"/>
          </a:p>
          <a:p>
            <a:endParaRPr lang="en-US" altLang="en-US" sz="2000" dirty="0"/>
          </a:p>
        </p:txBody>
      </p:sp>
      <p:pic>
        <p:nvPicPr>
          <p:cNvPr id="8" name="图片 7"/>
          <p:cNvPicPr>
            <a:picLocks noChangeAspect="1"/>
          </p:cNvPicPr>
          <p:nvPr/>
        </p:nvPicPr>
        <p:blipFill>
          <a:blip r:embed="rId1"/>
          <a:stretch>
            <a:fillRect/>
          </a:stretch>
        </p:blipFill>
        <p:spPr>
          <a:xfrm>
            <a:off x="334010" y="2851785"/>
            <a:ext cx="8331835" cy="40062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8650" y="72391"/>
            <a:ext cx="7886700" cy="1325563"/>
          </a:xfrm>
        </p:spPr>
        <p:txBody>
          <a:bodyPr/>
          <a:lstStyle/>
          <a:p>
            <a:r>
              <a:rPr lang="en-US" dirty="0">
                <a:solidFill>
                  <a:schemeClr val="bg1">
                    <a:lumMod val="65000"/>
                  </a:schemeClr>
                </a:solidFill>
              </a:rPr>
              <a:t>Cases and Surveys</a:t>
            </a:r>
            <a:endParaRPr lang="en-US" dirty="0">
              <a:solidFill>
                <a:schemeClr val="bg1">
                  <a:lumMod val="65000"/>
                </a:schemeClr>
              </a:solidFill>
            </a:endParaRPr>
          </a:p>
        </p:txBody>
      </p:sp>
      <p:sp>
        <p:nvSpPr>
          <p:cNvPr id="8" name="Content Placeholder 7"/>
          <p:cNvSpPr>
            <a:spLocks noGrp="1"/>
          </p:cNvSpPr>
          <p:nvPr>
            <p:ph idx="1"/>
          </p:nvPr>
        </p:nvSpPr>
        <p:spPr>
          <a:xfrm>
            <a:off x="467360" y="1353548"/>
            <a:ext cx="8047990" cy="3807460"/>
          </a:xfrm>
        </p:spPr>
        <p:txBody>
          <a:bodyPr>
            <a:normAutofit/>
          </a:bodyPr>
          <a:lstStyle/>
          <a:p>
            <a:r>
              <a:rPr lang="en-US" sz="2000" dirty="0"/>
              <a:t>BMW used homonyms in Chinese dialects for creative contents on TikTok platform. This marketing plan achieved 93% increase in exposure, and 75,000 BMW official account fans increased. </a:t>
            </a:r>
            <a:endParaRPr lang="en-US" sz="2000" dirty="0"/>
          </a:p>
          <a:p>
            <a:r>
              <a:rPr lang="en-US" sz="2000" dirty="0"/>
              <a:t>Mercedes-Benz chose to cooperate with the TikTok platform and invited a celebrity director to make a marketing short videos. This marketing plan reaching a total of 510 million total topic views, 117,000 total videos and 13.13 million video likes, truly realizing user fission marketing.</a:t>
            </a:r>
            <a:endParaRPr lang="en-US" sz="2000" dirty="0"/>
          </a:p>
          <a:p>
            <a:r>
              <a:rPr lang="en-US" sz="2000" dirty="0"/>
              <a:t>Local automobile dealers open their TikTok enterprise accounts and conduct live streaming marketing.</a:t>
            </a:r>
            <a:endParaRPr lang="en-US" sz="2000" dirty="0"/>
          </a:p>
        </p:txBody>
      </p:sp>
      <p:pic>
        <p:nvPicPr>
          <p:cNvPr id="2" name="图片 1"/>
          <p:cNvPicPr>
            <a:picLocks noChangeAspect="1"/>
          </p:cNvPicPr>
          <p:nvPr/>
        </p:nvPicPr>
        <p:blipFill>
          <a:blip r:embed="rId1"/>
          <a:stretch>
            <a:fillRect/>
          </a:stretch>
        </p:blipFill>
        <p:spPr>
          <a:xfrm>
            <a:off x="824865" y="4555853"/>
            <a:ext cx="2981325" cy="2055495"/>
          </a:xfrm>
          <a:prstGeom prst="rect">
            <a:avLst/>
          </a:prstGeom>
        </p:spPr>
      </p:pic>
      <p:pic>
        <p:nvPicPr>
          <p:cNvPr id="6" name="图片 5"/>
          <p:cNvPicPr>
            <a:picLocks noChangeAspect="1"/>
          </p:cNvPicPr>
          <p:nvPr/>
        </p:nvPicPr>
        <p:blipFill>
          <a:blip r:embed="rId2"/>
          <a:srcRect l="706" r="-706"/>
          <a:stretch>
            <a:fillRect/>
          </a:stretch>
        </p:blipFill>
        <p:spPr>
          <a:xfrm>
            <a:off x="4683442" y="4555853"/>
            <a:ext cx="2878455" cy="2044065"/>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8d7b5490-90b6-41de-badd-1ee3aaadbf98}"/>
  <p:tag name="TABLE_ENDDRAG_ORIGIN_RECT" val="582*202"/>
  <p:tag name="TABLE_ENDDRAG_RECT" val="62*232*582*202"/>
</p:tagLst>
</file>

<file path=ppt/tags/tag2.xml><?xml version="1.0" encoding="utf-8"?>
<p:tagLst xmlns:p="http://schemas.openxmlformats.org/presentationml/2006/main">
  <p:tag name="KSO_WM_UNIT_PLACING_PICTURE_USER_VIEWPORT" val="{&quot;height&quot;:3230,&quot;width&quot;:996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7047</Words>
  <Application>WPS 演示</Application>
  <PresentationFormat>On-screen Show (4:3)</PresentationFormat>
  <Paragraphs>160</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Calibri Light</vt:lpstr>
      <vt:lpstr>Calibri</vt:lpstr>
      <vt:lpstr>Microsoft YaHei</vt:lpstr>
      <vt:lpstr>Arial Unicode MS</vt:lpstr>
      <vt:lpstr>DengXian</vt:lpstr>
      <vt:lpstr>Office Theme</vt:lpstr>
      <vt:lpstr>Digital Marketing Plan of Automobile Companies on TikTok Live Streaming</vt:lpstr>
      <vt:lpstr>Applied Project</vt:lpstr>
      <vt:lpstr>Project Sponsor and Project Goal</vt:lpstr>
      <vt:lpstr>What did the project needed to achieve?</vt:lpstr>
      <vt:lpstr>What needed to be done?</vt:lpstr>
      <vt:lpstr>Industry Analysis</vt:lpstr>
      <vt:lpstr>Industry Analysis</vt:lpstr>
      <vt:lpstr>Industry Analysis </vt:lpstr>
      <vt:lpstr>Cases and Surveys</vt:lpstr>
      <vt:lpstr>Alternate Solutions</vt:lpstr>
      <vt:lpstr>Problem and Opportunities</vt:lpstr>
      <vt:lpstr>Details of Final Marketing Plan</vt:lpstr>
      <vt:lpstr>Details of Final Marketing Plan</vt:lpstr>
      <vt:lpstr>Results</vt:lpstr>
      <vt:lpstr>Promotion Website</vt:lpstr>
      <vt:lpstr>Conclusions and Recommendations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Proposal Title</dc:title>
  <dc:creator>andres fortino</dc:creator>
  <cp:lastModifiedBy>Mrs.pianist </cp:lastModifiedBy>
  <cp:revision>111</cp:revision>
  <dcterms:created xsi:type="dcterms:W3CDTF">2019-02-19T21:54:00Z</dcterms:created>
  <dcterms:modified xsi:type="dcterms:W3CDTF">2022-05-04T01:52:36Z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79982361C366461399E8FA150A0CF0B1</vt:lpwstr>
  </property>
  <property fmtid="{D5CDD505-2E9C-101B-9397-08002B2CF9AE}" pid="3" name="KSOProductBuildVer">
    <vt:lpwstr>2052-11.1.0.11372</vt:lpwstr>
  </property>
</Properties>
</file>