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2" r:id="rId1"/>
  </p:sldMasterIdLst>
  <p:sldIdLst>
    <p:sldId id="265" r:id="rId2"/>
    <p:sldId id="256" r:id="rId3"/>
    <p:sldId id="272" r:id="rId4"/>
    <p:sldId id="267" r:id="rId5"/>
    <p:sldId id="269" r:id="rId6"/>
    <p:sldId id="270" r:id="rId7"/>
    <p:sldId id="271" r:id="rId8"/>
    <p:sldId id="261" r:id="rId9"/>
    <p:sldId id="263"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ni projects" id="{79834147-8863-43CF-9845-8F720877EB70}">
          <p14:sldIdLst>
            <p14:sldId id="265"/>
            <p14:sldId id="256"/>
            <p14:sldId id="272"/>
            <p14:sldId id="267"/>
            <p14:sldId id="269"/>
            <p14:sldId id="270"/>
            <p14:sldId id="271"/>
            <p14:sldId id="261"/>
            <p14:sldId id="263"/>
            <p14:sldId id="264"/>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9A"/>
    <a:srgbClr val="080808"/>
    <a:srgbClr val="FF6600"/>
    <a:srgbClr val="E927FD"/>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59" autoAdjust="0"/>
  </p:normalViewPr>
  <p:slideViewPr>
    <p:cSldViewPr snapToGrid="0">
      <p:cViewPr varScale="1">
        <p:scale>
          <a:sx n="72" d="100"/>
          <a:sy n="72" d="100"/>
        </p:scale>
        <p:origin x="660" y="132"/>
      </p:cViewPr>
      <p:guideLst/>
    </p:cSldViewPr>
  </p:slideViewPr>
  <p:notesTextViewPr>
    <p:cViewPr>
      <p:scale>
        <a:sx n="1" d="1"/>
        <a:sy n="1" d="1"/>
      </p:scale>
      <p:origin x="0" y="0"/>
    </p:cViewPr>
  </p:notesTextViewPr>
  <p:sorterViewPr>
    <p:cViewPr>
      <p:scale>
        <a:sx n="100" d="100"/>
        <a:sy n="100" d="100"/>
      </p:scale>
      <p:origin x="0" y="-25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7870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09122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325108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804126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26439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10566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255007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81632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02801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39962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6295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07733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51059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9736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5507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760125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01694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3/9/2023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18385927"/>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perspectiveAbove"/>
              <a:lightRig rig="threePt" dir="t"/>
            </a:scene3d>
          </a:bodyPr>
          <a:lstStyle/>
          <a:p>
            <a:r>
              <a:rPr lang="en-IN" sz="6000" u="sng" dirty="0" smtClean="0">
                <a:solidFill>
                  <a:srgbClr val="FF6600"/>
                </a:solidFill>
                <a:effectLst>
                  <a:outerShdw blurRad="60007" dist="310007" dir="7680000" sy="30000" kx="1300200" algn="ctr" rotWithShape="0">
                    <a:prstClr val="black">
                      <a:alpha val="32000"/>
                    </a:prstClr>
                  </a:outerShdw>
                </a:effectLst>
                <a:latin typeface="Algerian" panose="04020705040A02060702" pitchFamily="82" charset="0"/>
              </a:rPr>
              <a:t>DREAM HOME🏠</a:t>
            </a:r>
            <a:r>
              <a:rPr lang="en-US" sz="6000" u="sng" dirty="0">
                <a:solidFill>
                  <a:srgbClr val="FF6600"/>
                </a:solidFill>
                <a:effectLst>
                  <a:outerShdw blurRad="38100" dist="38100" dir="2700000" algn="tl">
                    <a:srgbClr val="000000">
                      <a:alpha val="43137"/>
                    </a:srgbClr>
                  </a:outerShdw>
                </a:effectLst>
                <a:latin typeface="Algerian" panose="04020705040A02060702" pitchFamily="82" charset="0"/>
              </a:rPr>
              <a:t/>
            </a:r>
            <a:br>
              <a:rPr lang="en-US" sz="6000" u="sng" dirty="0">
                <a:solidFill>
                  <a:srgbClr val="FF6600"/>
                </a:solidFill>
                <a:effectLst>
                  <a:outerShdw blurRad="38100" dist="38100" dir="2700000" algn="tl">
                    <a:srgbClr val="000000">
                      <a:alpha val="43137"/>
                    </a:srgbClr>
                  </a:outerShdw>
                </a:effectLst>
                <a:latin typeface="Algerian" panose="04020705040A02060702" pitchFamily="82" charset="0"/>
              </a:rPr>
            </a:br>
            <a:r>
              <a:rPr lang="en-US" sz="2000" u="sng" dirty="0" smtClean="0">
                <a:solidFill>
                  <a:srgbClr val="BE029A"/>
                </a:solidFill>
                <a:effectLst>
                  <a:outerShdw blurRad="60007" dist="310007" dir="7680000" sy="30000" kx="1300200" algn="ctr" rotWithShape="0">
                    <a:prstClr val="black">
                      <a:alpha val="32000"/>
                    </a:prstClr>
                  </a:outerShdw>
                </a:effectLst>
                <a:latin typeface="Algerian" panose="04020705040A02060702" pitchFamily="82" charset="0"/>
              </a:rPr>
              <a:t>HOUSE PRICE PREDICTION SYSTEM </a:t>
            </a:r>
            <a:r>
              <a:rPr lang="en-IN" sz="2000" u="sng" dirty="0" smtClean="0">
                <a:solidFill>
                  <a:srgbClr val="BE029A"/>
                </a:solidFill>
                <a:effectLst>
                  <a:outerShdw blurRad="60007" dist="310007" dir="7680000" sy="30000" kx="1300200" algn="ctr" rotWithShape="0">
                    <a:prstClr val="black">
                      <a:alpha val="32000"/>
                    </a:prstClr>
                  </a:outerShdw>
                </a:effectLst>
                <a:latin typeface="Algerian" panose="04020705040A02060702" pitchFamily="82" charset="0"/>
              </a:rPr>
              <a:t>💻</a:t>
            </a:r>
            <a:endParaRPr lang="en-US" sz="2000" u="sng" dirty="0">
              <a:solidFill>
                <a:srgbClr val="BE029A"/>
              </a:solidFill>
              <a:effectLst>
                <a:outerShdw blurRad="60007" dist="310007" dir="7680000" sy="30000" kx="1300200" algn="ctr" rotWithShape="0">
                  <a:prstClr val="black">
                    <a:alpha val="32000"/>
                  </a:prstClr>
                </a:outerShdw>
              </a:effectLst>
              <a:latin typeface="Algerian" panose="04020705040A02060702" pitchFamily="82" charset="0"/>
            </a:endParaRPr>
          </a:p>
        </p:txBody>
      </p:sp>
      <p:sp>
        <p:nvSpPr>
          <p:cNvPr id="3" name="Content Placeholder 2"/>
          <p:cNvSpPr>
            <a:spLocks noGrp="1"/>
          </p:cNvSpPr>
          <p:nvPr>
            <p:ph sz="quarter" idx="13"/>
          </p:nvPr>
        </p:nvSpPr>
        <p:spPr/>
        <p:txBody>
          <a:bodyPr/>
          <a:lstStyle/>
          <a:p>
            <a:pPr marL="0" indent="0" algn="ctr">
              <a:buNone/>
            </a:pPr>
            <a:r>
              <a:rPr lang="en-IN" sz="3600" b="1" dirty="0" smtClean="0">
                <a:solidFill>
                  <a:srgbClr val="FF6600"/>
                </a:solidFill>
                <a:effectLst>
                  <a:outerShdw blurRad="50800" dist="38100" dir="13500000" algn="br" rotWithShape="0">
                    <a:prstClr val="black">
                      <a:alpha val="40000"/>
                    </a:prstClr>
                  </a:outerShdw>
                </a:effectLst>
                <a:latin typeface="Algerian" panose="04020705040A02060702" pitchFamily="82" charset="0"/>
              </a:rPr>
              <a:t>TEAM MEMBERS</a:t>
            </a:r>
          </a:p>
          <a:p>
            <a:pPr marL="457200" indent="-457200">
              <a:buFont typeface="+mj-lt"/>
              <a:buAutoNum type="arabicPeriod"/>
            </a:pPr>
            <a:r>
              <a:rPr lang="en-IN" b="1" dirty="0" smtClean="0">
                <a:solidFill>
                  <a:schemeClr val="accent2">
                    <a:lumMod val="75000"/>
                  </a:schemeClr>
                </a:solidFill>
                <a:latin typeface="Verdana" panose="020B0604030504040204" pitchFamily="34" charset="0"/>
                <a:ea typeface="Verdana" panose="020B0604030504040204" pitchFamily="34" charset="0"/>
              </a:rPr>
              <a:t>SWETHA .T</a:t>
            </a:r>
          </a:p>
          <a:p>
            <a:pPr marL="457200" indent="-457200">
              <a:buFont typeface="+mj-lt"/>
              <a:buAutoNum type="arabicPeriod"/>
            </a:pPr>
            <a:r>
              <a:rPr lang="en-IN" b="1" dirty="0" smtClean="0">
                <a:solidFill>
                  <a:schemeClr val="accent2">
                    <a:lumMod val="75000"/>
                  </a:schemeClr>
                </a:solidFill>
                <a:latin typeface="Verdana" panose="020B0604030504040204" pitchFamily="34" charset="0"/>
                <a:ea typeface="Verdana" panose="020B0604030504040204" pitchFamily="34" charset="0"/>
              </a:rPr>
              <a:t>ESWARAN.G</a:t>
            </a:r>
          </a:p>
          <a:p>
            <a:pPr marL="457200" indent="-457200">
              <a:buFont typeface="+mj-lt"/>
              <a:buAutoNum type="arabicPeriod"/>
            </a:pPr>
            <a:r>
              <a:rPr lang="en-IN" b="1" dirty="0" smtClean="0">
                <a:solidFill>
                  <a:schemeClr val="accent2">
                    <a:lumMod val="75000"/>
                  </a:schemeClr>
                </a:solidFill>
                <a:latin typeface="Verdana" panose="020B0604030504040204" pitchFamily="34" charset="0"/>
                <a:ea typeface="Verdana" panose="020B0604030504040204" pitchFamily="34" charset="0"/>
              </a:rPr>
              <a:t>RAJNISH KUMAR</a:t>
            </a:r>
          </a:p>
          <a:p>
            <a:pPr marL="457200" indent="-457200">
              <a:buFont typeface="+mj-lt"/>
              <a:buAutoNum type="arabicPeriod"/>
            </a:pPr>
            <a:r>
              <a:rPr lang="en-IN" b="1" dirty="0" smtClean="0">
                <a:solidFill>
                  <a:schemeClr val="accent2">
                    <a:lumMod val="75000"/>
                  </a:schemeClr>
                </a:solidFill>
                <a:latin typeface="Verdana" panose="020B0604030504040204" pitchFamily="34" charset="0"/>
                <a:ea typeface="Verdana" panose="020B0604030504040204" pitchFamily="34" charset="0"/>
              </a:rPr>
              <a:t>S.SARAN</a:t>
            </a:r>
            <a:endParaRPr lang="en-US" b="1" dirty="0">
              <a:solidFill>
                <a:schemeClr val="accent2">
                  <a:lumMod val="75000"/>
                </a:schemeClr>
              </a:solidFill>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1439" y="10778"/>
            <a:ext cx="2975571" cy="822322"/>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189" y="1697895"/>
            <a:ext cx="4762500" cy="4762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48253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path" presetSubtype="0" accel="50000" decel="50000" fill="hold" grpId="0" nodeType="clickEffect">
                                  <p:stCondLst>
                                    <p:cond delay="0"/>
                                  </p:stCondLst>
                                  <p:childTnLst>
                                    <p:animMotion origin="layout" path="M 2.5E-6 -0.07685 L 0.07422 0.02616 C 0.08958 0.04977 0.11289 0.06366 0.13724 0.06366 C 0.16484 0.06366 0.18711 0.04977 0.20247 0.02616 L 0.27682 -0.07685 " pathEditMode="relative" rAng="0" ptsTypes="AAAAA">
                                      <p:cBhvr>
                                        <p:cTn id="13" dur="2000" fill="hold"/>
                                        <p:tgtEl>
                                          <p:spTgt spid="3">
                                            <p:txEl>
                                              <p:pRg st="0" end="0"/>
                                            </p:txEl>
                                          </p:spTgt>
                                        </p:tgtEl>
                                        <p:attrNameLst>
                                          <p:attrName>ppt_x</p:attrName>
                                          <p:attrName>ppt_y</p:attrName>
                                        </p:attrNameLst>
                                      </p:cBhvr>
                                      <p:rCtr x="13841" y="7014"/>
                                    </p:animMotion>
                                  </p:childTnLst>
                                </p:cTn>
                              </p:par>
                            </p:childTnLst>
                          </p:cTn>
                        </p:par>
                      </p:childTnLst>
                    </p:cTn>
                  </p:par>
                  <p:par>
                    <p:cTn id="14" fill="hold">
                      <p:stCondLst>
                        <p:cond delay="indefinite"/>
                      </p:stCondLst>
                      <p:childTnLst>
                        <p:par>
                          <p:cTn id="15" fill="hold">
                            <p:stCondLst>
                              <p:cond delay="0"/>
                            </p:stCondLst>
                            <p:childTnLst>
                              <p:par>
                                <p:cTn id="16"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17" dur="2000" fill="hold"/>
                                        <p:tgtEl>
                                          <p:spTgt spid="3">
                                            <p:txEl>
                                              <p:pRg st="1" end="1"/>
                                            </p:txEl>
                                          </p:spTgt>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21" dur="2000" fill="hold"/>
                                        <p:tgtEl>
                                          <p:spTgt spid="3">
                                            <p:txEl>
                                              <p:pRg st="2" end="2"/>
                                            </p:txEl>
                                          </p:spTgt>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25" dur="2000" fill="hold"/>
                                        <p:tgtEl>
                                          <p:spTgt spid="3">
                                            <p:txEl>
                                              <p:pRg st="3" end="3"/>
                                            </p:txEl>
                                          </p:spTgt>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29" dur="2000" fill="hold"/>
                                        <p:tgtEl>
                                          <p:spTgt spid="3">
                                            <p:txEl>
                                              <p:pRg st="4" end="4"/>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0344" y="379782"/>
            <a:ext cx="9586186" cy="946933"/>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solidFill>
                  <a:srgbClr val="FF6600"/>
                </a:solidFill>
                <a:effectLst/>
                <a:latin typeface="Algerian" panose="04020705040A02060702" pitchFamily="82" charset="0"/>
                <a:cs typeface="Times New Roman" pitchFamily="18" charset="0"/>
              </a:rPr>
              <a:t>LITERATURE SURVEY</a:t>
            </a:r>
            <a:endParaRPr lang="en-US" sz="4800" dirty="0">
              <a:solidFill>
                <a:srgbClr val="FF6600"/>
              </a:solidFill>
              <a:effectLst/>
              <a:latin typeface="Algerian" panose="04020705040A02060702" pitchFamily="82"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54355106"/>
              </p:ext>
            </p:extLst>
          </p:nvPr>
        </p:nvGraphicFramePr>
        <p:xfrm>
          <a:off x="470344" y="1055180"/>
          <a:ext cx="11125310" cy="5464890"/>
        </p:xfrm>
        <a:graphic>
          <a:graphicData uri="http://schemas.openxmlformats.org/drawingml/2006/table">
            <a:tbl>
              <a:tblPr firstRow="1" bandRow="1">
                <a:tableStyleId>{5C22544A-7EE6-4342-B048-85BDC9FD1C3A}</a:tableStyleId>
              </a:tblPr>
              <a:tblGrid>
                <a:gridCol w="608379">
                  <a:extLst>
                    <a:ext uri="{9D8B030D-6E8A-4147-A177-3AD203B41FA5}">
                      <a16:colId xmlns:a16="http://schemas.microsoft.com/office/drawing/2014/main" val="20000"/>
                    </a:ext>
                  </a:extLst>
                </a:gridCol>
                <a:gridCol w="1099407">
                  <a:extLst>
                    <a:ext uri="{9D8B030D-6E8A-4147-A177-3AD203B41FA5}">
                      <a16:colId xmlns:a16="http://schemas.microsoft.com/office/drawing/2014/main" val="20001"/>
                    </a:ext>
                  </a:extLst>
                </a:gridCol>
                <a:gridCol w="2111027">
                  <a:extLst>
                    <a:ext uri="{9D8B030D-6E8A-4147-A177-3AD203B41FA5}">
                      <a16:colId xmlns:a16="http://schemas.microsoft.com/office/drawing/2014/main" val="20002"/>
                    </a:ext>
                  </a:extLst>
                </a:gridCol>
                <a:gridCol w="2786845">
                  <a:extLst>
                    <a:ext uri="{9D8B030D-6E8A-4147-A177-3AD203B41FA5}">
                      <a16:colId xmlns:a16="http://schemas.microsoft.com/office/drawing/2014/main" val="20003"/>
                    </a:ext>
                  </a:extLst>
                </a:gridCol>
                <a:gridCol w="4519652">
                  <a:extLst>
                    <a:ext uri="{9D8B030D-6E8A-4147-A177-3AD203B41FA5}">
                      <a16:colId xmlns:a16="http://schemas.microsoft.com/office/drawing/2014/main" val="20004"/>
                    </a:ext>
                  </a:extLst>
                </a:gridCol>
              </a:tblGrid>
              <a:tr h="9379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 No</a:t>
                      </a:r>
                    </a:p>
                    <a:p>
                      <a:endParaRPr lang="en-US" dirty="0"/>
                    </a:p>
                  </a:txBody>
                  <a:tcPr/>
                </a:tc>
                <a:tc>
                  <a:txBody>
                    <a:bodyPr/>
                    <a:lstStyle/>
                    <a:p>
                      <a:r>
                        <a:rPr lang="en-US" dirty="0">
                          <a:latin typeface="Times New Roman" pitchFamily="18" charset="0"/>
                          <a:cs typeface="Times New Roman" pitchFamily="18" charset="0"/>
                        </a:rPr>
                        <a:t>Year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Author</a:t>
                      </a: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Title of the paper</a:t>
                      </a:r>
                    </a:p>
                    <a:p>
                      <a:endParaRPr lang="en-US" dirty="0"/>
                    </a:p>
                  </a:txBody>
                  <a:tcPr/>
                </a:tc>
                <a:tc>
                  <a:txBody>
                    <a:bodyPr/>
                    <a:lstStyle/>
                    <a:p>
                      <a:pPr algn="ctr"/>
                      <a:r>
                        <a:rPr lang="en-US"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2344909">
                <a:tc>
                  <a:txBody>
                    <a:bodyPr/>
                    <a:lstStyle/>
                    <a:p>
                      <a:r>
                        <a:rPr lang="en-IN" dirty="0" smtClean="0">
                          <a:solidFill>
                            <a:srgbClr val="FF6600"/>
                          </a:solidFill>
                        </a:rPr>
                        <a:t>9</a:t>
                      </a:r>
                      <a:endParaRPr lang="en-US" dirty="0">
                        <a:solidFill>
                          <a:srgbClr val="FF6600"/>
                        </a:solidFill>
                      </a:endParaRPr>
                    </a:p>
                  </a:txBody>
                  <a:tcPr/>
                </a:tc>
                <a:tc>
                  <a:txBody>
                    <a:bodyPr/>
                    <a:lstStyle/>
                    <a:p>
                      <a:pPr>
                        <a:lnSpc>
                          <a:spcPct val="150000"/>
                        </a:lnSpc>
                      </a:pPr>
                      <a:r>
                        <a:rPr lang="en-IN" dirty="0" smtClean="0">
                          <a:solidFill>
                            <a:srgbClr val="BE029A"/>
                          </a:solidFill>
                          <a:latin typeface="Times New Roman" pitchFamily="18" charset="0"/>
                          <a:cs typeface="Times New Roman" pitchFamily="18" charset="0"/>
                        </a:rPr>
                        <a:t>2018</a:t>
                      </a:r>
                      <a:endParaRPr lang="en-US" dirty="0">
                        <a:solidFill>
                          <a:srgbClr val="BE029A"/>
                        </a:solidFill>
                        <a:latin typeface="Times New Roman" pitchFamily="18" charset="0"/>
                        <a:cs typeface="Times New Roman" pitchFamily="18" charset="0"/>
                      </a:endParaRPr>
                    </a:p>
                  </a:txBody>
                  <a:tcPr/>
                </a:tc>
                <a:tc>
                  <a:txBody>
                    <a:bodyPr/>
                    <a:lstStyle/>
                    <a:p>
                      <a:pPr marL="0" indent="0">
                        <a:buNone/>
                      </a:pPr>
                      <a:r>
                        <a:rPr lang="en-US" dirty="0" err="1" smtClean="0">
                          <a:solidFill>
                            <a:srgbClr val="BE029A"/>
                          </a:solidFill>
                          <a:latin typeface="Times New Roman" pitchFamily="18" charset="0"/>
                          <a:cs typeface="Times New Roman" pitchFamily="18" charset="0"/>
                        </a:rPr>
                        <a:t>A.Varma</a:t>
                      </a:r>
                      <a:r>
                        <a:rPr lang="en-US" dirty="0" smtClean="0">
                          <a:solidFill>
                            <a:srgbClr val="BE029A"/>
                          </a:solidFill>
                          <a:latin typeface="Times New Roman" pitchFamily="18" charset="0"/>
                          <a:cs typeface="Times New Roman" pitchFamily="18" charset="0"/>
                        </a:rPr>
                        <a:t>,</a:t>
                      </a:r>
                    </a:p>
                    <a:p>
                      <a:pPr marL="0" indent="0">
                        <a:buNone/>
                      </a:pPr>
                      <a:r>
                        <a:rPr lang="en-US" dirty="0" err="1" smtClean="0">
                          <a:solidFill>
                            <a:srgbClr val="BE029A"/>
                          </a:solidFill>
                          <a:latin typeface="Times New Roman" pitchFamily="18" charset="0"/>
                          <a:cs typeface="Times New Roman" pitchFamily="18" charset="0"/>
                        </a:rPr>
                        <a:t>A.Sarma</a:t>
                      </a:r>
                      <a:r>
                        <a:rPr lang="en-US" dirty="0" smtClean="0">
                          <a:solidFill>
                            <a:srgbClr val="BE029A"/>
                          </a:solidFill>
                          <a:latin typeface="Times New Roman" pitchFamily="18" charset="0"/>
                          <a:cs typeface="Times New Roman" pitchFamily="18" charset="0"/>
                        </a:rPr>
                        <a:t>,</a:t>
                      </a:r>
                    </a:p>
                    <a:p>
                      <a:pPr marL="0" indent="0">
                        <a:buNone/>
                      </a:pPr>
                      <a:r>
                        <a:rPr lang="en-US" dirty="0" smtClean="0">
                          <a:solidFill>
                            <a:srgbClr val="BE029A"/>
                          </a:solidFill>
                          <a:latin typeface="Times New Roman" pitchFamily="18" charset="0"/>
                          <a:cs typeface="Times New Roman" pitchFamily="18" charset="0"/>
                        </a:rPr>
                        <a:t>S. </a:t>
                      </a:r>
                      <a:r>
                        <a:rPr lang="en-US" dirty="0" err="1" smtClean="0">
                          <a:solidFill>
                            <a:srgbClr val="BE029A"/>
                          </a:solidFill>
                          <a:latin typeface="Times New Roman" pitchFamily="18" charset="0"/>
                          <a:cs typeface="Times New Roman" pitchFamily="18" charset="0"/>
                        </a:rPr>
                        <a:t>Doshi</a:t>
                      </a:r>
                      <a:r>
                        <a:rPr lang="en-US" dirty="0" smtClean="0">
                          <a:solidFill>
                            <a:srgbClr val="BE029A"/>
                          </a:solidFill>
                          <a:latin typeface="Times New Roman" pitchFamily="18" charset="0"/>
                          <a:cs typeface="Times New Roman" pitchFamily="18" charset="0"/>
                        </a:rPr>
                        <a:t>,</a:t>
                      </a:r>
                    </a:p>
                    <a:p>
                      <a:pPr marL="0" indent="0">
                        <a:buNone/>
                      </a:pPr>
                      <a:r>
                        <a:rPr lang="en-US" dirty="0" smtClean="0">
                          <a:solidFill>
                            <a:srgbClr val="BE029A"/>
                          </a:solidFill>
                          <a:latin typeface="Times New Roman" pitchFamily="18" charset="0"/>
                          <a:cs typeface="Times New Roman" pitchFamily="18" charset="0"/>
                        </a:rPr>
                        <a:t>R. Nair</a:t>
                      </a:r>
                      <a:endParaRPr lang="en-US" dirty="0">
                        <a:solidFill>
                          <a:srgbClr val="BE029A"/>
                        </a:solidFill>
                        <a:latin typeface="Times New Roman" pitchFamily="18" charset="0"/>
                        <a:cs typeface="Times New Roman" pitchFamily="18" charset="0"/>
                      </a:endParaRPr>
                    </a:p>
                  </a:txBody>
                  <a:tcPr/>
                </a:tc>
                <a:tc>
                  <a:txBody>
                    <a:bodyPr/>
                    <a:lstStyle/>
                    <a:p>
                      <a:r>
                        <a:rPr lang="en-US" dirty="0" smtClean="0">
                          <a:solidFill>
                            <a:srgbClr val="BE029A"/>
                          </a:solidFill>
                          <a:latin typeface="Times New Roman" pitchFamily="18" charset="0"/>
                          <a:cs typeface="Times New Roman" pitchFamily="18" charset="0"/>
                        </a:rPr>
                        <a:t>House</a:t>
                      </a:r>
                      <a:r>
                        <a:rPr lang="en-US" baseline="0" dirty="0" smtClean="0">
                          <a:solidFill>
                            <a:srgbClr val="BE029A"/>
                          </a:solidFill>
                          <a:latin typeface="Times New Roman" pitchFamily="18" charset="0"/>
                          <a:cs typeface="Times New Roman" pitchFamily="18" charset="0"/>
                        </a:rPr>
                        <a:t> </a:t>
                      </a:r>
                      <a:r>
                        <a:rPr lang="en-US" dirty="0" smtClean="0">
                          <a:solidFill>
                            <a:srgbClr val="BE029A"/>
                          </a:solidFill>
                          <a:latin typeface="Times New Roman" pitchFamily="18" charset="0"/>
                          <a:cs typeface="Times New Roman" pitchFamily="18" charset="0"/>
                        </a:rPr>
                        <a:t>price prediction using machine learning and neural networks.</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mn-lt"/>
                          <a:ea typeface="+mn-ea"/>
                          <a:cs typeface="+mn-cs"/>
                        </a:rPr>
                        <a:t>Neural networks work better at predictive analytics because of the hidden layers. Linear regression models use only input and output nodes to make predictions. The neural network also uses the hidden layer to make predictions more accurate. That's because it 'learns' the way a human does.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182017">
                <a:tc>
                  <a:txBody>
                    <a:bodyPr/>
                    <a:lstStyle/>
                    <a:p>
                      <a:r>
                        <a:rPr lang="en-IN" dirty="0" smtClean="0">
                          <a:solidFill>
                            <a:srgbClr val="FF6600"/>
                          </a:solidFill>
                        </a:rPr>
                        <a:t>10</a:t>
                      </a:r>
                      <a:endParaRPr lang="en-US" dirty="0">
                        <a:solidFill>
                          <a:srgbClr val="FF6600"/>
                        </a:solidFill>
                      </a:endParaRPr>
                    </a:p>
                  </a:txBody>
                  <a:tcPr/>
                </a:tc>
                <a:tc>
                  <a:txBody>
                    <a:bodyPr/>
                    <a:lstStyle/>
                    <a:p>
                      <a:pPr>
                        <a:lnSpc>
                          <a:spcPct val="150000"/>
                        </a:lnSpc>
                      </a:pPr>
                      <a:r>
                        <a:rPr lang="en-IN" dirty="0" smtClean="0">
                          <a:solidFill>
                            <a:srgbClr val="BE029A"/>
                          </a:solidFill>
                          <a:latin typeface="Times New Roman" pitchFamily="18" charset="0"/>
                          <a:cs typeface="Times New Roman" pitchFamily="18" charset="0"/>
                        </a:rPr>
                        <a:t>2018</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dirty="0" smtClean="0">
                          <a:solidFill>
                            <a:srgbClr val="BE029A"/>
                          </a:solidFill>
                          <a:latin typeface="Times New Roman" pitchFamily="18" charset="0"/>
                          <a:cs typeface="Times New Roman" pitchFamily="18" charset="0"/>
                        </a:rPr>
                        <a:t>P. A. </a:t>
                      </a:r>
                      <a:r>
                        <a:rPr lang="en-US" dirty="0" err="1" smtClean="0">
                          <a:solidFill>
                            <a:srgbClr val="BE029A"/>
                          </a:solidFill>
                          <a:latin typeface="Times New Roman" pitchFamily="18" charset="0"/>
                          <a:cs typeface="Times New Roman" pitchFamily="18" charset="0"/>
                        </a:rPr>
                        <a:t>Viktorovich</a:t>
                      </a:r>
                      <a:r>
                        <a:rPr lang="en-US" dirty="0" smtClean="0">
                          <a:solidFill>
                            <a:srgbClr val="BE029A"/>
                          </a:solidFill>
                          <a:latin typeface="Times New Roman" pitchFamily="18" charset="0"/>
                          <a:cs typeface="Times New Roman" pitchFamily="18" charset="0"/>
                        </a:rPr>
                        <a:t>, </a:t>
                      </a:r>
                      <a:r>
                        <a:rPr lang="en-US" dirty="0" err="1" smtClean="0">
                          <a:solidFill>
                            <a:srgbClr val="BE029A"/>
                          </a:solidFill>
                          <a:latin typeface="Times New Roman" pitchFamily="18" charset="0"/>
                          <a:cs typeface="Times New Roman" pitchFamily="18" charset="0"/>
                        </a:rPr>
                        <a:t>P.V.Aleksandrovich</a:t>
                      </a:r>
                      <a:r>
                        <a:rPr lang="en-US" dirty="0" smtClean="0">
                          <a:solidFill>
                            <a:srgbClr val="BE029A"/>
                          </a:solidFill>
                          <a:latin typeface="Times New Roman" pitchFamily="18" charset="0"/>
                          <a:cs typeface="Times New Roman" pitchFamily="18" charset="0"/>
                        </a:rPr>
                        <a:t>, </a:t>
                      </a:r>
                      <a:r>
                        <a:rPr lang="en-US" dirty="0" err="1" smtClean="0">
                          <a:solidFill>
                            <a:srgbClr val="BE029A"/>
                          </a:solidFill>
                          <a:latin typeface="Times New Roman" pitchFamily="18" charset="0"/>
                          <a:cs typeface="Times New Roman" pitchFamily="18" charset="0"/>
                        </a:rPr>
                        <a:t>K.I.Leopoldovich</a:t>
                      </a:r>
                      <a:r>
                        <a:rPr lang="en-US" dirty="0" smtClean="0">
                          <a:solidFill>
                            <a:srgbClr val="BE029A"/>
                          </a:solidFill>
                          <a:latin typeface="Times New Roman" pitchFamily="18" charset="0"/>
                          <a:cs typeface="Times New Roman" pitchFamily="18" charset="0"/>
                        </a:rPr>
                        <a:t>, </a:t>
                      </a:r>
                    </a:p>
                    <a:p>
                      <a:pPr>
                        <a:lnSpc>
                          <a:spcPct val="150000"/>
                        </a:lnSpc>
                      </a:pPr>
                      <a:r>
                        <a:rPr lang="en-US" dirty="0" smtClean="0">
                          <a:solidFill>
                            <a:srgbClr val="BE029A"/>
                          </a:solidFill>
                          <a:latin typeface="Times New Roman" pitchFamily="18" charset="0"/>
                          <a:cs typeface="Times New Roman" pitchFamily="18" charset="0"/>
                        </a:rPr>
                        <a:t>P. I. </a:t>
                      </a:r>
                      <a:r>
                        <a:rPr lang="en-US" dirty="0" err="1" smtClean="0">
                          <a:solidFill>
                            <a:srgbClr val="BE029A"/>
                          </a:solidFill>
                          <a:latin typeface="Times New Roman" pitchFamily="18" charset="0"/>
                          <a:cs typeface="Times New Roman" pitchFamily="18" charset="0"/>
                        </a:rPr>
                        <a:t>Vasilevna</a:t>
                      </a:r>
                      <a:endParaRPr lang="en-US" dirty="0">
                        <a:solidFill>
                          <a:srgbClr val="BE029A"/>
                        </a:solidFill>
                        <a:latin typeface="Times New Roman" pitchFamily="18" charset="0"/>
                        <a:cs typeface="Times New Roman" pitchFamily="18" charset="0"/>
                      </a:endParaRPr>
                    </a:p>
                  </a:txBody>
                  <a:tcPr/>
                </a:tc>
                <a:tc>
                  <a:txBody>
                    <a:bodyPr/>
                    <a:lstStyle/>
                    <a:p>
                      <a:r>
                        <a:rPr lang="en-US" dirty="0" smtClean="0">
                          <a:solidFill>
                            <a:srgbClr val="BE029A"/>
                          </a:solidFill>
                          <a:latin typeface="Times New Roman" pitchFamily="18" charset="0"/>
                          <a:cs typeface="Times New Roman" pitchFamily="18" charset="0"/>
                        </a:rPr>
                        <a:t>Predicting sales</a:t>
                      </a:r>
                    </a:p>
                    <a:p>
                      <a:r>
                        <a:rPr lang="en-US" dirty="0" smtClean="0">
                          <a:solidFill>
                            <a:srgbClr val="BE029A"/>
                          </a:solidFill>
                          <a:latin typeface="Times New Roman" pitchFamily="18" charset="0"/>
                          <a:cs typeface="Times New Roman" pitchFamily="18" charset="0"/>
                        </a:rPr>
                        <a:t>prices of the houses using regression methods of </a:t>
                      </a:r>
                    </a:p>
                    <a:p>
                      <a:r>
                        <a:rPr lang="en-US" dirty="0" smtClean="0">
                          <a:solidFill>
                            <a:srgbClr val="BE029A"/>
                          </a:solidFill>
                          <a:latin typeface="Times New Roman" pitchFamily="18" charset="0"/>
                          <a:cs typeface="Times New Roman" pitchFamily="18" charset="0"/>
                        </a:rPr>
                        <a:t>machine learning.</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mn-lt"/>
                          <a:ea typeface="+mn-ea"/>
                          <a:cs typeface="+mn-cs"/>
                        </a:rPr>
                        <a:t>This problem involves predicting the prices of the houses which are continuous and real valued outputs. Thus, this is a Regression Problem</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142" y="42172"/>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84757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4532868" cy="878979"/>
          </a:xfrm>
        </p:spPr>
        <p:txBody>
          <a:bodyPr>
            <a:normAutofit/>
          </a:bodyPr>
          <a:lstStyle/>
          <a:p>
            <a:pPr algn="l"/>
            <a:r>
              <a:rPr lang="en-IN" sz="4800" dirty="0" smtClean="0">
                <a:solidFill>
                  <a:srgbClr val="FF6600"/>
                </a:solidFill>
                <a:effectLst/>
                <a:latin typeface="Algerian" panose="04020705040A02060702" pitchFamily="82" charset="0"/>
              </a:rPr>
              <a:t>CONCLUSION</a:t>
            </a:r>
            <a:endParaRPr lang="en-US" sz="4800" dirty="0">
              <a:solidFill>
                <a:srgbClr val="FF6600"/>
              </a:solidFill>
              <a:effectLst/>
              <a:latin typeface="Algerian" panose="04020705040A02060702" pitchFamily="82" charset="0"/>
            </a:endParaRPr>
          </a:p>
        </p:txBody>
      </p:sp>
      <p:sp>
        <p:nvSpPr>
          <p:cNvPr id="3" name="Content Placeholder 2"/>
          <p:cNvSpPr>
            <a:spLocks noGrp="1"/>
          </p:cNvSpPr>
          <p:nvPr>
            <p:ph sz="quarter" idx="13"/>
          </p:nvPr>
        </p:nvSpPr>
        <p:spPr>
          <a:xfrm>
            <a:off x="913776" y="1497496"/>
            <a:ext cx="10363826" cy="3424107"/>
          </a:xfrm>
        </p:spPr>
        <p:txBody>
          <a:bodyPr>
            <a:normAutofit/>
          </a:bodyPr>
          <a:lstStyle/>
          <a:p>
            <a:pPr>
              <a:buFont typeface="Wingdings" panose="05000000000000000000" pitchFamily="2" charset="2"/>
              <a:buChar char="v"/>
            </a:pPr>
            <a:r>
              <a:rPr lang="en-US" cap="none" dirty="0" smtClean="0">
                <a:solidFill>
                  <a:schemeClr val="accent2">
                    <a:lumMod val="75000"/>
                  </a:schemeClr>
                </a:solidFill>
              </a:rPr>
              <a:t>House price prediction can help the developer determine the selling price of a house and can help the customer to arrange the right time to purchase and construct a house.</a:t>
            </a:r>
          </a:p>
          <a:p>
            <a:pPr>
              <a:buFont typeface="Wingdings" panose="05000000000000000000" pitchFamily="2" charset="2"/>
              <a:buChar char="v"/>
            </a:pPr>
            <a:r>
              <a:rPr lang="en-US" cap="none" dirty="0" smtClean="0">
                <a:solidFill>
                  <a:schemeClr val="accent2">
                    <a:lumMod val="75000"/>
                  </a:schemeClr>
                </a:solidFill>
              </a:rPr>
              <a:t> There are three factors that influence the price of a house which include physical conditions, concept and location.</a:t>
            </a:r>
          </a:p>
          <a:p>
            <a:pPr>
              <a:buFont typeface="Wingdings" panose="05000000000000000000" pitchFamily="2" charset="2"/>
              <a:buChar char="v"/>
            </a:pPr>
            <a:r>
              <a:rPr lang="en-US" cap="none" dirty="0" smtClean="0">
                <a:solidFill>
                  <a:schemeClr val="accent2">
                    <a:lumMod val="75000"/>
                  </a:schemeClr>
                </a:solidFill>
              </a:rPr>
              <a:t>The </a:t>
            </a:r>
            <a:r>
              <a:rPr lang="en-US" cap="none" dirty="0">
                <a:solidFill>
                  <a:schemeClr val="accent2">
                    <a:lumMod val="75000"/>
                  </a:schemeClr>
                </a:solidFill>
              </a:rPr>
              <a:t>main aim of our project is to </a:t>
            </a:r>
            <a:r>
              <a:rPr lang="en-US" cap="none" dirty="0" smtClean="0">
                <a:solidFill>
                  <a:schemeClr val="accent2">
                    <a:lumMod val="75000"/>
                  </a:schemeClr>
                </a:solidFill>
              </a:rPr>
              <a:t>predict </a:t>
            </a:r>
            <a:r>
              <a:rPr lang="en-US" cap="none" dirty="0">
                <a:solidFill>
                  <a:schemeClr val="accent2">
                    <a:lumMod val="75000"/>
                  </a:schemeClr>
                </a:solidFill>
              </a:rPr>
              <a:t>accurate price of house without any loss.</a:t>
            </a:r>
            <a:endParaRPr lang="en-US" cap="none" dirty="0" smtClean="0">
              <a:solidFill>
                <a:schemeClr val="accent2">
                  <a:lumMod val="75000"/>
                </a:schemeClr>
              </a:solidFill>
            </a:endParaRPr>
          </a:p>
          <a:p>
            <a:pPr>
              <a:buFont typeface="Wingdings" panose="05000000000000000000" pitchFamily="2" charset="2"/>
              <a:buChar char="v"/>
            </a:pPr>
            <a:endParaRPr lang="en-US" cap="none"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142" y="42172"/>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11387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4425" y="900676"/>
            <a:ext cx="8637073" cy="1132519"/>
          </a:xfrm>
        </p:spPr>
        <p:txBody>
          <a:bodyPr>
            <a:normAutofit/>
          </a:bodyPr>
          <a:lstStyle/>
          <a:p>
            <a:r>
              <a:rPr lang="en-IN" sz="6600" dirty="0">
                <a:solidFill>
                  <a:srgbClr val="FF6600"/>
                </a:solidFill>
                <a:effectLst/>
                <a:latin typeface="Algerian" panose="04020705040A02060702" pitchFamily="82" charset="0"/>
              </a:rPr>
              <a:t>AGENDA</a:t>
            </a:r>
            <a:endParaRPr lang="en-US" sz="6600" dirty="0">
              <a:solidFill>
                <a:srgbClr val="FF6600"/>
              </a:solidFill>
              <a:effectLst/>
              <a:latin typeface="Algerian" panose="04020705040A02060702" pitchFamily="82" charset="0"/>
            </a:endParaRPr>
          </a:p>
        </p:txBody>
      </p:sp>
      <p:sp>
        <p:nvSpPr>
          <p:cNvPr id="3" name="Subtitle 2"/>
          <p:cNvSpPr>
            <a:spLocks noGrp="1"/>
          </p:cNvSpPr>
          <p:nvPr>
            <p:ph type="subTitle" idx="1"/>
          </p:nvPr>
        </p:nvSpPr>
        <p:spPr>
          <a:xfrm>
            <a:off x="1774425" y="2389302"/>
            <a:ext cx="8637072" cy="4227441"/>
          </a:xfrm>
        </p:spPr>
        <p:txBody>
          <a:bodyPr numCol="2">
            <a:normAutofit/>
          </a:bodyPr>
          <a:lstStyle/>
          <a:p>
            <a:pPr marL="342900" indent="-342900" algn="just">
              <a:buFont typeface="Wingdings" panose="05000000000000000000" pitchFamily="2" charset="2"/>
              <a:buChar char="Ø"/>
            </a:pPr>
            <a:r>
              <a:rPr lang="en-IN" b="1" dirty="0" smtClean="0">
                <a:solidFill>
                  <a:schemeClr val="accent2">
                    <a:lumMod val="75000"/>
                  </a:schemeClr>
                </a:solidFill>
                <a:latin typeface="Times New Roman" pitchFamily="18" charset="0"/>
                <a:cs typeface="Times New Roman" pitchFamily="18" charset="0"/>
              </a:rPr>
              <a:t>ABSTRACT</a:t>
            </a:r>
          </a:p>
          <a:p>
            <a:pPr marL="342900" indent="-342900" algn="just">
              <a:buFont typeface="Wingdings" panose="05000000000000000000" pitchFamily="2" charset="2"/>
              <a:buChar char="Ø"/>
            </a:pPr>
            <a:r>
              <a:rPr lang="en-IN" b="1" dirty="0" smtClean="0">
                <a:solidFill>
                  <a:schemeClr val="accent2">
                    <a:lumMod val="75000"/>
                  </a:schemeClr>
                </a:solidFill>
                <a:latin typeface="Times New Roman" pitchFamily="18" charset="0"/>
                <a:cs typeface="Times New Roman" pitchFamily="18" charset="0"/>
              </a:rPr>
              <a:t>OBJECTIVE</a:t>
            </a:r>
            <a:endParaRPr lang="en-US" b="1" dirty="0" smtClean="0">
              <a:solidFill>
                <a:schemeClr val="accent2">
                  <a:lumMod val="75000"/>
                </a:schemeClr>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en-IN" b="1" dirty="0" smtClean="0">
                <a:solidFill>
                  <a:schemeClr val="accent2">
                    <a:lumMod val="75000"/>
                  </a:schemeClr>
                </a:solidFill>
                <a:latin typeface="Times New Roman" pitchFamily="18" charset="0"/>
                <a:cs typeface="Times New Roman" pitchFamily="18" charset="0"/>
              </a:rPr>
              <a:t>INTRODUCTION</a:t>
            </a:r>
            <a:endParaRPr lang="en-US" b="1" dirty="0">
              <a:solidFill>
                <a:schemeClr val="accent2">
                  <a:lumMod val="75000"/>
                </a:schemeClr>
              </a:solidFill>
              <a:latin typeface="Times New Roman" pitchFamily="18" charset="0"/>
              <a:cs typeface="Times New Roman" pitchFamily="18" charset="0"/>
            </a:endParaRPr>
          </a:p>
          <a:p>
            <a:pPr marL="342900" indent="-342900" algn="just">
              <a:buFont typeface="Wingdings" panose="05000000000000000000" pitchFamily="2" charset="2"/>
              <a:buChar char="Ø"/>
            </a:pPr>
            <a:r>
              <a:rPr lang="en-US" b="1" dirty="0" smtClean="0">
                <a:solidFill>
                  <a:schemeClr val="accent2">
                    <a:lumMod val="75000"/>
                  </a:schemeClr>
                </a:solidFill>
                <a:latin typeface="Times New Roman" pitchFamily="18" charset="0"/>
                <a:cs typeface="Times New Roman" pitchFamily="18" charset="0"/>
              </a:rPr>
              <a:t>LITRETURE SURVEY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1439" y="10778"/>
            <a:ext cx="2975571" cy="822322"/>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122" y="1828920"/>
            <a:ext cx="2511317" cy="3517033"/>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722455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4184" y="880016"/>
            <a:ext cx="10058400" cy="729397"/>
          </a:xfrm>
          <a:prstGeom prst="rect">
            <a:avLst/>
          </a:prstGeom>
        </p:spPr>
        <p:txBody>
          <a:bodyPr>
            <a:normAutofit fontScale="975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4800" dirty="0" smtClean="0">
                <a:solidFill>
                  <a:srgbClr val="FF6600"/>
                </a:solidFill>
                <a:effectLst/>
                <a:latin typeface="Algerian" panose="04020705040A02060702" pitchFamily="82" charset="0"/>
                <a:cs typeface="Times New Roman" pitchFamily="18" charset="0"/>
              </a:rPr>
              <a:t>ABSTRACT</a:t>
            </a:r>
            <a:endParaRPr lang="en-US" sz="4800" dirty="0">
              <a:solidFill>
                <a:srgbClr val="FF6600"/>
              </a:solidFill>
              <a:effectLst/>
              <a:latin typeface="Algerian" panose="04020705040A02060702" pitchFamily="82" charset="0"/>
            </a:endParaRPr>
          </a:p>
        </p:txBody>
      </p:sp>
      <p:sp>
        <p:nvSpPr>
          <p:cNvPr id="3" name="Content Placeholder 2"/>
          <p:cNvSpPr txBox="1">
            <a:spLocks/>
          </p:cNvSpPr>
          <p:nvPr/>
        </p:nvSpPr>
        <p:spPr>
          <a:xfrm>
            <a:off x="514184" y="1691093"/>
            <a:ext cx="10488023" cy="4775195"/>
          </a:xfrm>
          <a:prstGeom prst="rect">
            <a:avLst/>
          </a:prstGeom>
        </p:spPr>
        <p:txBody>
          <a:bodyPr spcCol="36000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lnSpc>
                <a:spcPct val="110000"/>
              </a:lnSpc>
              <a:buFont typeface="Wingdings" panose="05000000000000000000" pitchFamily="2" charset="2"/>
              <a:buChar char="v"/>
            </a:pPr>
            <a:r>
              <a:rPr lang="en-US" dirty="0" smtClean="0">
                <a:solidFill>
                  <a:schemeClr val="accent2">
                    <a:lumMod val="75000"/>
                  </a:schemeClr>
                </a:solidFill>
              </a:rPr>
              <a:t>In this digital era, people have become more aware on purchasing a new property.</a:t>
            </a:r>
          </a:p>
          <a:p>
            <a:pPr algn="just">
              <a:buFont typeface="Wingdings" panose="05000000000000000000" pitchFamily="2" charset="2"/>
              <a:buChar char="v"/>
            </a:pPr>
            <a:r>
              <a:rPr lang="en-US" dirty="0" smtClean="0">
                <a:solidFill>
                  <a:schemeClr val="accent2">
                    <a:lumMod val="75000"/>
                  </a:schemeClr>
                </a:solidFill>
              </a:rPr>
              <a:t>Many digital tools have been developed to analyze the property marketing strategies and the buyers' budget constraints.</a:t>
            </a:r>
          </a:p>
          <a:p>
            <a:pPr algn="just">
              <a:buFont typeface="Wingdings" panose="05000000000000000000" pitchFamily="2" charset="2"/>
              <a:buChar char="v"/>
            </a:pPr>
            <a:r>
              <a:rPr lang="en-US" dirty="0" smtClean="0">
                <a:solidFill>
                  <a:schemeClr val="accent2">
                    <a:lumMod val="75000"/>
                  </a:schemeClr>
                </a:solidFill>
              </a:rPr>
              <a:t> The goal of this paper is to predict house prices for non-home owners based on their financial    resources and aspirations.</a:t>
            </a:r>
          </a:p>
          <a:p>
            <a:pPr algn="just">
              <a:buFont typeface="Wingdings" panose="05000000000000000000" pitchFamily="2" charset="2"/>
              <a:buChar char="v"/>
            </a:pPr>
            <a:r>
              <a:rPr lang="en-US" dirty="0" smtClean="0">
                <a:solidFill>
                  <a:schemeClr val="accent2">
                    <a:lumMod val="75000"/>
                  </a:schemeClr>
                </a:solidFill>
              </a:rPr>
              <a:t>Estimated prices will be calculated by using different tools such as HTML( hypertext </a:t>
            </a:r>
            <a:r>
              <a:rPr lang="en-US" dirty="0" smtClean="0">
                <a:solidFill>
                  <a:schemeClr val="accent2">
                    <a:lumMod val="75000"/>
                  </a:schemeClr>
                </a:solidFill>
              </a:rPr>
              <a:t>markup language</a:t>
            </a:r>
            <a:r>
              <a:rPr lang="en-US" dirty="0" smtClean="0">
                <a:solidFill>
                  <a:schemeClr val="accent2">
                    <a:lumMod val="75000"/>
                  </a:schemeClr>
                </a:solidFill>
              </a:rPr>
              <a:t>) , CSS(cascading style sheets) and machine learning (python).</a:t>
            </a:r>
          </a:p>
          <a:p>
            <a:pPr algn="just">
              <a:buFont typeface="Wingdings" panose="05000000000000000000" pitchFamily="2" charset="2"/>
              <a:buChar char="v"/>
            </a:pPr>
            <a:r>
              <a:rPr lang="en-US" dirty="0" smtClean="0">
                <a:solidFill>
                  <a:schemeClr val="accent2">
                    <a:lumMod val="75000"/>
                  </a:schemeClr>
                </a:solidFill>
              </a:rPr>
              <a:t>The motive of this work is to build a prediction model to help in the process of house price Prediction.</a:t>
            </a:r>
          </a:p>
          <a:p>
            <a:pPr algn="just">
              <a:buFont typeface="Wingdings" panose="05000000000000000000" pitchFamily="2" charset="2"/>
              <a:buChar char="v"/>
            </a:pPr>
            <a:r>
              <a:rPr lang="en-US" dirty="0" smtClean="0">
                <a:solidFill>
                  <a:schemeClr val="accent2">
                    <a:lumMod val="75000"/>
                  </a:schemeClr>
                </a:solidFill>
              </a:rPr>
              <a:t>It assist both buyers and seller to have a general view on the current market Price and trend.</a:t>
            </a:r>
            <a:endParaRPr lang="en-US"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7122" y="28099"/>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29932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39" y="730087"/>
            <a:ext cx="5950857" cy="891140"/>
          </a:xfrm>
        </p:spPr>
        <p:txBody>
          <a:bodyPr>
            <a:normAutofit/>
          </a:bodyPr>
          <a:lstStyle/>
          <a:p>
            <a:r>
              <a:rPr lang="en-IN" sz="4800" dirty="0" smtClean="0">
                <a:solidFill>
                  <a:srgbClr val="FF6600"/>
                </a:solidFill>
                <a:effectLst/>
                <a:latin typeface="Algerian" panose="04020705040A02060702" pitchFamily="82" charset="0"/>
              </a:rPr>
              <a:t>INTRODUCTION</a:t>
            </a:r>
            <a:endParaRPr lang="en-US" sz="4800" dirty="0">
              <a:solidFill>
                <a:srgbClr val="FF6600"/>
              </a:solidFill>
              <a:effectLst/>
              <a:latin typeface="Algerian" panose="04020705040A02060702" pitchFamily="82" charset="0"/>
            </a:endParaRPr>
          </a:p>
        </p:txBody>
      </p:sp>
      <p:sp>
        <p:nvSpPr>
          <p:cNvPr id="4" name="Text Placeholder 3"/>
          <p:cNvSpPr>
            <a:spLocks noGrp="1"/>
          </p:cNvSpPr>
          <p:nvPr>
            <p:ph type="body" sz="half" idx="2"/>
          </p:nvPr>
        </p:nvSpPr>
        <p:spPr>
          <a:xfrm>
            <a:off x="623508" y="1621227"/>
            <a:ext cx="10813118" cy="4819329"/>
          </a:xfrm>
        </p:spPr>
        <p:txBody>
          <a:bodyPr>
            <a:normAutofit/>
          </a:bodyPr>
          <a:lstStyle/>
          <a:p>
            <a:pPr algn="l">
              <a:buFont typeface="Wingdings" panose="05000000000000000000" pitchFamily="2" charset="2"/>
              <a:buChar char="v"/>
            </a:pPr>
            <a:r>
              <a:rPr lang="en-IN" sz="2000" dirty="0">
                <a:solidFill>
                  <a:schemeClr val="accent2">
                    <a:lumMod val="75000"/>
                  </a:schemeClr>
                </a:solidFill>
              </a:rPr>
              <a:t>Problem faced during buying a house.</a:t>
            </a:r>
          </a:p>
          <a:p>
            <a:pPr algn="l">
              <a:buFont typeface="Wingdings" panose="05000000000000000000" pitchFamily="2" charset="2"/>
              <a:buChar char="v"/>
            </a:pPr>
            <a:r>
              <a:rPr lang="en-IN" sz="2000" dirty="0">
                <a:solidFill>
                  <a:schemeClr val="accent2">
                    <a:lumMod val="75000"/>
                  </a:schemeClr>
                </a:solidFill>
              </a:rPr>
              <a:t>Buying a house is stressful thing.</a:t>
            </a:r>
          </a:p>
          <a:p>
            <a:pPr algn="l">
              <a:buFont typeface="Wingdings" panose="05000000000000000000" pitchFamily="2" charset="2"/>
              <a:buChar char="v"/>
            </a:pPr>
            <a:r>
              <a:rPr lang="en-IN" sz="2000" dirty="0">
                <a:solidFill>
                  <a:schemeClr val="accent2">
                    <a:lumMod val="75000"/>
                  </a:schemeClr>
                </a:solidFill>
              </a:rPr>
              <a:t>Buyers are generally not aware of factors that influence  the house prices.</a:t>
            </a:r>
          </a:p>
          <a:p>
            <a:pPr algn="l">
              <a:buFont typeface="Wingdings" panose="05000000000000000000" pitchFamily="2" charset="2"/>
              <a:buChar char="v"/>
            </a:pPr>
            <a:r>
              <a:rPr lang="en-IN" sz="2000" dirty="0">
                <a:solidFill>
                  <a:schemeClr val="accent2">
                    <a:lumMod val="75000"/>
                  </a:schemeClr>
                </a:solidFill>
              </a:rPr>
              <a:t>Many problem are faced during buying a house .</a:t>
            </a:r>
          </a:p>
          <a:p>
            <a:pPr algn="l">
              <a:buFont typeface="Wingdings" panose="05000000000000000000" pitchFamily="2" charset="2"/>
              <a:buChar char="v"/>
            </a:pPr>
            <a:r>
              <a:rPr lang="en-IN" sz="2000" dirty="0">
                <a:solidFill>
                  <a:schemeClr val="accent2">
                    <a:lumMod val="75000"/>
                  </a:schemeClr>
                </a:solidFill>
              </a:rPr>
              <a:t>Hence real estate agents are trusted with the communication between buyers and sellers as well as laying down a legal contract for the transfer. this just create a middle man and increases the cost of houses.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6191" y="29752"/>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62895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79228" y="641058"/>
            <a:ext cx="10238377" cy="816483"/>
          </a:xfrm>
          <a:prstGeom prst="rect">
            <a:avLst/>
          </a:prstGeom>
          <a:noFill/>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4800" dirty="0" smtClean="0">
                <a:solidFill>
                  <a:srgbClr val="FF6600"/>
                </a:solidFill>
                <a:effectLst/>
                <a:latin typeface="Algerian" panose="04020705040A02060702" pitchFamily="82" charset="0"/>
                <a:cs typeface="Times New Roman" pitchFamily="18" charset="0"/>
              </a:rPr>
              <a:t>OBJECTIVE</a:t>
            </a:r>
            <a:endParaRPr lang="en-US" sz="4800" dirty="0">
              <a:solidFill>
                <a:srgbClr val="FF6600"/>
              </a:solidFill>
              <a:effectLst/>
              <a:latin typeface="Algerian" panose="04020705040A02060702" pitchFamily="82" charset="0"/>
            </a:endParaRPr>
          </a:p>
        </p:txBody>
      </p:sp>
      <p:sp>
        <p:nvSpPr>
          <p:cNvPr id="3" name="Content Placeholder 2"/>
          <p:cNvSpPr txBox="1">
            <a:spLocks/>
          </p:cNvSpPr>
          <p:nvPr/>
        </p:nvSpPr>
        <p:spPr>
          <a:xfrm>
            <a:off x="653153" y="1449705"/>
            <a:ext cx="10364452" cy="3424107"/>
          </a:xfrm>
          <a:prstGeom prst="rect">
            <a:avLst/>
          </a:prstGeom>
          <a:noFill/>
        </p:spPr>
        <p:txBody>
          <a:bodyPr>
            <a:normAutofit fontScale="925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nSpc>
                <a:spcPct val="150000"/>
              </a:lnSpc>
              <a:buFont typeface="Wingdings" panose="05000000000000000000" pitchFamily="2" charset="2"/>
              <a:buChar char="v"/>
            </a:pPr>
            <a:r>
              <a:rPr lang="en-IN" dirty="0" smtClean="0">
                <a:solidFill>
                  <a:schemeClr val="accent2">
                    <a:lumMod val="75000"/>
                  </a:schemeClr>
                </a:solidFill>
              </a:rPr>
              <a:t>In the project house price will be predicted given explanatory variables that covers many aspects of residential houses</a:t>
            </a:r>
            <a:endParaRPr lang="en-US" dirty="0" smtClean="0">
              <a:solidFill>
                <a:schemeClr val="accent2">
                  <a:lumMod val="75000"/>
                </a:schemeClr>
              </a:solidFill>
            </a:endParaRPr>
          </a:p>
          <a:p>
            <a:pPr>
              <a:lnSpc>
                <a:spcPct val="150000"/>
              </a:lnSpc>
              <a:buFont typeface="Wingdings" panose="05000000000000000000" pitchFamily="2" charset="2"/>
              <a:buChar char="v"/>
            </a:pPr>
            <a:r>
              <a:rPr lang="en-US" dirty="0" smtClean="0">
                <a:solidFill>
                  <a:schemeClr val="accent2">
                    <a:lumMod val="75000"/>
                  </a:schemeClr>
                </a:solidFill>
              </a:rPr>
              <a:t> House price prediction can help the developer determine the selling price of A house and can help the customer to arrange the right time to purchase A house. </a:t>
            </a:r>
          </a:p>
          <a:p>
            <a:pPr>
              <a:buFont typeface="Wingdings" panose="05000000000000000000" pitchFamily="2" charset="2"/>
              <a:buChar char="v"/>
            </a:pPr>
            <a:r>
              <a:rPr lang="en-US" dirty="0" smtClean="0">
                <a:solidFill>
                  <a:schemeClr val="accent2">
                    <a:lumMod val="75000"/>
                  </a:schemeClr>
                </a:solidFill>
              </a:rPr>
              <a:t>There are three factors that influence the price of a house which include physical conditions, concept and location.</a:t>
            </a:r>
          </a:p>
          <a:p>
            <a:pPr>
              <a:buFont typeface="Wingdings" panose="05000000000000000000" pitchFamily="2" charset="2"/>
              <a:buChar char="v"/>
            </a:pPr>
            <a:r>
              <a:rPr lang="en-US" dirty="0" smtClean="0">
                <a:solidFill>
                  <a:schemeClr val="accent2">
                    <a:lumMod val="75000"/>
                  </a:schemeClr>
                </a:solidFill>
              </a:rPr>
              <a:t>It help the developer to determine the selling price of a house and can help the customer to arrange the right time to purchase a house.</a:t>
            </a:r>
          </a:p>
          <a:p>
            <a:pPr marL="0" indent="0">
              <a:buNone/>
            </a:pPr>
            <a:endParaRPr lang="en-US" dirty="0" smtClean="0">
              <a:solidFill>
                <a:schemeClr val="accent2">
                  <a:lumMod val="75000"/>
                </a:schemeClr>
              </a:solidFill>
            </a:endParaRPr>
          </a:p>
          <a:p>
            <a:pPr marL="0" indent="0">
              <a:buFont typeface="Arial" panose="020B0604020202020204" pitchFamily="34" charset="0"/>
              <a:buNone/>
            </a:pPr>
            <a:endParaRPr lang="en-US" dirty="0">
              <a:solidFill>
                <a:schemeClr val="accent2">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142" y="11302"/>
            <a:ext cx="2934878" cy="811077"/>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84519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9646" y="481208"/>
            <a:ext cx="6305313" cy="849493"/>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4800" dirty="0" smtClean="0">
                <a:solidFill>
                  <a:srgbClr val="FF6600"/>
                </a:solidFill>
                <a:effectLst/>
                <a:latin typeface="Algerian" panose="04020705040A02060702" pitchFamily="82" charset="0"/>
                <a:cs typeface="Times New Roman" pitchFamily="18" charset="0"/>
              </a:rPr>
              <a:t>LITERATURE SURVEY</a:t>
            </a:r>
            <a:endParaRPr lang="en-US" sz="4800" dirty="0">
              <a:solidFill>
                <a:srgbClr val="FF6600"/>
              </a:solidFill>
              <a:effectLst/>
              <a:latin typeface="Algerian" panose="04020705040A02060702" pitchFamily="82" charset="0"/>
            </a:endParaRPr>
          </a:p>
        </p:txBody>
      </p:sp>
      <p:graphicFrame>
        <p:nvGraphicFramePr>
          <p:cNvPr id="3" name="Content Placeholder 3"/>
          <p:cNvGraphicFramePr>
            <a:graphicFrameLocks/>
          </p:cNvGraphicFramePr>
          <p:nvPr>
            <p:extLst>
              <p:ext uri="{D42A27DB-BD31-4B8C-83A1-F6EECF244321}">
                <p14:modId xmlns:p14="http://schemas.microsoft.com/office/powerpoint/2010/main" val="2382531234"/>
              </p:ext>
            </p:extLst>
          </p:nvPr>
        </p:nvGraphicFramePr>
        <p:xfrm>
          <a:off x="539646" y="1119316"/>
          <a:ext cx="10830719" cy="5148962"/>
        </p:xfrm>
        <a:graphic>
          <a:graphicData uri="http://schemas.openxmlformats.org/drawingml/2006/table">
            <a:tbl>
              <a:tblPr firstRow="1" bandRow="1">
                <a:tableStyleId>{5C22544A-7EE6-4342-B048-85BDC9FD1C3A}</a:tableStyleId>
              </a:tblPr>
              <a:tblGrid>
                <a:gridCol w="1402931">
                  <a:extLst>
                    <a:ext uri="{9D8B030D-6E8A-4147-A177-3AD203B41FA5}">
                      <a16:colId xmlns:a16="http://schemas.microsoft.com/office/drawing/2014/main" val="2124816193"/>
                    </a:ext>
                  </a:extLst>
                </a:gridCol>
                <a:gridCol w="989850">
                  <a:extLst>
                    <a:ext uri="{9D8B030D-6E8A-4147-A177-3AD203B41FA5}">
                      <a16:colId xmlns:a16="http://schemas.microsoft.com/office/drawing/2014/main" val="3776537667"/>
                    </a:ext>
                  </a:extLst>
                </a:gridCol>
                <a:gridCol w="2209416">
                  <a:extLst>
                    <a:ext uri="{9D8B030D-6E8A-4147-A177-3AD203B41FA5}">
                      <a16:colId xmlns:a16="http://schemas.microsoft.com/office/drawing/2014/main" val="865220519"/>
                    </a:ext>
                  </a:extLst>
                </a:gridCol>
                <a:gridCol w="2303632">
                  <a:extLst>
                    <a:ext uri="{9D8B030D-6E8A-4147-A177-3AD203B41FA5}">
                      <a16:colId xmlns:a16="http://schemas.microsoft.com/office/drawing/2014/main" val="3550862803"/>
                    </a:ext>
                  </a:extLst>
                </a:gridCol>
                <a:gridCol w="3924890">
                  <a:extLst>
                    <a:ext uri="{9D8B030D-6E8A-4147-A177-3AD203B41FA5}">
                      <a16:colId xmlns:a16="http://schemas.microsoft.com/office/drawing/2014/main" val="3103678374"/>
                    </a:ext>
                  </a:extLst>
                </a:gridCol>
              </a:tblGrid>
              <a:tr h="727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 No</a:t>
                      </a:r>
                    </a:p>
                    <a:p>
                      <a:endParaRPr lang="en-US" dirty="0"/>
                    </a:p>
                  </a:txBody>
                  <a:tcPr/>
                </a:tc>
                <a:tc>
                  <a:txBody>
                    <a:bodyPr/>
                    <a:lstStyle/>
                    <a:p>
                      <a:r>
                        <a:rPr lang="en-US" dirty="0">
                          <a:latin typeface="Times New Roman" pitchFamily="18" charset="0"/>
                          <a:cs typeface="Times New Roman" pitchFamily="18" charset="0"/>
                        </a:rPr>
                        <a:t>Year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Author</a:t>
                      </a: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Title of the paper</a:t>
                      </a:r>
                    </a:p>
                    <a:p>
                      <a:endParaRPr lang="en-US" dirty="0"/>
                    </a:p>
                  </a:txBody>
                  <a:tcPr/>
                </a:tc>
                <a:tc>
                  <a:txBody>
                    <a:bodyPr/>
                    <a:lstStyle/>
                    <a:p>
                      <a:pPr algn="ctr"/>
                      <a:r>
                        <a:rPr lang="en-US" dirty="0">
                          <a:latin typeface="Times New Roman" pitchFamily="18" charset="0"/>
                          <a:cs typeface="Times New Roman" pitchFamily="18" charset="0"/>
                        </a:rPr>
                        <a:t>Description</a:t>
                      </a:r>
                    </a:p>
                  </a:txBody>
                  <a:tcPr/>
                </a:tc>
                <a:extLst>
                  <a:ext uri="{0D108BD9-81ED-4DB2-BD59-A6C34878D82A}">
                    <a16:rowId xmlns:a16="http://schemas.microsoft.com/office/drawing/2014/main" val="2311942259"/>
                  </a:ext>
                </a:extLst>
              </a:tr>
              <a:tr h="2017683">
                <a:tc>
                  <a:txBody>
                    <a:bodyPr/>
                    <a:lstStyle/>
                    <a:p>
                      <a:r>
                        <a:rPr lang="en-US" dirty="0">
                          <a:solidFill>
                            <a:srgbClr val="FF6600"/>
                          </a:solidFill>
                        </a:rPr>
                        <a:t>1</a:t>
                      </a:r>
                    </a:p>
                  </a:txBody>
                  <a:tcPr/>
                </a:tc>
                <a:tc>
                  <a:txBody>
                    <a:bodyPr/>
                    <a:lstStyle/>
                    <a:p>
                      <a:pPr>
                        <a:lnSpc>
                          <a:spcPct val="150000"/>
                        </a:lnSpc>
                      </a:pPr>
                      <a:r>
                        <a:rPr lang="en-IN" dirty="0" smtClean="0">
                          <a:solidFill>
                            <a:srgbClr val="BE029A"/>
                          </a:solidFill>
                          <a:latin typeface="Times New Roman" pitchFamily="18" charset="0"/>
                          <a:cs typeface="Times New Roman" pitchFamily="18" charset="0"/>
                        </a:rPr>
                        <a:t>2019</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dirty="0" err="1" smtClean="0">
                          <a:solidFill>
                            <a:srgbClr val="BE029A"/>
                          </a:solidFill>
                          <a:latin typeface="Times New Roman" pitchFamily="18" charset="0"/>
                          <a:cs typeface="Times New Roman" pitchFamily="18" charset="0"/>
                        </a:rPr>
                        <a:t>G.Naga</a:t>
                      </a:r>
                      <a:r>
                        <a:rPr lang="en-US" dirty="0" smtClean="0">
                          <a:solidFill>
                            <a:srgbClr val="BE029A"/>
                          </a:solidFill>
                          <a:latin typeface="Times New Roman" pitchFamily="18" charset="0"/>
                          <a:cs typeface="Times New Roman" pitchFamily="18" charset="0"/>
                        </a:rPr>
                        <a:t> Satish, </a:t>
                      </a:r>
                      <a:r>
                        <a:rPr lang="en-US" dirty="0" err="1" smtClean="0">
                          <a:solidFill>
                            <a:srgbClr val="BE029A"/>
                          </a:solidFill>
                          <a:latin typeface="Times New Roman" pitchFamily="18" charset="0"/>
                          <a:cs typeface="Times New Roman" pitchFamily="18" charset="0"/>
                        </a:rPr>
                        <a:t>Ch.V.Raghavendran</a:t>
                      </a:r>
                      <a:r>
                        <a:rPr lang="en-US" dirty="0" smtClean="0">
                          <a:solidFill>
                            <a:srgbClr val="BE029A"/>
                          </a:solidFill>
                          <a:latin typeface="Times New Roman" pitchFamily="18" charset="0"/>
                          <a:cs typeface="Times New Roman" pitchFamily="18" charset="0"/>
                        </a:rPr>
                        <a:t>,</a:t>
                      </a:r>
                    </a:p>
                    <a:p>
                      <a:pPr>
                        <a:lnSpc>
                          <a:spcPct val="150000"/>
                        </a:lnSpc>
                      </a:pPr>
                      <a:r>
                        <a:rPr lang="en-US" dirty="0" err="1" smtClean="0">
                          <a:solidFill>
                            <a:srgbClr val="BE029A"/>
                          </a:solidFill>
                          <a:latin typeface="Times New Roman" pitchFamily="18" charset="0"/>
                          <a:cs typeface="Times New Roman" pitchFamily="18" charset="0"/>
                        </a:rPr>
                        <a:t>M.D.Sugnana</a:t>
                      </a:r>
                      <a:r>
                        <a:rPr lang="en-US" dirty="0" smtClean="0">
                          <a:solidFill>
                            <a:srgbClr val="BE029A"/>
                          </a:solidFill>
                          <a:latin typeface="Times New Roman" pitchFamily="18" charset="0"/>
                          <a:cs typeface="Times New Roman" pitchFamily="18" charset="0"/>
                        </a:rPr>
                        <a:t> Rao, </a:t>
                      </a:r>
                      <a:r>
                        <a:rPr lang="en-US" dirty="0" err="1" smtClean="0">
                          <a:solidFill>
                            <a:srgbClr val="BE029A"/>
                          </a:solidFill>
                          <a:latin typeface="Times New Roman" pitchFamily="18" charset="0"/>
                          <a:cs typeface="Times New Roman" pitchFamily="18" charset="0"/>
                        </a:rPr>
                        <a:t>Ch.Srinivasulu</a:t>
                      </a:r>
                      <a:endParaRPr lang="en-US" dirty="0">
                        <a:solidFill>
                          <a:srgbClr val="BE029A"/>
                        </a:solidFill>
                        <a:latin typeface="Times New Roman" pitchFamily="18" charset="0"/>
                        <a:cs typeface="Times New Roman" pitchFamily="18" charset="0"/>
                      </a:endParaRPr>
                    </a:p>
                  </a:txBody>
                  <a:tcPr/>
                </a:tc>
                <a:tc>
                  <a:txBody>
                    <a:bodyPr/>
                    <a:lstStyle/>
                    <a:p>
                      <a:r>
                        <a:rPr lang="en-US" dirty="0" smtClean="0">
                          <a:solidFill>
                            <a:srgbClr val="BE029A"/>
                          </a:solidFill>
                          <a:latin typeface="Times New Roman" pitchFamily="18" charset="0"/>
                          <a:cs typeface="Times New Roman" pitchFamily="18" charset="0"/>
                        </a:rPr>
                        <a:t>House Price </a:t>
                      </a:r>
                    </a:p>
                    <a:p>
                      <a:r>
                        <a:rPr lang="en-US" dirty="0" smtClean="0">
                          <a:solidFill>
                            <a:srgbClr val="BE029A"/>
                          </a:solidFill>
                          <a:latin typeface="Times New Roman" pitchFamily="18" charset="0"/>
                          <a:cs typeface="Times New Roman" pitchFamily="18" charset="0"/>
                        </a:rPr>
                        <a:t>Prediction Using Machine Learning</a:t>
                      </a:r>
                      <a:endParaRPr lang="en-US" dirty="0">
                        <a:solidFill>
                          <a:srgbClr val="BE029A"/>
                        </a:solidFill>
                        <a:latin typeface="Times New Roman" pitchFamily="18" charset="0"/>
                        <a:cs typeface="Times New Roman" pitchFamily="18" charset="0"/>
                      </a:endParaRPr>
                    </a:p>
                  </a:txBody>
                  <a:tcPr/>
                </a:tc>
                <a:tc>
                  <a:txBody>
                    <a:bodyPr/>
                    <a:lstStyle/>
                    <a:p>
                      <a:pPr>
                        <a:lnSpc>
                          <a:spcPct val="100000"/>
                        </a:lnSpc>
                      </a:pPr>
                      <a:r>
                        <a:rPr lang="en-US" sz="1400" b="0" i="0" kern="1200" dirty="0" smtClean="0">
                          <a:solidFill>
                            <a:srgbClr val="080808"/>
                          </a:solidFill>
                          <a:effectLst/>
                          <a:latin typeface="+mn-lt"/>
                          <a:ea typeface="+mn-ea"/>
                          <a:cs typeface="+mn-cs"/>
                        </a:rPr>
                        <a:t>The objective of the project is to perform data visualization techniques to understand the insight of the data. Machine learning often required to getting the understanding of the data and its insights. This project aims apply various </a:t>
                      </a:r>
                      <a:r>
                        <a:rPr lang="en-US" sz="1400" b="1" i="0" u="sng" kern="1200" dirty="0" smtClean="0">
                          <a:solidFill>
                            <a:srgbClr val="080808"/>
                          </a:solidFill>
                          <a:effectLst/>
                          <a:latin typeface="+mn-lt"/>
                          <a:ea typeface="+mn-ea"/>
                          <a:cs typeface="+mn-cs"/>
                          <a:hlinkClick r:id="rId2"/>
                        </a:rPr>
                        <a:t>Python</a:t>
                      </a:r>
                      <a:r>
                        <a:rPr lang="en-US" sz="1400" b="0" i="0" kern="1200" dirty="0" smtClean="0">
                          <a:solidFill>
                            <a:srgbClr val="080808"/>
                          </a:solidFill>
                          <a:effectLst/>
                          <a:latin typeface="+mn-lt"/>
                          <a:ea typeface="+mn-ea"/>
                          <a:cs typeface="+mn-cs"/>
                        </a:rPr>
                        <a:t> tools to get a visual understanding of the data and clean it to make it ready to apply machine learning</a:t>
                      </a:r>
                    </a:p>
                    <a:p>
                      <a:pPr>
                        <a:lnSpc>
                          <a:spcPct val="100000"/>
                        </a:lnSpc>
                      </a:pPr>
                      <a:r>
                        <a:rPr lang="en-US" sz="1400" b="0" i="0" kern="1200" dirty="0" smtClean="0">
                          <a:solidFill>
                            <a:srgbClr val="080808"/>
                          </a:solidFill>
                          <a:effectLst/>
                          <a:latin typeface="+mn-lt"/>
                          <a:ea typeface="+mn-ea"/>
                          <a:cs typeface="+mn-cs"/>
                        </a:rPr>
                        <a:t>and deep learning models on it.</a:t>
                      </a:r>
                      <a:endParaRPr lang="en-US" sz="1400" dirty="0">
                        <a:solidFill>
                          <a:srgbClr val="080808"/>
                        </a:solidFill>
                        <a:latin typeface="Times New Roman" pitchFamily="18" charset="0"/>
                        <a:cs typeface="Times New Roman" pitchFamily="18" charset="0"/>
                      </a:endParaRPr>
                    </a:p>
                  </a:txBody>
                  <a:tcPr/>
                </a:tc>
                <a:extLst>
                  <a:ext uri="{0D108BD9-81ED-4DB2-BD59-A6C34878D82A}">
                    <a16:rowId xmlns:a16="http://schemas.microsoft.com/office/drawing/2014/main" val="3137357328"/>
                  </a:ext>
                </a:extLst>
              </a:tr>
              <a:tr h="2404048">
                <a:tc>
                  <a:txBody>
                    <a:bodyPr/>
                    <a:lstStyle/>
                    <a:p>
                      <a:r>
                        <a:rPr lang="en-US" dirty="0">
                          <a:solidFill>
                            <a:srgbClr val="FF6600"/>
                          </a:solidFill>
                        </a:rPr>
                        <a:t>2</a:t>
                      </a:r>
                    </a:p>
                  </a:txBody>
                  <a:tcPr/>
                </a:tc>
                <a:tc>
                  <a:txBody>
                    <a:bodyPr/>
                    <a:lstStyle/>
                    <a:p>
                      <a:pPr>
                        <a:lnSpc>
                          <a:spcPct val="150000"/>
                        </a:lnSpc>
                      </a:pPr>
                      <a:r>
                        <a:rPr lang="en-IN" dirty="0" smtClean="0">
                          <a:solidFill>
                            <a:srgbClr val="BE029A"/>
                          </a:solidFill>
                          <a:latin typeface="Times New Roman" pitchFamily="18" charset="0"/>
                          <a:cs typeface="Times New Roman" pitchFamily="18" charset="0"/>
                        </a:rPr>
                        <a:t>2020</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s-ES" dirty="0" smtClean="0">
                          <a:solidFill>
                            <a:srgbClr val="BE029A"/>
                          </a:solidFill>
                          <a:latin typeface="Times New Roman" pitchFamily="18" charset="0"/>
                          <a:cs typeface="Times New Roman" pitchFamily="18" charset="0"/>
                        </a:rPr>
                        <a:t>J. </a:t>
                      </a:r>
                      <a:r>
                        <a:rPr lang="es-ES" dirty="0" err="1" smtClean="0">
                          <a:solidFill>
                            <a:srgbClr val="BE029A"/>
                          </a:solidFill>
                          <a:latin typeface="Times New Roman" pitchFamily="18" charset="0"/>
                          <a:cs typeface="Times New Roman" pitchFamily="18" charset="0"/>
                        </a:rPr>
                        <a:t>Manasa</a:t>
                      </a:r>
                      <a:r>
                        <a:rPr lang="es-ES" dirty="0" smtClean="0">
                          <a:solidFill>
                            <a:srgbClr val="BE029A"/>
                          </a:solidFill>
                          <a:latin typeface="Times New Roman" pitchFamily="18" charset="0"/>
                          <a:cs typeface="Times New Roman" pitchFamily="18" charset="0"/>
                        </a:rPr>
                        <a:t>, </a:t>
                      </a:r>
                    </a:p>
                    <a:p>
                      <a:pPr>
                        <a:lnSpc>
                          <a:spcPct val="150000"/>
                        </a:lnSpc>
                      </a:pPr>
                      <a:r>
                        <a:rPr lang="es-ES" dirty="0" smtClean="0">
                          <a:solidFill>
                            <a:srgbClr val="BE029A"/>
                          </a:solidFill>
                          <a:latin typeface="Times New Roman" pitchFamily="18" charset="0"/>
                          <a:cs typeface="Times New Roman" pitchFamily="18" charset="0"/>
                        </a:rPr>
                        <a:t>R. </a:t>
                      </a:r>
                      <a:r>
                        <a:rPr lang="es-ES" dirty="0" err="1" smtClean="0">
                          <a:solidFill>
                            <a:srgbClr val="BE029A"/>
                          </a:solidFill>
                          <a:latin typeface="Times New Roman" pitchFamily="18" charset="0"/>
                          <a:cs typeface="Times New Roman" pitchFamily="18" charset="0"/>
                        </a:rPr>
                        <a:t>Gupta</a:t>
                      </a:r>
                      <a:r>
                        <a:rPr lang="es-ES" dirty="0" smtClean="0">
                          <a:solidFill>
                            <a:srgbClr val="BE029A"/>
                          </a:solidFill>
                          <a:latin typeface="Times New Roman" pitchFamily="18" charset="0"/>
                          <a:cs typeface="Times New Roman" pitchFamily="18" charset="0"/>
                        </a:rPr>
                        <a:t>, </a:t>
                      </a:r>
                    </a:p>
                    <a:p>
                      <a:pPr>
                        <a:lnSpc>
                          <a:spcPct val="150000"/>
                        </a:lnSpc>
                      </a:pPr>
                      <a:r>
                        <a:rPr lang="es-ES" dirty="0" smtClean="0">
                          <a:solidFill>
                            <a:srgbClr val="BE029A"/>
                          </a:solidFill>
                          <a:latin typeface="Times New Roman" pitchFamily="18" charset="0"/>
                          <a:cs typeface="Times New Roman" pitchFamily="18" charset="0"/>
                        </a:rPr>
                        <a:t>N. </a:t>
                      </a:r>
                      <a:r>
                        <a:rPr lang="es-ES" dirty="0" err="1" smtClean="0">
                          <a:solidFill>
                            <a:srgbClr val="BE029A"/>
                          </a:solidFill>
                          <a:latin typeface="Times New Roman" pitchFamily="18" charset="0"/>
                          <a:cs typeface="Times New Roman" pitchFamily="18" charset="0"/>
                        </a:rPr>
                        <a:t>Narahari</a:t>
                      </a:r>
                      <a:endParaRPr lang="en-US" dirty="0">
                        <a:solidFill>
                          <a:srgbClr val="BE029A"/>
                        </a:solidFill>
                        <a:latin typeface="Times New Roman" pitchFamily="18" charset="0"/>
                        <a:cs typeface="Times New Roman" pitchFamily="18" charset="0"/>
                      </a:endParaRPr>
                    </a:p>
                  </a:txBody>
                  <a:tcPr/>
                </a:tc>
                <a:tc>
                  <a:txBody>
                    <a:bodyPr/>
                    <a:lstStyle/>
                    <a:p>
                      <a:r>
                        <a:rPr lang="en-US" dirty="0" smtClean="0">
                          <a:solidFill>
                            <a:srgbClr val="BE029A"/>
                          </a:solidFill>
                          <a:latin typeface="Times New Roman" pitchFamily="18" charset="0"/>
                          <a:cs typeface="Times New Roman" pitchFamily="18" charset="0"/>
                        </a:rPr>
                        <a:t>Machine learning based predicting house prices using regression techniques</a:t>
                      </a:r>
                      <a:endParaRPr lang="en-US" dirty="0">
                        <a:solidFill>
                          <a:srgbClr val="BE029A"/>
                        </a:solidFill>
                        <a:latin typeface="Times New Roman" pitchFamily="18" charset="0"/>
                        <a:cs typeface="Times New Roman" pitchFamily="18" charset="0"/>
                      </a:endParaRPr>
                    </a:p>
                  </a:txBody>
                  <a:tcPr/>
                </a:tc>
                <a:tc>
                  <a:txBody>
                    <a:bodyPr/>
                    <a:lstStyle/>
                    <a:p>
                      <a:pPr>
                        <a:lnSpc>
                          <a:spcPct val="100000"/>
                        </a:lnSpc>
                      </a:pPr>
                      <a:r>
                        <a:rPr lang="en-US" sz="1600" b="0" i="0" kern="1200" dirty="0" smtClean="0">
                          <a:solidFill>
                            <a:schemeClr val="dk1"/>
                          </a:solidFill>
                          <a:effectLst/>
                          <a:latin typeface="+mn-lt"/>
                          <a:ea typeface="+mn-ea"/>
                          <a:cs typeface="+mn-cs"/>
                        </a:rPr>
                        <a:t>The </a:t>
                      </a:r>
                      <a:r>
                        <a:rPr lang="en-US" sz="1600" b="1" i="0" u="sng" kern="1200" dirty="0" smtClean="0">
                          <a:solidFill>
                            <a:srgbClr val="BE029A"/>
                          </a:solidFill>
                          <a:effectLst/>
                          <a:latin typeface="+mn-lt"/>
                          <a:ea typeface="+mn-ea"/>
                          <a:cs typeface="+mn-cs"/>
                        </a:rPr>
                        <a:t>Machine learning </a:t>
                      </a:r>
                      <a:r>
                        <a:rPr lang="en-US" sz="1600" b="0" i="0" kern="1200" dirty="0" smtClean="0">
                          <a:solidFill>
                            <a:schemeClr val="dk1"/>
                          </a:solidFill>
                          <a:effectLst/>
                          <a:latin typeface="+mn-lt"/>
                          <a:ea typeface="+mn-ea"/>
                          <a:cs typeface="+mn-cs"/>
                        </a:rPr>
                        <a:t>model is given the test data but without the price of the properties in order to predict the price for them given the various features for the properties. The predicted price is then compared to the actual price in the test data.</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3561762199"/>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142" y="14036"/>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39099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696" y="314545"/>
            <a:ext cx="6934199" cy="70453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solidFill>
                  <a:srgbClr val="FF6600"/>
                </a:solidFill>
                <a:effectLst/>
                <a:latin typeface="Algerian" panose="04020705040A02060702" pitchFamily="82" charset="0"/>
              </a:rPr>
              <a:t>LITERATURE</a:t>
            </a:r>
            <a:r>
              <a:rPr lang="en-US" dirty="0" smtClean="0">
                <a:solidFill>
                  <a:srgbClr val="FF6600"/>
                </a:solidFill>
                <a:effectLst/>
                <a:latin typeface="Algerian" panose="04020705040A02060702" pitchFamily="82" charset="0"/>
              </a:rPr>
              <a:t> </a:t>
            </a:r>
            <a:r>
              <a:rPr lang="en-US" sz="4800" dirty="0" smtClean="0">
                <a:solidFill>
                  <a:srgbClr val="FF6600"/>
                </a:solidFill>
                <a:effectLst/>
                <a:latin typeface="Algerian" panose="04020705040A02060702" pitchFamily="82" charset="0"/>
              </a:rPr>
              <a:t>SURVEY</a:t>
            </a:r>
            <a:endParaRPr lang="en-US" sz="4800" dirty="0">
              <a:solidFill>
                <a:srgbClr val="FF6600"/>
              </a:solidFill>
              <a:effectLst/>
              <a:latin typeface="Algerian" panose="04020705040A02060702" pitchFamily="82" charset="0"/>
            </a:endParaRPr>
          </a:p>
        </p:txBody>
      </p:sp>
      <p:sp>
        <p:nvSpPr>
          <p:cNvPr id="3" name="Slide Number Placeholder 2"/>
          <p:cNvSpPr>
            <a:spLocks noGrp="1"/>
          </p:cNvSpPr>
          <p:nvPr>
            <p:ph type="sldNum" sz="quarter" idx="12"/>
          </p:nvPr>
        </p:nvSpPr>
        <p:spPr>
          <a:xfrm>
            <a:off x="9775825" y="6075834"/>
            <a:ext cx="2416175" cy="325437"/>
          </a:xfrm>
        </p:spPr>
        <p:txBody>
          <a:bodyPr/>
          <a:lstStyle/>
          <a:p>
            <a:pPr>
              <a:defRPr/>
            </a:pPr>
            <a:fld id="{BCCA60C8-289E-4BC4-BE70-7EE8B98E4E6D}" type="slidenum">
              <a:rPr lang="en-US" smtClean="0"/>
              <a:pPr>
                <a:defRPr/>
              </a:pPr>
              <a:t>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934435510"/>
              </p:ext>
            </p:extLst>
          </p:nvPr>
        </p:nvGraphicFramePr>
        <p:xfrm>
          <a:off x="464694" y="1019085"/>
          <a:ext cx="11488766" cy="5467804"/>
        </p:xfrm>
        <a:graphic>
          <a:graphicData uri="http://schemas.openxmlformats.org/drawingml/2006/table">
            <a:tbl>
              <a:tblPr firstRow="1" bandRow="1">
                <a:tableStyleId>{5C22544A-7EE6-4342-B048-85BDC9FD1C3A}</a:tableStyleId>
              </a:tblPr>
              <a:tblGrid>
                <a:gridCol w="619324">
                  <a:extLst>
                    <a:ext uri="{9D8B030D-6E8A-4147-A177-3AD203B41FA5}">
                      <a16:colId xmlns:a16="http://schemas.microsoft.com/office/drawing/2014/main" val="20000"/>
                    </a:ext>
                  </a:extLst>
                </a:gridCol>
                <a:gridCol w="1119182">
                  <a:extLst>
                    <a:ext uri="{9D8B030D-6E8A-4147-A177-3AD203B41FA5}">
                      <a16:colId xmlns:a16="http://schemas.microsoft.com/office/drawing/2014/main" val="20001"/>
                    </a:ext>
                  </a:extLst>
                </a:gridCol>
                <a:gridCol w="2739391">
                  <a:extLst>
                    <a:ext uri="{9D8B030D-6E8A-4147-A177-3AD203B41FA5}">
                      <a16:colId xmlns:a16="http://schemas.microsoft.com/office/drawing/2014/main" val="20002"/>
                    </a:ext>
                  </a:extLst>
                </a:gridCol>
                <a:gridCol w="3076614">
                  <a:extLst>
                    <a:ext uri="{9D8B030D-6E8A-4147-A177-3AD203B41FA5}">
                      <a16:colId xmlns:a16="http://schemas.microsoft.com/office/drawing/2014/main" val="20003"/>
                    </a:ext>
                  </a:extLst>
                </a:gridCol>
                <a:gridCol w="3934255">
                  <a:extLst>
                    <a:ext uri="{9D8B030D-6E8A-4147-A177-3AD203B41FA5}">
                      <a16:colId xmlns:a16="http://schemas.microsoft.com/office/drawing/2014/main" val="20004"/>
                    </a:ext>
                  </a:extLst>
                </a:gridCol>
              </a:tblGrid>
              <a:tr h="856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 No</a:t>
                      </a:r>
                    </a:p>
                    <a:p>
                      <a:endParaRPr lang="en-US" dirty="0"/>
                    </a:p>
                  </a:txBody>
                  <a:tcPr/>
                </a:tc>
                <a:tc>
                  <a:txBody>
                    <a:bodyPr/>
                    <a:lstStyle/>
                    <a:p>
                      <a:r>
                        <a:rPr lang="en-US" dirty="0">
                          <a:latin typeface="Times New Roman" pitchFamily="18" charset="0"/>
                          <a:cs typeface="Times New Roman" pitchFamily="18" charset="0"/>
                        </a:rPr>
                        <a:t>Year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Author</a:t>
                      </a: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Title of the paper</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p>
                  </a:txBody>
                  <a:tcPr/>
                </a:tc>
                <a:tc>
                  <a:txBody>
                    <a:bodyPr/>
                    <a:lstStyle/>
                    <a:p>
                      <a:pPr algn="ctr"/>
                      <a:r>
                        <a:rPr lang="en-US"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2140966">
                <a:tc>
                  <a:txBody>
                    <a:bodyPr/>
                    <a:lstStyle/>
                    <a:p>
                      <a:r>
                        <a:rPr lang="en-IN" dirty="0" smtClean="0">
                          <a:solidFill>
                            <a:srgbClr val="FF6600"/>
                          </a:solidFill>
                        </a:rPr>
                        <a:t>3</a:t>
                      </a:r>
                      <a:endParaRPr lang="en-US" dirty="0">
                        <a:solidFill>
                          <a:srgbClr val="FF6600"/>
                        </a:solidFill>
                      </a:endParaRPr>
                    </a:p>
                  </a:txBody>
                  <a:tcPr/>
                </a:tc>
                <a:tc>
                  <a:txBody>
                    <a:bodyPr/>
                    <a:lstStyle/>
                    <a:p>
                      <a:pPr>
                        <a:lnSpc>
                          <a:spcPct val="150000"/>
                        </a:lnSpc>
                      </a:pPr>
                      <a:r>
                        <a:rPr lang="en-IN" b="0" dirty="0" smtClean="0">
                          <a:solidFill>
                            <a:srgbClr val="BE029A"/>
                          </a:solidFill>
                          <a:latin typeface="Times New Roman" pitchFamily="18" charset="0"/>
                          <a:cs typeface="Times New Roman" pitchFamily="18" charset="0"/>
                        </a:rPr>
                        <a:t>2019</a:t>
                      </a:r>
                      <a:endParaRPr lang="en-US" b="0" dirty="0">
                        <a:solidFill>
                          <a:srgbClr val="BE029A"/>
                        </a:solidFill>
                        <a:latin typeface="Times New Roman" pitchFamily="18" charset="0"/>
                        <a:cs typeface="Times New Roman" pitchFamily="18" charset="0"/>
                      </a:endParaRPr>
                    </a:p>
                  </a:txBody>
                  <a:tcPr/>
                </a:tc>
                <a:tc>
                  <a:txBody>
                    <a:bodyPr/>
                    <a:lstStyle/>
                    <a:p>
                      <a:pPr>
                        <a:lnSpc>
                          <a:spcPct val="150000"/>
                        </a:lnSpc>
                      </a:pPr>
                      <a:r>
                        <a:rPr lang="en-US" dirty="0" smtClean="0">
                          <a:solidFill>
                            <a:srgbClr val="BE029A"/>
                          </a:solidFill>
                          <a:latin typeface="Times New Roman" pitchFamily="18" charset="0"/>
                          <a:cs typeface="Times New Roman" pitchFamily="18" charset="0"/>
                        </a:rPr>
                        <a:t>CH. Raga </a:t>
                      </a:r>
                      <a:r>
                        <a:rPr lang="en-US" dirty="0" err="1" smtClean="0">
                          <a:solidFill>
                            <a:srgbClr val="BE029A"/>
                          </a:solidFill>
                          <a:latin typeface="Times New Roman" pitchFamily="18" charset="0"/>
                          <a:cs typeface="Times New Roman" pitchFamily="18" charset="0"/>
                        </a:rPr>
                        <a:t>Madhuri</a:t>
                      </a:r>
                      <a:r>
                        <a:rPr lang="en-US" dirty="0" smtClean="0">
                          <a:solidFill>
                            <a:srgbClr val="BE029A"/>
                          </a:solidFill>
                          <a:latin typeface="Times New Roman" pitchFamily="18" charset="0"/>
                          <a:cs typeface="Times New Roman" pitchFamily="18" charset="0"/>
                        </a:rPr>
                        <a:t>, </a:t>
                      </a:r>
                    </a:p>
                    <a:p>
                      <a:pPr>
                        <a:lnSpc>
                          <a:spcPct val="150000"/>
                        </a:lnSpc>
                      </a:pPr>
                      <a:r>
                        <a:rPr lang="en-US" dirty="0" smtClean="0">
                          <a:solidFill>
                            <a:srgbClr val="BE029A"/>
                          </a:solidFill>
                          <a:latin typeface="Times New Roman" pitchFamily="18" charset="0"/>
                          <a:cs typeface="Times New Roman" pitchFamily="18" charset="0"/>
                        </a:rPr>
                        <a:t>G. </a:t>
                      </a:r>
                      <a:r>
                        <a:rPr lang="en-US" dirty="0" err="1" smtClean="0">
                          <a:solidFill>
                            <a:srgbClr val="BE029A"/>
                          </a:solidFill>
                          <a:latin typeface="Times New Roman" pitchFamily="18" charset="0"/>
                          <a:cs typeface="Times New Roman" pitchFamily="18" charset="0"/>
                        </a:rPr>
                        <a:t>Anuradha</a:t>
                      </a:r>
                      <a:r>
                        <a:rPr lang="en-US" dirty="0" smtClean="0">
                          <a:solidFill>
                            <a:srgbClr val="BE029A"/>
                          </a:solidFill>
                          <a:latin typeface="Times New Roman" pitchFamily="18" charset="0"/>
                          <a:cs typeface="Times New Roman" pitchFamily="18" charset="0"/>
                        </a:rPr>
                        <a:t>, </a:t>
                      </a:r>
                    </a:p>
                    <a:p>
                      <a:pPr>
                        <a:lnSpc>
                          <a:spcPct val="150000"/>
                        </a:lnSpc>
                      </a:pPr>
                      <a:r>
                        <a:rPr lang="en-US" dirty="0" smtClean="0">
                          <a:solidFill>
                            <a:srgbClr val="BE029A"/>
                          </a:solidFill>
                          <a:latin typeface="Times New Roman" pitchFamily="18" charset="0"/>
                          <a:cs typeface="Times New Roman" pitchFamily="18" charset="0"/>
                        </a:rPr>
                        <a:t>M. Vani </a:t>
                      </a:r>
                      <a:r>
                        <a:rPr lang="en-US" dirty="0" err="1" smtClean="0">
                          <a:solidFill>
                            <a:srgbClr val="BE029A"/>
                          </a:solidFill>
                          <a:latin typeface="Times New Roman" pitchFamily="18" charset="0"/>
                          <a:cs typeface="Times New Roman" pitchFamily="18" charset="0"/>
                        </a:rPr>
                        <a:t>Pujitha</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dirty="0" smtClean="0">
                          <a:solidFill>
                            <a:srgbClr val="BE029A"/>
                          </a:solidFill>
                          <a:latin typeface="Times New Roman" pitchFamily="18" charset="0"/>
                          <a:cs typeface="Times New Roman" pitchFamily="18" charset="0"/>
                        </a:rPr>
                        <a:t>House Price Prediction</a:t>
                      </a:r>
                      <a:r>
                        <a:rPr lang="en-US" baseline="0" dirty="0" smtClean="0">
                          <a:solidFill>
                            <a:srgbClr val="BE029A"/>
                          </a:solidFill>
                          <a:latin typeface="Times New Roman" pitchFamily="18" charset="0"/>
                          <a:cs typeface="Times New Roman" pitchFamily="18" charset="0"/>
                        </a:rPr>
                        <a:t> </a:t>
                      </a:r>
                      <a:r>
                        <a:rPr lang="en-US" dirty="0" smtClean="0">
                          <a:solidFill>
                            <a:srgbClr val="BE029A"/>
                          </a:solidFill>
                          <a:latin typeface="Times New Roman" pitchFamily="18" charset="0"/>
                          <a:cs typeface="Times New Roman" pitchFamily="18" charset="0"/>
                        </a:rPr>
                        <a:t>Using</a:t>
                      </a:r>
                      <a:r>
                        <a:rPr lang="en-US" baseline="0" dirty="0" smtClean="0">
                          <a:solidFill>
                            <a:srgbClr val="BE029A"/>
                          </a:solidFill>
                          <a:latin typeface="Times New Roman" pitchFamily="18" charset="0"/>
                          <a:cs typeface="Times New Roman" pitchFamily="18" charset="0"/>
                        </a:rPr>
                        <a:t> </a:t>
                      </a:r>
                      <a:r>
                        <a:rPr lang="en-US" dirty="0" smtClean="0">
                          <a:solidFill>
                            <a:srgbClr val="BE029A"/>
                          </a:solidFill>
                          <a:latin typeface="Times New Roman" pitchFamily="18" charset="0"/>
                          <a:cs typeface="Times New Roman" pitchFamily="18" charset="0"/>
                        </a:rPr>
                        <a:t>Regression</a:t>
                      </a:r>
                      <a:r>
                        <a:rPr lang="en-US" baseline="0" dirty="0" smtClean="0">
                          <a:solidFill>
                            <a:srgbClr val="BE029A"/>
                          </a:solidFill>
                          <a:latin typeface="Times New Roman" pitchFamily="18" charset="0"/>
                          <a:cs typeface="Times New Roman" pitchFamily="18" charset="0"/>
                        </a:rPr>
                        <a:t> </a:t>
                      </a:r>
                      <a:r>
                        <a:rPr lang="en-US" dirty="0" smtClean="0">
                          <a:solidFill>
                            <a:srgbClr val="BE029A"/>
                          </a:solidFill>
                          <a:latin typeface="Times New Roman" pitchFamily="18" charset="0"/>
                          <a:cs typeface="Times New Roman" pitchFamily="18" charset="0"/>
                        </a:rPr>
                        <a:t>Techniques</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mn-lt"/>
                          <a:ea typeface="+mn-ea"/>
                          <a:cs typeface="+mn-cs"/>
                        </a:rPr>
                        <a:t>To create a linear model that quantitatively relates house prices with variables such as number of rooms, area, number of bathrooms, etc. To know the accuracy of the model, i.e. how well these variables can predict house prices.</a:t>
                      </a:r>
                      <a:endParaRPr lang="en-US" sz="16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267404">
                <a:tc>
                  <a:txBody>
                    <a:bodyPr/>
                    <a:lstStyle/>
                    <a:p>
                      <a:r>
                        <a:rPr lang="en-IN" dirty="0" smtClean="0">
                          <a:solidFill>
                            <a:srgbClr val="FF6600"/>
                          </a:solidFill>
                        </a:rPr>
                        <a:t>4</a:t>
                      </a:r>
                      <a:endParaRPr lang="en-US" dirty="0">
                        <a:solidFill>
                          <a:srgbClr val="FF6600"/>
                        </a:solidFill>
                      </a:endParaRPr>
                    </a:p>
                  </a:txBody>
                  <a:tcPr/>
                </a:tc>
                <a:tc>
                  <a:txBody>
                    <a:bodyPr/>
                    <a:lstStyle/>
                    <a:p>
                      <a:pPr>
                        <a:lnSpc>
                          <a:spcPct val="150000"/>
                        </a:lnSpc>
                      </a:pPr>
                      <a:r>
                        <a:rPr lang="en-IN" dirty="0" smtClean="0">
                          <a:solidFill>
                            <a:srgbClr val="BE029A"/>
                          </a:solidFill>
                          <a:latin typeface="Times New Roman" pitchFamily="18" charset="0"/>
                          <a:cs typeface="Times New Roman" pitchFamily="18" charset="0"/>
                        </a:rPr>
                        <a:t>2017</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dirty="0" err="1" smtClean="0">
                          <a:solidFill>
                            <a:srgbClr val="BE029A"/>
                          </a:solidFill>
                          <a:latin typeface="Times New Roman" pitchFamily="18" charset="0"/>
                          <a:cs typeface="Times New Roman" pitchFamily="18" charset="0"/>
                        </a:rPr>
                        <a:t>Sifei</a:t>
                      </a:r>
                      <a:r>
                        <a:rPr lang="en-US" dirty="0" smtClean="0">
                          <a:solidFill>
                            <a:srgbClr val="BE029A"/>
                          </a:solidFill>
                          <a:latin typeface="Times New Roman" pitchFamily="18" charset="0"/>
                          <a:cs typeface="Times New Roman" pitchFamily="18" charset="0"/>
                        </a:rPr>
                        <a:t> Lu,</a:t>
                      </a:r>
                    </a:p>
                    <a:p>
                      <a:pPr>
                        <a:lnSpc>
                          <a:spcPct val="150000"/>
                        </a:lnSpc>
                      </a:pPr>
                      <a:r>
                        <a:rPr lang="en-US" dirty="0" smtClean="0">
                          <a:solidFill>
                            <a:srgbClr val="BE029A"/>
                          </a:solidFill>
                          <a:latin typeface="Times New Roman" pitchFamily="18" charset="0"/>
                          <a:cs typeface="Times New Roman" pitchFamily="18" charset="0"/>
                        </a:rPr>
                        <a:t> </a:t>
                      </a:r>
                      <a:r>
                        <a:rPr lang="en-US" dirty="0" err="1" smtClean="0">
                          <a:solidFill>
                            <a:srgbClr val="BE029A"/>
                          </a:solidFill>
                          <a:latin typeface="Times New Roman" pitchFamily="18" charset="0"/>
                          <a:cs typeface="Times New Roman" pitchFamily="18" charset="0"/>
                        </a:rPr>
                        <a:t>Zengxiang</a:t>
                      </a:r>
                      <a:r>
                        <a:rPr lang="en-US" dirty="0" smtClean="0">
                          <a:solidFill>
                            <a:srgbClr val="BE029A"/>
                          </a:solidFill>
                          <a:latin typeface="Times New Roman" pitchFamily="18" charset="0"/>
                          <a:cs typeface="Times New Roman" pitchFamily="18" charset="0"/>
                        </a:rPr>
                        <a:t> Li, </a:t>
                      </a:r>
                    </a:p>
                    <a:p>
                      <a:pPr>
                        <a:lnSpc>
                          <a:spcPct val="150000"/>
                        </a:lnSpc>
                      </a:pPr>
                      <a:r>
                        <a:rPr lang="en-US" dirty="0" smtClean="0">
                          <a:solidFill>
                            <a:srgbClr val="BE029A"/>
                          </a:solidFill>
                          <a:latin typeface="Times New Roman" pitchFamily="18" charset="0"/>
                          <a:cs typeface="Times New Roman" pitchFamily="18" charset="0"/>
                        </a:rPr>
                        <a:t>Zheng Qin ,</a:t>
                      </a:r>
                    </a:p>
                    <a:p>
                      <a:pPr>
                        <a:lnSpc>
                          <a:spcPct val="150000"/>
                        </a:lnSpc>
                      </a:pPr>
                      <a:r>
                        <a:rPr lang="en-US" dirty="0" err="1" smtClean="0">
                          <a:solidFill>
                            <a:srgbClr val="BE029A"/>
                          </a:solidFill>
                          <a:latin typeface="Times New Roman" pitchFamily="18" charset="0"/>
                          <a:cs typeface="Times New Roman" pitchFamily="18" charset="0"/>
                        </a:rPr>
                        <a:t>Xulei</a:t>
                      </a:r>
                      <a:r>
                        <a:rPr lang="en-US" dirty="0" smtClean="0">
                          <a:solidFill>
                            <a:srgbClr val="BE029A"/>
                          </a:solidFill>
                          <a:latin typeface="Times New Roman" pitchFamily="18" charset="0"/>
                          <a:cs typeface="Times New Roman" pitchFamily="18" charset="0"/>
                        </a:rPr>
                        <a:t> Yang, </a:t>
                      </a:r>
                    </a:p>
                    <a:p>
                      <a:pPr>
                        <a:lnSpc>
                          <a:spcPct val="150000"/>
                        </a:lnSpc>
                      </a:pPr>
                      <a:r>
                        <a:rPr lang="en-US" dirty="0" smtClean="0">
                          <a:solidFill>
                            <a:srgbClr val="BE029A"/>
                          </a:solidFill>
                          <a:latin typeface="Times New Roman" pitchFamily="18" charset="0"/>
                          <a:cs typeface="Times New Roman" pitchFamily="18" charset="0"/>
                        </a:rPr>
                        <a:t>Rick </a:t>
                      </a:r>
                      <a:r>
                        <a:rPr lang="en-US" dirty="0" err="1" smtClean="0">
                          <a:solidFill>
                            <a:srgbClr val="BE029A"/>
                          </a:solidFill>
                          <a:latin typeface="Times New Roman" pitchFamily="18" charset="0"/>
                          <a:cs typeface="Times New Roman" pitchFamily="18" charset="0"/>
                        </a:rPr>
                        <a:t>Siow</a:t>
                      </a:r>
                      <a:r>
                        <a:rPr lang="en-US" dirty="0" smtClean="0">
                          <a:solidFill>
                            <a:srgbClr val="BE029A"/>
                          </a:solidFill>
                          <a:latin typeface="Times New Roman" pitchFamily="18" charset="0"/>
                          <a:cs typeface="Times New Roman" pitchFamily="18" charset="0"/>
                        </a:rPr>
                        <a:t> </a:t>
                      </a:r>
                      <a:r>
                        <a:rPr lang="en-US" dirty="0" err="1" smtClean="0">
                          <a:solidFill>
                            <a:srgbClr val="BE029A"/>
                          </a:solidFill>
                          <a:latin typeface="Times New Roman" pitchFamily="18" charset="0"/>
                          <a:cs typeface="Times New Roman" pitchFamily="18" charset="0"/>
                        </a:rPr>
                        <a:t>Mong</a:t>
                      </a:r>
                      <a:r>
                        <a:rPr lang="en-US" dirty="0" smtClean="0">
                          <a:solidFill>
                            <a:srgbClr val="BE029A"/>
                          </a:solidFill>
                          <a:latin typeface="Times New Roman" pitchFamily="18" charset="0"/>
                          <a:cs typeface="Times New Roman" pitchFamily="18" charset="0"/>
                        </a:rPr>
                        <a:t> Goh</a:t>
                      </a:r>
                      <a:endParaRPr lang="en-US" dirty="0">
                        <a:solidFill>
                          <a:srgbClr val="BE029A"/>
                        </a:solidFill>
                        <a:latin typeface="Times New Roman" pitchFamily="18" charset="0"/>
                        <a:cs typeface="Times New Roman" pitchFamily="18" charset="0"/>
                      </a:endParaRPr>
                    </a:p>
                  </a:txBody>
                  <a:tcPr/>
                </a:tc>
                <a:tc>
                  <a:txBody>
                    <a:bodyPr/>
                    <a:lstStyle/>
                    <a:p>
                      <a:r>
                        <a:rPr lang="en-US" dirty="0" smtClean="0">
                          <a:solidFill>
                            <a:srgbClr val="BE029A"/>
                          </a:solidFill>
                          <a:latin typeface="Times New Roman" pitchFamily="18" charset="0"/>
                          <a:cs typeface="Times New Roman" pitchFamily="18" charset="0"/>
                        </a:rPr>
                        <a:t>A hybrid regression </a:t>
                      </a:r>
                    </a:p>
                    <a:p>
                      <a:r>
                        <a:rPr lang="en-US" dirty="0" smtClean="0">
                          <a:solidFill>
                            <a:srgbClr val="BE029A"/>
                          </a:solidFill>
                          <a:latin typeface="Times New Roman" pitchFamily="18" charset="0"/>
                          <a:cs typeface="Times New Roman" pitchFamily="18" charset="0"/>
                        </a:rPr>
                        <a:t>technique for house prices prediction</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sz="1200" b="0" i="0" kern="1200" dirty="0" smtClean="0">
                          <a:solidFill>
                            <a:schemeClr val="dk1"/>
                          </a:solidFill>
                          <a:effectLst/>
                          <a:latin typeface="+mn-lt"/>
                          <a:ea typeface="+mn-ea"/>
                          <a:cs typeface="+mn-cs"/>
                        </a:rPr>
                        <a:t>Regression algorithms, on the other hand, predict the continuous value i.e. the expected price of a house; the number of votes that a party is likely to get in general elections, the number of marks a student is expected to score </a:t>
                      </a:r>
                    </a:p>
                    <a:p>
                      <a:pPr>
                        <a:lnSpc>
                          <a:spcPct val="150000"/>
                        </a:lnSpc>
                      </a:pPr>
                      <a:r>
                        <a:rPr lang="en-US" sz="1200" b="0" i="0" kern="1200" dirty="0" smtClean="0">
                          <a:solidFill>
                            <a:schemeClr val="dk1"/>
                          </a:solidFill>
                          <a:effectLst/>
                          <a:latin typeface="+mn-lt"/>
                          <a:ea typeface="+mn-ea"/>
                          <a:cs typeface="+mn-cs"/>
                        </a:rPr>
                        <a:t>Hybrid regression analysis is proposed for modeling randomness and fuzziness in a regression model. </a:t>
                      </a:r>
                      <a:endParaRPr lang="en-US" sz="1200" b="0" i="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142" y="0"/>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41015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61500" y="395143"/>
            <a:ext cx="10032051" cy="859939"/>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solidFill>
                  <a:srgbClr val="FF6600"/>
                </a:solidFill>
                <a:effectLst/>
                <a:latin typeface="Algerian" panose="04020705040A02060702" pitchFamily="82" charset="0"/>
              </a:rPr>
              <a:t>LITERATURE SURVEY</a:t>
            </a:r>
            <a:endParaRPr lang="en-US" sz="4800" dirty="0">
              <a:solidFill>
                <a:srgbClr val="FF6600"/>
              </a:solidFill>
              <a:effectLst/>
              <a:latin typeface="Algerian" panose="04020705040A02060702" pitchFamily="8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28349613"/>
              </p:ext>
            </p:extLst>
          </p:nvPr>
        </p:nvGraphicFramePr>
        <p:xfrm>
          <a:off x="479686" y="1100202"/>
          <a:ext cx="11354506" cy="5115680"/>
        </p:xfrm>
        <a:graphic>
          <a:graphicData uri="http://schemas.openxmlformats.org/drawingml/2006/table">
            <a:tbl>
              <a:tblPr firstRow="1" bandRow="1">
                <a:tableStyleId>{5C22544A-7EE6-4342-B048-85BDC9FD1C3A}</a:tableStyleId>
              </a:tblPr>
              <a:tblGrid>
                <a:gridCol w="620913">
                  <a:extLst>
                    <a:ext uri="{9D8B030D-6E8A-4147-A177-3AD203B41FA5}">
                      <a16:colId xmlns:a16="http://schemas.microsoft.com/office/drawing/2014/main" val="20000"/>
                    </a:ext>
                  </a:extLst>
                </a:gridCol>
                <a:gridCol w="1032641">
                  <a:extLst>
                    <a:ext uri="{9D8B030D-6E8A-4147-A177-3AD203B41FA5}">
                      <a16:colId xmlns:a16="http://schemas.microsoft.com/office/drawing/2014/main" val="20001"/>
                    </a:ext>
                  </a:extLst>
                </a:gridCol>
                <a:gridCol w="1979700">
                  <a:extLst>
                    <a:ext uri="{9D8B030D-6E8A-4147-A177-3AD203B41FA5}">
                      <a16:colId xmlns:a16="http://schemas.microsoft.com/office/drawing/2014/main" val="20002"/>
                    </a:ext>
                  </a:extLst>
                </a:gridCol>
                <a:gridCol w="2818869">
                  <a:extLst>
                    <a:ext uri="{9D8B030D-6E8A-4147-A177-3AD203B41FA5}">
                      <a16:colId xmlns:a16="http://schemas.microsoft.com/office/drawing/2014/main" val="20003"/>
                    </a:ext>
                  </a:extLst>
                </a:gridCol>
                <a:gridCol w="4902383">
                  <a:extLst>
                    <a:ext uri="{9D8B030D-6E8A-4147-A177-3AD203B41FA5}">
                      <a16:colId xmlns:a16="http://schemas.microsoft.com/office/drawing/2014/main" val="20004"/>
                    </a:ext>
                  </a:extLst>
                </a:gridCol>
              </a:tblGrid>
              <a:tr h="957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 No</a:t>
                      </a:r>
                    </a:p>
                    <a:p>
                      <a:endParaRPr lang="en-US" dirty="0"/>
                    </a:p>
                  </a:txBody>
                  <a:tcPr/>
                </a:tc>
                <a:tc>
                  <a:txBody>
                    <a:bodyPr/>
                    <a:lstStyle/>
                    <a:p>
                      <a:r>
                        <a:rPr lang="en-US" dirty="0">
                          <a:latin typeface="Times New Roman" pitchFamily="18" charset="0"/>
                          <a:cs typeface="Times New Roman" pitchFamily="18" charset="0"/>
                        </a:rPr>
                        <a:t>Year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Author</a:t>
                      </a: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Title of the paper</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p>
                  </a:txBody>
                  <a:tcPr/>
                </a:tc>
                <a:tc>
                  <a:txBody>
                    <a:bodyPr/>
                    <a:lstStyle/>
                    <a:p>
                      <a:pPr algn="ctr"/>
                      <a:r>
                        <a:rPr lang="en-US"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1337835">
                <a:tc>
                  <a:txBody>
                    <a:bodyPr/>
                    <a:lstStyle/>
                    <a:p>
                      <a:r>
                        <a:rPr lang="en-IN" dirty="0" smtClean="0">
                          <a:solidFill>
                            <a:srgbClr val="FF6600"/>
                          </a:solidFill>
                        </a:rPr>
                        <a:t>5</a:t>
                      </a:r>
                      <a:endParaRPr lang="en-US" dirty="0">
                        <a:solidFill>
                          <a:srgbClr val="FF6600"/>
                        </a:solidFill>
                      </a:endParaRPr>
                    </a:p>
                  </a:txBody>
                  <a:tcPr/>
                </a:tc>
                <a:tc>
                  <a:txBody>
                    <a:bodyPr/>
                    <a:lstStyle/>
                    <a:p>
                      <a:pPr>
                        <a:lnSpc>
                          <a:spcPct val="150000"/>
                        </a:lnSpc>
                      </a:pPr>
                      <a:r>
                        <a:rPr lang="en-IN" dirty="0" smtClean="0">
                          <a:solidFill>
                            <a:srgbClr val="BE029A"/>
                          </a:solidFill>
                          <a:latin typeface="Times New Roman" pitchFamily="18" charset="0"/>
                          <a:cs typeface="Times New Roman" pitchFamily="18" charset="0"/>
                        </a:rPr>
                        <a:t>2017</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b="0" i="0" dirty="0" err="1" smtClean="0">
                          <a:solidFill>
                            <a:srgbClr val="BE029A"/>
                          </a:solidFill>
                          <a:latin typeface="Times New Roman" pitchFamily="18" charset="0"/>
                          <a:cs typeface="Times New Roman" pitchFamily="18" charset="0"/>
                        </a:rPr>
                        <a:t>Bharatiya</a:t>
                      </a:r>
                      <a:r>
                        <a:rPr lang="en-US" b="0" i="0" dirty="0" smtClean="0">
                          <a:solidFill>
                            <a:srgbClr val="BE029A"/>
                          </a:solidFill>
                          <a:latin typeface="Times New Roman" pitchFamily="18" charset="0"/>
                          <a:cs typeface="Times New Roman" pitchFamily="18" charset="0"/>
                        </a:rPr>
                        <a:t>, Dinesh</a:t>
                      </a:r>
                      <a:endParaRPr lang="en-US" b="0" i="0" dirty="0">
                        <a:solidFill>
                          <a:srgbClr val="BE029A"/>
                        </a:solidFill>
                        <a:latin typeface="Times New Roman" pitchFamily="18" charset="0"/>
                        <a:cs typeface="Times New Roman" pitchFamily="18" charset="0"/>
                      </a:endParaRPr>
                    </a:p>
                  </a:txBody>
                  <a:tcPr/>
                </a:tc>
                <a:tc>
                  <a:txBody>
                    <a:bodyPr/>
                    <a:lstStyle/>
                    <a:p>
                      <a:r>
                        <a:rPr lang="en-US" dirty="0" smtClean="0">
                          <a:solidFill>
                            <a:srgbClr val="BE029A"/>
                          </a:solidFill>
                          <a:latin typeface="Times New Roman" pitchFamily="18" charset="0"/>
                          <a:cs typeface="Times New Roman" pitchFamily="18" charset="0"/>
                        </a:rPr>
                        <a:t>Stock market </a:t>
                      </a:r>
                    </a:p>
                    <a:p>
                      <a:r>
                        <a:rPr lang="en-US" dirty="0" smtClean="0">
                          <a:solidFill>
                            <a:srgbClr val="BE029A"/>
                          </a:solidFill>
                          <a:latin typeface="Times New Roman" pitchFamily="18" charset="0"/>
                          <a:cs typeface="Times New Roman" pitchFamily="18" charset="0"/>
                        </a:rPr>
                        <a:t>prediction using linear regression</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mn-lt"/>
                          <a:ea typeface="+mn-ea"/>
                          <a:cs typeface="+mn-cs"/>
                        </a:rPr>
                        <a:t>Plotting stock prices along a normal distribution</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bell curve</a:t>
                      </a:r>
                      <a:r>
                        <a:rPr lang="en-US" sz="1600" b="0" i="0" kern="1200" baseline="0" dirty="0" smtClean="0">
                          <a:solidFill>
                            <a:schemeClr val="dk1"/>
                          </a:solidFill>
                          <a:effectLst/>
                          <a:latin typeface="+mn-lt"/>
                          <a:ea typeface="+mn-ea"/>
                          <a:cs typeface="+mn-cs"/>
                        </a:rPr>
                        <a:t> </a:t>
                      </a:r>
                      <a:r>
                        <a:rPr lang="en-US" sz="1600" b="0" i="0" kern="1200" dirty="0" smtClean="0">
                          <a:solidFill>
                            <a:schemeClr val="dk1"/>
                          </a:solidFill>
                          <a:effectLst/>
                          <a:latin typeface="+mn-lt"/>
                          <a:ea typeface="+mn-ea"/>
                          <a:cs typeface="+mn-cs"/>
                        </a:rPr>
                        <a:t>can allow traders to see when a stock is overbought or oversold.</a:t>
                      </a:r>
                      <a:endParaRPr lang="en-US" sz="16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820007">
                <a:tc>
                  <a:txBody>
                    <a:bodyPr/>
                    <a:lstStyle/>
                    <a:p>
                      <a:r>
                        <a:rPr lang="en-IN" dirty="0" smtClean="0">
                          <a:solidFill>
                            <a:srgbClr val="FF6600"/>
                          </a:solidFill>
                        </a:rPr>
                        <a:t>6</a:t>
                      </a:r>
                      <a:endParaRPr lang="en-US" dirty="0">
                        <a:solidFill>
                          <a:srgbClr val="FF6600"/>
                        </a:solidFill>
                      </a:endParaRPr>
                    </a:p>
                  </a:txBody>
                  <a:tcPr/>
                </a:tc>
                <a:tc>
                  <a:txBody>
                    <a:bodyPr/>
                    <a:lstStyle/>
                    <a:p>
                      <a:pPr>
                        <a:lnSpc>
                          <a:spcPct val="150000"/>
                        </a:lnSpc>
                      </a:pPr>
                      <a:r>
                        <a:rPr lang="en-IN" b="0" dirty="0" smtClean="0">
                          <a:solidFill>
                            <a:srgbClr val="BE029A"/>
                          </a:solidFill>
                          <a:latin typeface="Times New Roman" pitchFamily="18" charset="0"/>
                          <a:cs typeface="Times New Roman" pitchFamily="18" charset="0"/>
                        </a:rPr>
                        <a:t>2019</a:t>
                      </a:r>
                      <a:endParaRPr lang="en-US" b="0" dirty="0">
                        <a:solidFill>
                          <a:srgbClr val="BE029A"/>
                        </a:solidFill>
                        <a:latin typeface="Times New Roman" pitchFamily="18" charset="0"/>
                        <a:cs typeface="Times New Roman" pitchFamily="18" charset="0"/>
                      </a:endParaRPr>
                    </a:p>
                  </a:txBody>
                  <a:tcPr/>
                </a:tc>
                <a:tc>
                  <a:txBody>
                    <a:bodyPr/>
                    <a:lstStyle/>
                    <a:p>
                      <a:pPr>
                        <a:lnSpc>
                          <a:spcPct val="150000"/>
                        </a:lnSpc>
                      </a:pPr>
                      <a:r>
                        <a:rPr lang="en-US" b="0" dirty="0" smtClean="0">
                          <a:solidFill>
                            <a:srgbClr val="BE029A"/>
                          </a:solidFill>
                          <a:latin typeface="Times New Roman" pitchFamily="18" charset="0"/>
                          <a:cs typeface="Times New Roman" pitchFamily="18" charset="0"/>
                        </a:rPr>
                        <a:t>Y. Luo</a:t>
                      </a:r>
                      <a:endParaRPr lang="en-US" b="0" dirty="0">
                        <a:solidFill>
                          <a:srgbClr val="BE029A"/>
                        </a:solidFill>
                        <a:latin typeface="Times New Roman" pitchFamily="18" charset="0"/>
                        <a:cs typeface="Times New Roman" pitchFamily="18" charset="0"/>
                      </a:endParaRPr>
                    </a:p>
                  </a:txBody>
                  <a:tcPr/>
                </a:tc>
                <a:tc>
                  <a:txBody>
                    <a:bodyPr/>
                    <a:lstStyle/>
                    <a:p>
                      <a:r>
                        <a:rPr lang="en-US" dirty="0" smtClean="0">
                          <a:solidFill>
                            <a:srgbClr val="BE029A"/>
                          </a:solidFill>
                          <a:latin typeface="Times New Roman" pitchFamily="18" charset="0"/>
                          <a:cs typeface="Times New Roman" pitchFamily="18" charset="0"/>
                        </a:rPr>
                        <a:t>Residential asset pricing prediction using</a:t>
                      </a:r>
                    </a:p>
                    <a:p>
                      <a:r>
                        <a:rPr lang="en-US" dirty="0" smtClean="0">
                          <a:solidFill>
                            <a:srgbClr val="BE029A"/>
                          </a:solidFill>
                          <a:latin typeface="Times New Roman" pitchFamily="18" charset="0"/>
                          <a:cs typeface="Times New Roman" pitchFamily="18" charset="0"/>
                        </a:rPr>
                        <a:t>machine learning</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mn-lt"/>
                          <a:ea typeface="+mn-ea"/>
                          <a:cs typeface="+mn-cs"/>
                        </a:rPr>
                        <a:t>Residential asset price prediction and analysis are prevalent research topics in economy. Most researches focus on macroeconomic perspectives to explain the factors affecting residential asset prices. In this paper we examine some micro factors, like lot area, pool area, that can be used as features to predict house price. </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142" y="14036"/>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44827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68153" y="294579"/>
            <a:ext cx="9573067" cy="59761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solidFill>
                  <a:srgbClr val="FF6600"/>
                </a:solidFill>
                <a:effectLst/>
                <a:latin typeface="Algerian" panose="04020705040A02060702" pitchFamily="82" charset="0"/>
              </a:rPr>
              <a:t>LITERATURE SURVEY</a:t>
            </a:r>
            <a:endParaRPr lang="en-US" sz="4800" dirty="0">
              <a:solidFill>
                <a:srgbClr val="FF6600"/>
              </a:solidFill>
              <a:effectLst/>
              <a:latin typeface="Algerian" panose="04020705040A02060702" pitchFamily="8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28903825"/>
              </p:ext>
            </p:extLst>
          </p:nvPr>
        </p:nvGraphicFramePr>
        <p:xfrm>
          <a:off x="460920" y="1004889"/>
          <a:ext cx="11320264" cy="5486400"/>
        </p:xfrm>
        <a:graphic>
          <a:graphicData uri="http://schemas.openxmlformats.org/drawingml/2006/table">
            <a:tbl>
              <a:tblPr firstRow="1" bandRow="1">
                <a:tableStyleId>{5C22544A-7EE6-4342-B048-85BDC9FD1C3A}</a:tableStyleId>
              </a:tblPr>
              <a:tblGrid>
                <a:gridCol w="619040">
                  <a:extLst>
                    <a:ext uri="{9D8B030D-6E8A-4147-A177-3AD203B41FA5}">
                      <a16:colId xmlns:a16="http://schemas.microsoft.com/office/drawing/2014/main" val="20000"/>
                    </a:ext>
                  </a:extLst>
                </a:gridCol>
                <a:gridCol w="1118674">
                  <a:extLst>
                    <a:ext uri="{9D8B030D-6E8A-4147-A177-3AD203B41FA5}">
                      <a16:colId xmlns:a16="http://schemas.microsoft.com/office/drawing/2014/main" val="20001"/>
                    </a:ext>
                  </a:extLst>
                </a:gridCol>
                <a:gridCol w="1996981">
                  <a:extLst>
                    <a:ext uri="{9D8B030D-6E8A-4147-A177-3AD203B41FA5}">
                      <a16:colId xmlns:a16="http://schemas.microsoft.com/office/drawing/2014/main" val="20002"/>
                    </a:ext>
                  </a:extLst>
                </a:gridCol>
                <a:gridCol w="3075159">
                  <a:extLst>
                    <a:ext uri="{9D8B030D-6E8A-4147-A177-3AD203B41FA5}">
                      <a16:colId xmlns:a16="http://schemas.microsoft.com/office/drawing/2014/main" val="20003"/>
                    </a:ext>
                  </a:extLst>
                </a:gridCol>
                <a:gridCol w="4510410">
                  <a:extLst>
                    <a:ext uri="{9D8B030D-6E8A-4147-A177-3AD203B41FA5}">
                      <a16:colId xmlns:a16="http://schemas.microsoft.com/office/drawing/2014/main" val="20004"/>
                    </a:ext>
                  </a:extLst>
                </a:gridCol>
              </a:tblGrid>
              <a:tr h="8396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 No</a:t>
                      </a:r>
                    </a:p>
                    <a:p>
                      <a:endParaRPr lang="en-US" dirty="0"/>
                    </a:p>
                  </a:txBody>
                  <a:tcPr/>
                </a:tc>
                <a:tc>
                  <a:txBody>
                    <a:bodyPr/>
                    <a:lstStyle/>
                    <a:p>
                      <a:r>
                        <a:rPr lang="en-US" dirty="0">
                          <a:latin typeface="Times New Roman" pitchFamily="18" charset="0"/>
                          <a:cs typeface="Times New Roman" pitchFamily="18" charset="0"/>
                        </a:rPr>
                        <a:t>Year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Author</a:t>
                      </a: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Title of the paper</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p>
                  </a:txBody>
                  <a:tcPr/>
                </a:tc>
                <a:tc>
                  <a:txBody>
                    <a:bodyPr/>
                    <a:lstStyle/>
                    <a:p>
                      <a:pPr algn="ctr"/>
                      <a:r>
                        <a:rPr lang="en-US"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2099209">
                <a:tc>
                  <a:txBody>
                    <a:bodyPr/>
                    <a:lstStyle/>
                    <a:p>
                      <a:r>
                        <a:rPr lang="en-IN" dirty="0" smtClean="0">
                          <a:solidFill>
                            <a:srgbClr val="FF6600"/>
                          </a:solidFill>
                        </a:rPr>
                        <a:t>7</a:t>
                      </a:r>
                      <a:endParaRPr lang="en-US" dirty="0">
                        <a:solidFill>
                          <a:srgbClr val="FF6600"/>
                        </a:solidFill>
                      </a:endParaRPr>
                    </a:p>
                  </a:txBody>
                  <a:tcPr/>
                </a:tc>
                <a:tc>
                  <a:txBody>
                    <a:bodyPr/>
                    <a:lstStyle/>
                    <a:p>
                      <a:pPr>
                        <a:lnSpc>
                          <a:spcPct val="150000"/>
                        </a:lnSpc>
                      </a:pPr>
                      <a:r>
                        <a:rPr lang="en-IN" b="0" dirty="0" smtClean="0">
                          <a:solidFill>
                            <a:srgbClr val="BE029A"/>
                          </a:solidFill>
                          <a:latin typeface="Times New Roman" pitchFamily="18" charset="0"/>
                          <a:cs typeface="Times New Roman" pitchFamily="18" charset="0"/>
                        </a:rPr>
                        <a:t>2018</a:t>
                      </a:r>
                      <a:endParaRPr lang="en-US" b="0" dirty="0">
                        <a:solidFill>
                          <a:srgbClr val="BE029A"/>
                        </a:solidFill>
                        <a:latin typeface="Times New Roman" pitchFamily="18" charset="0"/>
                        <a:cs typeface="Times New Roman" pitchFamily="18" charset="0"/>
                      </a:endParaRPr>
                    </a:p>
                  </a:txBody>
                  <a:tcPr/>
                </a:tc>
                <a:tc>
                  <a:txBody>
                    <a:bodyPr/>
                    <a:lstStyle/>
                    <a:p>
                      <a:pPr>
                        <a:lnSpc>
                          <a:spcPct val="150000"/>
                        </a:lnSpc>
                      </a:pPr>
                      <a:r>
                        <a:rPr lang="en-US" dirty="0" smtClean="0">
                          <a:solidFill>
                            <a:srgbClr val="BE029A"/>
                          </a:solidFill>
                          <a:latin typeface="Times New Roman" pitchFamily="18" charset="0"/>
                          <a:cs typeface="Times New Roman" pitchFamily="18" charset="0"/>
                        </a:rPr>
                        <a:t>R . </a:t>
                      </a:r>
                      <a:r>
                        <a:rPr lang="en-US" dirty="0" err="1" smtClean="0">
                          <a:solidFill>
                            <a:srgbClr val="BE029A"/>
                          </a:solidFill>
                          <a:latin typeface="Times New Roman" pitchFamily="18" charset="0"/>
                          <a:cs typeface="Times New Roman" pitchFamily="18" charset="0"/>
                        </a:rPr>
                        <a:t>sawant</a:t>
                      </a:r>
                      <a:r>
                        <a:rPr lang="en-US" dirty="0" smtClean="0">
                          <a:solidFill>
                            <a:srgbClr val="BE029A"/>
                          </a:solidFill>
                          <a:latin typeface="Times New Roman" pitchFamily="18" charset="0"/>
                          <a:cs typeface="Times New Roman" pitchFamily="18" charset="0"/>
                        </a:rPr>
                        <a:t> , </a:t>
                      </a:r>
                    </a:p>
                    <a:p>
                      <a:pPr>
                        <a:lnSpc>
                          <a:spcPct val="150000"/>
                        </a:lnSpc>
                      </a:pPr>
                      <a:r>
                        <a:rPr lang="en-US" dirty="0" smtClean="0">
                          <a:solidFill>
                            <a:srgbClr val="BE029A"/>
                          </a:solidFill>
                          <a:latin typeface="Times New Roman" pitchFamily="18" charset="0"/>
                          <a:cs typeface="Times New Roman" pitchFamily="18" charset="0"/>
                        </a:rPr>
                        <a:t>Y. </a:t>
                      </a:r>
                      <a:r>
                        <a:rPr lang="en-US" dirty="0" err="1" smtClean="0">
                          <a:solidFill>
                            <a:srgbClr val="BE029A"/>
                          </a:solidFill>
                          <a:latin typeface="Times New Roman" pitchFamily="18" charset="0"/>
                          <a:cs typeface="Times New Roman" pitchFamily="18" charset="0"/>
                        </a:rPr>
                        <a:t>Jangid</a:t>
                      </a:r>
                      <a:r>
                        <a:rPr lang="en-US" dirty="0" smtClean="0">
                          <a:solidFill>
                            <a:srgbClr val="BE029A"/>
                          </a:solidFill>
                          <a:latin typeface="Times New Roman" pitchFamily="18" charset="0"/>
                          <a:cs typeface="Times New Roman" pitchFamily="18" charset="0"/>
                        </a:rPr>
                        <a:t> , </a:t>
                      </a:r>
                    </a:p>
                    <a:p>
                      <a:pPr>
                        <a:lnSpc>
                          <a:spcPct val="150000"/>
                        </a:lnSpc>
                      </a:pPr>
                      <a:r>
                        <a:rPr lang="en-US" dirty="0" smtClean="0">
                          <a:solidFill>
                            <a:srgbClr val="BE029A"/>
                          </a:solidFill>
                          <a:latin typeface="Times New Roman" pitchFamily="18" charset="0"/>
                          <a:cs typeface="Times New Roman" pitchFamily="18" charset="0"/>
                        </a:rPr>
                        <a:t>T. Tiwari, S. Jain, </a:t>
                      </a:r>
                    </a:p>
                    <a:p>
                      <a:pPr>
                        <a:lnSpc>
                          <a:spcPct val="150000"/>
                        </a:lnSpc>
                      </a:pPr>
                      <a:r>
                        <a:rPr lang="en-US" dirty="0" smtClean="0">
                          <a:solidFill>
                            <a:srgbClr val="BE029A"/>
                          </a:solidFill>
                          <a:latin typeface="Times New Roman" pitchFamily="18" charset="0"/>
                          <a:cs typeface="Times New Roman" pitchFamily="18" charset="0"/>
                        </a:rPr>
                        <a:t> A. Gupta</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dirty="0" smtClean="0">
                          <a:solidFill>
                            <a:srgbClr val="BE029A"/>
                          </a:solidFill>
                          <a:latin typeface="Times New Roman" pitchFamily="18" charset="0"/>
                          <a:cs typeface="Times New Roman" pitchFamily="18" charset="0"/>
                        </a:rPr>
                        <a:t>Comprehensive analysis of housing price prediction in</a:t>
                      </a:r>
                    </a:p>
                    <a:p>
                      <a:pPr>
                        <a:lnSpc>
                          <a:spcPct val="150000"/>
                        </a:lnSpc>
                      </a:pPr>
                      <a:r>
                        <a:rPr lang="en-US" dirty="0" smtClean="0">
                          <a:solidFill>
                            <a:srgbClr val="BE029A"/>
                          </a:solidFill>
                          <a:latin typeface="Times New Roman" pitchFamily="18" charset="0"/>
                          <a:cs typeface="Times New Roman" pitchFamily="18" charset="0"/>
                        </a:rPr>
                        <a:t>Pune using multi-featured random forest approach.</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mn-lt"/>
                          <a:ea typeface="+mn-ea"/>
                          <a:cs typeface="+mn-cs"/>
                        </a:rPr>
                        <a:t>House price prediction can help the developer determine the selling price of a house and can help the customer to arrange the right time to purchase a house. There are three factors that influence the price of a house which include physical conditions, concept and location.</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099209">
                <a:tc>
                  <a:txBody>
                    <a:bodyPr/>
                    <a:lstStyle/>
                    <a:p>
                      <a:r>
                        <a:rPr lang="en-IN" dirty="0" smtClean="0">
                          <a:solidFill>
                            <a:srgbClr val="FF6600"/>
                          </a:solidFill>
                        </a:rPr>
                        <a:t>8</a:t>
                      </a:r>
                      <a:endParaRPr lang="en-US" dirty="0">
                        <a:solidFill>
                          <a:srgbClr val="FF6600"/>
                        </a:solidFill>
                      </a:endParaRPr>
                    </a:p>
                  </a:txBody>
                  <a:tcPr/>
                </a:tc>
                <a:tc>
                  <a:txBody>
                    <a:bodyPr/>
                    <a:lstStyle/>
                    <a:p>
                      <a:pPr>
                        <a:lnSpc>
                          <a:spcPct val="150000"/>
                        </a:lnSpc>
                      </a:pPr>
                      <a:r>
                        <a:rPr lang="en-IN" dirty="0" smtClean="0">
                          <a:solidFill>
                            <a:srgbClr val="BE029A"/>
                          </a:solidFill>
                          <a:latin typeface="Times New Roman" pitchFamily="18" charset="0"/>
                          <a:cs typeface="Times New Roman" pitchFamily="18" charset="0"/>
                        </a:rPr>
                        <a:t>2016</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dirty="0" smtClean="0">
                          <a:solidFill>
                            <a:srgbClr val="BE029A"/>
                          </a:solidFill>
                          <a:latin typeface="Times New Roman" pitchFamily="18" charset="0"/>
                          <a:cs typeface="Times New Roman" pitchFamily="18" charset="0"/>
                        </a:rPr>
                        <a:t>W. T. Lim, </a:t>
                      </a:r>
                    </a:p>
                    <a:p>
                      <a:pPr>
                        <a:lnSpc>
                          <a:spcPct val="150000"/>
                        </a:lnSpc>
                      </a:pPr>
                      <a:r>
                        <a:rPr lang="en-US" dirty="0" smtClean="0">
                          <a:solidFill>
                            <a:srgbClr val="BE029A"/>
                          </a:solidFill>
                          <a:latin typeface="Times New Roman" pitchFamily="18" charset="0"/>
                          <a:cs typeface="Times New Roman" pitchFamily="18" charset="0"/>
                        </a:rPr>
                        <a:t>L. Wang, </a:t>
                      </a:r>
                    </a:p>
                    <a:p>
                      <a:pPr>
                        <a:lnSpc>
                          <a:spcPct val="150000"/>
                        </a:lnSpc>
                      </a:pPr>
                      <a:r>
                        <a:rPr lang="en-US" dirty="0" smtClean="0">
                          <a:solidFill>
                            <a:srgbClr val="BE029A"/>
                          </a:solidFill>
                          <a:latin typeface="Times New Roman" pitchFamily="18" charset="0"/>
                          <a:cs typeface="Times New Roman" pitchFamily="18" charset="0"/>
                        </a:rPr>
                        <a:t>Y. Wang, </a:t>
                      </a:r>
                    </a:p>
                    <a:p>
                      <a:pPr>
                        <a:lnSpc>
                          <a:spcPct val="150000"/>
                        </a:lnSpc>
                      </a:pPr>
                      <a:r>
                        <a:rPr lang="en-US" dirty="0" smtClean="0">
                          <a:solidFill>
                            <a:srgbClr val="BE029A"/>
                          </a:solidFill>
                          <a:latin typeface="Times New Roman" pitchFamily="18" charset="0"/>
                          <a:cs typeface="Times New Roman" pitchFamily="18" charset="0"/>
                        </a:rPr>
                        <a:t>Q. Chang</a:t>
                      </a:r>
                      <a:endParaRPr lang="en-US" dirty="0">
                        <a:solidFill>
                          <a:srgbClr val="BE029A"/>
                        </a:solidFill>
                        <a:latin typeface="Times New Roman" pitchFamily="18" charset="0"/>
                        <a:cs typeface="Times New Roman" pitchFamily="18" charset="0"/>
                      </a:endParaRPr>
                    </a:p>
                  </a:txBody>
                  <a:tcPr/>
                </a:tc>
                <a:tc>
                  <a:txBody>
                    <a:bodyPr/>
                    <a:lstStyle/>
                    <a:p>
                      <a:pPr>
                        <a:lnSpc>
                          <a:spcPct val="150000"/>
                        </a:lnSpc>
                      </a:pPr>
                      <a:r>
                        <a:rPr lang="en-US" b="0" dirty="0" smtClean="0">
                          <a:solidFill>
                            <a:srgbClr val="BE029A"/>
                          </a:solidFill>
                          <a:latin typeface="Times New Roman" pitchFamily="18" charset="0"/>
                          <a:cs typeface="Times New Roman" pitchFamily="18" charset="0"/>
                        </a:rPr>
                        <a:t>Housing price prediction </a:t>
                      </a:r>
                    </a:p>
                    <a:p>
                      <a:pPr>
                        <a:lnSpc>
                          <a:spcPct val="150000"/>
                        </a:lnSpc>
                      </a:pPr>
                      <a:r>
                        <a:rPr lang="en-US" b="0" dirty="0" smtClean="0">
                          <a:solidFill>
                            <a:srgbClr val="BE029A"/>
                          </a:solidFill>
                          <a:latin typeface="Times New Roman" pitchFamily="18" charset="0"/>
                          <a:cs typeface="Times New Roman" pitchFamily="18" charset="0"/>
                        </a:rPr>
                        <a:t>using neural networks.</a:t>
                      </a:r>
                      <a:endParaRPr lang="en-US" b="0" dirty="0">
                        <a:solidFill>
                          <a:srgbClr val="BE029A"/>
                        </a:solidFill>
                        <a:latin typeface="Times New Roman" pitchFamily="18" charset="0"/>
                        <a:cs typeface="Times New Roman" pitchFamily="18" charset="0"/>
                      </a:endParaRPr>
                    </a:p>
                  </a:txBody>
                  <a:tcPr/>
                </a:tc>
                <a:tc>
                  <a:txBody>
                    <a:bodyPr/>
                    <a:lstStyle/>
                    <a:p>
                      <a:pPr>
                        <a:lnSpc>
                          <a:spcPct val="150000"/>
                        </a:lnSpc>
                      </a:pPr>
                      <a:r>
                        <a:rPr lang="en-US" sz="1600" b="0" i="0" kern="1200" dirty="0" smtClean="0">
                          <a:solidFill>
                            <a:schemeClr val="dk1"/>
                          </a:solidFill>
                          <a:effectLst/>
                          <a:latin typeface="+mn-lt"/>
                          <a:ea typeface="+mn-ea"/>
                          <a:cs typeface="+mn-cs"/>
                        </a:rPr>
                        <a:t>Neural networks work better at predictive analytics because of the hidden layers. Linear regression models use only input and output nodes to make predictions. The neural network also uses the hidden layer to make predictions more accurate. That's because it 'learns' the way a human does.</a:t>
                      </a:r>
                      <a:endParaRPr lang="en-US" sz="1600" b="0" i="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142" y="28104"/>
            <a:ext cx="2934878" cy="8110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03148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255</TotalTime>
  <Words>1159</Words>
  <Application>Microsoft Office PowerPoint</Application>
  <PresentationFormat>Widescreen</PresentationFormat>
  <Paragraphs>146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Times New Roman</vt:lpstr>
      <vt:lpstr>Tw Cen MT</vt:lpstr>
      <vt:lpstr>Verdana</vt:lpstr>
      <vt:lpstr>Wingdings</vt:lpstr>
      <vt:lpstr>Droplet</vt:lpstr>
      <vt:lpstr>DREAM HOME🏠 HOUSE PRICE PREDICTION SYSTEM 💻</vt:lpstr>
      <vt:lpstr>AGENDA</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RAJNISH KUMAR</dc:creator>
  <cp:lastModifiedBy>RAJNISH KUMAR</cp:lastModifiedBy>
  <cp:revision>32</cp:revision>
  <dcterms:created xsi:type="dcterms:W3CDTF">2023-03-06T15:57:26Z</dcterms:created>
  <dcterms:modified xsi:type="dcterms:W3CDTF">2023-03-09T01:45:01Z</dcterms:modified>
</cp:coreProperties>
</file>