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02583" y="532758"/>
            <a:ext cx="5144770" cy="10775950"/>
          </a:xfrm>
          <a:custGeom>
            <a:avLst/>
            <a:gdLst/>
            <a:ahLst/>
            <a:cxnLst/>
            <a:rect l="l" t="t" r="r" b="b"/>
            <a:pathLst>
              <a:path w="5144770" h="10775950">
                <a:moveTo>
                  <a:pt x="5144702" y="0"/>
                </a:moveTo>
                <a:lnTo>
                  <a:pt x="0" y="1808692"/>
                </a:lnTo>
                <a:lnTo>
                  <a:pt x="726993" y="8687360"/>
                </a:lnTo>
                <a:lnTo>
                  <a:pt x="4523306" y="10775797"/>
                </a:lnTo>
              </a:path>
            </a:pathLst>
          </a:custGeom>
          <a:ln w="373379">
            <a:solidFill>
              <a:srgbClr val="EBF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047285" y="532758"/>
            <a:ext cx="5256530" cy="10775950"/>
          </a:xfrm>
          <a:custGeom>
            <a:avLst/>
            <a:gdLst/>
            <a:ahLst/>
            <a:cxnLst/>
            <a:rect l="l" t="t" r="r" b="b"/>
            <a:pathLst>
              <a:path w="5256530" h="10775950">
                <a:moveTo>
                  <a:pt x="716356" y="10775797"/>
                </a:moveTo>
                <a:lnTo>
                  <a:pt x="4417765" y="8687360"/>
                </a:lnTo>
                <a:lnTo>
                  <a:pt x="5256509" y="1808692"/>
                </a:lnTo>
                <a:lnTo>
                  <a:pt x="0" y="0"/>
                </a:lnTo>
              </a:path>
            </a:pathLst>
          </a:custGeom>
          <a:ln w="373379">
            <a:solidFill>
              <a:srgbClr val="EBF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6592" y="73296"/>
            <a:ext cx="2805165" cy="858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8626" y="1146340"/>
            <a:ext cx="17846846" cy="138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9122" y="2396874"/>
            <a:ext cx="10788015" cy="330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3" Type="http://schemas.openxmlformats.org/officeDocument/2006/relationships/image" Target="../media/image54.jpg"/><Relationship Id="rId4" Type="http://schemas.openxmlformats.org/officeDocument/2006/relationships/image" Target="../media/image55.png"/><Relationship Id="rId5" Type="http://schemas.openxmlformats.org/officeDocument/2006/relationships/image" Target="../media/image56.jpg"/><Relationship Id="rId6" Type="http://schemas.openxmlformats.org/officeDocument/2006/relationships/image" Target="../media/image57.jpg"/><Relationship Id="rId7" Type="http://schemas.openxmlformats.org/officeDocument/2006/relationships/image" Target="../media/image5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jpg"/><Relationship Id="rId15" Type="http://schemas.openxmlformats.org/officeDocument/2006/relationships/image" Target="../media/image3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51" y="2475659"/>
            <a:ext cx="6131560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7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dirty="0" sz="2850" spc="35">
                <a:solidFill>
                  <a:srgbClr val="666666"/>
                </a:solidFill>
                <a:latin typeface="Calibri"/>
                <a:cs typeface="Calibri"/>
              </a:rPr>
              <a:t>TO </a:t>
            </a:r>
            <a:r>
              <a:rPr dirty="0" sz="2850" spc="25">
                <a:solidFill>
                  <a:srgbClr val="666666"/>
                </a:solidFill>
                <a:latin typeface="Calibri"/>
                <a:cs typeface="Calibri"/>
              </a:rPr>
              <a:t>MACHINE</a:t>
            </a:r>
            <a:r>
              <a:rPr dirty="0" sz="2850" spc="-3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850" spc="40">
                <a:solidFill>
                  <a:srgbClr val="666666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5165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82" y="0"/>
                </a:moveTo>
                <a:lnTo>
                  <a:pt x="0" y="298210"/>
                </a:lnTo>
                <a:lnTo>
                  <a:pt x="119755" y="1432186"/>
                </a:lnTo>
                <a:lnTo>
                  <a:pt x="856696" y="1837902"/>
                </a:lnTo>
                <a:lnTo>
                  <a:pt x="1575187" y="1432186"/>
                </a:lnTo>
                <a:lnTo>
                  <a:pt x="1713403" y="298210"/>
                </a:lnTo>
                <a:lnTo>
                  <a:pt x="847482" y="0"/>
                </a:lnTo>
                <a:close/>
              </a:path>
            </a:pathLst>
          </a:custGeom>
          <a:solidFill>
            <a:srgbClr val="33A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97588" y="4657460"/>
            <a:ext cx="8110855" cy="1995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63905">
              <a:lnSpc>
                <a:spcPts val="7750"/>
              </a:lnSpc>
            </a:pPr>
            <a:r>
              <a:rPr dirty="0" sz="6900" spc="-110" b="1">
                <a:solidFill>
                  <a:srgbClr val="3A3A3A"/>
                </a:solidFill>
                <a:latin typeface="Calibri"/>
                <a:cs typeface="Calibri"/>
              </a:rPr>
              <a:t>Machine </a:t>
            </a:r>
            <a:r>
              <a:rPr dirty="0" sz="6900" spc="-20" b="1">
                <a:solidFill>
                  <a:srgbClr val="3A3A3A"/>
                </a:solidFill>
                <a:latin typeface="Calibri"/>
                <a:cs typeface="Calibri"/>
              </a:rPr>
              <a:t>Learning:  </a:t>
            </a:r>
            <a:r>
              <a:rPr dirty="0" sz="6900" spc="-150" b="1">
                <a:solidFill>
                  <a:srgbClr val="3A3A3A"/>
                </a:solidFill>
                <a:latin typeface="Calibri"/>
                <a:cs typeface="Calibri"/>
              </a:rPr>
              <a:t>What’s </a:t>
            </a:r>
            <a:r>
              <a:rPr dirty="0" sz="6900" spc="50" b="1">
                <a:solidFill>
                  <a:srgbClr val="3A3A3A"/>
                </a:solidFill>
                <a:latin typeface="Calibri"/>
                <a:cs typeface="Calibri"/>
              </a:rPr>
              <a:t>The</a:t>
            </a:r>
            <a:r>
              <a:rPr dirty="0" sz="6900" spc="-76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6900" spc="-5" b="1">
                <a:solidFill>
                  <a:srgbClr val="3A3A3A"/>
                </a:solidFill>
                <a:latin typeface="Calibri"/>
                <a:cs typeface="Calibri"/>
              </a:rPr>
              <a:t>Challenge?</a:t>
            </a:r>
            <a:endParaRPr sz="6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0"/>
              <a:t>More</a:t>
            </a:r>
            <a:r>
              <a:rPr dirty="0" spc="-595"/>
              <a:t> </a:t>
            </a:r>
            <a:r>
              <a:rPr dirty="0" spc="-5"/>
              <a:t>Applications!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399433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9" y="508330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699" y="6172281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9122" y="2800125"/>
            <a:ext cx="8416290" cy="398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35">
                <a:solidFill>
                  <a:srgbClr val="3A3A3A"/>
                </a:solidFill>
                <a:latin typeface="Calibri"/>
                <a:cs typeface="Calibri"/>
              </a:rPr>
              <a:t>Shopping </a:t>
            </a: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basket</a:t>
            </a:r>
            <a:r>
              <a:rPr dirty="0" sz="4500" spc="-3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0" b="1">
                <a:solidFill>
                  <a:srgbClr val="3A3A3A"/>
                </a:solidFill>
                <a:latin typeface="Calibri"/>
                <a:cs typeface="Calibri"/>
              </a:rPr>
              <a:t>analysis</a:t>
            </a:r>
            <a:endParaRPr sz="4500">
              <a:latin typeface="Calibri"/>
              <a:cs typeface="Calibri"/>
            </a:endParaRPr>
          </a:p>
          <a:p>
            <a:pPr marL="12700" marR="5080">
              <a:lnSpc>
                <a:spcPct val="158800"/>
              </a:lnSpc>
            </a:pPr>
            <a:r>
              <a:rPr dirty="0" sz="4500" spc="-55">
                <a:solidFill>
                  <a:srgbClr val="3A3A3A"/>
                </a:solidFill>
                <a:latin typeface="Calibri"/>
                <a:cs typeface="Calibri"/>
              </a:rPr>
              <a:t>Movie </a:t>
            </a:r>
            <a:r>
              <a:rPr dirty="0" sz="4500" spc="-80" b="1">
                <a:solidFill>
                  <a:srgbClr val="3A3A3A"/>
                </a:solidFill>
                <a:latin typeface="Calibri"/>
                <a:cs typeface="Calibri"/>
              </a:rPr>
              <a:t>recommendation </a:t>
            </a:r>
            <a:r>
              <a:rPr dirty="0" sz="4500" spc="-30">
                <a:solidFill>
                  <a:srgbClr val="3A3A3A"/>
                </a:solidFill>
                <a:latin typeface="Calibri"/>
                <a:cs typeface="Calibri"/>
              </a:rPr>
              <a:t>systems  </a:t>
            </a:r>
            <a:r>
              <a:rPr dirty="0" sz="4500" b="1">
                <a:solidFill>
                  <a:srgbClr val="3A3A3A"/>
                </a:solidFill>
                <a:latin typeface="Calibri"/>
                <a:cs typeface="Calibri"/>
              </a:rPr>
              <a:t>Decision </a:t>
            </a:r>
            <a:r>
              <a:rPr dirty="0" sz="4500" spc="-30" b="1">
                <a:solidFill>
                  <a:srgbClr val="3A3A3A"/>
                </a:solidFill>
                <a:latin typeface="Calibri"/>
                <a:cs typeface="Calibri"/>
              </a:rPr>
              <a:t>making </a:t>
            </a:r>
            <a:r>
              <a:rPr dirty="0" sz="4500" spc="-45">
                <a:solidFill>
                  <a:srgbClr val="3A3A3A"/>
                </a:solidFill>
                <a:latin typeface="Calibri"/>
                <a:cs typeface="Calibri"/>
              </a:rPr>
              <a:t>for </a:t>
            </a:r>
            <a:r>
              <a:rPr dirty="0" sz="4500" spc="40">
                <a:solidFill>
                  <a:srgbClr val="3A3A3A"/>
                </a:solidFill>
                <a:latin typeface="Calibri"/>
                <a:cs typeface="Calibri"/>
              </a:rPr>
              <a:t>self-driving</a:t>
            </a:r>
            <a:r>
              <a:rPr dirty="0" sz="4500" spc="-6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0">
                <a:solidFill>
                  <a:srgbClr val="3A3A3A"/>
                </a:solidFill>
                <a:latin typeface="Calibri"/>
                <a:cs typeface="Calibri"/>
              </a:rPr>
              <a:t>cars 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and </a:t>
            </a:r>
            <a:r>
              <a:rPr dirty="0" sz="4500" spc="-80">
                <a:solidFill>
                  <a:srgbClr val="3A3A3A"/>
                </a:solidFill>
                <a:latin typeface="Calibri"/>
                <a:cs typeface="Calibri"/>
              </a:rPr>
              <a:t>many</a:t>
            </a:r>
            <a:r>
              <a:rPr dirty="0" sz="4500" spc="-31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more!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51" y="2475659"/>
            <a:ext cx="6131560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7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dirty="0" sz="2850" spc="35">
                <a:solidFill>
                  <a:srgbClr val="666666"/>
                </a:solidFill>
                <a:latin typeface="Calibri"/>
                <a:cs typeface="Calibri"/>
              </a:rPr>
              <a:t>TO </a:t>
            </a:r>
            <a:r>
              <a:rPr dirty="0" sz="2850" spc="25">
                <a:solidFill>
                  <a:srgbClr val="666666"/>
                </a:solidFill>
                <a:latin typeface="Calibri"/>
                <a:cs typeface="Calibri"/>
              </a:rPr>
              <a:t>MACHINE</a:t>
            </a:r>
            <a:r>
              <a:rPr dirty="0" sz="2850" spc="-3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850" spc="40">
                <a:solidFill>
                  <a:srgbClr val="666666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5165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82" y="0"/>
                </a:moveTo>
                <a:lnTo>
                  <a:pt x="0" y="298210"/>
                </a:lnTo>
                <a:lnTo>
                  <a:pt x="119755" y="1432186"/>
                </a:lnTo>
                <a:lnTo>
                  <a:pt x="856696" y="1837902"/>
                </a:lnTo>
                <a:lnTo>
                  <a:pt x="1575187" y="1432186"/>
                </a:lnTo>
                <a:lnTo>
                  <a:pt x="1713403" y="298210"/>
                </a:lnTo>
                <a:lnTo>
                  <a:pt x="847482" y="0"/>
                </a:lnTo>
                <a:close/>
              </a:path>
            </a:pathLst>
          </a:custGeom>
          <a:solidFill>
            <a:srgbClr val="33A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66671" y="5355636"/>
            <a:ext cx="6358890" cy="138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700" spc="20" b="1">
                <a:solidFill>
                  <a:srgbClr val="3A3A3A"/>
                </a:solidFill>
                <a:latin typeface="Calibri"/>
                <a:cs typeface="Calibri"/>
              </a:rPr>
              <a:t>Let’s</a:t>
            </a:r>
            <a:r>
              <a:rPr dirty="0" sz="8700" spc="-58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8700" spc="-25" b="1">
                <a:solidFill>
                  <a:srgbClr val="3A3A3A"/>
                </a:solidFill>
                <a:latin typeface="Calibri"/>
                <a:cs typeface="Calibri"/>
              </a:rPr>
              <a:t>practice!</a:t>
            </a:r>
            <a:endParaRPr sz="8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51" y="2475659"/>
            <a:ext cx="6131560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7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dirty="0" sz="2850" spc="35">
                <a:solidFill>
                  <a:srgbClr val="666666"/>
                </a:solidFill>
                <a:latin typeface="Calibri"/>
                <a:cs typeface="Calibri"/>
              </a:rPr>
              <a:t>TO </a:t>
            </a:r>
            <a:r>
              <a:rPr dirty="0" sz="2850" spc="25">
                <a:solidFill>
                  <a:srgbClr val="666666"/>
                </a:solidFill>
                <a:latin typeface="Calibri"/>
                <a:cs typeface="Calibri"/>
              </a:rPr>
              <a:t>MACHINE</a:t>
            </a:r>
            <a:r>
              <a:rPr dirty="0" sz="2850" spc="-3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850" spc="40">
                <a:solidFill>
                  <a:srgbClr val="666666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5165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82" y="0"/>
                </a:moveTo>
                <a:lnTo>
                  <a:pt x="0" y="298210"/>
                </a:lnTo>
                <a:lnTo>
                  <a:pt x="119755" y="1432186"/>
                </a:lnTo>
                <a:lnTo>
                  <a:pt x="856696" y="1837902"/>
                </a:lnTo>
                <a:lnTo>
                  <a:pt x="1575187" y="1432186"/>
                </a:lnTo>
                <a:lnTo>
                  <a:pt x="1713403" y="298210"/>
                </a:lnTo>
                <a:lnTo>
                  <a:pt x="847482" y="0"/>
                </a:lnTo>
                <a:close/>
              </a:path>
            </a:pathLst>
          </a:custGeom>
          <a:solidFill>
            <a:srgbClr val="33A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61406" y="4764057"/>
            <a:ext cx="4378325" cy="269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ts val="7009"/>
              </a:lnSpc>
            </a:pPr>
            <a:r>
              <a:rPr dirty="0" sz="6200" spc="-210" b="1">
                <a:solidFill>
                  <a:srgbClr val="3A3A3A"/>
                </a:solidFill>
                <a:latin typeface="Cambria"/>
                <a:cs typeface="Cambria"/>
              </a:rPr>
              <a:t>Cl</a:t>
            </a:r>
            <a:r>
              <a:rPr dirty="0" sz="6200" spc="-320" b="1">
                <a:solidFill>
                  <a:srgbClr val="3A3A3A"/>
                </a:solidFill>
                <a:latin typeface="Cambria"/>
                <a:cs typeface="Cambria"/>
              </a:rPr>
              <a:t>a</a:t>
            </a:r>
            <a:r>
              <a:rPr dirty="0" sz="6200" spc="-275" b="1">
                <a:solidFill>
                  <a:srgbClr val="3A3A3A"/>
                </a:solidFill>
                <a:latin typeface="Cambria"/>
                <a:cs typeface="Cambria"/>
              </a:rPr>
              <a:t>s</a:t>
            </a:r>
            <a:r>
              <a:rPr dirty="0" sz="6200" spc="-265" b="1">
                <a:solidFill>
                  <a:srgbClr val="3A3A3A"/>
                </a:solidFill>
                <a:latin typeface="Cambria"/>
                <a:cs typeface="Cambria"/>
              </a:rPr>
              <a:t>sification  </a:t>
            </a:r>
            <a:r>
              <a:rPr dirty="0" sz="6200" spc="-390" b="1">
                <a:solidFill>
                  <a:srgbClr val="3A3A3A"/>
                </a:solidFill>
                <a:latin typeface="Cambria"/>
                <a:cs typeface="Cambria"/>
              </a:rPr>
              <a:t>Regression  </a:t>
            </a:r>
            <a:r>
              <a:rPr dirty="0" sz="6200" spc="-290" b="1">
                <a:solidFill>
                  <a:srgbClr val="3A3A3A"/>
                </a:solidFill>
                <a:latin typeface="Cambria"/>
                <a:cs typeface="Cambria"/>
              </a:rPr>
              <a:t>Clustering</a:t>
            </a:r>
            <a:endParaRPr sz="6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5"/>
              <a:t>Common </a:t>
            </a:r>
            <a:r>
              <a:rPr dirty="0" spc="35"/>
              <a:t>ML</a:t>
            </a:r>
            <a:r>
              <a:rPr dirty="0" spc="-975"/>
              <a:t> </a:t>
            </a:r>
            <a:r>
              <a:rPr dirty="0" spc="-114"/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3549492"/>
            <a:ext cx="357505" cy="663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15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4805998"/>
            <a:ext cx="357505" cy="663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15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9" y="6062505"/>
            <a:ext cx="357505" cy="663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15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4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9122" y="3014964"/>
            <a:ext cx="4001135" cy="3808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3400"/>
              </a:lnSpc>
            </a:pPr>
            <a:r>
              <a:rPr dirty="0" sz="5750" spc="40" b="1">
                <a:solidFill>
                  <a:srgbClr val="3A3A3A"/>
                </a:solidFill>
                <a:latin typeface="Calibri"/>
                <a:cs typeface="Calibri"/>
              </a:rPr>
              <a:t>Cl</a:t>
            </a:r>
            <a:r>
              <a:rPr dirty="0" sz="5750" spc="-5" b="1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dirty="0" sz="5750" spc="35" b="1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dirty="0" sz="5750" spc="-20" b="1">
                <a:solidFill>
                  <a:srgbClr val="3A3A3A"/>
                </a:solidFill>
                <a:latin typeface="Calibri"/>
                <a:cs typeface="Calibri"/>
              </a:rPr>
              <a:t>sification  </a:t>
            </a:r>
            <a:r>
              <a:rPr dirty="0" sz="5750" spc="-60" b="1">
                <a:solidFill>
                  <a:srgbClr val="3A3A3A"/>
                </a:solidFill>
                <a:latin typeface="Calibri"/>
                <a:cs typeface="Calibri"/>
              </a:rPr>
              <a:t>Regression  </a:t>
            </a:r>
            <a:r>
              <a:rPr dirty="0" sz="5750" spc="20" b="1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endParaRPr sz="5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Classification</a:t>
            </a:r>
            <a:r>
              <a:rPr dirty="0" spc="-455"/>
              <a:t> </a:t>
            </a:r>
            <a:r>
              <a:rPr dirty="0" spc="-215"/>
              <a:t>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6320477" y="6299745"/>
            <a:ext cx="2642235" cy="0"/>
          </a:xfrm>
          <a:custGeom>
            <a:avLst/>
            <a:gdLst/>
            <a:ahLst/>
            <a:cxnLst/>
            <a:rect l="l" t="t" r="r" b="b"/>
            <a:pathLst>
              <a:path w="2642234" h="0">
                <a:moveTo>
                  <a:pt x="0" y="0"/>
                </a:moveTo>
                <a:lnTo>
                  <a:pt x="2579230" y="0"/>
                </a:lnTo>
                <a:lnTo>
                  <a:pt x="2642055" y="0"/>
                </a:lnTo>
              </a:path>
            </a:pathLst>
          </a:custGeom>
          <a:ln w="125650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99707" y="6061009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97031" y="5507421"/>
            <a:ext cx="1510665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30" b="1">
                <a:latin typeface="Calibri"/>
                <a:cs typeface="Calibri"/>
              </a:rPr>
              <a:t>Estima</a:t>
            </a:r>
            <a:r>
              <a:rPr dirty="0" sz="3300" spc="-55" b="1">
                <a:latin typeface="Calibri"/>
                <a:cs typeface="Calibri"/>
              </a:rPr>
              <a:t>t</a:t>
            </a:r>
            <a:r>
              <a:rPr dirty="0" sz="3300" spc="-95" b="1">
                <a:latin typeface="Calibri"/>
                <a:cs typeface="Calibri"/>
              </a:rPr>
              <a:t>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5248" y="5939836"/>
            <a:ext cx="248856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70" b="1">
                <a:solidFill>
                  <a:srgbClr val="3A3A3A"/>
                </a:solidFill>
                <a:latin typeface="Calibri"/>
                <a:cs typeface="Calibri"/>
              </a:rPr>
              <a:t>CLASSIFIER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4777" y="8306256"/>
            <a:ext cx="112077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30" b="1">
                <a:solidFill>
                  <a:srgbClr val="3A3A3A"/>
                </a:solidFill>
                <a:latin typeface="Calibri"/>
                <a:cs typeface="Calibri"/>
              </a:rPr>
              <a:t>Cl</a:t>
            </a:r>
            <a:r>
              <a:rPr dirty="0" sz="4100" spc="-5" b="1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dirty="0" sz="4100" spc="25" b="1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dirty="0" sz="4100" spc="50" b="1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4636" y="8306256"/>
            <a:ext cx="2694940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65" b="1">
                <a:solidFill>
                  <a:srgbClr val="3A3A3A"/>
                </a:solidFill>
                <a:latin typeface="Calibri"/>
                <a:cs typeface="Calibri"/>
              </a:rPr>
              <a:t>Unseen</a:t>
            </a:r>
            <a:r>
              <a:rPr dirty="0" sz="4100" spc="-24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100" spc="-70" b="1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20477" y="8701337"/>
            <a:ext cx="2642235" cy="0"/>
          </a:xfrm>
          <a:custGeom>
            <a:avLst/>
            <a:gdLst/>
            <a:ahLst/>
            <a:cxnLst/>
            <a:rect l="l" t="t" r="r" b="b"/>
            <a:pathLst>
              <a:path w="2642234" h="0">
                <a:moveTo>
                  <a:pt x="0" y="0"/>
                </a:moveTo>
                <a:lnTo>
                  <a:pt x="2579230" y="0"/>
                </a:lnTo>
                <a:lnTo>
                  <a:pt x="2642055" y="0"/>
                </a:lnTo>
              </a:path>
            </a:pathLst>
          </a:custGeom>
          <a:ln w="125650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9707" y="8462601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56200" y="7769131"/>
            <a:ext cx="1995805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105" b="1">
                <a:solidFill>
                  <a:srgbClr val="3A3A3A"/>
                </a:solidFill>
                <a:latin typeface="Calibri"/>
                <a:cs typeface="Calibri"/>
              </a:rPr>
              <a:t>CLA</a:t>
            </a:r>
            <a:r>
              <a:rPr dirty="0" sz="3300" spc="60" b="1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dirty="0" sz="3300" spc="15" b="1">
                <a:solidFill>
                  <a:srgbClr val="3A3A3A"/>
                </a:solidFill>
                <a:latin typeface="Calibri"/>
                <a:cs typeface="Calibri"/>
              </a:rPr>
              <a:t>SIFIER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4413" y="3384939"/>
            <a:ext cx="8726170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80" b="1">
                <a:solidFill>
                  <a:srgbClr val="454E5C"/>
                </a:solidFill>
                <a:latin typeface="Calibri"/>
                <a:cs typeface="Calibri"/>
              </a:rPr>
              <a:t>Goal: </a:t>
            </a:r>
            <a:r>
              <a:rPr dirty="0" sz="4100" spc="-30">
                <a:solidFill>
                  <a:srgbClr val="454E5C"/>
                </a:solidFill>
                <a:latin typeface="Calibri"/>
                <a:cs typeface="Calibri"/>
              </a:rPr>
              <a:t>predict </a:t>
            </a:r>
            <a:r>
              <a:rPr dirty="0" sz="4100" spc="-5">
                <a:solidFill>
                  <a:srgbClr val="454E5C"/>
                </a:solidFill>
                <a:latin typeface="Calibri"/>
                <a:cs typeface="Calibri"/>
              </a:rPr>
              <a:t>category </a:t>
            </a:r>
            <a:r>
              <a:rPr dirty="0" sz="4100">
                <a:solidFill>
                  <a:srgbClr val="454E5C"/>
                </a:solidFill>
                <a:latin typeface="Calibri"/>
                <a:cs typeface="Calibri"/>
              </a:rPr>
              <a:t>of </a:t>
            </a:r>
            <a:r>
              <a:rPr dirty="0" sz="4100" spc="-65">
                <a:solidFill>
                  <a:srgbClr val="454E5C"/>
                </a:solidFill>
                <a:latin typeface="Calibri"/>
                <a:cs typeface="Calibri"/>
              </a:rPr>
              <a:t>new</a:t>
            </a:r>
            <a:r>
              <a:rPr dirty="0" sz="4100" spc="-625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100" spc="-30">
                <a:solidFill>
                  <a:srgbClr val="454E5C"/>
                </a:solidFill>
                <a:latin typeface="Calibri"/>
                <a:cs typeface="Calibri"/>
              </a:rPr>
              <a:t>observation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5107" y="5971249"/>
            <a:ext cx="430847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45" b="1">
                <a:solidFill>
                  <a:srgbClr val="3A3A3A"/>
                </a:solidFill>
                <a:latin typeface="Calibri"/>
                <a:cs typeface="Calibri"/>
              </a:rPr>
              <a:t>Earlier</a:t>
            </a:r>
            <a:r>
              <a:rPr dirty="0" sz="4100" spc="-21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100" spc="-30" b="1">
                <a:solidFill>
                  <a:srgbClr val="3A3A3A"/>
                </a:solidFill>
                <a:latin typeface="Calibri"/>
                <a:cs typeface="Calibri"/>
              </a:rPr>
              <a:t>Observations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Classification</a:t>
            </a:r>
            <a:r>
              <a:rPr dirty="0" spc="-440"/>
              <a:t> </a:t>
            </a:r>
            <a:r>
              <a:rPr dirty="0" spc="-45"/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399433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9122" y="2396874"/>
            <a:ext cx="4552950" cy="2211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-60" b="1">
                <a:solidFill>
                  <a:srgbClr val="3A3A3A"/>
                </a:solidFill>
                <a:latin typeface="Calibri"/>
                <a:cs typeface="Calibri"/>
              </a:rPr>
              <a:t>Medical </a:t>
            </a:r>
            <a:r>
              <a:rPr dirty="0" sz="4500" spc="5" b="1">
                <a:solidFill>
                  <a:srgbClr val="3A3A3A"/>
                </a:solidFill>
                <a:latin typeface="Calibri"/>
                <a:cs typeface="Calibri"/>
              </a:rPr>
              <a:t>Diagnosis  </a:t>
            </a:r>
            <a:r>
              <a:rPr dirty="0" sz="4500" spc="-85" b="1">
                <a:solidFill>
                  <a:srgbClr val="3A3A3A"/>
                </a:solidFill>
                <a:latin typeface="Calibri"/>
                <a:cs typeface="Calibri"/>
              </a:rPr>
              <a:t>Animal</a:t>
            </a:r>
            <a:r>
              <a:rPr dirty="0" sz="4500" spc="-29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5" b="1">
                <a:solidFill>
                  <a:srgbClr val="3A3A3A"/>
                </a:solidFill>
                <a:latin typeface="Calibri"/>
                <a:cs typeface="Calibri"/>
              </a:rPr>
              <a:t>Recognition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0248" y="7840974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0248" y="8929946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1477" y="7328661"/>
            <a:ext cx="4337050" cy="221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-20">
                <a:solidFill>
                  <a:srgbClr val="3A3A3A"/>
                </a:solidFill>
                <a:latin typeface="Calibri"/>
                <a:cs typeface="Calibri"/>
              </a:rPr>
              <a:t>Qualitative</a:t>
            </a:r>
            <a:r>
              <a:rPr dirty="0" sz="4500" spc="-19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0">
                <a:solidFill>
                  <a:srgbClr val="3A3A3A"/>
                </a:solidFill>
                <a:latin typeface="Calibri"/>
                <a:cs typeface="Calibri"/>
              </a:rPr>
              <a:t>Output  </a:t>
            </a:r>
            <a:r>
              <a:rPr dirty="0" sz="4500" spc="-80">
                <a:solidFill>
                  <a:srgbClr val="3A3A3A"/>
                </a:solidFill>
                <a:latin typeface="Calibri"/>
                <a:cs typeface="Calibri"/>
              </a:rPr>
              <a:t>Predefined</a:t>
            </a:r>
            <a:r>
              <a:rPr dirty="0" sz="4500" spc="-204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5">
                <a:solidFill>
                  <a:srgbClr val="3A3A3A"/>
                </a:solidFill>
                <a:latin typeface="Calibri"/>
                <a:cs typeface="Calibri"/>
              </a:rPr>
              <a:t>Classes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674" y="6547147"/>
            <a:ext cx="229298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65" b="1">
                <a:latin typeface="Calibri"/>
                <a:cs typeface="Calibri"/>
              </a:rPr>
              <a:t>Important: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3871" y="2788099"/>
            <a:ext cx="363918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95">
                <a:solidFill>
                  <a:srgbClr val="681530"/>
                </a:solidFill>
                <a:latin typeface="Calibri"/>
                <a:cs typeface="Calibri"/>
              </a:rPr>
              <a:t>Sick </a:t>
            </a:r>
            <a:r>
              <a:rPr dirty="0" sz="4100" spc="-55">
                <a:latin typeface="Calibri"/>
                <a:cs typeface="Calibri"/>
              </a:rPr>
              <a:t>and </a:t>
            </a:r>
            <a:r>
              <a:rPr dirty="0" sz="4100" spc="30">
                <a:solidFill>
                  <a:srgbClr val="681530"/>
                </a:solidFill>
                <a:latin typeface="Calibri"/>
                <a:cs typeface="Calibri"/>
              </a:rPr>
              <a:t>Not</a:t>
            </a:r>
            <a:r>
              <a:rPr dirty="0" sz="4100" spc="-459">
                <a:solidFill>
                  <a:srgbClr val="681530"/>
                </a:solidFill>
                <a:latin typeface="Calibri"/>
                <a:cs typeface="Calibri"/>
              </a:rPr>
              <a:t> </a:t>
            </a:r>
            <a:r>
              <a:rPr dirty="0" sz="4100" spc="95">
                <a:solidFill>
                  <a:srgbClr val="681530"/>
                </a:solidFill>
                <a:latin typeface="Calibri"/>
                <a:cs typeface="Calibri"/>
              </a:rPr>
              <a:t>Sick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1987" y="3939897"/>
            <a:ext cx="404939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45">
                <a:solidFill>
                  <a:srgbClr val="681530"/>
                </a:solidFill>
                <a:latin typeface="Calibri"/>
                <a:cs typeface="Calibri"/>
              </a:rPr>
              <a:t>Dog, </a:t>
            </a:r>
            <a:r>
              <a:rPr dirty="0" sz="4100" spc="40">
                <a:solidFill>
                  <a:srgbClr val="681530"/>
                </a:solidFill>
                <a:latin typeface="Calibri"/>
                <a:cs typeface="Calibri"/>
              </a:rPr>
              <a:t>Cat </a:t>
            </a:r>
            <a:r>
              <a:rPr dirty="0" sz="4100" spc="-55">
                <a:latin typeface="Calibri"/>
                <a:cs typeface="Calibri"/>
              </a:rPr>
              <a:t>and</a:t>
            </a:r>
            <a:r>
              <a:rPr dirty="0" sz="4100" spc="-525">
                <a:latin typeface="Calibri"/>
                <a:cs typeface="Calibri"/>
              </a:rPr>
              <a:t> </a:t>
            </a:r>
            <a:r>
              <a:rPr dirty="0" sz="4100" spc="-25">
                <a:solidFill>
                  <a:srgbClr val="681530"/>
                </a:solidFill>
                <a:latin typeface="Calibri"/>
                <a:cs typeface="Calibri"/>
              </a:rPr>
              <a:t>Horse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0"/>
              <a:t>R</a:t>
            </a:r>
            <a:r>
              <a:rPr dirty="0" spc="130"/>
              <a:t>eg</a:t>
            </a:r>
            <a:r>
              <a:rPr dirty="0" spc="-265"/>
              <a:t>r</a:t>
            </a:r>
            <a:r>
              <a:rPr dirty="0" spc="20"/>
              <a:t>e</a:t>
            </a:r>
            <a:r>
              <a:rPr dirty="0" spc="-30"/>
              <a:t>s</a:t>
            </a:r>
            <a:r>
              <a:rPr dirty="0" spc="15"/>
              <a:t>sion</a:t>
            </a:r>
          </a:p>
        </p:txBody>
      </p:sp>
      <p:sp>
        <p:nvSpPr>
          <p:cNvPr id="5" name="object 5"/>
          <p:cNvSpPr/>
          <p:nvPr/>
        </p:nvSpPr>
        <p:spPr>
          <a:xfrm>
            <a:off x="5102870" y="3801255"/>
            <a:ext cx="1747520" cy="860425"/>
          </a:xfrm>
          <a:custGeom>
            <a:avLst/>
            <a:gdLst/>
            <a:ahLst/>
            <a:cxnLst/>
            <a:rect l="l" t="t" r="r" b="b"/>
            <a:pathLst>
              <a:path w="1747520" h="860425">
                <a:moveTo>
                  <a:pt x="1077056" y="0"/>
                </a:moveTo>
                <a:lnTo>
                  <a:pt x="1077056" y="270504"/>
                </a:lnTo>
                <a:lnTo>
                  <a:pt x="0" y="270504"/>
                </a:lnTo>
                <a:lnTo>
                  <a:pt x="0" y="589751"/>
                </a:lnTo>
                <a:lnTo>
                  <a:pt x="1077056" y="589751"/>
                </a:lnTo>
                <a:lnTo>
                  <a:pt x="1077056" y="860256"/>
                </a:lnTo>
                <a:lnTo>
                  <a:pt x="1747192" y="430133"/>
                </a:lnTo>
                <a:lnTo>
                  <a:pt x="1077056" y="0"/>
                </a:lnTo>
                <a:close/>
              </a:path>
            </a:pathLst>
          </a:custGeom>
          <a:solidFill>
            <a:srgbClr val="278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55826" y="3877071"/>
            <a:ext cx="2787650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30" b="1">
                <a:solidFill>
                  <a:srgbClr val="475E77"/>
                </a:solidFill>
                <a:latin typeface="Calibri"/>
                <a:cs typeface="Calibri"/>
              </a:rPr>
              <a:t>PREDIC</a:t>
            </a:r>
            <a:r>
              <a:rPr dirty="0" sz="4100" spc="10" b="1">
                <a:solidFill>
                  <a:srgbClr val="475E77"/>
                </a:solidFill>
                <a:latin typeface="Calibri"/>
                <a:cs typeface="Calibri"/>
              </a:rPr>
              <a:t>T</a:t>
            </a:r>
            <a:r>
              <a:rPr dirty="0" sz="4100" spc="50" b="1">
                <a:solidFill>
                  <a:srgbClr val="475E77"/>
                </a:solidFill>
                <a:latin typeface="Calibri"/>
                <a:cs typeface="Calibri"/>
              </a:rPr>
              <a:t>ORS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6999" y="2976443"/>
            <a:ext cx="5374640" cy="2323465"/>
          </a:xfrm>
          <a:prstGeom prst="rect">
            <a:avLst/>
          </a:prstGeom>
          <a:solidFill>
            <a:srgbClr val="2784A2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Times New Roman"/>
              <a:cs typeface="Times New Roman"/>
            </a:endParaRPr>
          </a:p>
          <a:p>
            <a:pPr marL="1504315" marR="1289050" indent="-209550">
              <a:lnSpc>
                <a:spcPts val="4620"/>
              </a:lnSpc>
            </a:pPr>
            <a:r>
              <a:rPr dirty="0" sz="4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4100" spc="-8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100" spc="30" b="1">
                <a:solidFill>
                  <a:srgbClr val="FFFFFF"/>
                </a:solidFill>
                <a:latin typeface="Calibri"/>
                <a:cs typeface="Calibri"/>
              </a:rPr>
              <a:t>GRE</a:t>
            </a:r>
            <a:r>
              <a:rPr dirty="0" sz="4100" spc="-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4100" spc="45" b="1">
                <a:solidFill>
                  <a:srgbClr val="FFFFFF"/>
                </a:solidFill>
                <a:latin typeface="Calibri"/>
                <a:cs typeface="Calibri"/>
              </a:rPr>
              <a:t>SION  </a:t>
            </a:r>
            <a:r>
              <a:rPr dirty="0" sz="4100" spc="65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31856" y="3877071"/>
            <a:ext cx="233870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45" b="1">
                <a:solidFill>
                  <a:srgbClr val="475F77"/>
                </a:solidFill>
                <a:latin typeface="Calibri"/>
                <a:cs typeface="Calibri"/>
              </a:rPr>
              <a:t>RESPONSE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78335" y="3801255"/>
            <a:ext cx="1747520" cy="860425"/>
          </a:xfrm>
          <a:custGeom>
            <a:avLst/>
            <a:gdLst/>
            <a:ahLst/>
            <a:cxnLst/>
            <a:rect l="l" t="t" r="r" b="b"/>
            <a:pathLst>
              <a:path w="1747519" h="860425">
                <a:moveTo>
                  <a:pt x="1077139" y="0"/>
                </a:moveTo>
                <a:lnTo>
                  <a:pt x="1077139" y="270504"/>
                </a:lnTo>
                <a:lnTo>
                  <a:pt x="0" y="270504"/>
                </a:lnTo>
                <a:lnTo>
                  <a:pt x="0" y="589751"/>
                </a:lnTo>
                <a:lnTo>
                  <a:pt x="1077139" y="589751"/>
                </a:lnTo>
                <a:lnTo>
                  <a:pt x="1077139" y="860256"/>
                </a:lnTo>
                <a:lnTo>
                  <a:pt x="1747276" y="430133"/>
                </a:lnTo>
                <a:lnTo>
                  <a:pt x="1077139" y="0"/>
                </a:lnTo>
                <a:close/>
              </a:path>
            </a:pathLst>
          </a:custGeom>
          <a:solidFill>
            <a:srgbClr val="278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35489" y="7507624"/>
            <a:ext cx="523062" cy="1044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1377" y="6849037"/>
            <a:ext cx="596840" cy="1201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2926" y="8107397"/>
            <a:ext cx="439290" cy="8766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4313" y="8244586"/>
            <a:ext cx="665767" cy="1336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42875" y="8534745"/>
            <a:ext cx="519816" cy="10461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4314" y="9102235"/>
            <a:ext cx="522738" cy="1044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0460" y="7005022"/>
            <a:ext cx="520465" cy="10450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42875" y="7154002"/>
            <a:ext cx="519816" cy="10447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7559" y="7580920"/>
            <a:ext cx="595335" cy="1200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87054" y="9109670"/>
            <a:ext cx="397705" cy="793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98049" y="716345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049" y="8252428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0772" y="6658525"/>
            <a:ext cx="7049770" cy="221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Relationship: </a:t>
            </a:r>
            <a:r>
              <a:rPr dirty="0" sz="4500" spc="20" b="1">
                <a:solidFill>
                  <a:srgbClr val="3A3A3A"/>
                </a:solidFill>
                <a:latin typeface="Calibri"/>
                <a:cs typeface="Calibri"/>
              </a:rPr>
              <a:t>Height </a:t>
            </a:r>
            <a:r>
              <a:rPr dirty="0" sz="4500" spc="290">
                <a:solidFill>
                  <a:srgbClr val="3A3A3A"/>
                </a:solidFill>
                <a:latin typeface="Calibri"/>
                <a:cs typeface="Calibri"/>
              </a:rPr>
              <a:t>-</a:t>
            </a:r>
            <a:r>
              <a:rPr dirty="0" sz="4500" spc="-409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75" b="1">
                <a:solidFill>
                  <a:srgbClr val="3A3A3A"/>
                </a:solidFill>
                <a:latin typeface="Calibri"/>
                <a:cs typeface="Calibri"/>
              </a:rPr>
              <a:t>Weight</a:t>
            </a:r>
            <a:r>
              <a:rPr dirty="0" sz="4500" spc="-75">
                <a:solidFill>
                  <a:srgbClr val="3A3A3A"/>
                </a:solidFill>
                <a:latin typeface="Calibri"/>
                <a:cs typeface="Calibri"/>
              </a:rPr>
              <a:t>?  </a:t>
            </a:r>
            <a:r>
              <a:rPr dirty="0" sz="4500" spc="-45">
                <a:solidFill>
                  <a:srgbClr val="3A3A3A"/>
                </a:solidFill>
                <a:latin typeface="Calibri"/>
                <a:cs typeface="Calibri"/>
              </a:rPr>
              <a:t>Linear?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1328" y="928904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7476" y="9187364"/>
            <a:ext cx="353377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60">
                <a:solidFill>
                  <a:srgbClr val="3A3A3A"/>
                </a:solidFill>
                <a:latin typeface="Calibri"/>
                <a:cs typeface="Calibri"/>
              </a:rPr>
              <a:t>Predict:</a:t>
            </a:r>
            <a:r>
              <a:rPr dirty="0" sz="4500" spc="-20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Weight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65299" y="9504003"/>
            <a:ext cx="692785" cy="0"/>
          </a:xfrm>
          <a:custGeom>
            <a:avLst/>
            <a:gdLst/>
            <a:ahLst/>
            <a:cxnLst/>
            <a:rect l="l" t="t" r="r" b="b"/>
            <a:pathLst>
              <a:path w="692784" h="0">
                <a:moveTo>
                  <a:pt x="0" y="0"/>
                </a:moveTo>
                <a:lnTo>
                  <a:pt x="661383" y="0"/>
                </a:lnTo>
                <a:lnTo>
                  <a:pt x="692795" y="0"/>
                </a:lnTo>
              </a:path>
            </a:pathLst>
          </a:custGeom>
          <a:ln w="62825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26682" y="9378353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301"/>
                </a:lnTo>
                <a:lnTo>
                  <a:pt x="251301" y="125650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680661" y="9143927"/>
            <a:ext cx="1463040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60" b="1">
                <a:latin typeface="Calibri"/>
                <a:cs typeface="Calibri"/>
              </a:rPr>
              <a:t>H</a:t>
            </a:r>
            <a:r>
              <a:rPr dirty="0" sz="4100" spc="5" b="1">
                <a:latin typeface="Calibri"/>
                <a:cs typeface="Calibri"/>
              </a:rPr>
              <a:t>eight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Regression</a:t>
            </a:r>
            <a:r>
              <a:rPr dirty="0" spc="-595"/>
              <a:t> </a:t>
            </a:r>
            <a:r>
              <a:rPr dirty="0" spc="-155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40146" y="5654464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9145" y="5601923"/>
            <a:ext cx="1537021" cy="82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4499" y="8128251"/>
            <a:ext cx="723455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40" b="1">
                <a:solidFill>
                  <a:srgbClr val="454E5C"/>
                </a:solidFill>
                <a:latin typeface="Calibri"/>
                <a:cs typeface="Calibri"/>
              </a:rPr>
              <a:t>Estimate </a:t>
            </a:r>
            <a:r>
              <a:rPr dirty="0" sz="4100" spc="-25">
                <a:solidFill>
                  <a:srgbClr val="454E5C"/>
                </a:solidFill>
                <a:latin typeface="Calibri"/>
                <a:cs typeface="Calibri"/>
              </a:rPr>
              <a:t>on </a:t>
            </a:r>
            <a:r>
              <a:rPr dirty="0" sz="4100" spc="-40">
                <a:solidFill>
                  <a:srgbClr val="454E5C"/>
                </a:solidFill>
                <a:latin typeface="Calibri"/>
                <a:cs typeface="Calibri"/>
              </a:rPr>
              <a:t>previous</a:t>
            </a:r>
            <a:r>
              <a:rPr dirty="0" sz="4100" spc="-405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100" spc="5">
                <a:solidFill>
                  <a:srgbClr val="454E5C"/>
                </a:solidFill>
                <a:latin typeface="Calibri"/>
                <a:cs typeface="Calibri"/>
              </a:rPr>
              <a:t>input-output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5730" y="6624739"/>
            <a:ext cx="6926580" cy="1391285"/>
          </a:xfrm>
          <a:custGeom>
            <a:avLst/>
            <a:gdLst/>
            <a:ahLst/>
            <a:cxnLst/>
            <a:rect l="l" t="t" r="r" b="b"/>
            <a:pathLst>
              <a:path w="6926580" h="1391284">
                <a:moveTo>
                  <a:pt x="0" y="695392"/>
                </a:moveTo>
                <a:lnTo>
                  <a:pt x="6926045" y="695392"/>
                </a:lnTo>
              </a:path>
            </a:pathLst>
          </a:custGeom>
          <a:ln w="1390785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88558" y="6472839"/>
            <a:ext cx="353060" cy="320675"/>
          </a:xfrm>
          <a:custGeom>
            <a:avLst/>
            <a:gdLst/>
            <a:ahLst/>
            <a:cxnLst/>
            <a:rect l="l" t="t" r="r" b="b"/>
            <a:pathLst>
              <a:path w="353059" h="320675">
                <a:moveTo>
                  <a:pt x="0" y="0"/>
                </a:moveTo>
                <a:lnTo>
                  <a:pt x="64322" y="320293"/>
                </a:lnTo>
                <a:lnTo>
                  <a:pt x="352481" y="95829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4032" y="9410098"/>
            <a:ext cx="12085391" cy="976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7799" y="9410100"/>
            <a:ext cx="12085320" cy="976630"/>
          </a:xfrm>
          <a:prstGeom prst="rect">
            <a:avLst/>
          </a:prstGeom>
          <a:solidFill>
            <a:srgbClr val="EBF4F7"/>
          </a:solidFill>
        </p:spPr>
        <p:txBody>
          <a:bodyPr wrap="square" lIns="0" tIns="2800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2205"/>
              </a:spcBef>
            </a:pPr>
            <a:r>
              <a:rPr dirty="0" sz="2600" spc="20">
                <a:latin typeface="Courier New"/>
                <a:cs typeface="Courier New"/>
              </a:rPr>
              <a:t>&gt; lm(response ~</a:t>
            </a:r>
            <a:r>
              <a:rPr dirty="0" sz="2600" spc="-20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predictor)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2282" y="3123168"/>
            <a:ext cx="497903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88335" algn="l"/>
              </a:tabLst>
            </a:pPr>
            <a:r>
              <a:rPr dirty="0" sz="4100" spc="25">
                <a:solidFill>
                  <a:srgbClr val="454E5C"/>
                </a:solidFill>
                <a:latin typeface="Calibri"/>
                <a:cs typeface="Calibri"/>
              </a:rPr>
              <a:t>Fi</a:t>
            </a:r>
            <a:r>
              <a:rPr dirty="0" sz="4100" spc="25">
                <a:solidFill>
                  <a:srgbClr val="454E5C"/>
                </a:solidFill>
                <a:latin typeface="Verdana"/>
                <a:cs typeface="Verdana"/>
              </a:rPr>
              <a:t>5</a:t>
            </a:r>
            <a:r>
              <a:rPr dirty="0" sz="4100" spc="25">
                <a:solidFill>
                  <a:srgbClr val="454E5C"/>
                </a:solidFill>
                <a:latin typeface="Calibri"/>
                <a:cs typeface="Calibri"/>
              </a:rPr>
              <a:t>ing</a:t>
            </a:r>
            <a:r>
              <a:rPr dirty="0" sz="4100" spc="-125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100" spc="-105">
                <a:solidFill>
                  <a:srgbClr val="454E5C"/>
                </a:solidFill>
                <a:latin typeface="Calibri"/>
                <a:cs typeface="Calibri"/>
              </a:rPr>
              <a:t>a</a:t>
            </a:r>
            <a:r>
              <a:rPr dirty="0" sz="4100" spc="-125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100" spc="-65" b="1">
                <a:solidFill>
                  <a:srgbClr val="454E5C"/>
                </a:solidFill>
                <a:latin typeface="Calibri"/>
                <a:cs typeface="Calibri"/>
              </a:rPr>
              <a:t>linear	</a:t>
            </a:r>
            <a:r>
              <a:rPr dirty="0" sz="4100" spc="5">
                <a:solidFill>
                  <a:srgbClr val="454E5C"/>
                </a:solidFill>
                <a:latin typeface="Calibri"/>
                <a:cs typeface="Calibri"/>
              </a:rPr>
              <a:t>function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1373" y="4334946"/>
            <a:ext cx="6862681" cy="774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40188" y="4572613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34487" y="4503095"/>
            <a:ext cx="1768742" cy="700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637822" y="3477536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36747" y="2972773"/>
            <a:ext cx="2896235" cy="330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-60">
                <a:solidFill>
                  <a:srgbClr val="3A3A3A"/>
                </a:solidFill>
                <a:latin typeface="Calibri"/>
                <a:cs typeface="Calibri"/>
              </a:rPr>
              <a:t>Predictor:  Response:  </a:t>
            </a:r>
            <a:r>
              <a:rPr dirty="0" sz="4500" spc="145">
                <a:solidFill>
                  <a:srgbClr val="3A3A3A"/>
                </a:solidFill>
                <a:latin typeface="Calibri"/>
                <a:cs typeface="Calibri"/>
              </a:rPr>
              <a:t>C</a:t>
            </a:r>
            <a:r>
              <a:rPr dirty="0" sz="4500" spc="-75">
                <a:solidFill>
                  <a:srgbClr val="3A3A3A"/>
                </a:solidFill>
                <a:latin typeface="Calibri"/>
                <a:cs typeface="Calibri"/>
              </a:rPr>
              <a:t>oe</a:t>
            </a:r>
            <a:r>
              <a:rPr dirty="0" sz="4500" spc="-695">
                <a:solidFill>
                  <a:srgbClr val="3A3A3A"/>
                </a:solidFill>
                <a:latin typeface="Verdana"/>
                <a:cs typeface="Verdana"/>
              </a:rPr>
              <a:t>ﬃ</a:t>
            </a: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cients: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65585" y="3458476"/>
            <a:ext cx="1810060" cy="6412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30">
                <a:latin typeface="Cambria"/>
                <a:cs typeface="Cambria"/>
              </a:rPr>
              <a:t>Regression</a:t>
            </a:r>
            <a:r>
              <a:rPr dirty="0" spc="-520">
                <a:latin typeface="Cambria"/>
                <a:cs typeface="Cambria"/>
              </a:rPr>
              <a:t> </a:t>
            </a:r>
            <a:r>
              <a:rPr dirty="0" spc="-434">
                <a:latin typeface="Cambria"/>
                <a:cs typeface="Cambria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9684" y="3199693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 h="0">
                <a:moveTo>
                  <a:pt x="0" y="0"/>
                </a:moveTo>
                <a:lnTo>
                  <a:pt x="1029797" y="0"/>
                </a:lnTo>
                <a:lnTo>
                  <a:pt x="1071684" y="0"/>
                </a:lnTo>
              </a:path>
            </a:pathLst>
          </a:custGeom>
          <a:ln w="83767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99485" y="3036347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50438" y="2840454"/>
            <a:ext cx="277558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10">
                <a:latin typeface="Calibri"/>
                <a:cs typeface="Calibri"/>
              </a:rPr>
              <a:t>Credit</a:t>
            </a:r>
            <a:r>
              <a:rPr dirty="0" sz="4100" spc="-215">
                <a:latin typeface="Calibri"/>
                <a:cs typeface="Calibri"/>
              </a:rPr>
              <a:t> </a:t>
            </a:r>
            <a:r>
              <a:rPr dirty="0" sz="4100" spc="-15">
                <a:latin typeface="Calibri"/>
                <a:cs typeface="Calibri"/>
              </a:rPr>
              <a:t>Scores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349" y="3914392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180" y="2480542"/>
            <a:ext cx="2254885" cy="2045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320">
              <a:lnSpc>
                <a:spcPct val="146600"/>
              </a:lnSpc>
            </a:pPr>
            <a:r>
              <a:rPr dirty="0" sz="4500" spc="-215">
                <a:solidFill>
                  <a:srgbClr val="3A3A3A"/>
                </a:solidFill>
                <a:latin typeface="Calibri"/>
                <a:cs typeface="Calibri"/>
              </a:rPr>
              <a:t>P</a:t>
            </a:r>
            <a:r>
              <a:rPr dirty="0" sz="4500" spc="-229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yments  </a:t>
            </a: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Time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9684" y="4282487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 h="0">
                <a:moveTo>
                  <a:pt x="0" y="0"/>
                </a:moveTo>
                <a:lnTo>
                  <a:pt x="1029797" y="0"/>
                </a:lnTo>
                <a:lnTo>
                  <a:pt x="1071684" y="0"/>
                </a:lnTo>
              </a:path>
            </a:pathLst>
          </a:custGeom>
          <a:ln w="83767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9485" y="4119141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50438" y="3929426"/>
            <a:ext cx="2880360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10">
                <a:latin typeface="Calibri"/>
                <a:cs typeface="Calibri"/>
              </a:rPr>
              <a:t>Subscriptions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385" y="5067938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9122" y="4967598"/>
            <a:ext cx="161861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65">
                <a:solidFill>
                  <a:srgbClr val="3A3A3A"/>
                </a:solidFill>
                <a:latin typeface="Calibri"/>
                <a:cs typeface="Calibri"/>
              </a:rPr>
              <a:t>G</a:t>
            </a:r>
            <a:r>
              <a:rPr dirty="0" sz="4500" spc="-130">
                <a:solidFill>
                  <a:srgbClr val="3A3A3A"/>
                </a:solidFill>
                <a:latin typeface="Calibri"/>
                <a:cs typeface="Calibri"/>
              </a:rPr>
              <a:t>r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ades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88720" y="5352266"/>
            <a:ext cx="1071880" cy="0"/>
          </a:xfrm>
          <a:custGeom>
            <a:avLst/>
            <a:gdLst/>
            <a:ahLst/>
            <a:cxnLst/>
            <a:rect l="l" t="t" r="r" b="b"/>
            <a:pathLst>
              <a:path w="1071879" h="0">
                <a:moveTo>
                  <a:pt x="0" y="0"/>
                </a:moveTo>
                <a:lnTo>
                  <a:pt x="1029797" y="0"/>
                </a:lnTo>
                <a:lnTo>
                  <a:pt x="1071684" y="0"/>
                </a:lnTo>
              </a:path>
            </a:pathLst>
          </a:custGeom>
          <a:ln w="83767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8521" y="5188920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71380" y="4997456"/>
            <a:ext cx="2820670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30">
                <a:latin typeface="Calibri"/>
                <a:cs typeface="Calibri"/>
              </a:rPr>
              <a:t>Landing </a:t>
            </a:r>
            <a:r>
              <a:rPr dirty="0" sz="4100" spc="-105">
                <a:latin typeface="Calibri"/>
                <a:cs typeface="Calibri"/>
              </a:rPr>
              <a:t>a</a:t>
            </a:r>
            <a:r>
              <a:rPr dirty="0" sz="4100" spc="-340">
                <a:latin typeface="Calibri"/>
                <a:cs typeface="Calibri"/>
              </a:rPr>
              <a:t> </a:t>
            </a:r>
            <a:r>
              <a:rPr dirty="0" sz="4100" spc="-120">
                <a:latin typeface="Calibri"/>
                <a:cs typeface="Calibri"/>
              </a:rPr>
              <a:t>Job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9757" y="704475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9757" y="813372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8180" y="6936124"/>
            <a:ext cx="8156575" cy="1809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20">
                <a:solidFill>
                  <a:srgbClr val="3A3A3A"/>
                </a:solidFill>
                <a:latin typeface="Calibri"/>
                <a:cs typeface="Calibri"/>
              </a:rPr>
              <a:t>Quantitative</a:t>
            </a:r>
            <a:r>
              <a:rPr dirty="0" sz="4500" spc="-204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0">
                <a:solidFill>
                  <a:srgbClr val="3A3A3A"/>
                </a:solidFill>
                <a:latin typeface="Calibri"/>
                <a:cs typeface="Calibri"/>
              </a:rPr>
              <a:t>Output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Previous </a:t>
            </a:r>
            <a:r>
              <a:rPr dirty="0" sz="4500" spc="10">
                <a:solidFill>
                  <a:srgbClr val="3A3A3A"/>
                </a:solidFill>
                <a:latin typeface="Calibri"/>
                <a:cs typeface="Calibri"/>
              </a:rPr>
              <a:t>input-output</a:t>
            </a:r>
            <a:r>
              <a:rPr dirty="0" sz="4500" spc="-22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observations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80">
                <a:latin typeface="Book Antiqua"/>
                <a:cs typeface="Book Antiqua"/>
              </a:rPr>
              <a:t>Clustering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8409" y="3885272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409" y="4974244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502" y="3784388"/>
            <a:ext cx="6151880" cy="1809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75" i="1">
                <a:solidFill>
                  <a:srgbClr val="3A3A3A"/>
                </a:solidFill>
                <a:latin typeface="Gill Sans MT"/>
                <a:cs typeface="Gill Sans MT"/>
              </a:rPr>
              <a:t>Similar </a:t>
            </a: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within</a:t>
            </a:r>
            <a:r>
              <a:rPr dirty="0" sz="4500" spc="-65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cluster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35" i="1">
                <a:solidFill>
                  <a:srgbClr val="3A3A3A"/>
                </a:solidFill>
                <a:latin typeface="Gill Sans MT"/>
                <a:cs typeface="Gill Sans MT"/>
              </a:rPr>
              <a:t>Dissimilar </a:t>
            </a:r>
            <a:r>
              <a:rPr dirty="0" sz="4500" spc="-80">
                <a:solidFill>
                  <a:srgbClr val="3A3A3A"/>
                </a:solidFill>
                <a:latin typeface="Calibri"/>
                <a:cs typeface="Calibri"/>
              </a:rPr>
              <a:t>between</a:t>
            </a:r>
            <a:r>
              <a:rPr dirty="0" sz="4500" spc="-57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clusters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2602" y="7383564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2602" y="8472536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2602" y="9561508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3968" y="7281664"/>
            <a:ext cx="6097905" cy="289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50">
                <a:solidFill>
                  <a:srgbClr val="3A3A3A"/>
                </a:solidFill>
                <a:latin typeface="Calibri"/>
                <a:cs typeface="Calibri"/>
              </a:rPr>
              <a:t>No</a:t>
            </a:r>
            <a:r>
              <a:rPr dirty="0" sz="4500" spc="-23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labels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50">
                <a:solidFill>
                  <a:srgbClr val="3A3A3A"/>
                </a:solidFill>
                <a:latin typeface="Calibri"/>
                <a:cs typeface="Calibri"/>
              </a:rPr>
              <a:t>No </a:t>
            </a:r>
            <a:r>
              <a:rPr dirty="0" sz="4500" spc="20" b="1">
                <a:solidFill>
                  <a:srgbClr val="3A3A3A"/>
                </a:solidFill>
                <a:latin typeface="Calibri"/>
                <a:cs typeface="Calibri"/>
              </a:rPr>
              <a:t>right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or</a:t>
            </a:r>
            <a:r>
              <a:rPr dirty="0" sz="4500" spc="-5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50" b="1">
                <a:solidFill>
                  <a:srgbClr val="3A3A3A"/>
                </a:solidFill>
                <a:latin typeface="Calibri"/>
                <a:cs typeface="Calibri"/>
              </a:rPr>
              <a:t>wrong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-35">
                <a:solidFill>
                  <a:srgbClr val="3A3A3A"/>
                </a:solidFill>
                <a:latin typeface="Calibri"/>
                <a:cs typeface="Calibri"/>
              </a:rPr>
              <a:t>Plenty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possible</a:t>
            </a:r>
            <a:r>
              <a:rPr dirty="0" sz="4500" spc="-26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5">
                <a:solidFill>
                  <a:srgbClr val="3A3A3A"/>
                </a:solidFill>
                <a:latin typeface="Calibri"/>
                <a:cs typeface="Calibri"/>
              </a:rPr>
              <a:t>clusterings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865" y="2900800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5578" y="2800125"/>
            <a:ext cx="9008110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b="1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: </a:t>
            </a:r>
            <a:r>
              <a:rPr dirty="0" sz="4500" spc="15">
                <a:solidFill>
                  <a:srgbClr val="3A3A3A"/>
                </a:solidFill>
                <a:latin typeface="Calibri"/>
                <a:cs typeface="Calibri"/>
              </a:rPr>
              <a:t>grouping </a:t>
            </a: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objects </a:t>
            </a:r>
            <a:r>
              <a:rPr dirty="0" sz="4500" spc="5">
                <a:solidFill>
                  <a:srgbClr val="3A3A3A"/>
                </a:solidFill>
                <a:latin typeface="Calibri"/>
                <a:cs typeface="Calibri"/>
              </a:rPr>
              <a:t>in</a:t>
            </a:r>
            <a:r>
              <a:rPr dirty="0" sz="4500" spc="-57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clusters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865" y="6259472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5578" y="6150808"/>
            <a:ext cx="939990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70" b="1">
                <a:solidFill>
                  <a:srgbClr val="3A3A3A"/>
                </a:solidFill>
                <a:latin typeface="Calibri"/>
                <a:cs typeface="Calibri"/>
              </a:rPr>
              <a:t>Example</a:t>
            </a:r>
            <a:r>
              <a:rPr dirty="0" sz="4500" spc="-70">
                <a:solidFill>
                  <a:srgbClr val="3A3A3A"/>
                </a:solidFill>
                <a:latin typeface="Calibri"/>
                <a:cs typeface="Calibri"/>
              </a:rPr>
              <a:t>: </a:t>
            </a: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Grouping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similar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animal</a:t>
            </a:r>
            <a:r>
              <a:rPr dirty="0" sz="4500" spc="-434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photos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Goals</a:t>
            </a:r>
            <a:r>
              <a:rPr dirty="0" spc="-545"/>
              <a:t> </a:t>
            </a:r>
            <a:r>
              <a:rPr dirty="0" spc="160"/>
              <a:t>of</a:t>
            </a:r>
            <a:r>
              <a:rPr dirty="0" spc="-545"/>
              <a:t> </a:t>
            </a:r>
            <a:r>
              <a:rPr dirty="0" spc="-30"/>
              <a:t>the</a:t>
            </a:r>
            <a:r>
              <a:rPr dirty="0" spc="-545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374303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4832008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9" y="5920980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9122" y="3234545"/>
            <a:ext cx="8886825" cy="330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-10" b="1">
                <a:solidFill>
                  <a:srgbClr val="3A3A3A"/>
                </a:solidFill>
                <a:latin typeface="Calibri"/>
                <a:cs typeface="Calibri"/>
              </a:rPr>
              <a:t>Identify </a:t>
            </a:r>
            <a:r>
              <a:rPr dirty="0" sz="4500" spc="-114">
                <a:solidFill>
                  <a:srgbClr val="3A3A3A"/>
                </a:solidFill>
                <a:latin typeface="Calibri"/>
                <a:cs typeface="Calibri"/>
              </a:rPr>
              <a:t>a </a:t>
            </a: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machine </a:t>
            </a: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learning </a:t>
            </a:r>
            <a:r>
              <a:rPr dirty="0" sz="4500" spc="-75">
                <a:solidFill>
                  <a:srgbClr val="3A3A3A"/>
                </a:solidFill>
                <a:latin typeface="Calibri"/>
                <a:cs typeface="Calibri"/>
              </a:rPr>
              <a:t>problem  </a:t>
            </a:r>
            <a:r>
              <a:rPr dirty="0" sz="4500" spc="-55" b="1">
                <a:solidFill>
                  <a:srgbClr val="3A3A3A"/>
                </a:solidFill>
                <a:latin typeface="Calibri"/>
                <a:cs typeface="Calibri"/>
              </a:rPr>
              <a:t>Use </a:t>
            </a: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basic </a:t>
            </a: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machine </a:t>
            </a: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learning</a:t>
            </a:r>
            <a:r>
              <a:rPr dirty="0" sz="4500" spc="-44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0">
                <a:solidFill>
                  <a:srgbClr val="3A3A3A"/>
                </a:solidFill>
                <a:latin typeface="Calibri"/>
                <a:cs typeface="Calibri"/>
              </a:rPr>
              <a:t>techniques  </a:t>
            </a:r>
            <a:r>
              <a:rPr dirty="0" sz="4500" spc="30" b="1">
                <a:solidFill>
                  <a:srgbClr val="3A3A3A"/>
                </a:solidFill>
                <a:latin typeface="Calibri"/>
                <a:cs typeface="Calibri"/>
              </a:rPr>
              <a:t>Think </a:t>
            </a:r>
            <a:r>
              <a:rPr dirty="0" sz="4500" spc="-35">
                <a:solidFill>
                  <a:srgbClr val="3A3A3A"/>
                </a:solidFill>
                <a:latin typeface="Calibri"/>
                <a:cs typeface="Calibri"/>
              </a:rPr>
              <a:t>about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your</a:t>
            </a:r>
            <a:r>
              <a:rPr dirty="0" sz="4500" spc="-44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60">
                <a:solidFill>
                  <a:srgbClr val="3A3A3A"/>
                </a:solidFill>
                <a:latin typeface="Calibri"/>
                <a:cs typeface="Calibri"/>
              </a:rPr>
              <a:t>data/results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5"/>
              <a:t>k</a:t>
            </a:r>
            <a:r>
              <a:rPr dirty="0" spc="585"/>
              <a:t>-</a:t>
            </a:r>
            <a:r>
              <a:rPr dirty="0" spc="-175"/>
              <a:t>Means</a:t>
            </a:r>
          </a:p>
        </p:txBody>
      </p:sp>
      <p:sp>
        <p:nvSpPr>
          <p:cNvPr id="5" name="object 5"/>
          <p:cNvSpPr/>
          <p:nvPr/>
        </p:nvSpPr>
        <p:spPr>
          <a:xfrm>
            <a:off x="8720939" y="6745229"/>
            <a:ext cx="1450898" cy="146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07308" y="5365030"/>
            <a:ext cx="1488750" cy="149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95276" y="638103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383" y="4571"/>
                </a:lnTo>
                <a:lnTo>
                  <a:pt x="16975" y="17019"/>
                </a:lnTo>
                <a:lnTo>
                  <a:pt x="4556" y="35440"/>
                </a:lnTo>
                <a:lnTo>
                  <a:pt x="0" y="57935"/>
                </a:lnTo>
                <a:lnTo>
                  <a:pt x="4556" y="80423"/>
                </a:lnTo>
                <a:lnTo>
                  <a:pt x="16975" y="98842"/>
                </a:lnTo>
                <a:lnTo>
                  <a:pt x="35383" y="111288"/>
                </a:lnTo>
                <a:lnTo>
                  <a:pt x="57903" y="115860"/>
                </a:lnTo>
                <a:lnTo>
                  <a:pt x="80380" y="111288"/>
                </a:lnTo>
                <a:lnTo>
                  <a:pt x="98792" y="98842"/>
                </a:lnTo>
                <a:lnTo>
                  <a:pt x="111236" y="80423"/>
                </a:lnTo>
                <a:lnTo>
                  <a:pt x="115807" y="57935"/>
                </a:lnTo>
                <a:lnTo>
                  <a:pt x="111236" y="35440"/>
                </a:lnTo>
                <a:lnTo>
                  <a:pt x="98792" y="17019"/>
                </a:lnTo>
                <a:lnTo>
                  <a:pt x="80380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26547" y="523307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427" y="4571"/>
                </a:lnTo>
                <a:lnTo>
                  <a:pt x="17015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5" y="98846"/>
                </a:lnTo>
                <a:lnTo>
                  <a:pt x="35427" y="111290"/>
                </a:lnTo>
                <a:lnTo>
                  <a:pt x="57903" y="115860"/>
                </a:lnTo>
                <a:lnTo>
                  <a:pt x="80380" y="111290"/>
                </a:lnTo>
                <a:lnTo>
                  <a:pt x="98792" y="98846"/>
                </a:lnTo>
                <a:lnTo>
                  <a:pt x="111236" y="80428"/>
                </a:lnTo>
                <a:lnTo>
                  <a:pt x="115807" y="57935"/>
                </a:lnTo>
                <a:lnTo>
                  <a:pt x="111236" y="35440"/>
                </a:lnTo>
                <a:lnTo>
                  <a:pt x="98792" y="17019"/>
                </a:lnTo>
                <a:lnTo>
                  <a:pt x="80380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71788" y="55626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427" y="4571"/>
                </a:lnTo>
                <a:lnTo>
                  <a:pt x="17015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5" y="98846"/>
                </a:lnTo>
                <a:lnTo>
                  <a:pt x="35427" y="111290"/>
                </a:lnTo>
                <a:lnTo>
                  <a:pt x="57903" y="115860"/>
                </a:lnTo>
                <a:lnTo>
                  <a:pt x="80380" y="111290"/>
                </a:lnTo>
                <a:lnTo>
                  <a:pt x="98792" y="98846"/>
                </a:lnTo>
                <a:lnTo>
                  <a:pt x="111236" y="80428"/>
                </a:lnTo>
                <a:lnTo>
                  <a:pt x="115807" y="57935"/>
                </a:lnTo>
                <a:lnTo>
                  <a:pt x="111236" y="35440"/>
                </a:lnTo>
                <a:lnTo>
                  <a:pt x="98792" y="17019"/>
                </a:lnTo>
                <a:lnTo>
                  <a:pt x="80380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05112" y="631473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383" y="4570"/>
                </a:lnTo>
                <a:lnTo>
                  <a:pt x="16975" y="17013"/>
                </a:lnTo>
                <a:lnTo>
                  <a:pt x="4556" y="35432"/>
                </a:lnTo>
                <a:lnTo>
                  <a:pt x="0" y="57924"/>
                </a:lnTo>
                <a:lnTo>
                  <a:pt x="4556" y="80417"/>
                </a:lnTo>
                <a:lnTo>
                  <a:pt x="16975" y="98835"/>
                </a:lnTo>
                <a:lnTo>
                  <a:pt x="35383" y="111279"/>
                </a:lnTo>
                <a:lnTo>
                  <a:pt x="57903" y="115849"/>
                </a:lnTo>
                <a:lnTo>
                  <a:pt x="80380" y="111279"/>
                </a:lnTo>
                <a:lnTo>
                  <a:pt x="98792" y="98835"/>
                </a:lnTo>
                <a:lnTo>
                  <a:pt x="111236" y="80417"/>
                </a:lnTo>
                <a:lnTo>
                  <a:pt x="115807" y="57924"/>
                </a:lnTo>
                <a:lnTo>
                  <a:pt x="111236" y="35432"/>
                </a:lnTo>
                <a:lnTo>
                  <a:pt x="98792" y="17013"/>
                </a:lnTo>
                <a:lnTo>
                  <a:pt x="80380" y="4570"/>
                </a:lnTo>
                <a:lnTo>
                  <a:pt x="57903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04999" y="717679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427" y="4571"/>
                </a:lnTo>
                <a:lnTo>
                  <a:pt x="17015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5" y="98846"/>
                </a:lnTo>
                <a:lnTo>
                  <a:pt x="35427" y="111290"/>
                </a:lnTo>
                <a:lnTo>
                  <a:pt x="57903" y="115860"/>
                </a:lnTo>
                <a:lnTo>
                  <a:pt x="80396" y="111290"/>
                </a:lnTo>
                <a:lnTo>
                  <a:pt x="98845" y="98846"/>
                </a:lnTo>
                <a:lnTo>
                  <a:pt x="111325" y="80428"/>
                </a:lnTo>
                <a:lnTo>
                  <a:pt x="115912" y="57935"/>
                </a:lnTo>
                <a:lnTo>
                  <a:pt x="111325" y="35440"/>
                </a:lnTo>
                <a:lnTo>
                  <a:pt x="98845" y="17019"/>
                </a:lnTo>
                <a:lnTo>
                  <a:pt x="80396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95569" y="69259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427" y="4571"/>
                </a:lnTo>
                <a:lnTo>
                  <a:pt x="17015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5" y="98846"/>
                </a:lnTo>
                <a:lnTo>
                  <a:pt x="35427" y="111290"/>
                </a:lnTo>
                <a:lnTo>
                  <a:pt x="57903" y="115860"/>
                </a:lnTo>
                <a:lnTo>
                  <a:pt x="80380" y="111290"/>
                </a:lnTo>
                <a:lnTo>
                  <a:pt x="98792" y="98846"/>
                </a:lnTo>
                <a:lnTo>
                  <a:pt x="111236" y="80428"/>
                </a:lnTo>
                <a:lnTo>
                  <a:pt x="115807" y="57935"/>
                </a:lnTo>
                <a:lnTo>
                  <a:pt x="111236" y="35440"/>
                </a:lnTo>
                <a:lnTo>
                  <a:pt x="98792" y="17019"/>
                </a:lnTo>
                <a:lnTo>
                  <a:pt x="80380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45835" y="697791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8008" y="0"/>
                </a:moveTo>
                <a:lnTo>
                  <a:pt x="35471" y="4571"/>
                </a:lnTo>
                <a:lnTo>
                  <a:pt x="17028" y="17017"/>
                </a:lnTo>
                <a:lnTo>
                  <a:pt x="4572" y="35436"/>
                </a:lnTo>
                <a:lnTo>
                  <a:pt x="0" y="57924"/>
                </a:lnTo>
                <a:lnTo>
                  <a:pt x="4572" y="80419"/>
                </a:lnTo>
                <a:lnTo>
                  <a:pt x="17028" y="98841"/>
                </a:lnTo>
                <a:lnTo>
                  <a:pt x="35471" y="111288"/>
                </a:lnTo>
                <a:lnTo>
                  <a:pt x="58008" y="115860"/>
                </a:lnTo>
                <a:lnTo>
                  <a:pt x="80485" y="111288"/>
                </a:lnTo>
                <a:lnTo>
                  <a:pt x="98897" y="98841"/>
                </a:lnTo>
                <a:lnTo>
                  <a:pt x="111341" y="80419"/>
                </a:lnTo>
                <a:lnTo>
                  <a:pt x="115912" y="57924"/>
                </a:lnTo>
                <a:lnTo>
                  <a:pt x="111341" y="35436"/>
                </a:lnTo>
                <a:lnTo>
                  <a:pt x="98897" y="17017"/>
                </a:lnTo>
                <a:lnTo>
                  <a:pt x="80485" y="4571"/>
                </a:lnTo>
                <a:lnTo>
                  <a:pt x="58008" y="0"/>
                </a:lnTo>
                <a:close/>
              </a:path>
            </a:pathLst>
          </a:custGeom>
          <a:solidFill>
            <a:srgbClr val="00C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88538" y="7595716"/>
            <a:ext cx="1560999" cy="139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04001" y="897720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57903" y="0"/>
                </a:moveTo>
                <a:lnTo>
                  <a:pt x="35427" y="4570"/>
                </a:lnTo>
                <a:lnTo>
                  <a:pt x="17015" y="17013"/>
                </a:lnTo>
                <a:lnTo>
                  <a:pt x="4571" y="35432"/>
                </a:lnTo>
                <a:lnTo>
                  <a:pt x="0" y="57924"/>
                </a:lnTo>
                <a:lnTo>
                  <a:pt x="4571" y="80419"/>
                </a:lnTo>
                <a:lnTo>
                  <a:pt x="17015" y="98841"/>
                </a:lnTo>
                <a:lnTo>
                  <a:pt x="35427" y="111288"/>
                </a:lnTo>
                <a:lnTo>
                  <a:pt x="57903" y="115860"/>
                </a:lnTo>
                <a:lnTo>
                  <a:pt x="80440" y="111288"/>
                </a:lnTo>
                <a:lnTo>
                  <a:pt x="98884" y="98841"/>
                </a:lnTo>
                <a:lnTo>
                  <a:pt x="111339" y="80419"/>
                </a:lnTo>
                <a:lnTo>
                  <a:pt x="115912" y="57924"/>
                </a:lnTo>
                <a:lnTo>
                  <a:pt x="111339" y="35432"/>
                </a:lnTo>
                <a:lnTo>
                  <a:pt x="98884" y="17013"/>
                </a:lnTo>
                <a:lnTo>
                  <a:pt x="80440" y="4570"/>
                </a:lnTo>
                <a:lnTo>
                  <a:pt x="579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16274" y="911343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427" y="4571"/>
                </a:lnTo>
                <a:lnTo>
                  <a:pt x="17015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3"/>
                </a:lnTo>
                <a:lnTo>
                  <a:pt x="17015" y="98842"/>
                </a:lnTo>
                <a:lnTo>
                  <a:pt x="35427" y="111288"/>
                </a:lnTo>
                <a:lnTo>
                  <a:pt x="57903" y="115860"/>
                </a:lnTo>
                <a:lnTo>
                  <a:pt x="80380" y="111288"/>
                </a:lnTo>
                <a:lnTo>
                  <a:pt x="98792" y="98842"/>
                </a:lnTo>
                <a:lnTo>
                  <a:pt x="111236" y="80423"/>
                </a:lnTo>
                <a:lnTo>
                  <a:pt x="115807" y="57935"/>
                </a:lnTo>
                <a:lnTo>
                  <a:pt x="111236" y="35440"/>
                </a:lnTo>
                <a:lnTo>
                  <a:pt x="98792" y="17019"/>
                </a:lnTo>
                <a:lnTo>
                  <a:pt x="80380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840058" y="912695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03" y="0"/>
                </a:moveTo>
                <a:lnTo>
                  <a:pt x="35427" y="4571"/>
                </a:lnTo>
                <a:lnTo>
                  <a:pt x="17015" y="17017"/>
                </a:lnTo>
                <a:lnTo>
                  <a:pt x="4571" y="35436"/>
                </a:lnTo>
                <a:lnTo>
                  <a:pt x="0" y="57924"/>
                </a:lnTo>
                <a:lnTo>
                  <a:pt x="4571" y="80419"/>
                </a:lnTo>
                <a:lnTo>
                  <a:pt x="17015" y="98841"/>
                </a:lnTo>
                <a:lnTo>
                  <a:pt x="35427" y="111288"/>
                </a:lnTo>
                <a:lnTo>
                  <a:pt x="57903" y="115860"/>
                </a:lnTo>
                <a:lnTo>
                  <a:pt x="80440" y="111288"/>
                </a:lnTo>
                <a:lnTo>
                  <a:pt x="98884" y="98841"/>
                </a:lnTo>
                <a:lnTo>
                  <a:pt x="111339" y="80419"/>
                </a:lnTo>
                <a:lnTo>
                  <a:pt x="115912" y="57924"/>
                </a:lnTo>
                <a:lnTo>
                  <a:pt x="111339" y="35436"/>
                </a:lnTo>
                <a:lnTo>
                  <a:pt x="98884" y="17017"/>
                </a:lnTo>
                <a:lnTo>
                  <a:pt x="80440" y="4571"/>
                </a:lnTo>
                <a:lnTo>
                  <a:pt x="579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070974" y="9892473"/>
            <a:ext cx="3245485" cy="0"/>
          </a:xfrm>
          <a:custGeom>
            <a:avLst/>
            <a:gdLst/>
            <a:ahLst/>
            <a:cxnLst/>
            <a:rect l="l" t="t" r="r" b="b"/>
            <a:pathLst>
              <a:path w="3245484" h="0">
                <a:moveTo>
                  <a:pt x="0" y="0"/>
                </a:moveTo>
                <a:lnTo>
                  <a:pt x="3245076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70974" y="989247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238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693513" y="989247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238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16051" y="989247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238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10536" y="9999081"/>
            <a:ext cx="12128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33075" y="9999081"/>
            <a:ext cx="12128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07876" y="9999081"/>
            <a:ext cx="2165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14274" y="6209069"/>
            <a:ext cx="0" cy="3175635"/>
          </a:xfrm>
          <a:custGeom>
            <a:avLst/>
            <a:gdLst/>
            <a:ahLst/>
            <a:cxnLst/>
            <a:rect l="l" t="t" r="r" b="b"/>
            <a:pathLst>
              <a:path w="0" h="3175634">
                <a:moveTo>
                  <a:pt x="0" y="3175347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37035" y="9384417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7238" y="0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37035" y="7796744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7238" y="0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37035" y="6209069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77238" y="0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884035" y="9273856"/>
            <a:ext cx="197485" cy="2216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−5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84035" y="7736323"/>
            <a:ext cx="197485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84035" y="6148649"/>
            <a:ext cx="197485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14274" y="4748409"/>
            <a:ext cx="5607685" cy="5144135"/>
          </a:xfrm>
          <a:custGeom>
            <a:avLst/>
            <a:gdLst/>
            <a:ahLst/>
            <a:cxnLst/>
            <a:rect l="l" t="t" r="r" b="b"/>
            <a:pathLst>
              <a:path w="5607684" h="5144134">
                <a:moveTo>
                  <a:pt x="0" y="5144063"/>
                </a:moveTo>
                <a:lnTo>
                  <a:pt x="5607492" y="5144063"/>
                </a:lnTo>
                <a:lnTo>
                  <a:pt x="5607492" y="0"/>
                </a:lnTo>
                <a:lnTo>
                  <a:pt x="0" y="0"/>
                </a:lnTo>
                <a:lnTo>
                  <a:pt x="0" y="5144063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962410" y="10308033"/>
            <a:ext cx="1117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75083" y="7264831"/>
            <a:ext cx="197485" cy="1117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y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27898" y="735734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205324"/>
                </a:moveTo>
                <a:lnTo>
                  <a:pt x="205324" y="205324"/>
                </a:lnTo>
                <a:lnTo>
                  <a:pt x="205324" y="0"/>
                </a:lnTo>
                <a:lnTo>
                  <a:pt x="0" y="0"/>
                </a:lnTo>
                <a:lnTo>
                  <a:pt x="0" y="205324"/>
                </a:lnTo>
                <a:close/>
              </a:path>
            </a:pathLst>
          </a:custGeom>
          <a:solidFill>
            <a:srgbClr val="8B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27898" y="7357344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205324"/>
                </a:moveTo>
                <a:lnTo>
                  <a:pt x="205324" y="205324"/>
                </a:lnTo>
                <a:lnTo>
                  <a:pt x="205324" y="0"/>
                </a:lnTo>
                <a:lnTo>
                  <a:pt x="0" y="0"/>
                </a:lnTo>
                <a:lnTo>
                  <a:pt x="0" y="205324"/>
                </a:lnTo>
                <a:close/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561262" y="6088707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0" y="205324"/>
                </a:moveTo>
                <a:lnTo>
                  <a:pt x="205324" y="205324"/>
                </a:lnTo>
                <a:lnTo>
                  <a:pt x="205324" y="0"/>
                </a:lnTo>
                <a:lnTo>
                  <a:pt x="0" y="0"/>
                </a:lnTo>
                <a:lnTo>
                  <a:pt x="0" y="205324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61262" y="6088707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0" y="205324"/>
                </a:moveTo>
                <a:lnTo>
                  <a:pt x="205324" y="205324"/>
                </a:lnTo>
                <a:lnTo>
                  <a:pt x="205324" y="0"/>
                </a:lnTo>
                <a:lnTo>
                  <a:pt x="0" y="0"/>
                </a:lnTo>
                <a:lnTo>
                  <a:pt x="0" y="205324"/>
                </a:lnTo>
                <a:close/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537145" y="834770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205324"/>
                </a:moveTo>
                <a:lnTo>
                  <a:pt x="205324" y="205324"/>
                </a:lnTo>
                <a:lnTo>
                  <a:pt x="205324" y="0"/>
                </a:lnTo>
                <a:lnTo>
                  <a:pt x="0" y="0"/>
                </a:lnTo>
                <a:lnTo>
                  <a:pt x="0" y="205324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537145" y="834770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205324"/>
                </a:moveTo>
                <a:lnTo>
                  <a:pt x="205324" y="205324"/>
                </a:lnTo>
                <a:lnTo>
                  <a:pt x="205324" y="0"/>
                </a:lnTo>
                <a:lnTo>
                  <a:pt x="0" y="0"/>
                </a:lnTo>
                <a:lnTo>
                  <a:pt x="0" y="205324"/>
                </a:lnTo>
                <a:close/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60039" y="3206935"/>
            <a:ext cx="5281295" cy="62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235" b="1">
                <a:latin typeface="Book Antiqua"/>
                <a:cs typeface="Book Antiqua"/>
              </a:rPr>
              <a:t>Cluster </a:t>
            </a:r>
            <a:r>
              <a:rPr dirty="0" sz="4100" spc="-55">
                <a:latin typeface="Calibri"/>
                <a:cs typeface="Calibri"/>
              </a:rPr>
              <a:t>data </a:t>
            </a:r>
            <a:r>
              <a:rPr dirty="0" sz="4100">
                <a:latin typeface="Calibri"/>
                <a:cs typeface="Calibri"/>
              </a:rPr>
              <a:t>in </a:t>
            </a:r>
            <a:r>
              <a:rPr dirty="0" sz="4100" spc="-490" b="1">
                <a:latin typeface="Book Antiqua"/>
                <a:cs typeface="Book Antiqua"/>
              </a:rPr>
              <a:t>k</a:t>
            </a:r>
            <a:r>
              <a:rPr dirty="0" sz="4100" spc="-565" b="1">
                <a:latin typeface="Book Antiqua"/>
                <a:cs typeface="Book Antiqua"/>
              </a:rPr>
              <a:t> </a:t>
            </a:r>
            <a:r>
              <a:rPr dirty="0" sz="4100" spc="-40">
                <a:latin typeface="Calibri"/>
                <a:cs typeface="Calibri"/>
              </a:rPr>
              <a:t>clusters!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90265" y="6745229"/>
            <a:ext cx="1450898" cy="1467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76614" y="5365030"/>
            <a:ext cx="1488771" cy="1493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64551" y="638103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35" y="0"/>
                </a:moveTo>
                <a:lnTo>
                  <a:pt x="35440" y="4571"/>
                </a:lnTo>
                <a:lnTo>
                  <a:pt x="17019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3"/>
                </a:lnTo>
                <a:lnTo>
                  <a:pt x="17019" y="98842"/>
                </a:lnTo>
                <a:lnTo>
                  <a:pt x="35440" y="111288"/>
                </a:lnTo>
                <a:lnTo>
                  <a:pt x="57935" y="115860"/>
                </a:lnTo>
                <a:lnTo>
                  <a:pt x="80428" y="111288"/>
                </a:lnTo>
                <a:lnTo>
                  <a:pt x="98846" y="98842"/>
                </a:lnTo>
                <a:lnTo>
                  <a:pt x="111290" y="80423"/>
                </a:lnTo>
                <a:lnTo>
                  <a:pt x="115860" y="57935"/>
                </a:lnTo>
                <a:lnTo>
                  <a:pt x="111290" y="35440"/>
                </a:lnTo>
                <a:lnTo>
                  <a:pt x="98846" y="17019"/>
                </a:lnTo>
                <a:lnTo>
                  <a:pt x="80428" y="4571"/>
                </a:lnTo>
                <a:lnTo>
                  <a:pt x="57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95864" y="523307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24" y="0"/>
                </a:moveTo>
                <a:lnTo>
                  <a:pt x="35432" y="4571"/>
                </a:lnTo>
                <a:lnTo>
                  <a:pt x="17013" y="17019"/>
                </a:lnTo>
                <a:lnTo>
                  <a:pt x="4570" y="35440"/>
                </a:lnTo>
                <a:lnTo>
                  <a:pt x="0" y="57935"/>
                </a:lnTo>
                <a:lnTo>
                  <a:pt x="4570" y="80428"/>
                </a:lnTo>
                <a:lnTo>
                  <a:pt x="17013" y="98846"/>
                </a:lnTo>
                <a:lnTo>
                  <a:pt x="35432" y="111290"/>
                </a:lnTo>
                <a:lnTo>
                  <a:pt x="57924" y="115860"/>
                </a:lnTo>
                <a:lnTo>
                  <a:pt x="80417" y="111290"/>
                </a:lnTo>
                <a:lnTo>
                  <a:pt x="98835" y="98846"/>
                </a:lnTo>
                <a:lnTo>
                  <a:pt x="111279" y="80428"/>
                </a:lnTo>
                <a:lnTo>
                  <a:pt x="115849" y="57935"/>
                </a:lnTo>
                <a:lnTo>
                  <a:pt x="111279" y="35440"/>
                </a:lnTo>
                <a:lnTo>
                  <a:pt x="98835" y="17019"/>
                </a:lnTo>
                <a:lnTo>
                  <a:pt x="80417" y="4571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41062" y="556262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24" y="0"/>
                </a:moveTo>
                <a:lnTo>
                  <a:pt x="35436" y="4571"/>
                </a:lnTo>
                <a:lnTo>
                  <a:pt x="17017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7" y="98846"/>
                </a:lnTo>
                <a:lnTo>
                  <a:pt x="35436" y="111290"/>
                </a:lnTo>
                <a:lnTo>
                  <a:pt x="57924" y="115860"/>
                </a:lnTo>
                <a:lnTo>
                  <a:pt x="80419" y="111290"/>
                </a:lnTo>
                <a:lnTo>
                  <a:pt x="98841" y="98846"/>
                </a:lnTo>
                <a:lnTo>
                  <a:pt x="111288" y="80428"/>
                </a:lnTo>
                <a:lnTo>
                  <a:pt x="115860" y="57935"/>
                </a:lnTo>
                <a:lnTo>
                  <a:pt x="111288" y="35440"/>
                </a:lnTo>
                <a:lnTo>
                  <a:pt x="98841" y="17019"/>
                </a:lnTo>
                <a:lnTo>
                  <a:pt x="80419" y="4571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74387" y="631473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24" y="0"/>
                </a:moveTo>
                <a:lnTo>
                  <a:pt x="35432" y="4570"/>
                </a:lnTo>
                <a:lnTo>
                  <a:pt x="17013" y="17013"/>
                </a:lnTo>
                <a:lnTo>
                  <a:pt x="4570" y="35432"/>
                </a:lnTo>
                <a:lnTo>
                  <a:pt x="0" y="57924"/>
                </a:lnTo>
                <a:lnTo>
                  <a:pt x="4570" y="80417"/>
                </a:lnTo>
                <a:lnTo>
                  <a:pt x="17013" y="98835"/>
                </a:lnTo>
                <a:lnTo>
                  <a:pt x="35432" y="111279"/>
                </a:lnTo>
                <a:lnTo>
                  <a:pt x="57924" y="115849"/>
                </a:lnTo>
                <a:lnTo>
                  <a:pt x="80419" y="111279"/>
                </a:lnTo>
                <a:lnTo>
                  <a:pt x="98841" y="98835"/>
                </a:lnTo>
                <a:lnTo>
                  <a:pt x="111288" y="80417"/>
                </a:lnTo>
                <a:lnTo>
                  <a:pt x="115860" y="57924"/>
                </a:lnTo>
                <a:lnTo>
                  <a:pt x="111288" y="35432"/>
                </a:lnTo>
                <a:lnTo>
                  <a:pt x="98841" y="17013"/>
                </a:lnTo>
                <a:lnTo>
                  <a:pt x="80419" y="4570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74326" y="717679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35" y="0"/>
                </a:moveTo>
                <a:lnTo>
                  <a:pt x="35440" y="4571"/>
                </a:lnTo>
                <a:lnTo>
                  <a:pt x="17019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9" y="98846"/>
                </a:lnTo>
                <a:lnTo>
                  <a:pt x="35440" y="111290"/>
                </a:lnTo>
                <a:lnTo>
                  <a:pt x="57935" y="115860"/>
                </a:lnTo>
                <a:lnTo>
                  <a:pt x="80423" y="111290"/>
                </a:lnTo>
                <a:lnTo>
                  <a:pt x="98842" y="98846"/>
                </a:lnTo>
                <a:lnTo>
                  <a:pt x="111288" y="80428"/>
                </a:lnTo>
                <a:lnTo>
                  <a:pt x="115860" y="57935"/>
                </a:lnTo>
                <a:lnTo>
                  <a:pt x="111288" y="35440"/>
                </a:lnTo>
                <a:lnTo>
                  <a:pt x="98842" y="17019"/>
                </a:lnTo>
                <a:lnTo>
                  <a:pt x="80423" y="4571"/>
                </a:lnTo>
                <a:lnTo>
                  <a:pt x="57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64843" y="692598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35" y="0"/>
                </a:moveTo>
                <a:lnTo>
                  <a:pt x="35440" y="4571"/>
                </a:lnTo>
                <a:lnTo>
                  <a:pt x="17019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8"/>
                </a:lnTo>
                <a:lnTo>
                  <a:pt x="17019" y="98846"/>
                </a:lnTo>
                <a:lnTo>
                  <a:pt x="35440" y="111290"/>
                </a:lnTo>
                <a:lnTo>
                  <a:pt x="57935" y="115860"/>
                </a:lnTo>
                <a:lnTo>
                  <a:pt x="80428" y="111290"/>
                </a:lnTo>
                <a:lnTo>
                  <a:pt x="98846" y="98846"/>
                </a:lnTo>
                <a:lnTo>
                  <a:pt x="111290" y="80428"/>
                </a:lnTo>
                <a:lnTo>
                  <a:pt x="115860" y="57935"/>
                </a:lnTo>
                <a:lnTo>
                  <a:pt x="111290" y="35440"/>
                </a:lnTo>
                <a:lnTo>
                  <a:pt x="98846" y="17019"/>
                </a:lnTo>
                <a:lnTo>
                  <a:pt x="80428" y="4571"/>
                </a:lnTo>
                <a:lnTo>
                  <a:pt x="57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15194" y="697791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35" y="0"/>
                </a:moveTo>
                <a:lnTo>
                  <a:pt x="35440" y="4571"/>
                </a:lnTo>
                <a:lnTo>
                  <a:pt x="17019" y="17017"/>
                </a:lnTo>
                <a:lnTo>
                  <a:pt x="4571" y="35436"/>
                </a:lnTo>
                <a:lnTo>
                  <a:pt x="0" y="57924"/>
                </a:lnTo>
                <a:lnTo>
                  <a:pt x="4571" y="80419"/>
                </a:lnTo>
                <a:lnTo>
                  <a:pt x="17019" y="98841"/>
                </a:lnTo>
                <a:lnTo>
                  <a:pt x="35440" y="111288"/>
                </a:lnTo>
                <a:lnTo>
                  <a:pt x="57935" y="115860"/>
                </a:lnTo>
                <a:lnTo>
                  <a:pt x="80428" y="111288"/>
                </a:lnTo>
                <a:lnTo>
                  <a:pt x="98846" y="98841"/>
                </a:lnTo>
                <a:lnTo>
                  <a:pt x="111290" y="80419"/>
                </a:lnTo>
                <a:lnTo>
                  <a:pt x="115860" y="57924"/>
                </a:lnTo>
                <a:lnTo>
                  <a:pt x="111290" y="35436"/>
                </a:lnTo>
                <a:lnTo>
                  <a:pt x="98846" y="17017"/>
                </a:lnTo>
                <a:lnTo>
                  <a:pt x="80428" y="4571"/>
                </a:lnTo>
                <a:lnTo>
                  <a:pt x="57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57886" y="7595716"/>
            <a:ext cx="1560957" cy="13915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73329" y="897720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35" y="0"/>
                </a:moveTo>
                <a:lnTo>
                  <a:pt x="35440" y="4570"/>
                </a:lnTo>
                <a:lnTo>
                  <a:pt x="17019" y="17013"/>
                </a:lnTo>
                <a:lnTo>
                  <a:pt x="4571" y="35432"/>
                </a:lnTo>
                <a:lnTo>
                  <a:pt x="0" y="57924"/>
                </a:lnTo>
                <a:lnTo>
                  <a:pt x="4571" y="80419"/>
                </a:lnTo>
                <a:lnTo>
                  <a:pt x="17019" y="98841"/>
                </a:lnTo>
                <a:lnTo>
                  <a:pt x="35440" y="111288"/>
                </a:lnTo>
                <a:lnTo>
                  <a:pt x="57935" y="115860"/>
                </a:lnTo>
                <a:lnTo>
                  <a:pt x="80428" y="111288"/>
                </a:lnTo>
                <a:lnTo>
                  <a:pt x="98846" y="98841"/>
                </a:lnTo>
                <a:lnTo>
                  <a:pt x="111290" y="80419"/>
                </a:lnTo>
                <a:lnTo>
                  <a:pt x="115860" y="57924"/>
                </a:lnTo>
                <a:lnTo>
                  <a:pt x="111290" y="35432"/>
                </a:lnTo>
                <a:lnTo>
                  <a:pt x="98846" y="17013"/>
                </a:lnTo>
                <a:lnTo>
                  <a:pt x="80428" y="4570"/>
                </a:lnTo>
                <a:lnTo>
                  <a:pt x="57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85590" y="911343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24" y="0"/>
                </a:moveTo>
                <a:lnTo>
                  <a:pt x="35436" y="4571"/>
                </a:lnTo>
                <a:lnTo>
                  <a:pt x="17017" y="17019"/>
                </a:lnTo>
                <a:lnTo>
                  <a:pt x="4571" y="35440"/>
                </a:lnTo>
                <a:lnTo>
                  <a:pt x="0" y="57935"/>
                </a:lnTo>
                <a:lnTo>
                  <a:pt x="4571" y="80423"/>
                </a:lnTo>
                <a:lnTo>
                  <a:pt x="17017" y="98842"/>
                </a:lnTo>
                <a:lnTo>
                  <a:pt x="35436" y="111288"/>
                </a:lnTo>
                <a:lnTo>
                  <a:pt x="57924" y="115860"/>
                </a:lnTo>
                <a:lnTo>
                  <a:pt x="80419" y="111288"/>
                </a:lnTo>
                <a:lnTo>
                  <a:pt x="98841" y="98842"/>
                </a:lnTo>
                <a:lnTo>
                  <a:pt x="111288" y="80423"/>
                </a:lnTo>
                <a:lnTo>
                  <a:pt x="115860" y="57935"/>
                </a:lnTo>
                <a:lnTo>
                  <a:pt x="111288" y="35440"/>
                </a:lnTo>
                <a:lnTo>
                  <a:pt x="98841" y="17019"/>
                </a:lnTo>
                <a:lnTo>
                  <a:pt x="80419" y="4571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09395" y="912695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57924" y="0"/>
                </a:moveTo>
                <a:lnTo>
                  <a:pt x="35436" y="4571"/>
                </a:lnTo>
                <a:lnTo>
                  <a:pt x="17017" y="17017"/>
                </a:lnTo>
                <a:lnTo>
                  <a:pt x="4571" y="35436"/>
                </a:lnTo>
                <a:lnTo>
                  <a:pt x="0" y="57924"/>
                </a:lnTo>
                <a:lnTo>
                  <a:pt x="4571" y="80419"/>
                </a:lnTo>
                <a:lnTo>
                  <a:pt x="17017" y="98841"/>
                </a:lnTo>
                <a:lnTo>
                  <a:pt x="35436" y="111288"/>
                </a:lnTo>
                <a:lnTo>
                  <a:pt x="57924" y="115860"/>
                </a:lnTo>
                <a:lnTo>
                  <a:pt x="80419" y="111288"/>
                </a:lnTo>
                <a:lnTo>
                  <a:pt x="98841" y="98841"/>
                </a:lnTo>
                <a:lnTo>
                  <a:pt x="111288" y="80419"/>
                </a:lnTo>
                <a:lnTo>
                  <a:pt x="115860" y="57924"/>
                </a:lnTo>
                <a:lnTo>
                  <a:pt x="111288" y="35436"/>
                </a:lnTo>
                <a:lnTo>
                  <a:pt x="98841" y="17017"/>
                </a:lnTo>
                <a:lnTo>
                  <a:pt x="80419" y="4571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40301" y="9892473"/>
            <a:ext cx="3245485" cy="0"/>
          </a:xfrm>
          <a:custGeom>
            <a:avLst/>
            <a:gdLst/>
            <a:ahLst/>
            <a:cxnLst/>
            <a:rect l="l" t="t" r="r" b="b"/>
            <a:pathLst>
              <a:path w="3245485" h="0">
                <a:moveTo>
                  <a:pt x="0" y="0"/>
                </a:moveTo>
                <a:lnTo>
                  <a:pt x="3245076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40301" y="989247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238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62839" y="989247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238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85378" y="989247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238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879864" y="9999081"/>
            <a:ext cx="12128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02402" y="9999081"/>
            <a:ext cx="12128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77203" y="9999081"/>
            <a:ext cx="2165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83601" y="6209069"/>
            <a:ext cx="0" cy="3175635"/>
          </a:xfrm>
          <a:custGeom>
            <a:avLst/>
            <a:gdLst/>
            <a:ahLst/>
            <a:cxnLst/>
            <a:rect l="l" t="t" r="r" b="b"/>
            <a:pathLst>
              <a:path w="0" h="3175634">
                <a:moveTo>
                  <a:pt x="0" y="3175347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06363" y="9384417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77238" y="0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06363" y="7796744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77238" y="0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06363" y="6209069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77238" y="0"/>
                </a:moveTo>
                <a:lnTo>
                  <a:pt x="0" y="0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53363" y="9273856"/>
            <a:ext cx="197485" cy="2216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−5</a:t>
            </a:r>
            <a:endParaRPr sz="13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3363" y="7736323"/>
            <a:ext cx="197485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3363" y="6148649"/>
            <a:ext cx="197485" cy="1212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83601" y="4748409"/>
            <a:ext cx="5607685" cy="5144135"/>
          </a:xfrm>
          <a:custGeom>
            <a:avLst/>
            <a:gdLst/>
            <a:ahLst/>
            <a:cxnLst/>
            <a:rect l="l" t="t" r="r" b="b"/>
            <a:pathLst>
              <a:path w="5607684" h="5144134">
                <a:moveTo>
                  <a:pt x="0" y="5144063"/>
                </a:moveTo>
                <a:lnTo>
                  <a:pt x="5607492" y="5144063"/>
                </a:lnTo>
                <a:lnTo>
                  <a:pt x="5607492" y="0"/>
                </a:lnTo>
                <a:lnTo>
                  <a:pt x="0" y="0"/>
                </a:lnTo>
                <a:lnTo>
                  <a:pt x="0" y="5144063"/>
                </a:lnTo>
              </a:path>
            </a:pathLst>
          </a:custGeom>
          <a:ln w="8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831737" y="10308033"/>
            <a:ext cx="11176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4410" y="7264831"/>
            <a:ext cx="197485" cy="1117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350">
                <a:latin typeface="Arial"/>
                <a:cs typeface="Arial"/>
              </a:rPr>
              <a:t>y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51" y="2475659"/>
            <a:ext cx="6131560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7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dirty="0" sz="2850" spc="35">
                <a:solidFill>
                  <a:srgbClr val="666666"/>
                </a:solidFill>
                <a:latin typeface="Calibri"/>
                <a:cs typeface="Calibri"/>
              </a:rPr>
              <a:t>TO </a:t>
            </a:r>
            <a:r>
              <a:rPr dirty="0" sz="2850" spc="25">
                <a:solidFill>
                  <a:srgbClr val="666666"/>
                </a:solidFill>
                <a:latin typeface="Calibri"/>
                <a:cs typeface="Calibri"/>
              </a:rPr>
              <a:t>MACHINE</a:t>
            </a:r>
            <a:r>
              <a:rPr dirty="0" sz="2850" spc="-3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850" spc="40">
                <a:solidFill>
                  <a:srgbClr val="666666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5165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82" y="0"/>
                </a:moveTo>
                <a:lnTo>
                  <a:pt x="0" y="298210"/>
                </a:lnTo>
                <a:lnTo>
                  <a:pt x="119755" y="1432186"/>
                </a:lnTo>
                <a:lnTo>
                  <a:pt x="856696" y="1837902"/>
                </a:lnTo>
                <a:lnTo>
                  <a:pt x="1575187" y="1432186"/>
                </a:lnTo>
                <a:lnTo>
                  <a:pt x="1713403" y="298210"/>
                </a:lnTo>
                <a:lnTo>
                  <a:pt x="847482" y="0"/>
                </a:lnTo>
                <a:close/>
              </a:path>
            </a:pathLst>
          </a:custGeom>
          <a:solidFill>
            <a:srgbClr val="33A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23734" y="5355636"/>
            <a:ext cx="6043930" cy="138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700" spc="-390" b="1">
                <a:solidFill>
                  <a:srgbClr val="3A3A3A"/>
                </a:solidFill>
                <a:latin typeface="Book Antiqua"/>
                <a:cs typeface="Book Antiqua"/>
              </a:rPr>
              <a:t>Let’s</a:t>
            </a:r>
            <a:r>
              <a:rPr dirty="0" sz="8700" spc="-790" b="1">
                <a:solidFill>
                  <a:srgbClr val="3A3A3A"/>
                </a:solidFill>
                <a:latin typeface="Book Antiqua"/>
                <a:cs typeface="Book Antiqua"/>
              </a:rPr>
              <a:t> </a:t>
            </a:r>
            <a:r>
              <a:rPr dirty="0" sz="8700" spc="-240" b="1">
                <a:solidFill>
                  <a:srgbClr val="3A3A3A"/>
                </a:solidFill>
                <a:latin typeface="Book Antiqua"/>
                <a:cs typeface="Book Antiqua"/>
              </a:rPr>
              <a:t>Practice</a:t>
            </a:r>
            <a:endParaRPr sz="8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51" y="2475659"/>
            <a:ext cx="6131560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7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dirty="0" sz="2850" spc="35">
                <a:solidFill>
                  <a:srgbClr val="666666"/>
                </a:solidFill>
                <a:latin typeface="Calibri"/>
                <a:cs typeface="Calibri"/>
              </a:rPr>
              <a:t>TO </a:t>
            </a:r>
            <a:r>
              <a:rPr dirty="0" sz="2850" spc="25">
                <a:solidFill>
                  <a:srgbClr val="666666"/>
                </a:solidFill>
                <a:latin typeface="Calibri"/>
                <a:cs typeface="Calibri"/>
              </a:rPr>
              <a:t>MACHINE</a:t>
            </a:r>
            <a:r>
              <a:rPr dirty="0" sz="2850" spc="-3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850" spc="40">
                <a:solidFill>
                  <a:srgbClr val="666666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5165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82" y="0"/>
                </a:moveTo>
                <a:lnTo>
                  <a:pt x="0" y="298210"/>
                </a:lnTo>
                <a:lnTo>
                  <a:pt x="119755" y="1432186"/>
                </a:lnTo>
                <a:lnTo>
                  <a:pt x="856696" y="1837902"/>
                </a:lnTo>
                <a:lnTo>
                  <a:pt x="1575187" y="1432186"/>
                </a:lnTo>
                <a:lnTo>
                  <a:pt x="1713403" y="298210"/>
                </a:lnTo>
                <a:lnTo>
                  <a:pt x="847482" y="0"/>
                </a:lnTo>
                <a:close/>
              </a:path>
            </a:pathLst>
          </a:custGeom>
          <a:solidFill>
            <a:srgbClr val="33A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56697" y="4699116"/>
            <a:ext cx="4698365" cy="282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52120" marR="440055">
              <a:lnSpc>
                <a:spcPts val="7340"/>
              </a:lnSpc>
            </a:pPr>
            <a:r>
              <a:rPr dirty="0" sz="6550" spc="225" b="1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dirty="0" sz="6550" spc="-25" b="1">
                <a:solidFill>
                  <a:srgbClr val="3A3A3A"/>
                </a:solidFill>
                <a:latin typeface="Calibri"/>
                <a:cs typeface="Calibri"/>
              </a:rPr>
              <a:t>upervised  </a:t>
            </a:r>
            <a:r>
              <a:rPr dirty="0" sz="6550" spc="25" b="1">
                <a:solidFill>
                  <a:srgbClr val="3A3A3A"/>
                </a:solidFill>
                <a:latin typeface="Calibri"/>
                <a:cs typeface="Calibri"/>
              </a:rPr>
              <a:t>vs.</a:t>
            </a:r>
            <a:endParaRPr sz="6550">
              <a:latin typeface="Calibri"/>
              <a:cs typeface="Calibri"/>
            </a:endParaRPr>
          </a:p>
          <a:p>
            <a:pPr algn="ctr">
              <a:lnSpc>
                <a:spcPts val="7180"/>
              </a:lnSpc>
            </a:pPr>
            <a:r>
              <a:rPr dirty="0" sz="6550" spc="-45" b="1">
                <a:solidFill>
                  <a:srgbClr val="3A3A3A"/>
                </a:solidFill>
                <a:latin typeface="Calibri"/>
                <a:cs typeface="Calibri"/>
              </a:rPr>
              <a:t>Un</a:t>
            </a:r>
            <a:r>
              <a:rPr dirty="0" sz="6550" spc="-100" b="1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dirty="0" sz="6550" spc="-25" b="1">
                <a:solidFill>
                  <a:srgbClr val="3A3A3A"/>
                </a:solidFill>
                <a:latin typeface="Calibri"/>
                <a:cs typeface="Calibri"/>
              </a:rPr>
              <a:t>upervised</a:t>
            </a:r>
            <a:endParaRPr sz="6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0"/>
              <a:t>Machine </a:t>
            </a:r>
            <a:r>
              <a:rPr dirty="0" spc="25"/>
              <a:t>Learning</a:t>
            </a:r>
            <a:r>
              <a:rPr dirty="0" spc="-955"/>
              <a:t> </a:t>
            </a:r>
            <a:r>
              <a:rPr dirty="0" spc="-5"/>
              <a:t>Tasks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399433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9" y="508330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9122" y="2396874"/>
            <a:ext cx="3084830" cy="3301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50">
                <a:solidFill>
                  <a:srgbClr val="3A3A3A"/>
                </a:solidFill>
                <a:latin typeface="Calibri"/>
                <a:cs typeface="Calibri"/>
              </a:rPr>
              <a:t>Cl</a:t>
            </a:r>
            <a:r>
              <a:rPr dirty="0" sz="4500" spc="10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dirty="0" sz="4500" spc="20">
                <a:solidFill>
                  <a:srgbClr val="3A3A3A"/>
                </a:solidFill>
                <a:latin typeface="Calibri"/>
                <a:cs typeface="Calibri"/>
              </a:rPr>
              <a:t>s</a:t>
            </a:r>
            <a:r>
              <a:rPr dirty="0" sz="4500" spc="5">
                <a:solidFill>
                  <a:srgbClr val="3A3A3A"/>
                </a:solidFill>
                <a:latin typeface="Calibri"/>
                <a:cs typeface="Calibri"/>
              </a:rPr>
              <a:t>sification  </a:t>
            </a:r>
            <a:r>
              <a:rPr dirty="0" sz="4500" spc="-35">
                <a:solidFill>
                  <a:srgbClr val="3A3A3A"/>
                </a:solidFill>
                <a:latin typeface="Calibri"/>
                <a:cs typeface="Calibri"/>
              </a:rPr>
              <a:t>Regression  </a:t>
            </a:r>
            <a:r>
              <a:rPr dirty="0" sz="4500" spc="25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1257" y="3137743"/>
            <a:ext cx="4264649" cy="123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67417" y="3022839"/>
            <a:ext cx="157480" cy="1450340"/>
          </a:xfrm>
          <a:custGeom>
            <a:avLst/>
            <a:gdLst/>
            <a:ahLst/>
            <a:cxnLst/>
            <a:rect l="l" t="t" r="r" b="b"/>
            <a:pathLst>
              <a:path w="157479" h="1450339">
                <a:moveTo>
                  <a:pt x="0" y="1449746"/>
                </a:moveTo>
                <a:lnTo>
                  <a:pt x="0" y="0"/>
                </a:lnTo>
                <a:lnTo>
                  <a:pt x="157063" y="0"/>
                </a:lnTo>
                <a:lnTo>
                  <a:pt x="157063" y="1449746"/>
                </a:lnTo>
                <a:lnTo>
                  <a:pt x="0" y="1449746"/>
                </a:lnTo>
                <a:close/>
              </a:path>
            </a:pathLst>
          </a:custGeom>
          <a:solidFill>
            <a:srgbClr val="454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15370" y="3343056"/>
            <a:ext cx="259651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35">
                <a:solidFill>
                  <a:srgbClr val="454E5C"/>
                </a:solidFill>
                <a:latin typeface="Calibri"/>
                <a:cs typeface="Calibri"/>
              </a:rPr>
              <a:t>quite</a:t>
            </a:r>
            <a:r>
              <a:rPr dirty="0" sz="4100" spc="-200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100" spc="-25">
                <a:solidFill>
                  <a:srgbClr val="454E5C"/>
                </a:solidFill>
                <a:latin typeface="Calibri"/>
                <a:cs typeface="Calibri"/>
              </a:rPr>
              <a:t>similar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7117" y="2878578"/>
            <a:ext cx="11314249" cy="3874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Supervised</a:t>
            </a:r>
            <a:r>
              <a:rPr dirty="0" spc="-575"/>
              <a:t> </a:t>
            </a:r>
            <a:r>
              <a:rPr dirty="0" spc="25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059" y="3376024"/>
            <a:ext cx="10407015" cy="266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5255"/>
              </a:lnSpc>
            </a:pPr>
            <a:r>
              <a:rPr dirty="0" sz="4500" spc="-55" b="1">
                <a:solidFill>
                  <a:srgbClr val="454E5C"/>
                </a:solidFill>
                <a:latin typeface="Calibri"/>
                <a:cs typeface="Calibri"/>
              </a:rPr>
              <a:t>Find: </a:t>
            </a:r>
            <a:r>
              <a:rPr dirty="0" sz="4500" spc="10">
                <a:solidFill>
                  <a:srgbClr val="454E5C"/>
                </a:solidFill>
                <a:latin typeface="Calibri"/>
                <a:cs typeface="Calibri"/>
              </a:rPr>
              <a:t>function </a:t>
            </a:r>
            <a:r>
              <a:rPr dirty="0" sz="4500" spc="10" b="1">
                <a:solidFill>
                  <a:srgbClr val="454E5C"/>
                </a:solidFill>
                <a:latin typeface="Lucida Sans"/>
                <a:cs typeface="Lucida Sans"/>
              </a:rPr>
              <a:t>f </a:t>
            </a:r>
            <a:r>
              <a:rPr dirty="0" baseline="13580" sz="6750" spc="82" b="1">
                <a:solidFill>
                  <a:srgbClr val="454E5C"/>
                </a:solidFill>
                <a:latin typeface="Lucida Sans"/>
                <a:cs typeface="Lucida Sans"/>
              </a:rPr>
              <a:t>̂</a:t>
            </a:r>
            <a:r>
              <a:rPr dirty="0" sz="4500" spc="55">
                <a:solidFill>
                  <a:srgbClr val="454E5C"/>
                </a:solidFill>
                <a:latin typeface="Calibri"/>
                <a:cs typeface="Calibri"/>
              </a:rPr>
              <a:t>which </a:t>
            </a:r>
            <a:r>
              <a:rPr dirty="0" sz="4500" spc="-10">
                <a:solidFill>
                  <a:srgbClr val="454E5C"/>
                </a:solidFill>
                <a:latin typeface="Calibri"/>
                <a:cs typeface="Calibri"/>
              </a:rPr>
              <a:t>can </a:t>
            </a:r>
            <a:r>
              <a:rPr dirty="0" sz="4500" spc="-80">
                <a:solidFill>
                  <a:srgbClr val="454E5C"/>
                </a:solidFill>
                <a:latin typeface="Calibri"/>
                <a:cs typeface="Calibri"/>
              </a:rPr>
              <a:t>be </a:t>
            </a:r>
            <a:r>
              <a:rPr dirty="0" sz="4500" spc="-30">
                <a:solidFill>
                  <a:srgbClr val="454E5C"/>
                </a:solidFill>
                <a:latin typeface="Calibri"/>
                <a:cs typeface="Calibri"/>
              </a:rPr>
              <a:t>used </a:t>
            </a:r>
            <a:r>
              <a:rPr dirty="0" sz="4500" spc="-25">
                <a:solidFill>
                  <a:srgbClr val="454E5C"/>
                </a:solidFill>
                <a:latin typeface="Calibri"/>
                <a:cs typeface="Calibri"/>
              </a:rPr>
              <a:t>to  </a:t>
            </a:r>
            <a:r>
              <a:rPr dirty="0" sz="4500" spc="20">
                <a:solidFill>
                  <a:srgbClr val="454E5C"/>
                </a:solidFill>
                <a:latin typeface="Calibri"/>
                <a:cs typeface="Calibri"/>
              </a:rPr>
              <a:t>assign</a:t>
            </a:r>
            <a:r>
              <a:rPr dirty="0" sz="4500" spc="-229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500" spc="-114">
                <a:solidFill>
                  <a:srgbClr val="454E5C"/>
                </a:solidFill>
                <a:latin typeface="Calibri"/>
                <a:cs typeface="Calibri"/>
              </a:rPr>
              <a:t>a</a:t>
            </a:r>
            <a:endParaRPr sz="4500">
              <a:latin typeface="Calibri"/>
              <a:cs typeface="Calibri"/>
            </a:endParaRPr>
          </a:p>
          <a:p>
            <a:pPr algn="ctr">
              <a:lnSpc>
                <a:spcPts val="5255"/>
              </a:lnSpc>
            </a:pPr>
            <a:r>
              <a:rPr dirty="0" sz="4500" spc="10" b="1">
                <a:solidFill>
                  <a:srgbClr val="454E5C"/>
                </a:solidFill>
                <a:latin typeface="Calibri"/>
                <a:cs typeface="Calibri"/>
              </a:rPr>
              <a:t>class </a:t>
            </a:r>
            <a:r>
              <a:rPr dirty="0" sz="4500" spc="-50">
                <a:solidFill>
                  <a:srgbClr val="454E5C"/>
                </a:solidFill>
                <a:latin typeface="Calibri"/>
                <a:cs typeface="Calibri"/>
              </a:rPr>
              <a:t>or </a:t>
            </a:r>
            <a:r>
              <a:rPr dirty="0" sz="4500" spc="-75" b="1">
                <a:solidFill>
                  <a:srgbClr val="454E5C"/>
                </a:solidFill>
                <a:latin typeface="Calibri"/>
                <a:cs typeface="Calibri"/>
              </a:rPr>
              <a:t>value </a:t>
            </a:r>
            <a:r>
              <a:rPr dirty="0" sz="4500" spc="-25">
                <a:solidFill>
                  <a:srgbClr val="454E5C"/>
                </a:solidFill>
                <a:latin typeface="Calibri"/>
                <a:cs typeface="Calibri"/>
              </a:rPr>
              <a:t>to </a:t>
            </a:r>
            <a:r>
              <a:rPr dirty="0" sz="4500" spc="-65" b="1">
                <a:solidFill>
                  <a:srgbClr val="454E5C"/>
                </a:solidFill>
                <a:latin typeface="Calibri"/>
                <a:cs typeface="Calibri"/>
              </a:rPr>
              <a:t>unseen</a:t>
            </a:r>
            <a:r>
              <a:rPr dirty="0" sz="4500" spc="-650" b="1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500" spc="-40" b="1">
                <a:solidFill>
                  <a:srgbClr val="454E5C"/>
                </a:solidFill>
                <a:latin typeface="Calibri"/>
                <a:cs typeface="Calibri"/>
              </a:rPr>
              <a:t>observations.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500" spc="-75" b="1">
                <a:solidFill>
                  <a:srgbClr val="454E5C"/>
                </a:solidFill>
                <a:latin typeface="Calibri"/>
                <a:cs typeface="Calibri"/>
              </a:rPr>
              <a:t>Given: </a:t>
            </a:r>
            <a:r>
              <a:rPr dirty="0" sz="4500" spc="-114">
                <a:solidFill>
                  <a:srgbClr val="454E5C"/>
                </a:solidFill>
                <a:latin typeface="Calibri"/>
                <a:cs typeface="Calibri"/>
              </a:rPr>
              <a:t>a </a:t>
            </a:r>
            <a:r>
              <a:rPr dirty="0" sz="4500" spc="-20">
                <a:solidFill>
                  <a:srgbClr val="454E5C"/>
                </a:solidFill>
                <a:latin typeface="Calibri"/>
                <a:cs typeface="Calibri"/>
              </a:rPr>
              <a:t>set </a:t>
            </a:r>
            <a:r>
              <a:rPr dirty="0" sz="4500" spc="5">
                <a:solidFill>
                  <a:srgbClr val="454E5C"/>
                </a:solidFill>
                <a:latin typeface="Calibri"/>
                <a:cs typeface="Calibri"/>
              </a:rPr>
              <a:t>of </a:t>
            </a:r>
            <a:r>
              <a:rPr dirty="0" sz="4500" spc="-75" b="1">
                <a:solidFill>
                  <a:srgbClr val="454E5C"/>
                </a:solidFill>
                <a:latin typeface="Calibri"/>
                <a:cs typeface="Calibri"/>
              </a:rPr>
              <a:t>labeled</a:t>
            </a:r>
            <a:r>
              <a:rPr dirty="0" sz="4500" spc="-590" b="1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454E5C"/>
                </a:solidFill>
                <a:latin typeface="Calibri"/>
                <a:cs typeface="Calibri"/>
              </a:rPr>
              <a:t>observations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3732" y="6784913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0" y="1465211"/>
                </a:lnTo>
              </a:path>
            </a:pathLst>
          </a:custGeom>
          <a:ln w="52354">
            <a:solidFill>
              <a:srgbClr val="454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26928" y="8223938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454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47897" y="8609574"/>
            <a:ext cx="4566920" cy="69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50" spc="-30" b="1">
                <a:solidFill>
                  <a:srgbClr val="454E5C"/>
                </a:solidFill>
                <a:latin typeface="Calibri"/>
                <a:cs typeface="Calibri"/>
              </a:rPr>
              <a:t>Supervised</a:t>
            </a:r>
            <a:r>
              <a:rPr dirty="0" sz="4350" spc="-245" b="1">
                <a:solidFill>
                  <a:srgbClr val="454E5C"/>
                </a:solidFill>
                <a:latin typeface="Calibri"/>
                <a:cs typeface="Calibri"/>
              </a:rPr>
              <a:t> </a:t>
            </a:r>
            <a:r>
              <a:rPr dirty="0" sz="4350" spc="-20" b="1">
                <a:solidFill>
                  <a:srgbClr val="454E5C"/>
                </a:solidFill>
                <a:latin typeface="Calibri"/>
                <a:cs typeface="Calibri"/>
              </a:rPr>
              <a:t>Learning</a:t>
            </a:r>
            <a:endParaRPr sz="4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Unsupervised</a:t>
            </a:r>
            <a:r>
              <a:rPr dirty="0" spc="-585"/>
              <a:t> </a:t>
            </a:r>
            <a:r>
              <a:rPr dirty="0" spc="25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399433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9" y="508330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pc="5" b="1">
                <a:latin typeface="Calibri"/>
                <a:cs typeface="Calibri"/>
              </a:rPr>
              <a:t>Labeling</a:t>
            </a:r>
            <a:r>
              <a:rPr dirty="0" spc="-135" b="1">
                <a:latin typeface="Calibri"/>
                <a:cs typeface="Calibri"/>
              </a:rPr>
              <a:t> </a:t>
            </a:r>
            <a:r>
              <a:rPr dirty="0" spc="-10"/>
              <a:t>can</a:t>
            </a:r>
            <a:r>
              <a:rPr dirty="0" spc="-135"/>
              <a:t> </a:t>
            </a:r>
            <a:r>
              <a:rPr dirty="0" spc="-80"/>
              <a:t>be</a:t>
            </a:r>
            <a:r>
              <a:rPr dirty="0" spc="-135"/>
              <a:t> </a:t>
            </a:r>
            <a:r>
              <a:rPr dirty="0" spc="-25"/>
              <a:t>tedious,</a:t>
            </a:r>
            <a:r>
              <a:rPr dirty="0" spc="-135"/>
              <a:t> </a:t>
            </a:r>
            <a:r>
              <a:rPr dirty="0" spc="-5"/>
              <a:t>o</a:t>
            </a:r>
            <a:r>
              <a:rPr dirty="0" spc="-5">
                <a:latin typeface="Lucida Sans"/>
                <a:cs typeface="Lucida Sans"/>
              </a:rPr>
              <a:t>k</a:t>
            </a:r>
            <a:r>
              <a:rPr dirty="0" spc="-5"/>
              <a:t>en</a:t>
            </a:r>
            <a:r>
              <a:rPr dirty="0" spc="-135"/>
              <a:t> </a:t>
            </a:r>
            <a:r>
              <a:rPr dirty="0" spc="-50"/>
              <a:t>done</a:t>
            </a:r>
            <a:r>
              <a:rPr dirty="0" spc="-135"/>
              <a:t> </a:t>
            </a:r>
            <a:r>
              <a:rPr dirty="0" spc="-25"/>
              <a:t>by</a:t>
            </a:r>
            <a:r>
              <a:rPr dirty="0" spc="-135"/>
              <a:t> </a:t>
            </a:r>
            <a:r>
              <a:rPr dirty="0" spc="-45"/>
              <a:t>humans  </a:t>
            </a:r>
            <a:r>
              <a:rPr dirty="0" spc="-20"/>
              <a:t>Some </a:t>
            </a:r>
            <a:r>
              <a:rPr dirty="0" spc="-30" b="1">
                <a:latin typeface="Calibri"/>
                <a:cs typeface="Calibri"/>
              </a:rPr>
              <a:t>techniques </a:t>
            </a:r>
            <a:r>
              <a:rPr dirty="0" spc="-65"/>
              <a:t>don’t </a:t>
            </a:r>
            <a:r>
              <a:rPr dirty="0" spc="-100"/>
              <a:t>require </a:t>
            </a:r>
            <a:r>
              <a:rPr dirty="0" spc="-75" b="1">
                <a:latin typeface="Calibri"/>
                <a:cs typeface="Calibri"/>
              </a:rPr>
              <a:t>labeled </a:t>
            </a:r>
            <a:r>
              <a:rPr dirty="0" spc="-55"/>
              <a:t>data  </a:t>
            </a:r>
            <a:r>
              <a:rPr dirty="0" spc="-40" b="1">
                <a:latin typeface="Calibri"/>
                <a:cs typeface="Calibri"/>
              </a:rPr>
              <a:t>Unsupervised</a:t>
            </a:r>
            <a:r>
              <a:rPr dirty="0" spc="-30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46137" y="6172281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6137" y="7261253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0560" y="5663790"/>
            <a:ext cx="11629390" cy="221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b="1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: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find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groups </a:t>
            </a:r>
            <a:r>
              <a:rPr dirty="0" sz="4500" spc="-30">
                <a:solidFill>
                  <a:srgbClr val="3A3A3A"/>
                </a:solidFill>
                <a:latin typeface="Calibri"/>
                <a:cs typeface="Calibri"/>
              </a:rPr>
              <a:t>observation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that 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are</a:t>
            </a:r>
            <a:r>
              <a:rPr dirty="0" sz="4500" spc="-67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similar  </a:t>
            </a:r>
            <a:r>
              <a:rPr dirty="0" sz="4500" spc="-5">
                <a:solidFill>
                  <a:srgbClr val="3A3A3A"/>
                </a:solidFill>
                <a:latin typeface="Calibri"/>
                <a:cs typeface="Calibri"/>
              </a:rPr>
              <a:t>Does </a:t>
            </a:r>
            <a:r>
              <a:rPr dirty="0" sz="4500" spc="-20" b="1">
                <a:solidFill>
                  <a:srgbClr val="3A3A3A"/>
                </a:solidFill>
                <a:latin typeface="Calibri"/>
                <a:cs typeface="Calibri"/>
              </a:rPr>
              <a:t>not </a:t>
            </a:r>
            <a:r>
              <a:rPr dirty="0" sz="4500" spc="-100">
                <a:solidFill>
                  <a:srgbClr val="3A3A3A"/>
                </a:solidFill>
                <a:latin typeface="Calibri"/>
                <a:cs typeface="Calibri"/>
              </a:rPr>
              <a:t>require </a:t>
            </a:r>
            <a:r>
              <a:rPr dirty="0" sz="4500" spc="-75" b="1">
                <a:solidFill>
                  <a:srgbClr val="3A3A3A"/>
                </a:solidFill>
                <a:latin typeface="Calibri"/>
                <a:cs typeface="Calibri"/>
              </a:rPr>
              <a:t>labeled</a:t>
            </a:r>
            <a:r>
              <a:rPr dirty="0" sz="4500" spc="-47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5" b="1">
                <a:solidFill>
                  <a:srgbClr val="3A3A3A"/>
                </a:solidFill>
                <a:latin typeface="Calibri"/>
                <a:cs typeface="Calibri"/>
              </a:rPr>
              <a:t>observations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30">
                <a:latin typeface="Book Antiqua"/>
                <a:cs typeface="Book Antiqua"/>
              </a:rPr>
              <a:t>Performance </a:t>
            </a:r>
            <a:r>
              <a:rPr dirty="0" spc="-240">
                <a:latin typeface="Book Antiqua"/>
                <a:cs typeface="Book Antiqua"/>
              </a:rPr>
              <a:t>of </a:t>
            </a:r>
            <a:r>
              <a:rPr dirty="0" spc="-195">
                <a:latin typeface="Book Antiqua"/>
                <a:cs typeface="Book Antiqua"/>
              </a:rPr>
              <a:t>the</a:t>
            </a:r>
            <a:r>
              <a:rPr dirty="0" spc="-1560">
                <a:latin typeface="Book Antiqua"/>
                <a:cs typeface="Book Antiqua"/>
              </a:rPr>
              <a:t> </a:t>
            </a:r>
            <a:r>
              <a:rPr dirty="0" spc="-580">
                <a:latin typeface="Book Antiqua"/>
                <a:cs typeface="Book Antiqua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122" y="2800125"/>
            <a:ext cx="4738370" cy="71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25" b="1">
                <a:solidFill>
                  <a:srgbClr val="3A3A3A"/>
                </a:solidFill>
                <a:latin typeface="Calibri"/>
                <a:cs typeface="Calibri"/>
              </a:rPr>
              <a:t>Supervised</a:t>
            </a:r>
            <a:r>
              <a:rPr dirty="0" sz="4500" spc="-28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3A3A3A"/>
                </a:solidFill>
                <a:latin typeface="Calibri"/>
                <a:cs typeface="Calibri"/>
              </a:rPr>
              <a:t>Learning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6137" y="399433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6137" y="508330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560" y="3889097"/>
            <a:ext cx="9632950" cy="1809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80" b="1">
                <a:solidFill>
                  <a:srgbClr val="3A3A3A"/>
                </a:solidFill>
                <a:latin typeface="Calibri"/>
                <a:cs typeface="Calibri"/>
              </a:rPr>
              <a:t>Compare </a:t>
            </a:r>
            <a:r>
              <a:rPr dirty="0" sz="4500" spc="-105">
                <a:solidFill>
                  <a:srgbClr val="3A3A3A"/>
                </a:solidFill>
                <a:latin typeface="Calibri"/>
                <a:cs typeface="Calibri"/>
              </a:rPr>
              <a:t>real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labels </a:t>
            </a:r>
            <a:r>
              <a:rPr dirty="0" sz="4500" spc="-5">
                <a:solidFill>
                  <a:srgbClr val="3A3A3A"/>
                </a:solidFill>
                <a:latin typeface="Calibri"/>
                <a:cs typeface="Calibri"/>
              </a:rPr>
              <a:t>with </a:t>
            </a:r>
            <a:r>
              <a:rPr dirty="0" sz="4500" spc="-50" b="1">
                <a:solidFill>
                  <a:srgbClr val="3A3A3A"/>
                </a:solidFill>
                <a:latin typeface="Calibri"/>
                <a:cs typeface="Calibri"/>
              </a:rPr>
              <a:t>predicted</a:t>
            </a:r>
            <a:r>
              <a:rPr dirty="0" sz="4500" spc="-50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labels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-30" b="1">
                <a:solidFill>
                  <a:srgbClr val="3A3A3A"/>
                </a:solidFill>
                <a:latin typeface="Calibri"/>
                <a:cs typeface="Calibri"/>
              </a:rPr>
              <a:t>Predictions </a:t>
            </a:r>
            <a:r>
              <a:rPr dirty="0" sz="4500" spc="-5">
                <a:solidFill>
                  <a:srgbClr val="3A3A3A"/>
                </a:solidFill>
                <a:latin typeface="Calibri"/>
                <a:cs typeface="Calibri"/>
              </a:rPr>
              <a:t>should </a:t>
            </a:r>
            <a:r>
              <a:rPr dirty="0" sz="4500" spc="-80">
                <a:solidFill>
                  <a:srgbClr val="3A3A3A"/>
                </a:solidFill>
                <a:latin typeface="Calibri"/>
                <a:cs typeface="Calibri"/>
              </a:rPr>
              <a:t>be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similar to </a:t>
            </a:r>
            <a:r>
              <a:rPr dirty="0" sz="4500" spc="-114" b="1">
                <a:solidFill>
                  <a:srgbClr val="3A3A3A"/>
                </a:solidFill>
                <a:latin typeface="Calibri"/>
                <a:cs typeface="Calibri"/>
              </a:rPr>
              <a:t>real</a:t>
            </a:r>
            <a:r>
              <a:rPr dirty="0" sz="4500" spc="-72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labels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4699" y="6172281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9122" y="6067041"/>
            <a:ext cx="5344160" cy="71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40" b="1">
                <a:solidFill>
                  <a:srgbClr val="3A3A3A"/>
                </a:solidFill>
                <a:latin typeface="Calibri"/>
                <a:cs typeface="Calibri"/>
              </a:rPr>
              <a:t>Unsupervised</a:t>
            </a:r>
            <a:r>
              <a:rPr dirty="0" sz="4500" spc="-30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3A3A3A"/>
                </a:solidFill>
                <a:latin typeface="Calibri"/>
                <a:cs typeface="Calibri"/>
              </a:rPr>
              <a:t>Learning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6137" y="7261253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6137" y="835022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0560" y="7156013"/>
            <a:ext cx="9704070" cy="18091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5" b="1">
                <a:solidFill>
                  <a:srgbClr val="3A3A3A"/>
                </a:solidFill>
                <a:latin typeface="Calibri"/>
                <a:cs typeface="Calibri"/>
              </a:rPr>
              <a:t>No </a:t>
            </a:r>
            <a:r>
              <a:rPr dirty="0" sz="4500" spc="-114" b="1">
                <a:solidFill>
                  <a:srgbClr val="3A3A3A"/>
                </a:solidFill>
                <a:latin typeface="Calibri"/>
                <a:cs typeface="Calibri"/>
              </a:rPr>
              <a:t>real </a:t>
            </a:r>
            <a:r>
              <a:rPr dirty="0" sz="4500" spc="-45" b="1">
                <a:solidFill>
                  <a:srgbClr val="3A3A3A"/>
                </a:solidFill>
                <a:latin typeface="Calibri"/>
                <a:cs typeface="Calibri"/>
              </a:rPr>
              <a:t>labels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to</a:t>
            </a:r>
            <a:r>
              <a:rPr dirty="0" sz="4500" spc="-57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85">
                <a:solidFill>
                  <a:srgbClr val="3A3A3A"/>
                </a:solidFill>
                <a:latin typeface="Calibri"/>
                <a:cs typeface="Calibri"/>
              </a:rPr>
              <a:t>compare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Techniques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5">
                <a:solidFill>
                  <a:srgbClr val="3A3A3A"/>
                </a:solidFill>
                <a:latin typeface="Calibri"/>
                <a:cs typeface="Calibri"/>
              </a:rPr>
              <a:t>will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80">
                <a:solidFill>
                  <a:srgbClr val="3A3A3A"/>
                </a:solidFill>
                <a:latin typeface="Calibri"/>
                <a:cs typeface="Calibri"/>
              </a:rPr>
              <a:t>be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0">
                <a:solidFill>
                  <a:srgbClr val="3A3A3A"/>
                </a:solidFill>
                <a:latin typeface="Calibri"/>
                <a:cs typeface="Calibri"/>
              </a:rPr>
              <a:t>explained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5">
                <a:solidFill>
                  <a:srgbClr val="3A3A3A"/>
                </a:solidFill>
                <a:latin typeface="Calibri"/>
                <a:cs typeface="Calibri"/>
              </a:rPr>
              <a:t>in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20">
                <a:solidFill>
                  <a:srgbClr val="3A3A3A"/>
                </a:solidFill>
                <a:latin typeface="Calibri"/>
                <a:cs typeface="Calibri"/>
              </a:rPr>
              <a:t>this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5">
                <a:solidFill>
                  <a:srgbClr val="3A3A3A"/>
                </a:solidFill>
                <a:latin typeface="Calibri"/>
                <a:cs typeface="Calibri"/>
              </a:rPr>
              <a:t>course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Semi-Supervised</a:t>
            </a:r>
            <a:r>
              <a:rPr dirty="0" spc="-540"/>
              <a:t> </a:t>
            </a:r>
            <a:r>
              <a:rPr dirty="0" spc="25"/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290536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3994337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9" y="508330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699" y="6172281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699" y="8559643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9122" y="2800125"/>
            <a:ext cx="9970135" cy="7022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4500" spc="-55">
                <a:solidFill>
                  <a:srgbClr val="3A3A3A"/>
                </a:solidFill>
                <a:latin typeface="Calibri"/>
                <a:cs typeface="Calibri"/>
              </a:rPr>
              <a:t>A </a:t>
            </a:r>
            <a:r>
              <a:rPr dirty="0" sz="4500" spc="10">
                <a:solidFill>
                  <a:srgbClr val="3A3A3A"/>
                </a:solidFill>
                <a:latin typeface="Calibri"/>
                <a:cs typeface="Calibri"/>
              </a:rPr>
              <a:t>lot </a:t>
            </a:r>
            <a:r>
              <a:rPr dirty="0" sz="4500" spc="5">
                <a:solidFill>
                  <a:srgbClr val="3A3A3A"/>
                </a:solidFill>
                <a:latin typeface="Calibri"/>
                <a:cs typeface="Calibri"/>
              </a:rPr>
              <a:t>of </a:t>
            </a:r>
            <a:r>
              <a:rPr dirty="0" sz="4500" spc="-75" b="1">
                <a:solidFill>
                  <a:srgbClr val="3A3A3A"/>
                </a:solidFill>
                <a:latin typeface="Calibri"/>
                <a:cs typeface="Calibri"/>
              </a:rPr>
              <a:t>unlabeled</a:t>
            </a:r>
            <a:r>
              <a:rPr dirty="0" sz="4500" spc="-56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5" b="1">
                <a:solidFill>
                  <a:srgbClr val="3A3A3A"/>
                </a:solidFill>
                <a:latin typeface="Calibri"/>
                <a:cs typeface="Calibri"/>
              </a:rPr>
              <a:t>observations</a:t>
            </a:r>
            <a:endParaRPr sz="45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-55">
                <a:solidFill>
                  <a:srgbClr val="3A3A3A"/>
                </a:solidFill>
                <a:latin typeface="Calibri"/>
                <a:cs typeface="Calibri"/>
              </a:rPr>
              <a:t>A </a:t>
            </a:r>
            <a:r>
              <a:rPr dirty="0" sz="4500" spc="-70">
                <a:solidFill>
                  <a:srgbClr val="3A3A3A"/>
                </a:solidFill>
                <a:latin typeface="Calibri"/>
                <a:cs typeface="Calibri"/>
              </a:rPr>
              <a:t>few</a:t>
            </a:r>
            <a:r>
              <a:rPr dirty="0" sz="4500" spc="-26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75" b="1">
                <a:solidFill>
                  <a:srgbClr val="3A3A3A"/>
                </a:solidFill>
                <a:latin typeface="Calibri"/>
                <a:cs typeface="Calibri"/>
              </a:rPr>
              <a:t>labeled</a:t>
            </a:r>
            <a:endParaRPr sz="45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175"/>
              </a:spcBef>
            </a:pPr>
            <a:r>
              <a:rPr dirty="0" sz="4500" spc="-65">
                <a:solidFill>
                  <a:srgbClr val="3A3A3A"/>
                </a:solidFill>
                <a:latin typeface="Calibri"/>
                <a:cs typeface="Calibri"/>
              </a:rPr>
              <a:t>Group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similar observations </a:t>
            </a:r>
            <a:r>
              <a:rPr dirty="0" sz="4500" spc="45">
                <a:solidFill>
                  <a:srgbClr val="3A3A3A"/>
                </a:solidFill>
                <a:latin typeface="Calibri"/>
                <a:cs typeface="Calibri"/>
              </a:rPr>
              <a:t>using</a:t>
            </a:r>
            <a:r>
              <a:rPr dirty="0" sz="4500" spc="-43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0" b="1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endParaRPr sz="4500">
              <a:latin typeface="Calibri"/>
              <a:cs typeface="Calibri"/>
            </a:endParaRPr>
          </a:p>
          <a:p>
            <a:pPr algn="just" marL="12700" marR="520700">
              <a:lnSpc>
                <a:spcPts val="5110"/>
              </a:lnSpc>
              <a:spcBef>
                <a:spcPts val="3585"/>
              </a:spcBef>
            </a:pP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Use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0" b="1">
                <a:solidFill>
                  <a:srgbClr val="3A3A3A"/>
                </a:solidFill>
                <a:latin typeface="Calibri"/>
                <a:cs typeface="Calibri"/>
              </a:rPr>
              <a:t>clustering</a:t>
            </a:r>
            <a:r>
              <a:rPr dirty="0" sz="4500" spc="-22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0">
                <a:solidFill>
                  <a:srgbClr val="3A3A3A"/>
                </a:solidFill>
                <a:latin typeface="Calibri"/>
                <a:cs typeface="Calibri"/>
              </a:rPr>
              <a:t>information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and</a:t>
            </a:r>
            <a:r>
              <a:rPr dirty="0" sz="4500" spc="-1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3A3A3A"/>
                </a:solidFill>
                <a:latin typeface="Calibri"/>
                <a:cs typeface="Calibri"/>
              </a:rPr>
              <a:t>classes</a:t>
            </a:r>
            <a:r>
              <a:rPr dirty="0" sz="4500" spc="-220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5">
                <a:solidFill>
                  <a:srgbClr val="3A3A3A"/>
                </a:solidFill>
                <a:latin typeface="Calibri"/>
                <a:cs typeface="Calibri"/>
              </a:rPr>
              <a:t>of  </a:t>
            </a:r>
            <a:r>
              <a:rPr dirty="0" sz="4500" spc="-75" b="1">
                <a:solidFill>
                  <a:srgbClr val="3A3A3A"/>
                </a:solidFill>
                <a:latin typeface="Calibri"/>
                <a:cs typeface="Calibri"/>
              </a:rPr>
              <a:t>labeled </a:t>
            </a:r>
            <a:r>
              <a:rPr dirty="0" sz="4500" spc="-35" b="1">
                <a:solidFill>
                  <a:srgbClr val="3A3A3A"/>
                </a:solidFill>
                <a:latin typeface="Calibri"/>
                <a:cs typeface="Calibri"/>
              </a:rPr>
              <a:t>observations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to </a:t>
            </a:r>
            <a:r>
              <a:rPr dirty="0" sz="4500" b="1">
                <a:solidFill>
                  <a:srgbClr val="3A3A3A"/>
                </a:solidFill>
                <a:latin typeface="Calibri"/>
                <a:cs typeface="Calibri"/>
              </a:rPr>
              <a:t>assign </a:t>
            </a:r>
            <a:r>
              <a:rPr dirty="0" sz="4500" spc="-140" b="1">
                <a:solidFill>
                  <a:srgbClr val="3A3A3A"/>
                </a:solidFill>
                <a:latin typeface="Calibri"/>
                <a:cs typeface="Calibri"/>
              </a:rPr>
              <a:t>a </a:t>
            </a:r>
            <a:r>
              <a:rPr dirty="0" sz="4500" spc="10" b="1">
                <a:solidFill>
                  <a:srgbClr val="3A3A3A"/>
                </a:solidFill>
                <a:latin typeface="Calibri"/>
                <a:cs typeface="Calibri"/>
              </a:rPr>
              <a:t>class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to  </a:t>
            </a:r>
            <a:r>
              <a:rPr dirty="0" sz="4500" spc="-40">
                <a:solidFill>
                  <a:srgbClr val="3A3A3A"/>
                </a:solidFill>
                <a:latin typeface="Calibri"/>
                <a:cs typeface="Calibri"/>
              </a:rPr>
              <a:t>unlabelled</a:t>
            </a:r>
            <a:r>
              <a:rPr dirty="0" sz="4500" spc="-14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observations</a:t>
            </a:r>
            <a:endParaRPr sz="4500">
              <a:latin typeface="Calibri"/>
              <a:cs typeface="Calibri"/>
            </a:endParaRPr>
          </a:p>
          <a:p>
            <a:pPr marL="12700" marR="421005">
              <a:lnSpc>
                <a:spcPts val="5110"/>
              </a:lnSpc>
              <a:spcBef>
                <a:spcPts val="3465"/>
              </a:spcBef>
            </a:pPr>
            <a:r>
              <a:rPr dirty="0" sz="4500" spc="-135">
                <a:solidFill>
                  <a:srgbClr val="3A3A3A"/>
                </a:solidFill>
                <a:latin typeface="Calibri"/>
                <a:cs typeface="Calibri"/>
              </a:rPr>
              <a:t>More </a:t>
            </a:r>
            <a:r>
              <a:rPr dirty="0" sz="4500" spc="-75" b="1">
                <a:solidFill>
                  <a:srgbClr val="3A3A3A"/>
                </a:solidFill>
                <a:latin typeface="Calibri"/>
                <a:cs typeface="Calibri"/>
              </a:rPr>
              <a:t>labeled </a:t>
            </a:r>
            <a:r>
              <a:rPr dirty="0" sz="4500" spc="-35" b="1">
                <a:solidFill>
                  <a:srgbClr val="3A3A3A"/>
                </a:solidFill>
                <a:latin typeface="Calibri"/>
                <a:cs typeface="Calibri"/>
              </a:rPr>
              <a:t>observations </a:t>
            </a:r>
            <a:r>
              <a:rPr dirty="0" sz="4500" spc="-45">
                <a:solidFill>
                  <a:srgbClr val="3A3A3A"/>
                </a:solidFill>
                <a:latin typeface="Calibri"/>
                <a:cs typeface="Calibri"/>
              </a:rPr>
              <a:t>for</a:t>
            </a:r>
            <a:r>
              <a:rPr dirty="0" sz="4500" spc="-38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40" b="1">
                <a:solidFill>
                  <a:srgbClr val="3A3A3A"/>
                </a:solidFill>
                <a:latin typeface="Calibri"/>
                <a:cs typeface="Calibri"/>
              </a:rPr>
              <a:t>supervised  </a:t>
            </a:r>
            <a:r>
              <a:rPr dirty="0" sz="4500" spc="-35" b="1">
                <a:solidFill>
                  <a:srgbClr val="3A3A3A"/>
                </a:solidFill>
                <a:latin typeface="Calibri"/>
                <a:cs typeface="Calibri"/>
              </a:rPr>
              <a:t>learning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53801" y="6255687"/>
            <a:ext cx="483750" cy="48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496932" y="6277828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65330" y="5428456"/>
            <a:ext cx="483750" cy="483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108434" y="545058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82" y="0"/>
                </a:moveTo>
                <a:lnTo>
                  <a:pt x="176865" y="0"/>
                </a:lnTo>
                <a:lnTo>
                  <a:pt x="133897" y="9563"/>
                </a:lnTo>
                <a:lnTo>
                  <a:pt x="93480" y="28690"/>
                </a:lnTo>
                <a:lnTo>
                  <a:pt x="57312" y="57381"/>
                </a:lnTo>
                <a:lnTo>
                  <a:pt x="28656" y="93542"/>
                </a:lnTo>
                <a:lnTo>
                  <a:pt x="9552" y="133947"/>
                </a:lnTo>
                <a:lnTo>
                  <a:pt x="0" y="176900"/>
                </a:lnTo>
                <a:lnTo>
                  <a:pt x="0" y="220701"/>
                </a:lnTo>
                <a:lnTo>
                  <a:pt x="9552" y="263654"/>
                </a:lnTo>
                <a:lnTo>
                  <a:pt x="28656" y="304060"/>
                </a:lnTo>
                <a:lnTo>
                  <a:pt x="57312" y="340220"/>
                </a:lnTo>
                <a:lnTo>
                  <a:pt x="93480" y="368911"/>
                </a:lnTo>
                <a:lnTo>
                  <a:pt x="133897" y="388038"/>
                </a:lnTo>
                <a:lnTo>
                  <a:pt x="176865" y="397602"/>
                </a:lnTo>
                <a:lnTo>
                  <a:pt x="220682" y="397602"/>
                </a:lnTo>
                <a:lnTo>
                  <a:pt x="263649" y="388038"/>
                </a:lnTo>
                <a:lnTo>
                  <a:pt x="304067" y="368911"/>
                </a:lnTo>
                <a:lnTo>
                  <a:pt x="340235" y="340220"/>
                </a:lnTo>
                <a:lnTo>
                  <a:pt x="368891" y="304060"/>
                </a:lnTo>
                <a:lnTo>
                  <a:pt x="387995" y="263654"/>
                </a:lnTo>
                <a:lnTo>
                  <a:pt x="397547" y="220701"/>
                </a:lnTo>
                <a:lnTo>
                  <a:pt x="397547" y="176900"/>
                </a:lnTo>
                <a:lnTo>
                  <a:pt x="387995" y="133947"/>
                </a:lnTo>
                <a:lnTo>
                  <a:pt x="368891" y="93542"/>
                </a:lnTo>
                <a:lnTo>
                  <a:pt x="340235" y="57381"/>
                </a:lnTo>
                <a:lnTo>
                  <a:pt x="304067" y="28690"/>
                </a:lnTo>
                <a:lnTo>
                  <a:pt x="263649" y="9563"/>
                </a:lnTo>
                <a:lnTo>
                  <a:pt x="22068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22902" y="5428456"/>
            <a:ext cx="483750" cy="483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766033" y="545058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95" y="0"/>
                </a:moveTo>
                <a:lnTo>
                  <a:pt x="176900" y="0"/>
                </a:lnTo>
                <a:lnTo>
                  <a:pt x="133954" y="9563"/>
                </a:lnTo>
                <a:lnTo>
                  <a:pt x="93551" y="28690"/>
                </a:lnTo>
                <a:lnTo>
                  <a:pt x="57388" y="57381"/>
                </a:lnTo>
                <a:lnTo>
                  <a:pt x="28694" y="93542"/>
                </a:lnTo>
                <a:lnTo>
                  <a:pt x="9564" y="133947"/>
                </a:lnTo>
                <a:lnTo>
                  <a:pt x="0" y="176900"/>
                </a:lnTo>
                <a:lnTo>
                  <a:pt x="0" y="220701"/>
                </a:lnTo>
                <a:lnTo>
                  <a:pt x="9564" y="263654"/>
                </a:lnTo>
                <a:lnTo>
                  <a:pt x="28694" y="304060"/>
                </a:lnTo>
                <a:lnTo>
                  <a:pt x="57388" y="340220"/>
                </a:lnTo>
                <a:lnTo>
                  <a:pt x="93551" y="368911"/>
                </a:lnTo>
                <a:lnTo>
                  <a:pt x="133954" y="388038"/>
                </a:lnTo>
                <a:lnTo>
                  <a:pt x="176900" y="397602"/>
                </a:lnTo>
                <a:lnTo>
                  <a:pt x="220695" y="397602"/>
                </a:lnTo>
                <a:lnTo>
                  <a:pt x="263642" y="388038"/>
                </a:lnTo>
                <a:lnTo>
                  <a:pt x="304045" y="368911"/>
                </a:lnTo>
                <a:lnTo>
                  <a:pt x="340207" y="340220"/>
                </a:lnTo>
                <a:lnTo>
                  <a:pt x="368902" y="304060"/>
                </a:lnTo>
                <a:lnTo>
                  <a:pt x="388031" y="263654"/>
                </a:lnTo>
                <a:lnTo>
                  <a:pt x="397596" y="220701"/>
                </a:lnTo>
                <a:lnTo>
                  <a:pt x="397596" y="176900"/>
                </a:lnTo>
                <a:lnTo>
                  <a:pt x="388031" y="133947"/>
                </a:lnTo>
                <a:lnTo>
                  <a:pt x="368902" y="93542"/>
                </a:lnTo>
                <a:lnTo>
                  <a:pt x="340207" y="57381"/>
                </a:lnTo>
                <a:lnTo>
                  <a:pt x="304045" y="28690"/>
                </a:lnTo>
                <a:lnTo>
                  <a:pt x="263642" y="9563"/>
                </a:lnTo>
                <a:lnTo>
                  <a:pt x="220695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598865" y="4387619"/>
            <a:ext cx="483750" cy="483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641892" y="440975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95" y="0"/>
                </a:moveTo>
                <a:lnTo>
                  <a:pt x="176900" y="0"/>
                </a:lnTo>
                <a:lnTo>
                  <a:pt x="133954" y="9562"/>
                </a:lnTo>
                <a:lnTo>
                  <a:pt x="93551" y="28686"/>
                </a:lnTo>
                <a:lnTo>
                  <a:pt x="57388" y="57373"/>
                </a:lnTo>
                <a:lnTo>
                  <a:pt x="28694" y="93537"/>
                </a:lnTo>
                <a:lnTo>
                  <a:pt x="9564" y="133944"/>
                </a:lnTo>
                <a:lnTo>
                  <a:pt x="0" y="176897"/>
                </a:lnTo>
                <a:lnTo>
                  <a:pt x="0" y="220697"/>
                </a:lnTo>
                <a:lnTo>
                  <a:pt x="9564" y="263648"/>
                </a:lnTo>
                <a:lnTo>
                  <a:pt x="28694" y="304052"/>
                </a:lnTo>
                <a:lnTo>
                  <a:pt x="57388" y="340213"/>
                </a:lnTo>
                <a:lnTo>
                  <a:pt x="93551" y="368903"/>
                </a:lnTo>
                <a:lnTo>
                  <a:pt x="133954" y="388030"/>
                </a:lnTo>
                <a:lnTo>
                  <a:pt x="176900" y="397594"/>
                </a:lnTo>
                <a:lnTo>
                  <a:pt x="220695" y="397594"/>
                </a:lnTo>
                <a:lnTo>
                  <a:pt x="263642" y="388030"/>
                </a:lnTo>
                <a:lnTo>
                  <a:pt x="304045" y="368903"/>
                </a:lnTo>
                <a:lnTo>
                  <a:pt x="340207" y="340213"/>
                </a:lnTo>
                <a:lnTo>
                  <a:pt x="368902" y="304052"/>
                </a:lnTo>
                <a:lnTo>
                  <a:pt x="388031" y="263648"/>
                </a:lnTo>
                <a:lnTo>
                  <a:pt x="397596" y="220697"/>
                </a:lnTo>
                <a:lnTo>
                  <a:pt x="397596" y="176897"/>
                </a:lnTo>
                <a:lnTo>
                  <a:pt x="388031" y="133944"/>
                </a:lnTo>
                <a:lnTo>
                  <a:pt x="368902" y="93537"/>
                </a:lnTo>
                <a:lnTo>
                  <a:pt x="340207" y="57373"/>
                </a:lnTo>
                <a:lnTo>
                  <a:pt x="304045" y="28686"/>
                </a:lnTo>
                <a:lnTo>
                  <a:pt x="263642" y="9562"/>
                </a:lnTo>
                <a:lnTo>
                  <a:pt x="220695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064463" y="5962136"/>
            <a:ext cx="483750" cy="483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07490" y="598426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739" y="0"/>
                </a:moveTo>
                <a:lnTo>
                  <a:pt x="176933" y="0"/>
                </a:lnTo>
                <a:lnTo>
                  <a:pt x="133972" y="9563"/>
                </a:lnTo>
                <a:lnTo>
                  <a:pt x="93556" y="28690"/>
                </a:lnTo>
                <a:lnTo>
                  <a:pt x="57388" y="57381"/>
                </a:lnTo>
                <a:lnTo>
                  <a:pt x="28694" y="93542"/>
                </a:lnTo>
                <a:lnTo>
                  <a:pt x="9564" y="133947"/>
                </a:lnTo>
                <a:lnTo>
                  <a:pt x="0" y="176900"/>
                </a:lnTo>
                <a:lnTo>
                  <a:pt x="0" y="220701"/>
                </a:lnTo>
                <a:lnTo>
                  <a:pt x="9564" y="263654"/>
                </a:lnTo>
                <a:lnTo>
                  <a:pt x="28694" y="304060"/>
                </a:lnTo>
                <a:lnTo>
                  <a:pt x="57388" y="340220"/>
                </a:lnTo>
                <a:lnTo>
                  <a:pt x="93556" y="368907"/>
                </a:lnTo>
                <a:lnTo>
                  <a:pt x="133972" y="388032"/>
                </a:lnTo>
                <a:lnTo>
                  <a:pt x="176933" y="397594"/>
                </a:lnTo>
                <a:lnTo>
                  <a:pt x="220739" y="397594"/>
                </a:lnTo>
                <a:lnTo>
                  <a:pt x="263688" y="388032"/>
                </a:lnTo>
                <a:lnTo>
                  <a:pt x="304078" y="368907"/>
                </a:lnTo>
                <a:lnTo>
                  <a:pt x="340207" y="340220"/>
                </a:lnTo>
                <a:lnTo>
                  <a:pt x="368902" y="304060"/>
                </a:lnTo>
                <a:lnTo>
                  <a:pt x="388031" y="263654"/>
                </a:lnTo>
                <a:lnTo>
                  <a:pt x="397596" y="220701"/>
                </a:lnTo>
                <a:lnTo>
                  <a:pt x="397596" y="176900"/>
                </a:lnTo>
                <a:lnTo>
                  <a:pt x="388031" y="133947"/>
                </a:lnTo>
                <a:lnTo>
                  <a:pt x="368902" y="93542"/>
                </a:lnTo>
                <a:lnTo>
                  <a:pt x="340207" y="57381"/>
                </a:lnTo>
                <a:lnTo>
                  <a:pt x="304078" y="28690"/>
                </a:lnTo>
                <a:lnTo>
                  <a:pt x="263688" y="9563"/>
                </a:lnTo>
                <a:lnTo>
                  <a:pt x="22073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004927" y="3655662"/>
            <a:ext cx="483750" cy="483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048058" y="367780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004927" y="5127408"/>
            <a:ext cx="483750" cy="483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048058" y="5149549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844797" y="3655662"/>
            <a:ext cx="483750" cy="483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887824" y="367780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739" y="0"/>
                </a:moveTo>
                <a:lnTo>
                  <a:pt x="176933" y="0"/>
                </a:lnTo>
                <a:lnTo>
                  <a:pt x="133972" y="9563"/>
                </a:lnTo>
                <a:lnTo>
                  <a:pt x="93556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56" y="368901"/>
                </a:lnTo>
                <a:lnTo>
                  <a:pt x="133972" y="388028"/>
                </a:lnTo>
                <a:lnTo>
                  <a:pt x="176933" y="397591"/>
                </a:lnTo>
                <a:lnTo>
                  <a:pt x="220739" y="397591"/>
                </a:lnTo>
                <a:lnTo>
                  <a:pt x="263688" y="388028"/>
                </a:lnTo>
                <a:lnTo>
                  <a:pt x="304078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78" y="28690"/>
                </a:lnTo>
                <a:lnTo>
                  <a:pt x="263688" y="9563"/>
                </a:lnTo>
                <a:lnTo>
                  <a:pt x="220739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567633" y="4282910"/>
            <a:ext cx="483750" cy="483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610659" y="43050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95" y="0"/>
                </a:moveTo>
                <a:lnTo>
                  <a:pt x="176900" y="0"/>
                </a:lnTo>
                <a:lnTo>
                  <a:pt x="133954" y="9563"/>
                </a:lnTo>
                <a:lnTo>
                  <a:pt x="93551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51" y="368901"/>
                </a:lnTo>
                <a:lnTo>
                  <a:pt x="133954" y="388028"/>
                </a:lnTo>
                <a:lnTo>
                  <a:pt x="176900" y="397591"/>
                </a:lnTo>
                <a:lnTo>
                  <a:pt x="220695" y="397591"/>
                </a:lnTo>
                <a:lnTo>
                  <a:pt x="263642" y="388028"/>
                </a:lnTo>
                <a:lnTo>
                  <a:pt x="304045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45" y="28690"/>
                </a:lnTo>
                <a:lnTo>
                  <a:pt x="263642" y="9563"/>
                </a:lnTo>
                <a:lnTo>
                  <a:pt x="220695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426768" y="6298608"/>
            <a:ext cx="483750" cy="483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469900" y="6320749"/>
            <a:ext cx="397510" cy="398145"/>
          </a:xfrm>
          <a:custGeom>
            <a:avLst/>
            <a:gdLst/>
            <a:ahLst/>
            <a:cxnLst/>
            <a:rect l="l" t="t" r="r" b="b"/>
            <a:pathLst>
              <a:path w="397509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863" y="304050"/>
                </a:lnTo>
                <a:lnTo>
                  <a:pt x="387967" y="263645"/>
                </a:lnTo>
                <a:lnTo>
                  <a:pt x="397519" y="220695"/>
                </a:lnTo>
                <a:lnTo>
                  <a:pt x="397519" y="176896"/>
                </a:lnTo>
                <a:lnTo>
                  <a:pt x="387967" y="133945"/>
                </a:lnTo>
                <a:lnTo>
                  <a:pt x="368863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725638" y="5506642"/>
            <a:ext cx="504692" cy="504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768741" y="5560193"/>
            <a:ext cx="397547" cy="3975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768741" y="556019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82" y="0"/>
                </a:moveTo>
                <a:lnTo>
                  <a:pt x="176865" y="0"/>
                </a:lnTo>
                <a:lnTo>
                  <a:pt x="133897" y="9562"/>
                </a:lnTo>
                <a:lnTo>
                  <a:pt x="93480" y="28686"/>
                </a:lnTo>
                <a:lnTo>
                  <a:pt x="57312" y="57373"/>
                </a:lnTo>
                <a:lnTo>
                  <a:pt x="28656" y="93534"/>
                </a:lnTo>
                <a:lnTo>
                  <a:pt x="9552" y="133940"/>
                </a:lnTo>
                <a:lnTo>
                  <a:pt x="0" y="176892"/>
                </a:lnTo>
                <a:lnTo>
                  <a:pt x="0" y="220694"/>
                </a:lnTo>
                <a:lnTo>
                  <a:pt x="9552" y="263646"/>
                </a:lnTo>
                <a:lnTo>
                  <a:pt x="28656" y="304052"/>
                </a:lnTo>
                <a:lnTo>
                  <a:pt x="57312" y="340213"/>
                </a:lnTo>
                <a:lnTo>
                  <a:pt x="93480" y="368903"/>
                </a:lnTo>
                <a:lnTo>
                  <a:pt x="133897" y="388030"/>
                </a:lnTo>
                <a:lnTo>
                  <a:pt x="176865" y="397594"/>
                </a:lnTo>
                <a:lnTo>
                  <a:pt x="220682" y="397594"/>
                </a:lnTo>
                <a:lnTo>
                  <a:pt x="263649" y="388030"/>
                </a:lnTo>
                <a:lnTo>
                  <a:pt x="304067" y="368903"/>
                </a:lnTo>
                <a:lnTo>
                  <a:pt x="340235" y="340213"/>
                </a:lnTo>
                <a:lnTo>
                  <a:pt x="368891" y="304052"/>
                </a:lnTo>
                <a:lnTo>
                  <a:pt x="387995" y="263646"/>
                </a:lnTo>
                <a:lnTo>
                  <a:pt x="397547" y="220694"/>
                </a:lnTo>
                <a:lnTo>
                  <a:pt x="397547" y="176892"/>
                </a:lnTo>
                <a:lnTo>
                  <a:pt x="387995" y="133940"/>
                </a:lnTo>
                <a:lnTo>
                  <a:pt x="368891" y="93534"/>
                </a:lnTo>
                <a:lnTo>
                  <a:pt x="340235" y="57373"/>
                </a:lnTo>
                <a:lnTo>
                  <a:pt x="304067" y="28686"/>
                </a:lnTo>
                <a:lnTo>
                  <a:pt x="263649" y="9562"/>
                </a:lnTo>
                <a:lnTo>
                  <a:pt x="220682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766461" y="6803681"/>
            <a:ext cx="483750" cy="483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809565" y="6825822"/>
            <a:ext cx="397547" cy="397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809565" y="6825822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82" y="0"/>
                </a:moveTo>
                <a:lnTo>
                  <a:pt x="176865" y="0"/>
                </a:lnTo>
                <a:lnTo>
                  <a:pt x="133897" y="9563"/>
                </a:lnTo>
                <a:lnTo>
                  <a:pt x="93480" y="28690"/>
                </a:lnTo>
                <a:lnTo>
                  <a:pt x="57312" y="57381"/>
                </a:lnTo>
                <a:lnTo>
                  <a:pt x="28656" y="93541"/>
                </a:lnTo>
                <a:lnTo>
                  <a:pt x="9552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52" y="263645"/>
                </a:lnTo>
                <a:lnTo>
                  <a:pt x="28656" y="304050"/>
                </a:lnTo>
                <a:lnTo>
                  <a:pt x="57312" y="340210"/>
                </a:lnTo>
                <a:lnTo>
                  <a:pt x="93480" y="368901"/>
                </a:lnTo>
                <a:lnTo>
                  <a:pt x="133897" y="388028"/>
                </a:lnTo>
                <a:lnTo>
                  <a:pt x="176865" y="397591"/>
                </a:lnTo>
                <a:lnTo>
                  <a:pt x="220682" y="397591"/>
                </a:lnTo>
                <a:lnTo>
                  <a:pt x="263649" y="388028"/>
                </a:lnTo>
                <a:lnTo>
                  <a:pt x="304067" y="368901"/>
                </a:lnTo>
                <a:lnTo>
                  <a:pt x="340235" y="340210"/>
                </a:lnTo>
                <a:lnTo>
                  <a:pt x="368891" y="304050"/>
                </a:lnTo>
                <a:lnTo>
                  <a:pt x="387995" y="263645"/>
                </a:lnTo>
                <a:lnTo>
                  <a:pt x="397547" y="220695"/>
                </a:lnTo>
                <a:lnTo>
                  <a:pt x="397547" y="176896"/>
                </a:lnTo>
                <a:lnTo>
                  <a:pt x="387995" y="133945"/>
                </a:lnTo>
                <a:lnTo>
                  <a:pt x="368891" y="93541"/>
                </a:lnTo>
                <a:lnTo>
                  <a:pt x="340235" y="57381"/>
                </a:lnTo>
                <a:lnTo>
                  <a:pt x="304067" y="28690"/>
                </a:lnTo>
                <a:lnTo>
                  <a:pt x="263649" y="9563"/>
                </a:lnTo>
                <a:lnTo>
                  <a:pt x="220682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241272" y="4950980"/>
            <a:ext cx="2891838" cy="29235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309333" y="4998284"/>
            <a:ext cx="2755900" cy="2787650"/>
          </a:xfrm>
          <a:custGeom>
            <a:avLst/>
            <a:gdLst/>
            <a:ahLst/>
            <a:cxnLst/>
            <a:rect l="l" t="t" r="r" b="b"/>
            <a:pathLst>
              <a:path w="2755900" h="2787650">
                <a:moveTo>
                  <a:pt x="2352148" y="408020"/>
                </a:moveTo>
                <a:lnTo>
                  <a:pt x="2385077" y="442471"/>
                </a:lnTo>
                <a:lnTo>
                  <a:pt x="2416606" y="477766"/>
                </a:lnTo>
                <a:lnTo>
                  <a:pt x="2446733" y="513869"/>
                </a:lnTo>
                <a:lnTo>
                  <a:pt x="2475459" y="550742"/>
                </a:lnTo>
                <a:lnTo>
                  <a:pt x="2502784" y="588349"/>
                </a:lnTo>
                <a:lnTo>
                  <a:pt x="2528708" y="626653"/>
                </a:lnTo>
                <a:lnTo>
                  <a:pt x="2553230" y="665618"/>
                </a:lnTo>
                <a:lnTo>
                  <a:pt x="2576351" y="705206"/>
                </a:lnTo>
                <a:lnTo>
                  <a:pt x="2598071" y="745381"/>
                </a:lnTo>
                <a:lnTo>
                  <a:pt x="2618389" y="786107"/>
                </a:lnTo>
                <a:lnTo>
                  <a:pt x="2637306" y="827347"/>
                </a:lnTo>
                <a:lnTo>
                  <a:pt x="2654822" y="869063"/>
                </a:lnTo>
                <a:lnTo>
                  <a:pt x="2670937" y="911220"/>
                </a:lnTo>
                <a:lnTo>
                  <a:pt x="2685650" y="953781"/>
                </a:lnTo>
                <a:lnTo>
                  <a:pt x="2698962" y="996708"/>
                </a:lnTo>
                <a:lnTo>
                  <a:pt x="2710873" y="1039966"/>
                </a:lnTo>
                <a:lnTo>
                  <a:pt x="2721383" y="1083517"/>
                </a:lnTo>
                <a:lnTo>
                  <a:pt x="2730491" y="1127325"/>
                </a:lnTo>
                <a:lnTo>
                  <a:pt x="2738198" y="1171354"/>
                </a:lnTo>
                <a:lnTo>
                  <a:pt x="2744504" y="1215565"/>
                </a:lnTo>
                <a:lnTo>
                  <a:pt x="2749408" y="1259924"/>
                </a:lnTo>
                <a:lnTo>
                  <a:pt x="2752911" y="1304393"/>
                </a:lnTo>
                <a:lnTo>
                  <a:pt x="2755013" y="1348935"/>
                </a:lnTo>
                <a:lnTo>
                  <a:pt x="2755714" y="1393513"/>
                </a:lnTo>
                <a:lnTo>
                  <a:pt x="2755013" y="1438092"/>
                </a:lnTo>
                <a:lnTo>
                  <a:pt x="2752911" y="1482634"/>
                </a:lnTo>
                <a:lnTo>
                  <a:pt x="2749408" y="1527103"/>
                </a:lnTo>
                <a:lnTo>
                  <a:pt x="2744504" y="1571461"/>
                </a:lnTo>
                <a:lnTo>
                  <a:pt x="2738198" y="1615673"/>
                </a:lnTo>
                <a:lnTo>
                  <a:pt x="2730491" y="1659701"/>
                </a:lnTo>
                <a:lnTo>
                  <a:pt x="2721383" y="1703509"/>
                </a:lnTo>
                <a:lnTo>
                  <a:pt x="2710873" y="1747061"/>
                </a:lnTo>
                <a:lnTo>
                  <a:pt x="2698962" y="1790319"/>
                </a:lnTo>
                <a:lnTo>
                  <a:pt x="2685650" y="1833246"/>
                </a:lnTo>
                <a:lnTo>
                  <a:pt x="2670937" y="1875807"/>
                </a:lnTo>
                <a:lnTo>
                  <a:pt x="2654822" y="1917964"/>
                </a:lnTo>
                <a:lnTo>
                  <a:pt x="2637306" y="1959680"/>
                </a:lnTo>
                <a:lnTo>
                  <a:pt x="2618389" y="2000920"/>
                </a:lnTo>
                <a:lnTo>
                  <a:pt x="2598071" y="2041646"/>
                </a:lnTo>
                <a:lnTo>
                  <a:pt x="2576351" y="2081822"/>
                </a:lnTo>
                <a:lnTo>
                  <a:pt x="2553230" y="2121410"/>
                </a:lnTo>
                <a:lnTo>
                  <a:pt x="2528708" y="2160375"/>
                </a:lnTo>
                <a:lnTo>
                  <a:pt x="2502784" y="2198679"/>
                </a:lnTo>
                <a:lnTo>
                  <a:pt x="2475459" y="2236286"/>
                </a:lnTo>
                <a:lnTo>
                  <a:pt x="2446733" y="2273159"/>
                </a:lnTo>
                <a:lnTo>
                  <a:pt x="2416606" y="2309262"/>
                </a:lnTo>
                <a:lnTo>
                  <a:pt x="2385077" y="2344558"/>
                </a:lnTo>
                <a:lnTo>
                  <a:pt x="2352148" y="2379009"/>
                </a:lnTo>
                <a:lnTo>
                  <a:pt x="2317354" y="2413011"/>
                </a:lnTo>
                <a:lnTo>
                  <a:pt x="2281692" y="2445534"/>
                </a:lnTo>
                <a:lnTo>
                  <a:pt x="2245199" y="2476580"/>
                </a:lnTo>
                <a:lnTo>
                  <a:pt x="2207913" y="2506147"/>
                </a:lnTo>
                <a:lnTo>
                  <a:pt x="2169874" y="2534235"/>
                </a:lnTo>
                <a:lnTo>
                  <a:pt x="2131120" y="2560845"/>
                </a:lnTo>
                <a:lnTo>
                  <a:pt x="2091690" y="2585977"/>
                </a:lnTo>
                <a:lnTo>
                  <a:pt x="2051622" y="2609631"/>
                </a:lnTo>
                <a:lnTo>
                  <a:pt x="2010955" y="2631806"/>
                </a:lnTo>
                <a:lnTo>
                  <a:pt x="1969728" y="2652502"/>
                </a:lnTo>
                <a:lnTo>
                  <a:pt x="1927979" y="2671721"/>
                </a:lnTo>
                <a:lnTo>
                  <a:pt x="1885747" y="2689461"/>
                </a:lnTo>
                <a:lnTo>
                  <a:pt x="1843071" y="2705723"/>
                </a:lnTo>
                <a:lnTo>
                  <a:pt x="1799989" y="2720506"/>
                </a:lnTo>
                <a:lnTo>
                  <a:pt x="1756540" y="2733811"/>
                </a:lnTo>
                <a:lnTo>
                  <a:pt x="1712762" y="2745638"/>
                </a:lnTo>
                <a:lnTo>
                  <a:pt x="1668695" y="2755986"/>
                </a:lnTo>
                <a:lnTo>
                  <a:pt x="1624376" y="2764857"/>
                </a:lnTo>
                <a:lnTo>
                  <a:pt x="1579845" y="2772248"/>
                </a:lnTo>
                <a:lnTo>
                  <a:pt x="1535139" y="2778162"/>
                </a:lnTo>
                <a:lnTo>
                  <a:pt x="1490299" y="2782597"/>
                </a:lnTo>
                <a:lnTo>
                  <a:pt x="1445362" y="2785553"/>
                </a:lnTo>
                <a:lnTo>
                  <a:pt x="1400367" y="2787032"/>
                </a:lnTo>
                <a:lnTo>
                  <a:pt x="1355353" y="2787032"/>
                </a:lnTo>
                <a:lnTo>
                  <a:pt x="1310358" y="2785553"/>
                </a:lnTo>
                <a:lnTo>
                  <a:pt x="1265420" y="2782597"/>
                </a:lnTo>
                <a:lnTo>
                  <a:pt x="1220580" y="2778162"/>
                </a:lnTo>
                <a:lnTo>
                  <a:pt x="1175875" y="2772248"/>
                </a:lnTo>
                <a:lnTo>
                  <a:pt x="1131343" y="2764857"/>
                </a:lnTo>
                <a:lnTo>
                  <a:pt x="1087024" y="2755986"/>
                </a:lnTo>
                <a:lnTo>
                  <a:pt x="1042957" y="2745638"/>
                </a:lnTo>
                <a:lnTo>
                  <a:pt x="999179" y="2733811"/>
                </a:lnTo>
                <a:lnTo>
                  <a:pt x="955730" y="2720506"/>
                </a:lnTo>
                <a:lnTo>
                  <a:pt x="912647" y="2705723"/>
                </a:lnTo>
                <a:lnTo>
                  <a:pt x="869971" y="2689461"/>
                </a:lnTo>
                <a:lnTo>
                  <a:pt x="827738" y="2671721"/>
                </a:lnTo>
                <a:lnTo>
                  <a:pt x="785989" y="2652502"/>
                </a:lnTo>
                <a:lnTo>
                  <a:pt x="744762" y="2631806"/>
                </a:lnTo>
                <a:lnTo>
                  <a:pt x="704094" y="2609631"/>
                </a:lnTo>
                <a:lnTo>
                  <a:pt x="664026" y="2585977"/>
                </a:lnTo>
                <a:lnTo>
                  <a:pt x="624595" y="2560845"/>
                </a:lnTo>
                <a:lnTo>
                  <a:pt x="585841" y="2534235"/>
                </a:lnTo>
                <a:lnTo>
                  <a:pt x="547802" y="2506147"/>
                </a:lnTo>
                <a:lnTo>
                  <a:pt x="510515" y="2476580"/>
                </a:lnTo>
                <a:lnTo>
                  <a:pt x="474022" y="2445534"/>
                </a:lnTo>
                <a:lnTo>
                  <a:pt x="438359" y="2413011"/>
                </a:lnTo>
                <a:lnTo>
                  <a:pt x="403565" y="2379009"/>
                </a:lnTo>
                <a:lnTo>
                  <a:pt x="370635" y="2344558"/>
                </a:lnTo>
                <a:lnTo>
                  <a:pt x="339107" y="2309262"/>
                </a:lnTo>
                <a:lnTo>
                  <a:pt x="308979" y="2273159"/>
                </a:lnTo>
                <a:lnTo>
                  <a:pt x="280253" y="2236286"/>
                </a:lnTo>
                <a:lnTo>
                  <a:pt x="252929" y="2198679"/>
                </a:lnTo>
                <a:lnTo>
                  <a:pt x="227005" y="2160375"/>
                </a:lnTo>
                <a:lnTo>
                  <a:pt x="202483" y="2121410"/>
                </a:lnTo>
                <a:lnTo>
                  <a:pt x="179362" y="2081822"/>
                </a:lnTo>
                <a:lnTo>
                  <a:pt x="157642" y="2041646"/>
                </a:lnTo>
                <a:lnTo>
                  <a:pt x="137324" y="2000920"/>
                </a:lnTo>
                <a:lnTo>
                  <a:pt x="118407" y="1959680"/>
                </a:lnTo>
                <a:lnTo>
                  <a:pt x="100891" y="1917964"/>
                </a:lnTo>
                <a:lnTo>
                  <a:pt x="84776" y="1875807"/>
                </a:lnTo>
                <a:lnTo>
                  <a:pt x="70063" y="1833246"/>
                </a:lnTo>
                <a:lnTo>
                  <a:pt x="56751" y="1790319"/>
                </a:lnTo>
                <a:lnTo>
                  <a:pt x="44840" y="1747061"/>
                </a:lnTo>
                <a:lnTo>
                  <a:pt x="34331" y="1703509"/>
                </a:lnTo>
                <a:lnTo>
                  <a:pt x="25222" y="1659701"/>
                </a:lnTo>
                <a:lnTo>
                  <a:pt x="17515" y="1615673"/>
                </a:lnTo>
                <a:lnTo>
                  <a:pt x="11210" y="1571461"/>
                </a:lnTo>
                <a:lnTo>
                  <a:pt x="6305" y="1527103"/>
                </a:lnTo>
                <a:lnTo>
                  <a:pt x="2802" y="1482634"/>
                </a:lnTo>
                <a:lnTo>
                  <a:pt x="700" y="1438092"/>
                </a:lnTo>
                <a:lnTo>
                  <a:pt x="0" y="1393513"/>
                </a:lnTo>
                <a:lnTo>
                  <a:pt x="700" y="1348935"/>
                </a:lnTo>
                <a:lnTo>
                  <a:pt x="2802" y="1304393"/>
                </a:lnTo>
                <a:lnTo>
                  <a:pt x="6305" y="1259924"/>
                </a:lnTo>
                <a:lnTo>
                  <a:pt x="11210" y="1215565"/>
                </a:lnTo>
                <a:lnTo>
                  <a:pt x="17515" y="1171354"/>
                </a:lnTo>
                <a:lnTo>
                  <a:pt x="25222" y="1127325"/>
                </a:lnTo>
                <a:lnTo>
                  <a:pt x="34331" y="1083517"/>
                </a:lnTo>
                <a:lnTo>
                  <a:pt x="44840" y="1039966"/>
                </a:lnTo>
                <a:lnTo>
                  <a:pt x="56751" y="996708"/>
                </a:lnTo>
                <a:lnTo>
                  <a:pt x="70063" y="953781"/>
                </a:lnTo>
                <a:lnTo>
                  <a:pt x="84776" y="911220"/>
                </a:lnTo>
                <a:lnTo>
                  <a:pt x="100891" y="869063"/>
                </a:lnTo>
                <a:lnTo>
                  <a:pt x="118407" y="827347"/>
                </a:lnTo>
                <a:lnTo>
                  <a:pt x="137324" y="786107"/>
                </a:lnTo>
                <a:lnTo>
                  <a:pt x="157642" y="745381"/>
                </a:lnTo>
                <a:lnTo>
                  <a:pt x="179362" y="705206"/>
                </a:lnTo>
                <a:lnTo>
                  <a:pt x="202483" y="665618"/>
                </a:lnTo>
                <a:lnTo>
                  <a:pt x="227005" y="626653"/>
                </a:lnTo>
                <a:lnTo>
                  <a:pt x="252929" y="588349"/>
                </a:lnTo>
                <a:lnTo>
                  <a:pt x="280253" y="550742"/>
                </a:lnTo>
                <a:lnTo>
                  <a:pt x="308979" y="513869"/>
                </a:lnTo>
                <a:lnTo>
                  <a:pt x="339107" y="477766"/>
                </a:lnTo>
                <a:lnTo>
                  <a:pt x="370635" y="442471"/>
                </a:lnTo>
                <a:lnTo>
                  <a:pt x="403565" y="408020"/>
                </a:lnTo>
                <a:lnTo>
                  <a:pt x="438359" y="374018"/>
                </a:lnTo>
                <a:lnTo>
                  <a:pt x="474022" y="341495"/>
                </a:lnTo>
                <a:lnTo>
                  <a:pt x="510515" y="310450"/>
                </a:lnTo>
                <a:lnTo>
                  <a:pt x="547802" y="280883"/>
                </a:lnTo>
                <a:lnTo>
                  <a:pt x="585841" y="252795"/>
                </a:lnTo>
                <a:lnTo>
                  <a:pt x="624595" y="226185"/>
                </a:lnTo>
                <a:lnTo>
                  <a:pt x="664026" y="201053"/>
                </a:lnTo>
                <a:lnTo>
                  <a:pt x="704094" y="177400"/>
                </a:lnTo>
                <a:lnTo>
                  <a:pt x="744762" y="155225"/>
                </a:lnTo>
                <a:lnTo>
                  <a:pt x="785989" y="134528"/>
                </a:lnTo>
                <a:lnTo>
                  <a:pt x="827738" y="115310"/>
                </a:lnTo>
                <a:lnTo>
                  <a:pt x="869971" y="97570"/>
                </a:lnTo>
                <a:lnTo>
                  <a:pt x="912647" y="81308"/>
                </a:lnTo>
                <a:lnTo>
                  <a:pt x="955730" y="66525"/>
                </a:lnTo>
                <a:lnTo>
                  <a:pt x="999179" y="53220"/>
                </a:lnTo>
                <a:lnTo>
                  <a:pt x="1042957" y="41393"/>
                </a:lnTo>
                <a:lnTo>
                  <a:pt x="1087024" y="31045"/>
                </a:lnTo>
                <a:lnTo>
                  <a:pt x="1131343" y="22175"/>
                </a:lnTo>
                <a:lnTo>
                  <a:pt x="1175875" y="14783"/>
                </a:lnTo>
                <a:lnTo>
                  <a:pt x="1220580" y="8870"/>
                </a:lnTo>
                <a:lnTo>
                  <a:pt x="1265420" y="4435"/>
                </a:lnTo>
                <a:lnTo>
                  <a:pt x="1310358" y="1478"/>
                </a:lnTo>
                <a:lnTo>
                  <a:pt x="1355353" y="0"/>
                </a:lnTo>
                <a:lnTo>
                  <a:pt x="1400367" y="0"/>
                </a:lnTo>
                <a:lnTo>
                  <a:pt x="1445362" y="1478"/>
                </a:lnTo>
                <a:lnTo>
                  <a:pt x="1490299" y="4435"/>
                </a:lnTo>
                <a:lnTo>
                  <a:pt x="1535139" y="8870"/>
                </a:lnTo>
                <a:lnTo>
                  <a:pt x="1579845" y="14783"/>
                </a:lnTo>
                <a:lnTo>
                  <a:pt x="1624376" y="22175"/>
                </a:lnTo>
                <a:lnTo>
                  <a:pt x="1668695" y="31045"/>
                </a:lnTo>
                <a:lnTo>
                  <a:pt x="1712762" y="41393"/>
                </a:lnTo>
                <a:lnTo>
                  <a:pt x="1756540" y="53220"/>
                </a:lnTo>
                <a:lnTo>
                  <a:pt x="1799989" y="66525"/>
                </a:lnTo>
                <a:lnTo>
                  <a:pt x="1843071" y="81308"/>
                </a:lnTo>
                <a:lnTo>
                  <a:pt x="1885747" y="97570"/>
                </a:lnTo>
                <a:lnTo>
                  <a:pt x="1927979" y="115310"/>
                </a:lnTo>
                <a:lnTo>
                  <a:pt x="1969728" y="134528"/>
                </a:lnTo>
                <a:lnTo>
                  <a:pt x="2010955" y="155225"/>
                </a:lnTo>
                <a:lnTo>
                  <a:pt x="2051622" y="177400"/>
                </a:lnTo>
                <a:lnTo>
                  <a:pt x="2091690" y="201053"/>
                </a:lnTo>
                <a:lnTo>
                  <a:pt x="2131120" y="226185"/>
                </a:lnTo>
                <a:lnTo>
                  <a:pt x="2169874" y="252795"/>
                </a:lnTo>
                <a:lnTo>
                  <a:pt x="2207913" y="280883"/>
                </a:lnTo>
                <a:lnTo>
                  <a:pt x="2245199" y="310450"/>
                </a:lnTo>
                <a:lnTo>
                  <a:pt x="2281692" y="341495"/>
                </a:lnTo>
                <a:lnTo>
                  <a:pt x="2317354" y="374018"/>
                </a:lnTo>
                <a:lnTo>
                  <a:pt x="2352148" y="408020"/>
                </a:lnTo>
                <a:close/>
              </a:path>
            </a:pathLst>
          </a:custGeom>
          <a:ln w="52354">
            <a:solidFill>
              <a:srgbClr val="454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230815" y="3155851"/>
            <a:ext cx="3711688" cy="38308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299008" y="3202970"/>
            <a:ext cx="3575685" cy="3695065"/>
          </a:xfrm>
          <a:custGeom>
            <a:avLst/>
            <a:gdLst/>
            <a:ahLst/>
            <a:cxnLst/>
            <a:rect l="l" t="t" r="r" b="b"/>
            <a:pathLst>
              <a:path w="3575684" h="3695065">
                <a:moveTo>
                  <a:pt x="3051806" y="541075"/>
                </a:moveTo>
                <a:lnTo>
                  <a:pt x="3084525" y="575764"/>
                </a:lnTo>
                <a:lnTo>
                  <a:pt x="3116188" y="611110"/>
                </a:lnTo>
                <a:lnTo>
                  <a:pt x="3146796" y="647089"/>
                </a:lnTo>
                <a:lnTo>
                  <a:pt x="3176349" y="683682"/>
                </a:lnTo>
                <a:lnTo>
                  <a:pt x="3204846" y="720867"/>
                </a:lnTo>
                <a:lnTo>
                  <a:pt x="3232287" y="758621"/>
                </a:lnTo>
                <a:lnTo>
                  <a:pt x="3258674" y="796924"/>
                </a:lnTo>
                <a:lnTo>
                  <a:pt x="3284004" y="835754"/>
                </a:lnTo>
                <a:lnTo>
                  <a:pt x="3308279" y="875090"/>
                </a:lnTo>
                <a:lnTo>
                  <a:pt x="3331499" y="914910"/>
                </a:lnTo>
                <a:lnTo>
                  <a:pt x="3353664" y="955192"/>
                </a:lnTo>
                <a:lnTo>
                  <a:pt x="3374773" y="995915"/>
                </a:lnTo>
                <a:lnTo>
                  <a:pt x="3394826" y="1037058"/>
                </a:lnTo>
                <a:lnTo>
                  <a:pt x="3413824" y="1078598"/>
                </a:lnTo>
                <a:lnTo>
                  <a:pt x="3431767" y="1120516"/>
                </a:lnTo>
                <a:lnTo>
                  <a:pt x="3448654" y="1162788"/>
                </a:lnTo>
                <a:lnTo>
                  <a:pt x="3464486" y="1205393"/>
                </a:lnTo>
                <a:lnTo>
                  <a:pt x="3479262" y="1248311"/>
                </a:lnTo>
                <a:lnTo>
                  <a:pt x="3492983" y="1291518"/>
                </a:lnTo>
                <a:lnTo>
                  <a:pt x="3505648" y="1334995"/>
                </a:lnTo>
                <a:lnTo>
                  <a:pt x="3517258" y="1378719"/>
                </a:lnTo>
                <a:lnTo>
                  <a:pt x="3527812" y="1422669"/>
                </a:lnTo>
                <a:lnTo>
                  <a:pt x="3537311" y="1466824"/>
                </a:lnTo>
                <a:lnTo>
                  <a:pt x="3545755" y="1511161"/>
                </a:lnTo>
                <a:lnTo>
                  <a:pt x="3553143" y="1555659"/>
                </a:lnTo>
                <a:lnTo>
                  <a:pt x="3559476" y="1600298"/>
                </a:lnTo>
                <a:lnTo>
                  <a:pt x="3564753" y="1645054"/>
                </a:lnTo>
                <a:lnTo>
                  <a:pt x="3568975" y="1689908"/>
                </a:lnTo>
                <a:lnTo>
                  <a:pt x="3572141" y="1734837"/>
                </a:lnTo>
                <a:lnTo>
                  <a:pt x="3574252" y="1779819"/>
                </a:lnTo>
                <a:lnTo>
                  <a:pt x="3575307" y="1824834"/>
                </a:lnTo>
                <a:lnTo>
                  <a:pt x="3575307" y="1869860"/>
                </a:lnTo>
                <a:lnTo>
                  <a:pt x="3574252" y="1914875"/>
                </a:lnTo>
                <a:lnTo>
                  <a:pt x="3572141" y="1959857"/>
                </a:lnTo>
                <a:lnTo>
                  <a:pt x="3568975" y="2004786"/>
                </a:lnTo>
                <a:lnTo>
                  <a:pt x="3564753" y="2049640"/>
                </a:lnTo>
                <a:lnTo>
                  <a:pt x="3559476" y="2094396"/>
                </a:lnTo>
                <a:lnTo>
                  <a:pt x="3553143" y="2139035"/>
                </a:lnTo>
                <a:lnTo>
                  <a:pt x="3545755" y="2183533"/>
                </a:lnTo>
                <a:lnTo>
                  <a:pt x="3537311" y="2227871"/>
                </a:lnTo>
                <a:lnTo>
                  <a:pt x="3527812" y="2272025"/>
                </a:lnTo>
                <a:lnTo>
                  <a:pt x="3517258" y="2315975"/>
                </a:lnTo>
                <a:lnTo>
                  <a:pt x="3505648" y="2359699"/>
                </a:lnTo>
                <a:lnTo>
                  <a:pt x="3492983" y="2403176"/>
                </a:lnTo>
                <a:lnTo>
                  <a:pt x="3479262" y="2446384"/>
                </a:lnTo>
                <a:lnTo>
                  <a:pt x="3464486" y="2489301"/>
                </a:lnTo>
                <a:lnTo>
                  <a:pt x="3448654" y="2531907"/>
                </a:lnTo>
                <a:lnTo>
                  <a:pt x="3431767" y="2574179"/>
                </a:lnTo>
                <a:lnTo>
                  <a:pt x="3413824" y="2616096"/>
                </a:lnTo>
                <a:lnTo>
                  <a:pt x="3394826" y="2657637"/>
                </a:lnTo>
                <a:lnTo>
                  <a:pt x="3374773" y="2698780"/>
                </a:lnTo>
                <a:lnTo>
                  <a:pt x="3353664" y="2739503"/>
                </a:lnTo>
                <a:lnTo>
                  <a:pt x="3331499" y="2779785"/>
                </a:lnTo>
                <a:lnTo>
                  <a:pt x="3308279" y="2819605"/>
                </a:lnTo>
                <a:lnTo>
                  <a:pt x="3284004" y="2858941"/>
                </a:lnTo>
                <a:lnTo>
                  <a:pt x="3258674" y="2897771"/>
                </a:lnTo>
                <a:lnTo>
                  <a:pt x="3232287" y="2936074"/>
                </a:lnTo>
                <a:lnTo>
                  <a:pt x="3204846" y="2973829"/>
                </a:lnTo>
                <a:lnTo>
                  <a:pt x="3176349" y="3011014"/>
                </a:lnTo>
                <a:lnTo>
                  <a:pt x="3146796" y="3047607"/>
                </a:lnTo>
                <a:lnTo>
                  <a:pt x="3116188" y="3083586"/>
                </a:lnTo>
                <a:lnTo>
                  <a:pt x="3084525" y="3118932"/>
                </a:lnTo>
                <a:lnTo>
                  <a:pt x="3051806" y="3153621"/>
                </a:lnTo>
                <a:lnTo>
                  <a:pt x="3017689" y="3187966"/>
                </a:lnTo>
                <a:lnTo>
                  <a:pt x="2982916" y="3221185"/>
                </a:lnTo>
                <a:lnTo>
                  <a:pt x="2947511" y="3253278"/>
                </a:lnTo>
                <a:lnTo>
                  <a:pt x="2911493" y="3284245"/>
                </a:lnTo>
                <a:lnTo>
                  <a:pt x="2874886" y="3314086"/>
                </a:lnTo>
                <a:lnTo>
                  <a:pt x="2837711" y="3342800"/>
                </a:lnTo>
                <a:lnTo>
                  <a:pt x="2799990" y="3370389"/>
                </a:lnTo>
                <a:lnTo>
                  <a:pt x="2761744" y="3396851"/>
                </a:lnTo>
                <a:lnTo>
                  <a:pt x="2722997" y="3422188"/>
                </a:lnTo>
                <a:lnTo>
                  <a:pt x="2683768" y="3446398"/>
                </a:lnTo>
                <a:lnTo>
                  <a:pt x="2644081" y="3469483"/>
                </a:lnTo>
                <a:lnTo>
                  <a:pt x="2603958" y="3491441"/>
                </a:lnTo>
                <a:lnTo>
                  <a:pt x="2563419" y="3512273"/>
                </a:lnTo>
                <a:lnTo>
                  <a:pt x="2522487" y="3531979"/>
                </a:lnTo>
                <a:lnTo>
                  <a:pt x="2481184" y="3550560"/>
                </a:lnTo>
                <a:lnTo>
                  <a:pt x="2439531" y="3568014"/>
                </a:lnTo>
                <a:lnTo>
                  <a:pt x="2397550" y="3584342"/>
                </a:lnTo>
                <a:lnTo>
                  <a:pt x="2355264" y="3599544"/>
                </a:lnTo>
                <a:lnTo>
                  <a:pt x="2312694" y="3613619"/>
                </a:lnTo>
                <a:lnTo>
                  <a:pt x="2269862" y="3626569"/>
                </a:lnTo>
                <a:lnTo>
                  <a:pt x="2226789" y="3638393"/>
                </a:lnTo>
                <a:lnTo>
                  <a:pt x="2183499" y="3649090"/>
                </a:lnTo>
                <a:lnTo>
                  <a:pt x="2140011" y="3658662"/>
                </a:lnTo>
                <a:lnTo>
                  <a:pt x="2096349" y="3667108"/>
                </a:lnTo>
                <a:lnTo>
                  <a:pt x="2052534" y="3674427"/>
                </a:lnTo>
                <a:lnTo>
                  <a:pt x="2008587" y="3680620"/>
                </a:lnTo>
                <a:lnTo>
                  <a:pt x="1964532" y="3685688"/>
                </a:lnTo>
                <a:lnTo>
                  <a:pt x="1920389" y="3689629"/>
                </a:lnTo>
                <a:lnTo>
                  <a:pt x="1876181" y="3692444"/>
                </a:lnTo>
                <a:lnTo>
                  <a:pt x="1831929" y="3694133"/>
                </a:lnTo>
                <a:lnTo>
                  <a:pt x="1787655" y="3694696"/>
                </a:lnTo>
                <a:lnTo>
                  <a:pt x="1743381" y="3694133"/>
                </a:lnTo>
                <a:lnTo>
                  <a:pt x="1699129" y="3692444"/>
                </a:lnTo>
                <a:lnTo>
                  <a:pt x="1654921" y="3689629"/>
                </a:lnTo>
                <a:lnTo>
                  <a:pt x="1610778" y="3685688"/>
                </a:lnTo>
                <a:lnTo>
                  <a:pt x="1566722" y="3680620"/>
                </a:lnTo>
                <a:lnTo>
                  <a:pt x="1522776" y="3674427"/>
                </a:lnTo>
                <a:lnTo>
                  <a:pt x="1478961" y="3667108"/>
                </a:lnTo>
                <a:lnTo>
                  <a:pt x="1435299" y="3658662"/>
                </a:lnTo>
                <a:lnTo>
                  <a:pt x="1391811" y="3649090"/>
                </a:lnTo>
                <a:lnTo>
                  <a:pt x="1348520" y="3638393"/>
                </a:lnTo>
                <a:lnTo>
                  <a:pt x="1305447" y="3626569"/>
                </a:lnTo>
                <a:lnTo>
                  <a:pt x="1262615" y="3613619"/>
                </a:lnTo>
                <a:lnTo>
                  <a:pt x="1220045" y="3599544"/>
                </a:lnTo>
                <a:lnTo>
                  <a:pt x="1177758" y="3584342"/>
                </a:lnTo>
                <a:lnTo>
                  <a:pt x="1135778" y="3568014"/>
                </a:lnTo>
                <a:lnTo>
                  <a:pt x="1094125" y="3550560"/>
                </a:lnTo>
                <a:lnTo>
                  <a:pt x="1052821" y="3531979"/>
                </a:lnTo>
                <a:lnTo>
                  <a:pt x="1011889" y="3512273"/>
                </a:lnTo>
                <a:lnTo>
                  <a:pt x="971350" y="3491441"/>
                </a:lnTo>
                <a:lnTo>
                  <a:pt x="931226" y="3469483"/>
                </a:lnTo>
                <a:lnTo>
                  <a:pt x="891539" y="3446398"/>
                </a:lnTo>
                <a:lnTo>
                  <a:pt x="852310" y="3422188"/>
                </a:lnTo>
                <a:lnTo>
                  <a:pt x="813562" y="3396851"/>
                </a:lnTo>
                <a:lnTo>
                  <a:pt x="775317" y="3370389"/>
                </a:lnTo>
                <a:lnTo>
                  <a:pt x="737595" y="3342800"/>
                </a:lnTo>
                <a:lnTo>
                  <a:pt x="700420" y="3314086"/>
                </a:lnTo>
                <a:lnTo>
                  <a:pt x="663812" y="3284245"/>
                </a:lnTo>
                <a:lnTo>
                  <a:pt x="627794" y="3253278"/>
                </a:lnTo>
                <a:lnTo>
                  <a:pt x="592388" y="3221185"/>
                </a:lnTo>
                <a:lnTo>
                  <a:pt x="557615" y="3187966"/>
                </a:lnTo>
                <a:lnTo>
                  <a:pt x="523498" y="3153621"/>
                </a:lnTo>
                <a:lnTo>
                  <a:pt x="490779" y="3118932"/>
                </a:lnTo>
                <a:lnTo>
                  <a:pt x="459116" y="3083586"/>
                </a:lnTo>
                <a:lnTo>
                  <a:pt x="428508" y="3047607"/>
                </a:lnTo>
                <a:lnTo>
                  <a:pt x="398956" y="3011014"/>
                </a:lnTo>
                <a:lnTo>
                  <a:pt x="370459" y="2973829"/>
                </a:lnTo>
                <a:lnTo>
                  <a:pt x="343017" y="2936074"/>
                </a:lnTo>
                <a:lnTo>
                  <a:pt x="316631" y="2897771"/>
                </a:lnTo>
                <a:lnTo>
                  <a:pt x="291301" y="2858941"/>
                </a:lnTo>
                <a:lnTo>
                  <a:pt x="267026" y="2819605"/>
                </a:lnTo>
                <a:lnTo>
                  <a:pt x="243806" y="2779785"/>
                </a:lnTo>
                <a:lnTo>
                  <a:pt x="221642" y="2739503"/>
                </a:lnTo>
                <a:lnTo>
                  <a:pt x="200533" y="2698780"/>
                </a:lnTo>
                <a:lnTo>
                  <a:pt x="180480" y="2657637"/>
                </a:lnTo>
                <a:lnTo>
                  <a:pt x="161482" y="2616096"/>
                </a:lnTo>
                <a:lnTo>
                  <a:pt x="143539" y="2574179"/>
                </a:lnTo>
                <a:lnTo>
                  <a:pt x="126652" y="2531907"/>
                </a:lnTo>
                <a:lnTo>
                  <a:pt x="110821" y="2489301"/>
                </a:lnTo>
                <a:lnTo>
                  <a:pt x="96045" y="2446384"/>
                </a:lnTo>
                <a:lnTo>
                  <a:pt x="82324" y="2403176"/>
                </a:lnTo>
                <a:lnTo>
                  <a:pt x="69659" y="2359699"/>
                </a:lnTo>
                <a:lnTo>
                  <a:pt x="58049" y="2315975"/>
                </a:lnTo>
                <a:lnTo>
                  <a:pt x="47494" y="2272025"/>
                </a:lnTo>
                <a:lnTo>
                  <a:pt x="37995" y="2227871"/>
                </a:lnTo>
                <a:lnTo>
                  <a:pt x="29552" y="2183533"/>
                </a:lnTo>
                <a:lnTo>
                  <a:pt x="22164" y="2139035"/>
                </a:lnTo>
                <a:lnTo>
                  <a:pt x="15831" y="2094396"/>
                </a:lnTo>
                <a:lnTo>
                  <a:pt x="10554" y="2049640"/>
                </a:lnTo>
                <a:lnTo>
                  <a:pt x="6332" y="2004786"/>
                </a:lnTo>
                <a:lnTo>
                  <a:pt x="3166" y="1959857"/>
                </a:lnTo>
                <a:lnTo>
                  <a:pt x="1055" y="1914875"/>
                </a:lnTo>
                <a:lnTo>
                  <a:pt x="0" y="1869860"/>
                </a:lnTo>
                <a:lnTo>
                  <a:pt x="0" y="1824834"/>
                </a:lnTo>
                <a:lnTo>
                  <a:pt x="1055" y="1779819"/>
                </a:lnTo>
                <a:lnTo>
                  <a:pt x="3166" y="1734837"/>
                </a:lnTo>
                <a:lnTo>
                  <a:pt x="6332" y="1689908"/>
                </a:lnTo>
                <a:lnTo>
                  <a:pt x="10554" y="1645054"/>
                </a:lnTo>
                <a:lnTo>
                  <a:pt x="15831" y="1600298"/>
                </a:lnTo>
                <a:lnTo>
                  <a:pt x="22164" y="1555659"/>
                </a:lnTo>
                <a:lnTo>
                  <a:pt x="29552" y="1511161"/>
                </a:lnTo>
                <a:lnTo>
                  <a:pt x="37995" y="1466824"/>
                </a:lnTo>
                <a:lnTo>
                  <a:pt x="47494" y="1422669"/>
                </a:lnTo>
                <a:lnTo>
                  <a:pt x="58049" y="1378719"/>
                </a:lnTo>
                <a:lnTo>
                  <a:pt x="69659" y="1334995"/>
                </a:lnTo>
                <a:lnTo>
                  <a:pt x="82324" y="1291518"/>
                </a:lnTo>
                <a:lnTo>
                  <a:pt x="96045" y="1248311"/>
                </a:lnTo>
                <a:lnTo>
                  <a:pt x="110821" y="1205393"/>
                </a:lnTo>
                <a:lnTo>
                  <a:pt x="126652" y="1162788"/>
                </a:lnTo>
                <a:lnTo>
                  <a:pt x="143539" y="1120516"/>
                </a:lnTo>
                <a:lnTo>
                  <a:pt x="161482" y="1078598"/>
                </a:lnTo>
                <a:lnTo>
                  <a:pt x="180480" y="1037058"/>
                </a:lnTo>
                <a:lnTo>
                  <a:pt x="200533" y="995915"/>
                </a:lnTo>
                <a:lnTo>
                  <a:pt x="221642" y="955192"/>
                </a:lnTo>
                <a:lnTo>
                  <a:pt x="243806" y="914910"/>
                </a:lnTo>
                <a:lnTo>
                  <a:pt x="267026" y="875090"/>
                </a:lnTo>
                <a:lnTo>
                  <a:pt x="291301" y="835754"/>
                </a:lnTo>
                <a:lnTo>
                  <a:pt x="316631" y="796924"/>
                </a:lnTo>
                <a:lnTo>
                  <a:pt x="343017" y="758621"/>
                </a:lnTo>
                <a:lnTo>
                  <a:pt x="370459" y="720867"/>
                </a:lnTo>
                <a:lnTo>
                  <a:pt x="398956" y="683682"/>
                </a:lnTo>
                <a:lnTo>
                  <a:pt x="428508" y="647089"/>
                </a:lnTo>
                <a:lnTo>
                  <a:pt x="459116" y="611110"/>
                </a:lnTo>
                <a:lnTo>
                  <a:pt x="490779" y="575764"/>
                </a:lnTo>
                <a:lnTo>
                  <a:pt x="523498" y="541075"/>
                </a:lnTo>
                <a:lnTo>
                  <a:pt x="557615" y="506730"/>
                </a:lnTo>
                <a:lnTo>
                  <a:pt x="592388" y="473511"/>
                </a:lnTo>
                <a:lnTo>
                  <a:pt x="627794" y="441418"/>
                </a:lnTo>
                <a:lnTo>
                  <a:pt x="663812" y="410451"/>
                </a:lnTo>
                <a:lnTo>
                  <a:pt x="700420" y="380611"/>
                </a:lnTo>
                <a:lnTo>
                  <a:pt x="737595" y="351896"/>
                </a:lnTo>
                <a:lnTo>
                  <a:pt x="775317" y="324307"/>
                </a:lnTo>
                <a:lnTo>
                  <a:pt x="813562" y="297845"/>
                </a:lnTo>
                <a:lnTo>
                  <a:pt x="852310" y="272508"/>
                </a:lnTo>
                <a:lnTo>
                  <a:pt x="891539" y="248298"/>
                </a:lnTo>
                <a:lnTo>
                  <a:pt x="931226" y="225213"/>
                </a:lnTo>
                <a:lnTo>
                  <a:pt x="971350" y="203255"/>
                </a:lnTo>
                <a:lnTo>
                  <a:pt x="1011889" y="182423"/>
                </a:lnTo>
                <a:lnTo>
                  <a:pt x="1052821" y="162716"/>
                </a:lnTo>
                <a:lnTo>
                  <a:pt x="1094125" y="144136"/>
                </a:lnTo>
                <a:lnTo>
                  <a:pt x="1135778" y="126682"/>
                </a:lnTo>
                <a:lnTo>
                  <a:pt x="1177758" y="110354"/>
                </a:lnTo>
                <a:lnTo>
                  <a:pt x="1220045" y="95152"/>
                </a:lnTo>
                <a:lnTo>
                  <a:pt x="1262615" y="81076"/>
                </a:lnTo>
                <a:lnTo>
                  <a:pt x="1305447" y="68127"/>
                </a:lnTo>
                <a:lnTo>
                  <a:pt x="1348520" y="56303"/>
                </a:lnTo>
                <a:lnTo>
                  <a:pt x="1391811" y="45605"/>
                </a:lnTo>
                <a:lnTo>
                  <a:pt x="1435299" y="36034"/>
                </a:lnTo>
                <a:lnTo>
                  <a:pt x="1478961" y="27588"/>
                </a:lnTo>
                <a:lnTo>
                  <a:pt x="1522776" y="20269"/>
                </a:lnTo>
                <a:lnTo>
                  <a:pt x="1566722" y="14075"/>
                </a:lnTo>
                <a:lnTo>
                  <a:pt x="1610778" y="9008"/>
                </a:lnTo>
                <a:lnTo>
                  <a:pt x="1654921" y="5067"/>
                </a:lnTo>
                <a:lnTo>
                  <a:pt x="1699129" y="2252"/>
                </a:lnTo>
                <a:lnTo>
                  <a:pt x="1743381" y="563"/>
                </a:lnTo>
                <a:lnTo>
                  <a:pt x="1787655" y="0"/>
                </a:lnTo>
                <a:lnTo>
                  <a:pt x="1831929" y="563"/>
                </a:lnTo>
                <a:lnTo>
                  <a:pt x="1876181" y="2252"/>
                </a:lnTo>
                <a:lnTo>
                  <a:pt x="1920389" y="5067"/>
                </a:lnTo>
                <a:lnTo>
                  <a:pt x="1964532" y="9008"/>
                </a:lnTo>
                <a:lnTo>
                  <a:pt x="2008587" y="14075"/>
                </a:lnTo>
                <a:lnTo>
                  <a:pt x="2052534" y="20269"/>
                </a:lnTo>
                <a:lnTo>
                  <a:pt x="2096349" y="27588"/>
                </a:lnTo>
                <a:lnTo>
                  <a:pt x="2140011" y="36034"/>
                </a:lnTo>
                <a:lnTo>
                  <a:pt x="2183499" y="45605"/>
                </a:lnTo>
                <a:lnTo>
                  <a:pt x="2226789" y="56303"/>
                </a:lnTo>
                <a:lnTo>
                  <a:pt x="2269862" y="68127"/>
                </a:lnTo>
                <a:lnTo>
                  <a:pt x="2312694" y="81076"/>
                </a:lnTo>
                <a:lnTo>
                  <a:pt x="2355264" y="95152"/>
                </a:lnTo>
                <a:lnTo>
                  <a:pt x="2397550" y="110354"/>
                </a:lnTo>
                <a:lnTo>
                  <a:pt x="2439531" y="126682"/>
                </a:lnTo>
                <a:lnTo>
                  <a:pt x="2481184" y="144136"/>
                </a:lnTo>
                <a:lnTo>
                  <a:pt x="2522487" y="162716"/>
                </a:lnTo>
                <a:lnTo>
                  <a:pt x="2563419" y="182423"/>
                </a:lnTo>
                <a:lnTo>
                  <a:pt x="2603958" y="203255"/>
                </a:lnTo>
                <a:lnTo>
                  <a:pt x="2644081" y="225213"/>
                </a:lnTo>
                <a:lnTo>
                  <a:pt x="2683768" y="248298"/>
                </a:lnTo>
                <a:lnTo>
                  <a:pt x="2722997" y="272508"/>
                </a:lnTo>
                <a:lnTo>
                  <a:pt x="2761744" y="297845"/>
                </a:lnTo>
                <a:lnTo>
                  <a:pt x="2799990" y="324307"/>
                </a:lnTo>
                <a:lnTo>
                  <a:pt x="2837711" y="351896"/>
                </a:lnTo>
                <a:lnTo>
                  <a:pt x="2874886" y="380611"/>
                </a:lnTo>
                <a:lnTo>
                  <a:pt x="2911493" y="410451"/>
                </a:lnTo>
                <a:lnTo>
                  <a:pt x="2947511" y="441418"/>
                </a:lnTo>
                <a:lnTo>
                  <a:pt x="2982916" y="473511"/>
                </a:lnTo>
                <a:lnTo>
                  <a:pt x="3017689" y="506730"/>
                </a:lnTo>
                <a:lnTo>
                  <a:pt x="3051806" y="541075"/>
                </a:lnTo>
                <a:close/>
              </a:path>
            </a:pathLst>
          </a:custGeom>
          <a:ln w="52354">
            <a:solidFill>
              <a:srgbClr val="454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453801" y="6255687"/>
            <a:ext cx="483750" cy="4837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496932" y="6277828"/>
            <a:ext cx="397596" cy="3975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496932" y="6277828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065330" y="5428456"/>
            <a:ext cx="483750" cy="4837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108434" y="5450587"/>
            <a:ext cx="397547" cy="3976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108434" y="545058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82" y="0"/>
                </a:moveTo>
                <a:lnTo>
                  <a:pt x="176865" y="0"/>
                </a:lnTo>
                <a:lnTo>
                  <a:pt x="133897" y="9563"/>
                </a:lnTo>
                <a:lnTo>
                  <a:pt x="93480" y="28690"/>
                </a:lnTo>
                <a:lnTo>
                  <a:pt x="57312" y="57381"/>
                </a:lnTo>
                <a:lnTo>
                  <a:pt x="28656" y="93542"/>
                </a:lnTo>
                <a:lnTo>
                  <a:pt x="9552" y="133947"/>
                </a:lnTo>
                <a:lnTo>
                  <a:pt x="0" y="176900"/>
                </a:lnTo>
                <a:lnTo>
                  <a:pt x="0" y="220701"/>
                </a:lnTo>
                <a:lnTo>
                  <a:pt x="9552" y="263654"/>
                </a:lnTo>
                <a:lnTo>
                  <a:pt x="28656" y="304060"/>
                </a:lnTo>
                <a:lnTo>
                  <a:pt x="57312" y="340220"/>
                </a:lnTo>
                <a:lnTo>
                  <a:pt x="93480" y="368911"/>
                </a:lnTo>
                <a:lnTo>
                  <a:pt x="133897" y="388038"/>
                </a:lnTo>
                <a:lnTo>
                  <a:pt x="176865" y="397602"/>
                </a:lnTo>
                <a:lnTo>
                  <a:pt x="220682" y="397602"/>
                </a:lnTo>
                <a:lnTo>
                  <a:pt x="263649" y="388038"/>
                </a:lnTo>
                <a:lnTo>
                  <a:pt x="304067" y="368911"/>
                </a:lnTo>
                <a:lnTo>
                  <a:pt x="340235" y="340220"/>
                </a:lnTo>
                <a:lnTo>
                  <a:pt x="368891" y="304060"/>
                </a:lnTo>
                <a:lnTo>
                  <a:pt x="387995" y="263654"/>
                </a:lnTo>
                <a:lnTo>
                  <a:pt x="397547" y="220701"/>
                </a:lnTo>
                <a:lnTo>
                  <a:pt x="397547" y="176900"/>
                </a:lnTo>
                <a:lnTo>
                  <a:pt x="387995" y="133947"/>
                </a:lnTo>
                <a:lnTo>
                  <a:pt x="368891" y="93542"/>
                </a:lnTo>
                <a:lnTo>
                  <a:pt x="340235" y="57381"/>
                </a:lnTo>
                <a:lnTo>
                  <a:pt x="304067" y="28690"/>
                </a:lnTo>
                <a:lnTo>
                  <a:pt x="263649" y="9563"/>
                </a:lnTo>
                <a:lnTo>
                  <a:pt x="220682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722902" y="5428456"/>
            <a:ext cx="483750" cy="4837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766033" y="5450587"/>
            <a:ext cx="397596" cy="39760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766033" y="545058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95" y="0"/>
                </a:moveTo>
                <a:lnTo>
                  <a:pt x="176900" y="0"/>
                </a:lnTo>
                <a:lnTo>
                  <a:pt x="133954" y="9563"/>
                </a:lnTo>
                <a:lnTo>
                  <a:pt x="93551" y="28690"/>
                </a:lnTo>
                <a:lnTo>
                  <a:pt x="57388" y="57381"/>
                </a:lnTo>
                <a:lnTo>
                  <a:pt x="28694" y="93542"/>
                </a:lnTo>
                <a:lnTo>
                  <a:pt x="9564" y="133947"/>
                </a:lnTo>
                <a:lnTo>
                  <a:pt x="0" y="176900"/>
                </a:lnTo>
                <a:lnTo>
                  <a:pt x="0" y="220701"/>
                </a:lnTo>
                <a:lnTo>
                  <a:pt x="9564" y="263654"/>
                </a:lnTo>
                <a:lnTo>
                  <a:pt x="28694" y="304060"/>
                </a:lnTo>
                <a:lnTo>
                  <a:pt x="57388" y="340220"/>
                </a:lnTo>
                <a:lnTo>
                  <a:pt x="93551" y="368911"/>
                </a:lnTo>
                <a:lnTo>
                  <a:pt x="133954" y="388038"/>
                </a:lnTo>
                <a:lnTo>
                  <a:pt x="176900" y="397602"/>
                </a:lnTo>
                <a:lnTo>
                  <a:pt x="220695" y="397602"/>
                </a:lnTo>
                <a:lnTo>
                  <a:pt x="263642" y="388038"/>
                </a:lnTo>
                <a:lnTo>
                  <a:pt x="304045" y="368911"/>
                </a:lnTo>
                <a:lnTo>
                  <a:pt x="340207" y="340220"/>
                </a:lnTo>
                <a:lnTo>
                  <a:pt x="368902" y="304060"/>
                </a:lnTo>
                <a:lnTo>
                  <a:pt x="388031" y="263654"/>
                </a:lnTo>
                <a:lnTo>
                  <a:pt x="397596" y="220701"/>
                </a:lnTo>
                <a:lnTo>
                  <a:pt x="397596" y="176900"/>
                </a:lnTo>
                <a:lnTo>
                  <a:pt x="388031" y="133947"/>
                </a:lnTo>
                <a:lnTo>
                  <a:pt x="368902" y="93542"/>
                </a:lnTo>
                <a:lnTo>
                  <a:pt x="340207" y="57381"/>
                </a:lnTo>
                <a:lnTo>
                  <a:pt x="304045" y="28690"/>
                </a:lnTo>
                <a:lnTo>
                  <a:pt x="263642" y="9563"/>
                </a:lnTo>
                <a:lnTo>
                  <a:pt x="220695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598865" y="4356206"/>
            <a:ext cx="504692" cy="504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641892" y="4409757"/>
            <a:ext cx="397596" cy="3975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641892" y="440975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95" y="0"/>
                </a:moveTo>
                <a:lnTo>
                  <a:pt x="176900" y="0"/>
                </a:lnTo>
                <a:lnTo>
                  <a:pt x="133954" y="9562"/>
                </a:lnTo>
                <a:lnTo>
                  <a:pt x="93551" y="28686"/>
                </a:lnTo>
                <a:lnTo>
                  <a:pt x="57388" y="57373"/>
                </a:lnTo>
                <a:lnTo>
                  <a:pt x="28694" y="93537"/>
                </a:lnTo>
                <a:lnTo>
                  <a:pt x="9564" y="133944"/>
                </a:lnTo>
                <a:lnTo>
                  <a:pt x="0" y="176897"/>
                </a:lnTo>
                <a:lnTo>
                  <a:pt x="0" y="220697"/>
                </a:lnTo>
                <a:lnTo>
                  <a:pt x="9564" y="263648"/>
                </a:lnTo>
                <a:lnTo>
                  <a:pt x="28694" y="304052"/>
                </a:lnTo>
                <a:lnTo>
                  <a:pt x="57388" y="340213"/>
                </a:lnTo>
                <a:lnTo>
                  <a:pt x="93551" y="368903"/>
                </a:lnTo>
                <a:lnTo>
                  <a:pt x="133954" y="388030"/>
                </a:lnTo>
                <a:lnTo>
                  <a:pt x="176900" y="397594"/>
                </a:lnTo>
                <a:lnTo>
                  <a:pt x="220695" y="397594"/>
                </a:lnTo>
                <a:lnTo>
                  <a:pt x="263642" y="388030"/>
                </a:lnTo>
                <a:lnTo>
                  <a:pt x="304045" y="368903"/>
                </a:lnTo>
                <a:lnTo>
                  <a:pt x="340207" y="340213"/>
                </a:lnTo>
                <a:lnTo>
                  <a:pt x="368902" y="304052"/>
                </a:lnTo>
                <a:lnTo>
                  <a:pt x="388031" y="263648"/>
                </a:lnTo>
                <a:lnTo>
                  <a:pt x="397596" y="220697"/>
                </a:lnTo>
                <a:lnTo>
                  <a:pt x="397596" y="176897"/>
                </a:lnTo>
                <a:lnTo>
                  <a:pt x="388031" y="133944"/>
                </a:lnTo>
                <a:lnTo>
                  <a:pt x="368902" y="93537"/>
                </a:lnTo>
                <a:lnTo>
                  <a:pt x="340207" y="57373"/>
                </a:lnTo>
                <a:lnTo>
                  <a:pt x="304045" y="28686"/>
                </a:lnTo>
                <a:lnTo>
                  <a:pt x="263642" y="9562"/>
                </a:lnTo>
                <a:lnTo>
                  <a:pt x="220695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064463" y="5962136"/>
            <a:ext cx="483750" cy="4837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107490" y="5984267"/>
            <a:ext cx="397596" cy="39759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107490" y="5984267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739" y="0"/>
                </a:moveTo>
                <a:lnTo>
                  <a:pt x="176933" y="0"/>
                </a:lnTo>
                <a:lnTo>
                  <a:pt x="133972" y="9563"/>
                </a:lnTo>
                <a:lnTo>
                  <a:pt x="93556" y="28690"/>
                </a:lnTo>
                <a:lnTo>
                  <a:pt x="57388" y="57381"/>
                </a:lnTo>
                <a:lnTo>
                  <a:pt x="28694" y="93542"/>
                </a:lnTo>
                <a:lnTo>
                  <a:pt x="9564" y="133947"/>
                </a:lnTo>
                <a:lnTo>
                  <a:pt x="0" y="176900"/>
                </a:lnTo>
                <a:lnTo>
                  <a:pt x="0" y="220701"/>
                </a:lnTo>
                <a:lnTo>
                  <a:pt x="9564" y="263654"/>
                </a:lnTo>
                <a:lnTo>
                  <a:pt x="28694" y="304060"/>
                </a:lnTo>
                <a:lnTo>
                  <a:pt x="57388" y="340220"/>
                </a:lnTo>
                <a:lnTo>
                  <a:pt x="93556" y="368907"/>
                </a:lnTo>
                <a:lnTo>
                  <a:pt x="133972" y="388032"/>
                </a:lnTo>
                <a:lnTo>
                  <a:pt x="176933" y="397594"/>
                </a:lnTo>
                <a:lnTo>
                  <a:pt x="220739" y="397594"/>
                </a:lnTo>
                <a:lnTo>
                  <a:pt x="263688" y="388032"/>
                </a:lnTo>
                <a:lnTo>
                  <a:pt x="304078" y="368907"/>
                </a:lnTo>
                <a:lnTo>
                  <a:pt x="340207" y="340220"/>
                </a:lnTo>
                <a:lnTo>
                  <a:pt x="368902" y="304060"/>
                </a:lnTo>
                <a:lnTo>
                  <a:pt x="388031" y="263654"/>
                </a:lnTo>
                <a:lnTo>
                  <a:pt x="397596" y="220701"/>
                </a:lnTo>
                <a:lnTo>
                  <a:pt x="397596" y="176900"/>
                </a:lnTo>
                <a:lnTo>
                  <a:pt x="388031" y="133947"/>
                </a:lnTo>
                <a:lnTo>
                  <a:pt x="368902" y="93542"/>
                </a:lnTo>
                <a:lnTo>
                  <a:pt x="340207" y="57381"/>
                </a:lnTo>
                <a:lnTo>
                  <a:pt x="304078" y="28690"/>
                </a:lnTo>
                <a:lnTo>
                  <a:pt x="263688" y="9563"/>
                </a:lnTo>
                <a:lnTo>
                  <a:pt x="220739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004927" y="3624249"/>
            <a:ext cx="504692" cy="504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048058" y="3677803"/>
            <a:ext cx="397596" cy="3975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048058" y="367780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004927" y="5095995"/>
            <a:ext cx="504692" cy="5046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7048058" y="5149549"/>
            <a:ext cx="397596" cy="3975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048058" y="5149549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844797" y="3624249"/>
            <a:ext cx="504692" cy="504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887824" y="3677803"/>
            <a:ext cx="397596" cy="3975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887824" y="3677803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739" y="0"/>
                </a:moveTo>
                <a:lnTo>
                  <a:pt x="176933" y="0"/>
                </a:lnTo>
                <a:lnTo>
                  <a:pt x="133972" y="9563"/>
                </a:lnTo>
                <a:lnTo>
                  <a:pt x="93556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56" y="368901"/>
                </a:lnTo>
                <a:lnTo>
                  <a:pt x="133972" y="388028"/>
                </a:lnTo>
                <a:lnTo>
                  <a:pt x="176933" y="397591"/>
                </a:lnTo>
                <a:lnTo>
                  <a:pt x="220739" y="397591"/>
                </a:lnTo>
                <a:lnTo>
                  <a:pt x="263688" y="388028"/>
                </a:lnTo>
                <a:lnTo>
                  <a:pt x="304078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78" y="28690"/>
                </a:lnTo>
                <a:lnTo>
                  <a:pt x="263688" y="9563"/>
                </a:lnTo>
                <a:lnTo>
                  <a:pt x="220739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567633" y="4251497"/>
            <a:ext cx="504692" cy="5046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610659" y="4305051"/>
            <a:ext cx="397596" cy="3975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610659" y="43050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220695" y="0"/>
                </a:moveTo>
                <a:lnTo>
                  <a:pt x="176900" y="0"/>
                </a:lnTo>
                <a:lnTo>
                  <a:pt x="133954" y="9563"/>
                </a:lnTo>
                <a:lnTo>
                  <a:pt x="93551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51" y="368901"/>
                </a:lnTo>
                <a:lnTo>
                  <a:pt x="133954" y="388028"/>
                </a:lnTo>
                <a:lnTo>
                  <a:pt x="176900" y="397591"/>
                </a:lnTo>
                <a:lnTo>
                  <a:pt x="220695" y="397591"/>
                </a:lnTo>
                <a:lnTo>
                  <a:pt x="263642" y="388028"/>
                </a:lnTo>
                <a:lnTo>
                  <a:pt x="304045" y="368901"/>
                </a:lnTo>
                <a:lnTo>
                  <a:pt x="340207" y="340210"/>
                </a:lnTo>
                <a:lnTo>
                  <a:pt x="368902" y="304050"/>
                </a:lnTo>
                <a:lnTo>
                  <a:pt x="388031" y="263645"/>
                </a:lnTo>
                <a:lnTo>
                  <a:pt x="397596" y="220695"/>
                </a:lnTo>
                <a:lnTo>
                  <a:pt x="397596" y="176896"/>
                </a:lnTo>
                <a:lnTo>
                  <a:pt x="388031" y="133945"/>
                </a:lnTo>
                <a:lnTo>
                  <a:pt x="368902" y="93541"/>
                </a:lnTo>
                <a:lnTo>
                  <a:pt x="340207" y="57381"/>
                </a:lnTo>
                <a:lnTo>
                  <a:pt x="304045" y="28690"/>
                </a:lnTo>
                <a:lnTo>
                  <a:pt x="263642" y="9563"/>
                </a:lnTo>
                <a:lnTo>
                  <a:pt x="220695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426768" y="6267195"/>
            <a:ext cx="504692" cy="5046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469900" y="6320749"/>
            <a:ext cx="397519" cy="3975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469900" y="6320749"/>
            <a:ext cx="397510" cy="398145"/>
          </a:xfrm>
          <a:custGeom>
            <a:avLst/>
            <a:gdLst/>
            <a:ahLst/>
            <a:cxnLst/>
            <a:rect l="l" t="t" r="r" b="b"/>
            <a:pathLst>
              <a:path w="397509" h="398145">
                <a:moveTo>
                  <a:pt x="220662" y="0"/>
                </a:moveTo>
                <a:lnTo>
                  <a:pt x="176856" y="0"/>
                </a:lnTo>
                <a:lnTo>
                  <a:pt x="133908" y="9563"/>
                </a:lnTo>
                <a:lnTo>
                  <a:pt x="93518" y="28690"/>
                </a:lnTo>
                <a:lnTo>
                  <a:pt x="57388" y="57381"/>
                </a:lnTo>
                <a:lnTo>
                  <a:pt x="28694" y="93541"/>
                </a:lnTo>
                <a:lnTo>
                  <a:pt x="9564" y="133945"/>
                </a:lnTo>
                <a:lnTo>
                  <a:pt x="0" y="176896"/>
                </a:lnTo>
                <a:lnTo>
                  <a:pt x="0" y="220695"/>
                </a:lnTo>
                <a:lnTo>
                  <a:pt x="9564" y="263645"/>
                </a:lnTo>
                <a:lnTo>
                  <a:pt x="28694" y="304050"/>
                </a:lnTo>
                <a:lnTo>
                  <a:pt x="57388" y="340210"/>
                </a:lnTo>
                <a:lnTo>
                  <a:pt x="93518" y="368901"/>
                </a:lnTo>
                <a:lnTo>
                  <a:pt x="133908" y="388028"/>
                </a:lnTo>
                <a:lnTo>
                  <a:pt x="176856" y="397591"/>
                </a:lnTo>
                <a:lnTo>
                  <a:pt x="220662" y="397591"/>
                </a:lnTo>
                <a:lnTo>
                  <a:pt x="263624" y="388028"/>
                </a:lnTo>
                <a:lnTo>
                  <a:pt x="304039" y="368901"/>
                </a:lnTo>
                <a:lnTo>
                  <a:pt x="340207" y="340210"/>
                </a:lnTo>
                <a:lnTo>
                  <a:pt x="368863" y="304050"/>
                </a:lnTo>
                <a:lnTo>
                  <a:pt x="387967" y="263645"/>
                </a:lnTo>
                <a:lnTo>
                  <a:pt x="397519" y="220695"/>
                </a:lnTo>
                <a:lnTo>
                  <a:pt x="397519" y="176896"/>
                </a:lnTo>
                <a:lnTo>
                  <a:pt x="387967" y="133945"/>
                </a:lnTo>
                <a:lnTo>
                  <a:pt x="368863" y="93541"/>
                </a:lnTo>
                <a:lnTo>
                  <a:pt x="340207" y="57381"/>
                </a:lnTo>
                <a:lnTo>
                  <a:pt x="304039" y="28690"/>
                </a:lnTo>
                <a:lnTo>
                  <a:pt x="263624" y="9563"/>
                </a:lnTo>
                <a:lnTo>
                  <a:pt x="220662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51" y="2475659"/>
            <a:ext cx="6131560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70">
                <a:solidFill>
                  <a:srgbClr val="666666"/>
                </a:solidFill>
                <a:latin typeface="Calibri"/>
                <a:cs typeface="Calibri"/>
              </a:rPr>
              <a:t>INTRODUCTION </a:t>
            </a:r>
            <a:r>
              <a:rPr dirty="0" sz="2850" spc="35">
                <a:solidFill>
                  <a:srgbClr val="666666"/>
                </a:solidFill>
                <a:latin typeface="Calibri"/>
                <a:cs typeface="Calibri"/>
              </a:rPr>
              <a:t>TO </a:t>
            </a:r>
            <a:r>
              <a:rPr dirty="0" sz="2850" spc="25">
                <a:solidFill>
                  <a:srgbClr val="666666"/>
                </a:solidFill>
                <a:latin typeface="Calibri"/>
                <a:cs typeface="Calibri"/>
              </a:rPr>
              <a:t>MACHINE</a:t>
            </a:r>
            <a:r>
              <a:rPr dirty="0" sz="2850" spc="-3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850" spc="40">
                <a:solidFill>
                  <a:srgbClr val="666666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5165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82" y="0"/>
                </a:moveTo>
                <a:lnTo>
                  <a:pt x="0" y="298210"/>
                </a:lnTo>
                <a:lnTo>
                  <a:pt x="119755" y="1432186"/>
                </a:lnTo>
                <a:lnTo>
                  <a:pt x="856696" y="1837902"/>
                </a:lnTo>
                <a:lnTo>
                  <a:pt x="1575187" y="1432186"/>
                </a:lnTo>
                <a:lnTo>
                  <a:pt x="1713403" y="298210"/>
                </a:lnTo>
                <a:lnTo>
                  <a:pt x="847482" y="0"/>
                </a:lnTo>
                <a:close/>
              </a:path>
            </a:pathLst>
          </a:custGeom>
          <a:solidFill>
            <a:srgbClr val="33AA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094" y="115462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71822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4" y="0"/>
                </a:moveTo>
                <a:lnTo>
                  <a:pt x="41894" y="5396"/>
                </a:lnTo>
                <a:lnTo>
                  <a:pt x="20091" y="20111"/>
                </a:lnTo>
                <a:lnTo>
                  <a:pt x="5390" y="41938"/>
                </a:lnTo>
                <a:lnTo>
                  <a:pt x="0" y="68668"/>
                </a:lnTo>
                <a:lnTo>
                  <a:pt x="5390" y="95397"/>
                </a:lnTo>
                <a:lnTo>
                  <a:pt x="20091" y="117224"/>
                </a:lnTo>
                <a:lnTo>
                  <a:pt x="41894" y="131940"/>
                </a:lnTo>
                <a:lnTo>
                  <a:pt x="68594" y="137336"/>
                </a:lnTo>
                <a:lnTo>
                  <a:pt x="95296" y="131940"/>
                </a:lnTo>
                <a:lnTo>
                  <a:pt x="117103" y="117224"/>
                </a:lnTo>
                <a:lnTo>
                  <a:pt x="131807" y="95397"/>
                </a:lnTo>
                <a:lnTo>
                  <a:pt x="137200" y="68668"/>
                </a:lnTo>
                <a:lnTo>
                  <a:pt x="131807" y="41938"/>
                </a:lnTo>
                <a:lnTo>
                  <a:pt x="117103" y="20111"/>
                </a:lnTo>
                <a:lnTo>
                  <a:pt x="95296" y="5396"/>
                </a:lnTo>
                <a:lnTo>
                  <a:pt x="6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71816" y="99425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68599" y="0"/>
                </a:moveTo>
                <a:lnTo>
                  <a:pt x="95301" y="5396"/>
                </a:lnTo>
                <a:lnTo>
                  <a:pt x="117107" y="20113"/>
                </a:lnTo>
                <a:lnTo>
                  <a:pt x="131808" y="41940"/>
                </a:lnTo>
                <a:lnTo>
                  <a:pt x="137199" y="68669"/>
                </a:lnTo>
                <a:lnTo>
                  <a:pt x="131808" y="95398"/>
                </a:lnTo>
                <a:lnTo>
                  <a:pt x="117107" y="117225"/>
                </a:lnTo>
                <a:lnTo>
                  <a:pt x="95301" y="131942"/>
                </a:lnTo>
                <a:lnTo>
                  <a:pt x="68599" y="137338"/>
                </a:lnTo>
                <a:lnTo>
                  <a:pt x="41897" y="131942"/>
                </a:lnTo>
                <a:lnTo>
                  <a:pt x="20092" y="117225"/>
                </a:lnTo>
                <a:lnTo>
                  <a:pt x="5391" y="95398"/>
                </a:lnTo>
                <a:lnTo>
                  <a:pt x="0" y="68669"/>
                </a:lnTo>
                <a:lnTo>
                  <a:pt x="5391" y="41940"/>
                </a:lnTo>
                <a:lnTo>
                  <a:pt x="20092" y="20113"/>
                </a:lnTo>
                <a:lnTo>
                  <a:pt x="41897" y="5396"/>
                </a:lnTo>
                <a:lnTo>
                  <a:pt x="68599" y="0"/>
                </a:lnTo>
                <a:close/>
              </a:path>
            </a:pathLst>
          </a:custGeom>
          <a:ln w="946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66671" y="5355636"/>
            <a:ext cx="6358890" cy="138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700" spc="-390" b="1">
                <a:solidFill>
                  <a:srgbClr val="3A3A3A"/>
                </a:solidFill>
                <a:latin typeface="Book Antiqua"/>
                <a:cs typeface="Book Antiqua"/>
              </a:rPr>
              <a:t>Let’s</a:t>
            </a:r>
            <a:r>
              <a:rPr dirty="0" sz="8700" spc="-800" b="1">
                <a:solidFill>
                  <a:srgbClr val="3A3A3A"/>
                </a:solidFill>
                <a:latin typeface="Book Antiqua"/>
                <a:cs typeface="Book Antiqua"/>
              </a:rPr>
              <a:t> </a:t>
            </a:r>
            <a:r>
              <a:rPr dirty="0" sz="8700" spc="-204" b="1">
                <a:solidFill>
                  <a:srgbClr val="3A3A3A"/>
                </a:solidFill>
                <a:latin typeface="Book Antiqua"/>
                <a:cs typeface="Book Antiqua"/>
              </a:rPr>
              <a:t>practice!</a:t>
            </a:r>
            <a:endParaRPr sz="8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60"/>
              <a:t>What </a:t>
            </a:r>
            <a:r>
              <a:rPr dirty="0" spc="125"/>
              <a:t>is</a:t>
            </a:r>
            <a:r>
              <a:rPr dirty="0" spc="-1310"/>
              <a:t> </a:t>
            </a:r>
            <a:r>
              <a:rPr dirty="0" spc="-120"/>
              <a:t>Machine </a:t>
            </a:r>
            <a:r>
              <a:rPr dirty="0" spc="10"/>
              <a:t>Learning?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468541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122" y="4580175"/>
            <a:ext cx="1055687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Construct/use </a:t>
            </a:r>
            <a:r>
              <a:rPr dirty="0" sz="4500" spc="-5">
                <a:solidFill>
                  <a:srgbClr val="3A3A3A"/>
                </a:solidFill>
                <a:latin typeface="Calibri"/>
                <a:cs typeface="Calibri"/>
              </a:rPr>
              <a:t>algorithms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that </a:t>
            </a:r>
            <a:r>
              <a:rPr dirty="0" sz="4500" spc="-80" b="1">
                <a:solidFill>
                  <a:srgbClr val="3A3A3A"/>
                </a:solidFill>
                <a:latin typeface="Calibri"/>
                <a:cs typeface="Calibri"/>
              </a:rPr>
              <a:t>learn </a:t>
            </a:r>
            <a:r>
              <a:rPr dirty="0" sz="4500" spc="-85">
                <a:solidFill>
                  <a:srgbClr val="3A3A3A"/>
                </a:solidFill>
                <a:latin typeface="Calibri"/>
                <a:cs typeface="Calibri"/>
              </a:rPr>
              <a:t>from</a:t>
            </a:r>
            <a:r>
              <a:rPr dirty="0" sz="4500" spc="-5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55">
                <a:solidFill>
                  <a:srgbClr val="3A3A3A"/>
                </a:solidFill>
                <a:latin typeface="Calibri"/>
                <a:cs typeface="Calibri"/>
              </a:rPr>
              <a:t>data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3098" y="6177822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4" h="0">
                <a:moveTo>
                  <a:pt x="0" y="0"/>
                </a:moveTo>
                <a:lnTo>
                  <a:pt x="774664" y="0"/>
                </a:lnTo>
                <a:lnTo>
                  <a:pt x="832254" y="0"/>
                </a:lnTo>
              </a:path>
            </a:pathLst>
          </a:custGeom>
          <a:ln w="115179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07767" y="595793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0" y="0"/>
                </a:moveTo>
                <a:lnTo>
                  <a:pt x="0" y="439777"/>
                </a:lnTo>
                <a:lnTo>
                  <a:pt x="439777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71902" y="585815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006" y="5752914"/>
            <a:ext cx="406463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135">
                <a:solidFill>
                  <a:srgbClr val="3A3A3A"/>
                </a:solidFill>
                <a:latin typeface="Calibri"/>
                <a:cs typeface="Calibri"/>
              </a:rPr>
              <a:t>More</a:t>
            </a:r>
            <a:r>
              <a:rPr dirty="0" sz="4500" spc="-2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0">
                <a:solidFill>
                  <a:srgbClr val="3A3A3A"/>
                </a:solidFill>
                <a:latin typeface="Calibri"/>
                <a:cs typeface="Calibri"/>
              </a:rPr>
              <a:t>information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2620" y="5824656"/>
            <a:ext cx="4243070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15">
                <a:latin typeface="Calibri"/>
                <a:cs typeface="Calibri"/>
              </a:rPr>
              <a:t>Higher</a:t>
            </a:r>
            <a:r>
              <a:rPr dirty="0" sz="4100" spc="-220">
                <a:latin typeface="Calibri"/>
                <a:cs typeface="Calibri"/>
              </a:rPr>
              <a:t> </a:t>
            </a:r>
            <a:r>
              <a:rPr dirty="0" sz="4100" spc="-70" b="1">
                <a:latin typeface="Calibri"/>
                <a:cs typeface="Calibri"/>
              </a:rPr>
              <a:t>performance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33098" y="7443176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4" h="0">
                <a:moveTo>
                  <a:pt x="0" y="0"/>
                </a:moveTo>
                <a:lnTo>
                  <a:pt x="774664" y="0"/>
                </a:lnTo>
                <a:lnTo>
                  <a:pt x="832254" y="0"/>
                </a:lnTo>
              </a:path>
            </a:pathLst>
          </a:custGeom>
          <a:ln w="115179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07767" y="7223287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0" y="0"/>
                </a:moveTo>
                <a:lnTo>
                  <a:pt x="0" y="439777"/>
                </a:lnTo>
                <a:lnTo>
                  <a:pt x="439777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80384" y="7123509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1477" y="7019892"/>
            <a:ext cx="4202430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Previous</a:t>
            </a:r>
            <a:r>
              <a:rPr dirty="0" sz="4500" spc="-19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10">
                <a:solidFill>
                  <a:srgbClr val="3A3A3A"/>
                </a:solidFill>
                <a:latin typeface="Calibri"/>
                <a:cs typeface="Calibri"/>
              </a:rPr>
              <a:t>solutions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2620" y="7081163"/>
            <a:ext cx="230949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20">
                <a:latin typeface="Calibri"/>
                <a:cs typeface="Calibri"/>
              </a:rPr>
              <a:t>Experien</a:t>
            </a:r>
            <a:r>
              <a:rPr dirty="0" sz="4100" spc="-85">
                <a:latin typeface="Calibri"/>
                <a:cs typeface="Calibri"/>
              </a:rPr>
              <a:t>c</a:t>
            </a:r>
            <a:r>
              <a:rPr dirty="0" sz="4100" spc="-114">
                <a:latin typeface="Calibri"/>
                <a:cs typeface="Calibri"/>
              </a:rPr>
              <a:t>e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699" y="7512555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122" y="7407314"/>
            <a:ext cx="9324340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70">
                <a:solidFill>
                  <a:srgbClr val="3A3A3A"/>
                </a:solidFill>
                <a:latin typeface="Calibri"/>
                <a:cs typeface="Calibri"/>
              </a:rPr>
              <a:t>Task </a:t>
            </a:r>
            <a:r>
              <a:rPr dirty="0" sz="4500" spc="-45">
                <a:solidFill>
                  <a:srgbClr val="3A3A3A"/>
                </a:solidFill>
                <a:latin typeface="Calibri"/>
                <a:cs typeface="Calibri"/>
              </a:rPr>
              <a:t>for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computer </a:t>
            </a:r>
            <a:r>
              <a:rPr dirty="0" sz="4500" spc="160">
                <a:solidFill>
                  <a:srgbClr val="3A3A3A"/>
                </a:solidFill>
                <a:latin typeface="Calibri"/>
                <a:cs typeface="Calibri"/>
              </a:rPr>
              <a:t>=</a:t>
            </a:r>
            <a:r>
              <a:rPr dirty="0" sz="4500" spc="-5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70" b="1">
                <a:solidFill>
                  <a:srgbClr val="3A3A3A"/>
                </a:solidFill>
                <a:latin typeface="Calibri"/>
                <a:cs typeface="Calibri"/>
              </a:rPr>
              <a:t>label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unseen </a:t>
            </a:r>
            <a:r>
              <a:rPr dirty="0" sz="4500" spc="-90">
                <a:solidFill>
                  <a:srgbClr val="3A3A3A"/>
                </a:solidFill>
                <a:latin typeface="Calibri"/>
                <a:cs typeface="Calibri"/>
              </a:rPr>
              <a:t>square: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6100" y="4941032"/>
            <a:ext cx="2360200" cy="2355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94632" y="4998622"/>
            <a:ext cx="2203450" cy="2199005"/>
          </a:xfrm>
          <a:custGeom>
            <a:avLst/>
            <a:gdLst/>
            <a:ahLst/>
            <a:cxnLst/>
            <a:rect l="l" t="t" r="r" b="b"/>
            <a:pathLst>
              <a:path w="2203450" h="2199004">
                <a:moveTo>
                  <a:pt x="0" y="0"/>
                </a:moveTo>
                <a:lnTo>
                  <a:pt x="2203126" y="0"/>
                </a:lnTo>
                <a:lnTo>
                  <a:pt x="2203126" y="2198885"/>
                </a:lnTo>
                <a:lnTo>
                  <a:pt x="0" y="2198885"/>
                </a:lnTo>
                <a:lnTo>
                  <a:pt x="0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94632" y="4998622"/>
            <a:ext cx="2203450" cy="2199005"/>
          </a:xfrm>
          <a:custGeom>
            <a:avLst/>
            <a:gdLst/>
            <a:ahLst/>
            <a:cxnLst/>
            <a:rect l="l" t="t" r="r" b="b"/>
            <a:pathLst>
              <a:path w="2203450" h="2199004">
                <a:moveTo>
                  <a:pt x="0" y="0"/>
                </a:moveTo>
                <a:lnTo>
                  <a:pt x="2203137" y="0"/>
                </a:lnTo>
                <a:lnTo>
                  <a:pt x="2203137" y="2198885"/>
                </a:lnTo>
                <a:lnTo>
                  <a:pt x="0" y="2198885"/>
                </a:lnTo>
                <a:lnTo>
                  <a:pt x="0" y="0"/>
                </a:lnTo>
                <a:close/>
              </a:path>
            </a:pathLst>
          </a:custGeom>
          <a:ln w="7329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40821" y="5642215"/>
            <a:ext cx="937932" cy="911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41928" y="5753803"/>
            <a:ext cx="714763" cy="688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41928" y="5753803"/>
            <a:ext cx="715010" cy="688975"/>
          </a:xfrm>
          <a:custGeom>
            <a:avLst/>
            <a:gdLst/>
            <a:ahLst/>
            <a:cxnLst/>
            <a:rect l="l" t="t" r="r" b="b"/>
            <a:pathLst>
              <a:path w="715010" h="688975">
                <a:moveTo>
                  <a:pt x="0" y="0"/>
                </a:moveTo>
                <a:lnTo>
                  <a:pt x="714763" y="0"/>
                </a:lnTo>
                <a:lnTo>
                  <a:pt x="714763" y="688534"/>
                </a:lnTo>
                <a:lnTo>
                  <a:pt x="0" y="688534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41928" y="5753803"/>
            <a:ext cx="715010" cy="688975"/>
          </a:xfrm>
          <a:custGeom>
            <a:avLst/>
            <a:gdLst/>
            <a:ahLst/>
            <a:cxnLst/>
            <a:rect l="l" t="t" r="r" b="b"/>
            <a:pathLst>
              <a:path w="715010" h="688975">
                <a:moveTo>
                  <a:pt x="0" y="0"/>
                </a:moveTo>
                <a:lnTo>
                  <a:pt x="714759" y="0"/>
                </a:lnTo>
                <a:lnTo>
                  <a:pt x="714759" y="688537"/>
                </a:lnTo>
                <a:lnTo>
                  <a:pt x="0" y="688537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22309" y="5336141"/>
            <a:ext cx="1523848" cy="1523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06076" y="5430379"/>
            <a:ext cx="1335383" cy="1335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06076" y="5430379"/>
            <a:ext cx="1335405" cy="1335405"/>
          </a:xfrm>
          <a:custGeom>
            <a:avLst/>
            <a:gdLst/>
            <a:ahLst/>
            <a:cxnLst/>
            <a:rect l="l" t="t" r="r" b="b"/>
            <a:pathLst>
              <a:path w="1335404" h="1335404">
                <a:moveTo>
                  <a:pt x="0" y="0"/>
                </a:moveTo>
                <a:lnTo>
                  <a:pt x="1335383" y="0"/>
                </a:lnTo>
                <a:lnTo>
                  <a:pt x="1335383" y="1335372"/>
                </a:lnTo>
                <a:lnTo>
                  <a:pt x="0" y="1335372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06076" y="5430379"/>
            <a:ext cx="1335405" cy="1335405"/>
          </a:xfrm>
          <a:custGeom>
            <a:avLst/>
            <a:gdLst/>
            <a:ahLst/>
            <a:cxnLst/>
            <a:rect l="l" t="t" r="r" b="b"/>
            <a:pathLst>
              <a:path w="1335404" h="1335404">
                <a:moveTo>
                  <a:pt x="0" y="0"/>
                </a:moveTo>
                <a:lnTo>
                  <a:pt x="1335372" y="0"/>
                </a:lnTo>
                <a:lnTo>
                  <a:pt x="1335372" y="1335372"/>
                </a:lnTo>
                <a:lnTo>
                  <a:pt x="0" y="1335372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76512" y="5675269"/>
            <a:ext cx="871822" cy="84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44572" y="5753803"/>
            <a:ext cx="715010" cy="688975"/>
          </a:xfrm>
          <a:custGeom>
            <a:avLst/>
            <a:gdLst/>
            <a:ahLst/>
            <a:cxnLst/>
            <a:rect l="l" t="t" r="r" b="b"/>
            <a:pathLst>
              <a:path w="715009" h="688975">
                <a:moveTo>
                  <a:pt x="0" y="0"/>
                </a:moveTo>
                <a:lnTo>
                  <a:pt x="714742" y="0"/>
                </a:lnTo>
                <a:lnTo>
                  <a:pt x="714742" y="688534"/>
                </a:lnTo>
                <a:lnTo>
                  <a:pt x="0" y="688534"/>
                </a:lnTo>
                <a:lnTo>
                  <a:pt x="0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44572" y="5753803"/>
            <a:ext cx="715010" cy="688975"/>
          </a:xfrm>
          <a:custGeom>
            <a:avLst/>
            <a:gdLst/>
            <a:ahLst/>
            <a:cxnLst/>
            <a:rect l="l" t="t" r="r" b="b"/>
            <a:pathLst>
              <a:path w="715009" h="688975">
                <a:moveTo>
                  <a:pt x="0" y="0"/>
                </a:moveTo>
                <a:lnTo>
                  <a:pt x="714759" y="0"/>
                </a:lnTo>
                <a:lnTo>
                  <a:pt x="714759" y="688537"/>
                </a:lnTo>
                <a:lnTo>
                  <a:pt x="0" y="688537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87441" y="8322919"/>
            <a:ext cx="1622086" cy="1431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60737" y="8406686"/>
            <a:ext cx="1454785" cy="1264285"/>
          </a:xfrm>
          <a:custGeom>
            <a:avLst/>
            <a:gdLst/>
            <a:ahLst/>
            <a:cxnLst/>
            <a:rect l="l" t="t" r="r" b="b"/>
            <a:pathLst>
              <a:path w="1454785" h="1264284">
                <a:moveTo>
                  <a:pt x="0" y="0"/>
                </a:moveTo>
                <a:lnTo>
                  <a:pt x="1454552" y="0"/>
                </a:lnTo>
                <a:lnTo>
                  <a:pt x="1454552" y="1263930"/>
                </a:lnTo>
                <a:lnTo>
                  <a:pt x="0" y="1263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60737" y="8406686"/>
            <a:ext cx="1454785" cy="1264285"/>
          </a:xfrm>
          <a:prstGeom prst="rect">
            <a:avLst/>
          </a:prstGeom>
          <a:ln w="628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440690">
              <a:lnSpc>
                <a:spcPct val="100000"/>
              </a:lnSpc>
              <a:spcBef>
                <a:spcPts val="250"/>
              </a:spcBef>
            </a:pPr>
            <a:r>
              <a:rPr dirty="0" sz="7050" spc="-10">
                <a:solidFill>
                  <a:srgbClr val="5D0D44"/>
                </a:solidFill>
                <a:latin typeface="Arial"/>
                <a:cs typeface="Arial"/>
              </a:rPr>
              <a:t>?</a:t>
            </a:r>
            <a:endParaRPr sz="7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72815" y="3427330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4" h="0">
                <a:moveTo>
                  <a:pt x="0" y="0"/>
                </a:moveTo>
                <a:lnTo>
                  <a:pt x="774664" y="0"/>
                </a:lnTo>
                <a:lnTo>
                  <a:pt x="832254" y="0"/>
                </a:lnTo>
              </a:path>
            </a:pathLst>
          </a:custGeom>
          <a:ln w="115179">
            <a:solidFill>
              <a:srgbClr val="475F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47483" y="3207441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0" y="0"/>
                </a:moveTo>
                <a:lnTo>
                  <a:pt x="0" y="439777"/>
                </a:lnTo>
                <a:lnTo>
                  <a:pt x="439829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475F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70551" y="3139064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71006" y="3030484"/>
            <a:ext cx="643826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Label </a:t>
            </a:r>
            <a:r>
              <a:rPr dirty="0" sz="4500" spc="-75">
                <a:solidFill>
                  <a:srgbClr val="3A3A3A"/>
                </a:solidFill>
                <a:latin typeface="Calibri"/>
                <a:cs typeface="Calibri"/>
              </a:rPr>
              <a:t>squares: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size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and</a:t>
            </a:r>
            <a:r>
              <a:rPr dirty="0" sz="4500" spc="-51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edge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69152" y="3018459"/>
            <a:ext cx="111061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75" b="1">
                <a:latin typeface="Calibri"/>
                <a:cs typeface="Calibri"/>
              </a:rPr>
              <a:t>c</a:t>
            </a:r>
            <a:r>
              <a:rPr dirty="0" sz="4100" spc="-35" b="1">
                <a:latin typeface="Calibri"/>
                <a:cs typeface="Calibri"/>
              </a:rPr>
              <a:t>olor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2280" y="4120490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9122" y="4014747"/>
            <a:ext cx="9380855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45">
                <a:solidFill>
                  <a:srgbClr val="3A3A3A"/>
                </a:solidFill>
                <a:latin typeface="Calibri"/>
                <a:cs typeface="Calibri"/>
              </a:rPr>
              <a:t>Earlier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observations </a:t>
            </a:r>
            <a:r>
              <a:rPr dirty="0" sz="4500" spc="-55">
                <a:solidFill>
                  <a:srgbClr val="3A3A3A"/>
                </a:solidFill>
                <a:latin typeface="Calibri"/>
                <a:cs typeface="Calibri"/>
              </a:rPr>
              <a:t>(labeled </a:t>
            </a:r>
            <a:r>
              <a:rPr dirty="0" sz="4500" spc="-25">
                <a:solidFill>
                  <a:srgbClr val="3A3A3A"/>
                </a:solidFill>
                <a:latin typeface="Calibri"/>
                <a:cs typeface="Calibri"/>
              </a:rPr>
              <a:t>by</a:t>
            </a:r>
            <a:r>
              <a:rPr dirty="0" sz="4500" spc="-4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70">
                <a:solidFill>
                  <a:srgbClr val="3A3A3A"/>
                </a:solidFill>
                <a:latin typeface="Calibri"/>
                <a:cs typeface="Calibri"/>
              </a:rPr>
              <a:t>humans):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0765" y="10126172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55826" y="10025036"/>
            <a:ext cx="5124450" cy="720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spc="-60">
                <a:solidFill>
                  <a:srgbClr val="3A3A3A"/>
                </a:solidFill>
                <a:latin typeface="Calibri"/>
                <a:cs typeface="Calibri"/>
              </a:rPr>
              <a:t>Result: </a:t>
            </a:r>
            <a:r>
              <a:rPr dirty="0" sz="4500" spc="30">
                <a:solidFill>
                  <a:srgbClr val="3A3A3A"/>
                </a:solidFill>
                <a:latin typeface="Calibri"/>
                <a:cs typeface="Calibri"/>
              </a:rPr>
              <a:t>right </a:t>
            </a:r>
            <a:r>
              <a:rPr dirty="0" sz="4500" spc="-50">
                <a:solidFill>
                  <a:srgbClr val="3A3A3A"/>
                </a:solidFill>
                <a:latin typeface="Calibri"/>
                <a:cs typeface="Calibri"/>
              </a:rPr>
              <a:t>or</a:t>
            </a:r>
            <a:r>
              <a:rPr dirty="0" sz="4500" spc="-42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65">
                <a:solidFill>
                  <a:srgbClr val="3A3A3A"/>
                </a:solidFill>
                <a:latin typeface="Calibri"/>
                <a:cs typeface="Calibri"/>
              </a:rPr>
              <a:t>wrong!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Input</a:t>
            </a:r>
            <a:r>
              <a:rPr dirty="0" spc="-605"/>
              <a:t> </a:t>
            </a:r>
            <a:r>
              <a:rPr dirty="0" spc="-15"/>
              <a:t>Knowledge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2975" y="2800125"/>
            <a:ext cx="7246620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In </a:t>
            </a:r>
            <a:r>
              <a:rPr dirty="0" sz="4500" spc="-75">
                <a:solidFill>
                  <a:srgbClr val="3A3A3A"/>
                </a:solidFill>
                <a:latin typeface="Calibri"/>
                <a:cs typeface="Calibri"/>
              </a:rPr>
              <a:t>example: </a:t>
            </a:r>
            <a:r>
              <a:rPr dirty="0" sz="4500" spc="-30">
                <a:solidFill>
                  <a:srgbClr val="3A3A3A"/>
                </a:solidFill>
                <a:latin typeface="Calibri"/>
                <a:cs typeface="Calibri"/>
              </a:rPr>
              <a:t>pre-labeled</a:t>
            </a:r>
            <a:r>
              <a:rPr dirty="0" sz="4500" spc="-35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60">
                <a:solidFill>
                  <a:srgbClr val="3A3A3A"/>
                </a:solidFill>
                <a:latin typeface="Calibri"/>
                <a:cs typeface="Calibri"/>
              </a:rPr>
              <a:t>squares</a:t>
            </a:r>
            <a:endParaRPr sz="45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99077" y="3151736"/>
          <a:ext cx="6090285" cy="483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038"/>
                <a:gridCol w="2009038"/>
                <a:gridCol w="2009038"/>
              </a:tblGrid>
              <a:tr h="1200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dirty="0" sz="2950" spc="-10">
                          <a:latin typeface="Calibri"/>
                          <a:cs typeface="Calibri"/>
                        </a:rPr>
                        <a:t>size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412">
                      <a:solidFill>
                        <a:srgbClr val="164F86"/>
                      </a:solidFill>
                      <a:prstDash val="solid"/>
                    </a:lnL>
                    <a:lnR w="31412">
                      <a:solidFill>
                        <a:srgbClr val="164F86"/>
                      </a:solidFill>
                      <a:prstDash val="solid"/>
                    </a:lnR>
                    <a:lnT w="41883">
                      <a:solidFill>
                        <a:srgbClr val="2685A2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dirty="0" sz="2950" spc="-15">
                          <a:latin typeface="Calibri"/>
                          <a:cs typeface="Calibri"/>
                        </a:rPr>
                        <a:t>edge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412">
                      <a:solidFill>
                        <a:srgbClr val="164F86"/>
                      </a:solidFill>
                      <a:prstDash val="solid"/>
                    </a:lnL>
                    <a:lnR w="31412">
                      <a:solidFill>
                        <a:srgbClr val="164F86"/>
                      </a:solidFill>
                      <a:prstDash val="solid"/>
                    </a:lnR>
                    <a:lnT w="41883">
                      <a:solidFill>
                        <a:srgbClr val="2685A2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  <a:solidFill>
                      <a:srgbClr val="33A9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dirty="0" sz="2950" spc="-10">
                          <a:latin typeface="Calibri"/>
                          <a:cs typeface="Calibri"/>
                        </a:rPr>
                        <a:t>color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1412">
                      <a:solidFill>
                        <a:srgbClr val="164F86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41883">
                      <a:solidFill>
                        <a:srgbClr val="2685A2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  <a:solidFill>
                      <a:srgbClr val="33A9CC"/>
                    </a:solidFill>
                  </a:tcPr>
                </a:tc>
              </a:tr>
              <a:tr h="1200487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2560"/>
                        </a:spcBef>
                      </a:pPr>
                      <a:r>
                        <a:rPr dirty="0" sz="2950" spc="-20">
                          <a:latin typeface="Calibri"/>
                          <a:cs typeface="Calibri"/>
                        </a:rPr>
                        <a:t>small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60"/>
                        </a:spcBef>
                      </a:pPr>
                      <a:r>
                        <a:rPr dirty="0" sz="2950" spc="-35">
                          <a:latin typeface="Calibri"/>
                          <a:cs typeface="Calibri"/>
                        </a:rPr>
                        <a:t>do</a:t>
                      </a:r>
                      <a:r>
                        <a:rPr dirty="0" sz="2950" spc="-35">
                          <a:latin typeface="Lucida Sans"/>
                          <a:cs typeface="Lucida Sans"/>
                        </a:rPr>
                        <a:t>5</a:t>
                      </a:r>
                      <a:r>
                        <a:rPr dirty="0" sz="2950" spc="-35">
                          <a:latin typeface="Calibri"/>
                          <a:cs typeface="Calibri"/>
                        </a:rPr>
                        <a:t>ed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60"/>
                        </a:spcBef>
                      </a:pPr>
                      <a:r>
                        <a:rPr dirty="0" sz="2950" spc="-40">
                          <a:latin typeface="Calibri"/>
                          <a:cs typeface="Calibri"/>
                        </a:rPr>
                        <a:t>green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31412">
                      <a:solidFill>
                        <a:srgbClr val="164F86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  <a:solidFill>
                      <a:srgbClr val="D5D4E6"/>
                    </a:solidFill>
                  </a:tcPr>
                </a:tc>
              </a:tr>
              <a:tr h="1200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dirty="0" sz="2950" spc="40">
                          <a:latin typeface="Calibri"/>
                          <a:cs typeface="Calibri"/>
                        </a:rPr>
                        <a:t>big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dirty="0" sz="2950" spc="-15">
                          <a:latin typeface="Calibri"/>
                          <a:cs typeface="Calibri"/>
                        </a:rPr>
                        <a:t>striped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dirty="0" sz="2950" spc="-25">
                          <a:latin typeface="Calibri"/>
                          <a:cs typeface="Calibri"/>
                        </a:rPr>
                        <a:t>yellow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31412">
                      <a:solidFill>
                        <a:srgbClr val="164F86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  <a:solidFill>
                      <a:srgbClr val="D5D4E6"/>
                    </a:solidFill>
                  </a:tcPr>
                </a:tc>
              </a:tr>
              <a:tr h="1200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950" spc="-45">
                          <a:latin typeface="Calibri"/>
                          <a:cs typeface="Calibri"/>
                        </a:rPr>
                        <a:t>medium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950" spc="-40">
                          <a:latin typeface="Calibri"/>
                          <a:cs typeface="Calibri"/>
                        </a:rPr>
                        <a:t>normal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41883">
                      <a:solidFill>
                        <a:srgbClr val="2685A2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950" spc="-40">
                          <a:latin typeface="Calibri"/>
                          <a:cs typeface="Calibri"/>
                        </a:rPr>
                        <a:t>green</a:t>
                      </a:r>
                      <a:endParaRPr sz="2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1883">
                      <a:solidFill>
                        <a:srgbClr val="2685A2"/>
                      </a:solidFill>
                      <a:prstDash val="solid"/>
                    </a:lnL>
                    <a:lnR w="31412">
                      <a:solidFill>
                        <a:srgbClr val="164F86"/>
                      </a:solidFill>
                      <a:prstDash val="solid"/>
                    </a:lnR>
                    <a:lnT w="31412">
                      <a:solidFill>
                        <a:srgbClr val="164F86"/>
                      </a:solidFill>
                      <a:prstDash val="solid"/>
                    </a:lnT>
                    <a:lnB w="31412">
                      <a:solidFill>
                        <a:srgbClr val="164F86"/>
                      </a:solidFill>
                      <a:prstDash val="solid"/>
                    </a:lnB>
                    <a:solidFill>
                      <a:srgbClr val="D5D4E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1303634" y="6744381"/>
            <a:ext cx="1212215" cy="562610"/>
          </a:xfrm>
          <a:custGeom>
            <a:avLst/>
            <a:gdLst/>
            <a:ahLst/>
            <a:cxnLst/>
            <a:rect l="l" t="t" r="r" b="b"/>
            <a:pathLst>
              <a:path w="1212215" h="562609">
                <a:moveTo>
                  <a:pt x="0" y="281082"/>
                </a:moveTo>
                <a:lnTo>
                  <a:pt x="1211957" y="281082"/>
                </a:lnTo>
              </a:path>
            </a:pathLst>
          </a:custGeom>
          <a:ln w="562164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46951" y="7198649"/>
            <a:ext cx="238760" cy="194310"/>
          </a:xfrm>
          <a:custGeom>
            <a:avLst/>
            <a:gdLst/>
            <a:ahLst/>
            <a:cxnLst/>
            <a:rect l="l" t="t" r="r" b="b"/>
            <a:pathLst>
              <a:path w="238759" h="194309">
                <a:moveTo>
                  <a:pt x="89840" y="0"/>
                </a:moveTo>
                <a:lnTo>
                  <a:pt x="0" y="193774"/>
                </a:lnTo>
                <a:lnTo>
                  <a:pt x="238631" y="186769"/>
                </a:lnTo>
                <a:lnTo>
                  <a:pt x="89840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286252" y="6081657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 h="0">
                <a:moveTo>
                  <a:pt x="0" y="0"/>
                </a:moveTo>
                <a:lnTo>
                  <a:pt x="1464227" y="0"/>
                </a:lnTo>
                <a:lnTo>
                  <a:pt x="1490404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50501" y="5974854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0"/>
                </a:moveTo>
                <a:lnTo>
                  <a:pt x="0" y="213606"/>
                </a:lnTo>
                <a:lnTo>
                  <a:pt x="213606" y="106803"/>
                </a:lnTo>
                <a:lnTo>
                  <a:pt x="0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92954" y="5093529"/>
            <a:ext cx="1218565" cy="324485"/>
          </a:xfrm>
          <a:custGeom>
            <a:avLst/>
            <a:gdLst/>
            <a:ahLst/>
            <a:cxnLst/>
            <a:rect l="l" t="t" r="r" b="b"/>
            <a:pathLst>
              <a:path w="1218565" h="324485">
                <a:moveTo>
                  <a:pt x="0" y="162001"/>
                </a:moveTo>
                <a:lnTo>
                  <a:pt x="1218251" y="162001"/>
                </a:lnTo>
              </a:path>
            </a:pathLst>
          </a:custGeom>
          <a:ln w="324002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58469" y="4997051"/>
            <a:ext cx="234315" cy="207010"/>
          </a:xfrm>
          <a:custGeom>
            <a:avLst/>
            <a:gdLst/>
            <a:ahLst/>
            <a:cxnLst/>
            <a:rect l="l" t="t" r="r" b="b"/>
            <a:pathLst>
              <a:path w="234315" h="207010">
                <a:moveTo>
                  <a:pt x="0" y="0"/>
                </a:moveTo>
                <a:lnTo>
                  <a:pt x="54867" y="206423"/>
                </a:lnTo>
                <a:lnTo>
                  <a:pt x="233919" y="48312"/>
                </a:lnTo>
                <a:lnTo>
                  <a:pt x="0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128672" y="2566623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4">
                <a:moveTo>
                  <a:pt x="0" y="167956"/>
                </a:moveTo>
                <a:lnTo>
                  <a:pt x="335913" y="167956"/>
                </a:lnTo>
              </a:path>
            </a:pathLst>
          </a:custGeom>
          <a:ln w="335913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996117" y="2808500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4" h="226694">
                <a:moveTo>
                  <a:pt x="75495" y="0"/>
                </a:moveTo>
                <a:lnTo>
                  <a:pt x="0" y="226569"/>
                </a:lnTo>
                <a:lnTo>
                  <a:pt x="226589" y="151052"/>
                </a:lnTo>
                <a:lnTo>
                  <a:pt x="75495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822345" y="2519368"/>
            <a:ext cx="266065" cy="403225"/>
          </a:xfrm>
          <a:custGeom>
            <a:avLst/>
            <a:gdLst/>
            <a:ahLst/>
            <a:cxnLst/>
            <a:rect l="l" t="t" r="r" b="b"/>
            <a:pathLst>
              <a:path w="266065" h="403225">
                <a:moveTo>
                  <a:pt x="0" y="201441"/>
                </a:moveTo>
                <a:lnTo>
                  <a:pt x="265896" y="201441"/>
                </a:lnTo>
              </a:path>
            </a:pathLst>
          </a:custGeom>
          <a:ln w="402882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984644" y="2841578"/>
            <a:ext cx="207010" cy="237490"/>
          </a:xfrm>
          <a:custGeom>
            <a:avLst/>
            <a:gdLst/>
            <a:ahLst/>
            <a:cxnLst/>
            <a:rect l="l" t="t" r="r" b="b"/>
            <a:pathLst>
              <a:path w="207009" h="237489">
                <a:moveTo>
                  <a:pt x="178319" y="0"/>
                </a:moveTo>
                <a:lnTo>
                  <a:pt x="0" y="117650"/>
                </a:lnTo>
                <a:lnTo>
                  <a:pt x="206799" y="237102"/>
                </a:lnTo>
                <a:lnTo>
                  <a:pt x="178319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489476" y="1908002"/>
            <a:ext cx="1341755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60" b="1">
                <a:solidFill>
                  <a:srgbClr val="2685A2"/>
                </a:solidFill>
                <a:latin typeface="Calibri"/>
                <a:cs typeface="Calibri"/>
              </a:rPr>
              <a:t>F</a:t>
            </a:r>
            <a:r>
              <a:rPr dirty="0" sz="2950" spc="-15" b="1">
                <a:solidFill>
                  <a:srgbClr val="2685A2"/>
                </a:solidFill>
                <a:latin typeface="Calibri"/>
                <a:cs typeface="Calibri"/>
              </a:rPr>
              <a:t>ea</a:t>
            </a:r>
            <a:r>
              <a:rPr dirty="0" sz="2950" spc="-60" b="1">
                <a:solidFill>
                  <a:srgbClr val="2685A2"/>
                </a:solidFill>
                <a:latin typeface="Calibri"/>
                <a:cs typeface="Calibri"/>
              </a:rPr>
              <a:t>t</a:t>
            </a:r>
            <a:r>
              <a:rPr dirty="0" sz="2950" spc="-25" b="1">
                <a:solidFill>
                  <a:srgbClr val="2685A2"/>
                </a:solidFill>
                <a:latin typeface="Calibri"/>
                <a:cs typeface="Calibri"/>
              </a:rPr>
              <a:t>u</a:t>
            </a:r>
            <a:r>
              <a:rPr dirty="0" sz="2950" spc="-110" b="1">
                <a:solidFill>
                  <a:srgbClr val="2685A2"/>
                </a:solidFill>
                <a:latin typeface="Calibri"/>
                <a:cs typeface="Calibri"/>
              </a:rPr>
              <a:t>r</a:t>
            </a:r>
            <a:r>
              <a:rPr dirty="0" sz="2950" spc="5" b="1">
                <a:solidFill>
                  <a:srgbClr val="2685A2"/>
                </a:solidFill>
                <a:latin typeface="Calibri"/>
                <a:cs typeface="Calibri"/>
              </a:rPr>
              <a:t>es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21538" y="2390628"/>
            <a:ext cx="0" cy="386715"/>
          </a:xfrm>
          <a:custGeom>
            <a:avLst/>
            <a:gdLst/>
            <a:ahLst/>
            <a:cxnLst/>
            <a:rect l="l" t="t" r="r" b="b"/>
            <a:pathLst>
              <a:path w="0" h="386714">
                <a:moveTo>
                  <a:pt x="0" y="0"/>
                </a:moveTo>
                <a:lnTo>
                  <a:pt x="0" y="386304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114736" y="2750753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4" h="213994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787805" y="1750939"/>
            <a:ext cx="859155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10" b="1">
                <a:solidFill>
                  <a:srgbClr val="2685A2"/>
                </a:solidFill>
                <a:latin typeface="Calibri"/>
                <a:cs typeface="Calibri"/>
              </a:rPr>
              <a:t>Label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262" y="7800998"/>
            <a:ext cx="10655277" cy="223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6973" y="7910942"/>
            <a:ext cx="10435590" cy="2013585"/>
          </a:xfrm>
          <a:custGeom>
            <a:avLst/>
            <a:gdLst/>
            <a:ahLst/>
            <a:cxnLst/>
            <a:rect l="l" t="t" r="r" b="b"/>
            <a:pathLst>
              <a:path w="10435590" h="2013584">
                <a:moveTo>
                  <a:pt x="0" y="0"/>
                </a:moveTo>
                <a:lnTo>
                  <a:pt x="10435350" y="0"/>
                </a:lnTo>
                <a:lnTo>
                  <a:pt x="10435350" y="2013027"/>
                </a:lnTo>
                <a:lnTo>
                  <a:pt x="0" y="201302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6973" y="7910942"/>
            <a:ext cx="10435590" cy="2013585"/>
          </a:xfrm>
          <a:custGeom>
            <a:avLst/>
            <a:gdLst/>
            <a:ahLst/>
            <a:cxnLst/>
            <a:rect l="l" t="t" r="r" b="b"/>
            <a:pathLst>
              <a:path w="10435590" h="2013584">
                <a:moveTo>
                  <a:pt x="0" y="0"/>
                </a:moveTo>
                <a:lnTo>
                  <a:pt x="10435368" y="0"/>
                </a:lnTo>
                <a:lnTo>
                  <a:pt x="10435368" y="2013027"/>
                </a:lnTo>
                <a:lnTo>
                  <a:pt x="0" y="201302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940102" y="8496756"/>
            <a:ext cx="201041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"medium"</a:t>
            </a:r>
            <a:r>
              <a:rPr dirty="0" sz="2600" spc="20">
                <a:latin typeface="Courier New"/>
                <a:cs typeface="Courier New"/>
              </a:rPr>
              <a:t>),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9282" y="8077920"/>
            <a:ext cx="3820160" cy="1259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ct val="100000"/>
              </a:lnSpc>
            </a:pPr>
            <a:r>
              <a:rPr dirty="0" sz="2600" spc="20">
                <a:latin typeface="Courier New"/>
                <a:cs typeface="Courier New"/>
              </a:rPr>
              <a:t>&lt;-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data.frame(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2600" spc="20">
                <a:latin typeface="Courier New"/>
                <a:cs typeface="Courier New"/>
              </a:rPr>
              <a:t>= c(</a:t>
            </a: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"small"</a:t>
            </a:r>
            <a:r>
              <a:rPr dirty="0" sz="2600" spc="20">
                <a:latin typeface="Courier New"/>
                <a:cs typeface="Courier New"/>
              </a:rPr>
              <a:t>,</a:t>
            </a:r>
            <a:r>
              <a:rPr dirty="0" sz="2600" spc="-35">
                <a:latin typeface="Courier New"/>
                <a:cs typeface="Courier New"/>
              </a:rPr>
              <a:t> </a:t>
            </a: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"big"</a:t>
            </a:r>
            <a:r>
              <a:rPr dirty="0" sz="2600" spc="2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2600" spc="2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3856" y="8915592"/>
            <a:ext cx="201041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"striped"</a:t>
            </a:r>
            <a:r>
              <a:rPr dirty="0" sz="2600" spc="2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45308" y="8915592"/>
            <a:ext cx="201041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"normal"</a:t>
            </a:r>
            <a:r>
              <a:rPr dirty="0" sz="2600" spc="20">
                <a:latin typeface="Courier New"/>
                <a:cs typeface="Courier New"/>
              </a:rPr>
              <a:t>),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9913" y="8077920"/>
            <a:ext cx="1809750" cy="16789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latin typeface="Courier New"/>
                <a:cs typeface="Courier New"/>
              </a:rPr>
              <a:t>&gt;</a:t>
            </a:r>
            <a:r>
              <a:rPr dirty="0" sz="2600" spc="-60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squares</a:t>
            </a:r>
            <a:endParaRPr sz="2600">
              <a:latin typeface="Courier New"/>
              <a:cs typeface="Courier New"/>
            </a:endParaRPr>
          </a:p>
          <a:p>
            <a:pPr marL="803910">
              <a:lnSpc>
                <a:spcPct val="105700"/>
              </a:lnSpc>
            </a:pPr>
            <a:r>
              <a:rPr dirty="0" sz="2600" spc="20">
                <a:latin typeface="Courier New"/>
                <a:cs typeface="Courier New"/>
              </a:rPr>
              <a:t>size  edge  </a:t>
            </a:r>
            <a:r>
              <a:rPr dirty="0" sz="2600" spc="20">
                <a:latin typeface="Courier New"/>
                <a:cs typeface="Courier New"/>
              </a:rPr>
              <a:t>color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0323" y="8915592"/>
            <a:ext cx="241300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ct val="100000"/>
              </a:lnSpc>
            </a:pPr>
            <a:r>
              <a:rPr dirty="0" sz="2600" spc="20">
                <a:latin typeface="Courier New"/>
                <a:cs typeface="Courier New"/>
              </a:rPr>
              <a:t>c(</a:t>
            </a: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"dotted"</a:t>
            </a:r>
            <a:r>
              <a:rPr dirty="0" sz="2600" spc="2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2600" spc="20">
                <a:latin typeface="Courier New"/>
                <a:cs typeface="Courier New"/>
              </a:rPr>
              <a:t>=</a:t>
            </a:r>
            <a:r>
              <a:rPr dirty="0" sz="2600" spc="-50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c(</a:t>
            </a: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"green"</a:t>
            </a:r>
            <a:r>
              <a:rPr dirty="0" sz="2600" spc="2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3856" y="9334427"/>
            <a:ext cx="180975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"yellow"</a:t>
            </a:r>
            <a:r>
              <a:rPr dirty="0" sz="2600" spc="2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44266" y="9334427"/>
            <a:ext cx="180975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solidFill>
                  <a:srgbClr val="FF2B1B"/>
                </a:solidFill>
                <a:latin typeface="Courier New"/>
                <a:cs typeface="Courier New"/>
              </a:rPr>
              <a:t>"green"</a:t>
            </a:r>
            <a:r>
              <a:rPr dirty="0" sz="2600" spc="20">
                <a:latin typeface="Courier New"/>
                <a:cs typeface="Courier New"/>
              </a:rPr>
              <a:t>))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8267" y="5824114"/>
            <a:ext cx="10069830" cy="1222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950" spc="15" b="1">
                <a:solidFill>
                  <a:srgbClr val="2685A2"/>
                </a:solidFill>
                <a:latin typeface="Calibri"/>
                <a:cs typeface="Calibri"/>
              </a:rPr>
              <a:t>Obser</a:t>
            </a:r>
            <a:r>
              <a:rPr dirty="0" sz="2950" spc="-30" b="1">
                <a:solidFill>
                  <a:srgbClr val="2685A2"/>
                </a:solidFill>
                <a:latin typeface="Calibri"/>
                <a:cs typeface="Calibri"/>
              </a:rPr>
              <a:t>v</a:t>
            </a:r>
            <a:r>
              <a:rPr dirty="0" sz="2950" spc="5" b="1">
                <a:solidFill>
                  <a:srgbClr val="2685A2"/>
                </a:solidFill>
                <a:latin typeface="Calibri"/>
                <a:cs typeface="Calibri"/>
              </a:rPr>
              <a:t>ations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4500">
                <a:solidFill>
                  <a:srgbClr val="3A3A3A"/>
                </a:solidFill>
                <a:latin typeface="Calibri"/>
                <a:cs typeface="Calibri"/>
              </a:rPr>
              <a:t>In </a:t>
            </a:r>
            <a:r>
              <a:rPr dirty="0" sz="4500" spc="-50" b="1">
                <a:solidFill>
                  <a:srgbClr val="3A3A3A"/>
                </a:solidFill>
                <a:latin typeface="Calibri"/>
                <a:cs typeface="Calibri"/>
              </a:rPr>
              <a:t>R </a:t>
            </a:r>
            <a:r>
              <a:rPr dirty="0" sz="4500" spc="290">
                <a:solidFill>
                  <a:srgbClr val="3A3A3A"/>
                </a:solidFill>
                <a:latin typeface="Calibri"/>
                <a:cs typeface="Calibri"/>
              </a:rPr>
              <a:t>-</a:t>
            </a:r>
            <a:r>
              <a:rPr dirty="0" sz="4500" spc="-50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35">
                <a:solidFill>
                  <a:srgbClr val="3A3A3A"/>
                </a:solidFill>
                <a:latin typeface="Calibri"/>
                <a:cs typeface="Calibri"/>
              </a:rPr>
              <a:t>use </a:t>
            </a:r>
            <a:r>
              <a:rPr dirty="0" sz="4100" spc="10">
                <a:latin typeface="Courier New"/>
                <a:cs typeface="Courier New"/>
              </a:rPr>
              <a:t>data.frame()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Data </a:t>
            </a:r>
            <a:r>
              <a:rPr dirty="0" spc="-220"/>
              <a:t>Frame</a:t>
            </a:r>
            <a:r>
              <a:rPr dirty="0" spc="-1015"/>
              <a:t> </a:t>
            </a:r>
            <a:r>
              <a:rPr dirty="0" spc="30"/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166739" y="5756641"/>
            <a:ext cx="12085391" cy="97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0450" y="5866585"/>
            <a:ext cx="11865610" cy="756920"/>
          </a:xfrm>
          <a:custGeom>
            <a:avLst/>
            <a:gdLst/>
            <a:ahLst/>
            <a:cxnLst/>
            <a:rect l="l" t="t" r="r" b="b"/>
            <a:pathLst>
              <a:path w="11865610" h="756920">
                <a:moveTo>
                  <a:pt x="0" y="0"/>
                </a:moveTo>
                <a:lnTo>
                  <a:pt x="11865429" y="0"/>
                </a:lnTo>
                <a:lnTo>
                  <a:pt x="11865429" y="756521"/>
                </a:lnTo>
                <a:lnTo>
                  <a:pt x="0" y="75652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0450" y="5866585"/>
            <a:ext cx="11865610" cy="756920"/>
          </a:xfrm>
          <a:custGeom>
            <a:avLst/>
            <a:gdLst/>
            <a:ahLst/>
            <a:cxnLst/>
            <a:rect l="l" t="t" r="r" b="b"/>
            <a:pathLst>
              <a:path w="11865610" h="756920">
                <a:moveTo>
                  <a:pt x="0" y="0"/>
                </a:moveTo>
                <a:lnTo>
                  <a:pt x="11865397" y="0"/>
                </a:lnTo>
                <a:lnTo>
                  <a:pt x="11865397" y="756521"/>
                </a:lnTo>
                <a:lnTo>
                  <a:pt x="0" y="75652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8749" y="6036098"/>
            <a:ext cx="281495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latin typeface="Courier New"/>
                <a:cs typeface="Courier New"/>
              </a:rPr>
              <a:t>&gt;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str(squares)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4918" y="8028844"/>
            <a:ext cx="12085391" cy="976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08630" y="8138789"/>
            <a:ext cx="11865610" cy="756920"/>
          </a:xfrm>
          <a:custGeom>
            <a:avLst/>
            <a:gdLst/>
            <a:ahLst/>
            <a:cxnLst/>
            <a:rect l="l" t="t" r="r" b="b"/>
            <a:pathLst>
              <a:path w="11865610" h="756920">
                <a:moveTo>
                  <a:pt x="0" y="0"/>
                </a:moveTo>
                <a:lnTo>
                  <a:pt x="11865418" y="0"/>
                </a:lnTo>
                <a:lnTo>
                  <a:pt x="11865418" y="756521"/>
                </a:lnTo>
                <a:lnTo>
                  <a:pt x="0" y="75652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8630" y="8138788"/>
            <a:ext cx="11865610" cy="756920"/>
          </a:xfrm>
          <a:custGeom>
            <a:avLst/>
            <a:gdLst/>
            <a:ahLst/>
            <a:cxnLst/>
            <a:rect l="l" t="t" r="r" b="b"/>
            <a:pathLst>
              <a:path w="11865610" h="756920">
                <a:moveTo>
                  <a:pt x="0" y="0"/>
                </a:moveTo>
                <a:lnTo>
                  <a:pt x="11865397" y="0"/>
                </a:lnTo>
                <a:lnTo>
                  <a:pt x="11865397" y="756521"/>
                </a:lnTo>
                <a:lnTo>
                  <a:pt x="0" y="75652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63694" y="8308280"/>
            <a:ext cx="3644265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20">
                <a:latin typeface="Courier New"/>
                <a:cs typeface="Courier New"/>
              </a:rPr>
              <a:t>&gt;</a:t>
            </a:r>
            <a:r>
              <a:rPr dirty="0" sz="2600" spc="-35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summary(squares)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4918" y="3683385"/>
            <a:ext cx="12188948" cy="9764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08630" y="3793329"/>
            <a:ext cx="11969115" cy="756920"/>
          </a:xfrm>
          <a:custGeom>
            <a:avLst/>
            <a:gdLst/>
            <a:ahLst/>
            <a:cxnLst/>
            <a:rect l="l" t="t" r="r" b="b"/>
            <a:pathLst>
              <a:path w="11969115" h="756920">
                <a:moveTo>
                  <a:pt x="0" y="0"/>
                </a:moveTo>
                <a:lnTo>
                  <a:pt x="11969080" y="0"/>
                </a:lnTo>
                <a:lnTo>
                  <a:pt x="11969080" y="756521"/>
                </a:lnTo>
                <a:lnTo>
                  <a:pt x="0" y="75652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8630" y="3793329"/>
            <a:ext cx="11969115" cy="756920"/>
          </a:xfrm>
          <a:custGeom>
            <a:avLst/>
            <a:gdLst/>
            <a:ahLst/>
            <a:cxnLst/>
            <a:rect l="l" t="t" r="r" b="b"/>
            <a:pathLst>
              <a:path w="11969115" h="756920">
                <a:moveTo>
                  <a:pt x="0" y="0"/>
                </a:moveTo>
                <a:lnTo>
                  <a:pt x="11969059" y="0"/>
                </a:lnTo>
                <a:lnTo>
                  <a:pt x="11969059" y="756521"/>
                </a:lnTo>
                <a:lnTo>
                  <a:pt x="0" y="75652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76394" y="3962862"/>
            <a:ext cx="2814955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600" spc="20">
                <a:latin typeface="Courier New"/>
                <a:cs typeface="Courier New"/>
              </a:rPr>
              <a:t>&gt;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 spc="20">
                <a:latin typeface="Courier New"/>
                <a:cs typeface="Courier New"/>
              </a:rPr>
              <a:t>dim(squares)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3896" y="4169757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 h="0">
                <a:moveTo>
                  <a:pt x="1027012" y="0"/>
                </a:moveTo>
                <a:lnTo>
                  <a:pt x="26177" y="0"/>
                </a:lnTo>
                <a:lnTo>
                  <a:pt x="0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66464" y="4062954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106803"/>
                </a:lnTo>
                <a:lnTo>
                  <a:pt x="213606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936931" y="3939354"/>
            <a:ext cx="4018915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950" spc="30" b="1">
                <a:solidFill>
                  <a:srgbClr val="2685A2"/>
                </a:solidFill>
                <a:latin typeface="Calibri"/>
                <a:cs typeface="Calibri"/>
              </a:rPr>
              <a:t>#Observations,</a:t>
            </a:r>
            <a:r>
              <a:rPr dirty="0" sz="2950" spc="-185" b="1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dirty="0" sz="2950" spc="10" b="1">
                <a:solidFill>
                  <a:srgbClr val="2685A2"/>
                </a:solidFill>
                <a:latin typeface="Calibri"/>
                <a:cs typeface="Calibri"/>
              </a:rPr>
              <a:t>#Features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53896" y="8543226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 h="0">
                <a:moveTo>
                  <a:pt x="1027012" y="0"/>
                </a:moveTo>
                <a:lnTo>
                  <a:pt x="26177" y="0"/>
                </a:lnTo>
                <a:lnTo>
                  <a:pt x="0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66464" y="8436423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106803"/>
                </a:lnTo>
                <a:lnTo>
                  <a:pt x="213606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903289" y="8284771"/>
            <a:ext cx="3440429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10" b="1">
                <a:solidFill>
                  <a:srgbClr val="2685A2"/>
                </a:solidFill>
                <a:latin typeface="Calibri"/>
                <a:cs typeface="Calibri"/>
              </a:rPr>
              <a:t>Distribution</a:t>
            </a:r>
            <a:r>
              <a:rPr dirty="0" sz="2950" spc="-195" b="1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dirty="0" sz="2950" spc="-55" b="1">
                <a:solidFill>
                  <a:srgbClr val="2685A2"/>
                </a:solidFill>
                <a:latin typeface="Calibri"/>
                <a:cs typeface="Calibri"/>
              </a:rPr>
              <a:t>Measures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7873" y="6106828"/>
            <a:ext cx="3211830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950" b="1">
                <a:solidFill>
                  <a:srgbClr val="2685A2"/>
                </a:solidFill>
                <a:latin typeface="Calibri"/>
                <a:cs typeface="Calibri"/>
              </a:rPr>
              <a:t>Structured</a:t>
            </a:r>
            <a:r>
              <a:rPr dirty="0" sz="2950" spc="-220" b="1">
                <a:solidFill>
                  <a:srgbClr val="2685A2"/>
                </a:solidFill>
                <a:latin typeface="Calibri"/>
                <a:cs typeface="Calibri"/>
              </a:rPr>
              <a:t> </a:t>
            </a:r>
            <a:r>
              <a:rPr dirty="0" sz="2950" b="1">
                <a:solidFill>
                  <a:srgbClr val="2685A2"/>
                </a:solidFill>
                <a:latin typeface="Calibri"/>
                <a:cs typeface="Calibri"/>
              </a:rPr>
              <a:t>Overview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53896" y="6370497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 h="0">
                <a:moveTo>
                  <a:pt x="1027012" y="0"/>
                </a:moveTo>
                <a:lnTo>
                  <a:pt x="26177" y="0"/>
                </a:lnTo>
                <a:lnTo>
                  <a:pt x="0" y="0"/>
                </a:lnTo>
              </a:path>
            </a:pathLst>
          </a:custGeom>
          <a:ln w="52354">
            <a:solidFill>
              <a:srgbClr val="2685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66464" y="6263694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106803"/>
                </a:lnTo>
                <a:lnTo>
                  <a:pt x="213606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2685A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70"/>
              <a:t>F</a:t>
            </a:r>
            <a:r>
              <a:rPr dirty="0" spc="-70"/>
              <a:t>ormulation</a:t>
            </a:r>
          </a:p>
        </p:txBody>
      </p:sp>
      <p:sp>
        <p:nvSpPr>
          <p:cNvPr id="5" name="object 5"/>
          <p:cNvSpPr/>
          <p:nvPr/>
        </p:nvSpPr>
        <p:spPr>
          <a:xfrm>
            <a:off x="4260425" y="4029238"/>
            <a:ext cx="1747520" cy="860425"/>
          </a:xfrm>
          <a:custGeom>
            <a:avLst/>
            <a:gdLst/>
            <a:ahLst/>
            <a:cxnLst/>
            <a:rect l="l" t="t" r="r" b="b"/>
            <a:pathLst>
              <a:path w="1747520" h="860425">
                <a:moveTo>
                  <a:pt x="1077066" y="0"/>
                </a:moveTo>
                <a:lnTo>
                  <a:pt x="1077066" y="270504"/>
                </a:lnTo>
                <a:lnTo>
                  <a:pt x="0" y="270504"/>
                </a:lnTo>
                <a:lnTo>
                  <a:pt x="0" y="589751"/>
                </a:lnTo>
                <a:lnTo>
                  <a:pt x="1077066" y="589751"/>
                </a:lnTo>
                <a:lnTo>
                  <a:pt x="1077066" y="860256"/>
                </a:lnTo>
                <a:lnTo>
                  <a:pt x="1747203" y="430133"/>
                </a:lnTo>
                <a:lnTo>
                  <a:pt x="1077066" y="0"/>
                </a:lnTo>
                <a:close/>
              </a:path>
            </a:pathLst>
          </a:custGeom>
          <a:solidFill>
            <a:srgbClr val="278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82530" y="4096960"/>
            <a:ext cx="1398270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25" b="1">
                <a:solidFill>
                  <a:srgbClr val="2784A2"/>
                </a:solidFill>
                <a:latin typeface="Calibri"/>
                <a:cs typeface="Calibri"/>
              </a:rPr>
              <a:t>INPUT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4553" y="3204436"/>
            <a:ext cx="5374640" cy="2323465"/>
          </a:xfrm>
          <a:prstGeom prst="rect">
            <a:avLst/>
          </a:prstGeom>
          <a:solidFill>
            <a:srgbClr val="2784A2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500">
              <a:latin typeface="Times New Roman"/>
              <a:cs typeface="Times New Roman"/>
            </a:endParaRPr>
          </a:p>
          <a:p>
            <a:pPr marL="1509395">
              <a:lnSpc>
                <a:spcPct val="100000"/>
              </a:lnSpc>
            </a:pPr>
            <a:r>
              <a:rPr dirty="0" sz="4100" spc="65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5845" y="4096960"/>
            <a:ext cx="188912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50" b="1">
                <a:solidFill>
                  <a:srgbClr val="2784A2"/>
                </a:solidFill>
                <a:latin typeface="Calibri"/>
                <a:cs typeface="Calibri"/>
              </a:rPr>
              <a:t>OUTPUT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35953" y="4029238"/>
            <a:ext cx="1747520" cy="860425"/>
          </a:xfrm>
          <a:custGeom>
            <a:avLst/>
            <a:gdLst/>
            <a:ahLst/>
            <a:cxnLst/>
            <a:rect l="l" t="t" r="r" b="b"/>
            <a:pathLst>
              <a:path w="1747519" h="860425">
                <a:moveTo>
                  <a:pt x="1077035" y="0"/>
                </a:moveTo>
                <a:lnTo>
                  <a:pt x="1077035" y="270504"/>
                </a:lnTo>
                <a:lnTo>
                  <a:pt x="0" y="270504"/>
                </a:lnTo>
                <a:lnTo>
                  <a:pt x="0" y="589751"/>
                </a:lnTo>
                <a:lnTo>
                  <a:pt x="1077035" y="589751"/>
                </a:lnTo>
                <a:lnTo>
                  <a:pt x="1077035" y="860256"/>
                </a:lnTo>
                <a:lnTo>
                  <a:pt x="1747171" y="430133"/>
                </a:lnTo>
                <a:lnTo>
                  <a:pt x="1077035" y="0"/>
                </a:lnTo>
                <a:close/>
              </a:path>
            </a:pathLst>
          </a:custGeom>
          <a:solidFill>
            <a:srgbClr val="278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82657" y="7839991"/>
            <a:ext cx="1622086" cy="1431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55953" y="7923758"/>
            <a:ext cx="1454785" cy="1264285"/>
          </a:xfrm>
          <a:custGeom>
            <a:avLst/>
            <a:gdLst/>
            <a:ahLst/>
            <a:cxnLst/>
            <a:rect l="l" t="t" r="r" b="b"/>
            <a:pathLst>
              <a:path w="1454785" h="1264284">
                <a:moveTo>
                  <a:pt x="0" y="0"/>
                </a:moveTo>
                <a:lnTo>
                  <a:pt x="1454552" y="0"/>
                </a:lnTo>
                <a:lnTo>
                  <a:pt x="1454552" y="1263930"/>
                </a:lnTo>
                <a:lnTo>
                  <a:pt x="0" y="1263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5953" y="7923758"/>
            <a:ext cx="1454785" cy="1264285"/>
          </a:xfrm>
          <a:custGeom>
            <a:avLst/>
            <a:gdLst/>
            <a:ahLst/>
            <a:cxnLst/>
            <a:rect l="l" t="t" r="r" b="b"/>
            <a:pathLst>
              <a:path w="1454785" h="1264284">
                <a:moveTo>
                  <a:pt x="0" y="0"/>
                </a:moveTo>
                <a:lnTo>
                  <a:pt x="1454552" y="0"/>
                </a:lnTo>
                <a:lnTo>
                  <a:pt x="1454552" y="1263930"/>
                </a:lnTo>
                <a:lnTo>
                  <a:pt x="0" y="1263930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60425" y="8125595"/>
            <a:ext cx="1747520" cy="860425"/>
          </a:xfrm>
          <a:custGeom>
            <a:avLst/>
            <a:gdLst/>
            <a:ahLst/>
            <a:cxnLst/>
            <a:rect l="l" t="t" r="r" b="b"/>
            <a:pathLst>
              <a:path w="1747520" h="860425">
                <a:moveTo>
                  <a:pt x="1077066" y="0"/>
                </a:moveTo>
                <a:lnTo>
                  <a:pt x="1077066" y="270504"/>
                </a:lnTo>
                <a:lnTo>
                  <a:pt x="0" y="270504"/>
                </a:lnTo>
                <a:lnTo>
                  <a:pt x="0" y="589751"/>
                </a:lnTo>
                <a:lnTo>
                  <a:pt x="1077066" y="589751"/>
                </a:lnTo>
                <a:lnTo>
                  <a:pt x="1077066" y="860256"/>
                </a:lnTo>
                <a:lnTo>
                  <a:pt x="1747203" y="430133"/>
                </a:lnTo>
                <a:lnTo>
                  <a:pt x="1077066" y="0"/>
                </a:lnTo>
                <a:close/>
              </a:path>
            </a:pathLst>
          </a:custGeom>
          <a:solidFill>
            <a:srgbClr val="278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84553" y="7247056"/>
            <a:ext cx="5374640" cy="2323465"/>
          </a:xfrm>
          <a:prstGeom prst="rect">
            <a:avLst/>
          </a:prstGeom>
          <a:solidFill>
            <a:srgbClr val="2784A2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509395" marR="1423035" indent="-73660">
              <a:lnSpc>
                <a:spcPts val="4620"/>
              </a:lnSpc>
            </a:pPr>
            <a:r>
              <a:rPr dirty="0" sz="4100" spc="10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4100" spc="2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4100" spc="-5" b="1">
                <a:solidFill>
                  <a:srgbClr val="FFFFFF"/>
                </a:solidFill>
                <a:latin typeface="Calibri"/>
                <a:cs typeface="Calibri"/>
              </a:rPr>
              <a:t>TIM</a:t>
            </a:r>
            <a:r>
              <a:rPr dirty="0" sz="4100" spc="-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100" spc="70" b="1">
                <a:solidFill>
                  <a:srgbClr val="FFFFFF"/>
                </a:solidFill>
                <a:latin typeface="Calibri"/>
                <a:cs typeface="Calibri"/>
              </a:rPr>
              <a:t>TED  </a:t>
            </a:r>
            <a:r>
              <a:rPr dirty="0" sz="4100" spc="65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35953" y="8125595"/>
            <a:ext cx="1747520" cy="860425"/>
          </a:xfrm>
          <a:custGeom>
            <a:avLst/>
            <a:gdLst/>
            <a:ahLst/>
            <a:cxnLst/>
            <a:rect l="l" t="t" r="r" b="b"/>
            <a:pathLst>
              <a:path w="1747519" h="860425">
                <a:moveTo>
                  <a:pt x="1077035" y="0"/>
                </a:moveTo>
                <a:lnTo>
                  <a:pt x="1077035" y="270504"/>
                </a:lnTo>
                <a:lnTo>
                  <a:pt x="0" y="270504"/>
                </a:lnTo>
                <a:lnTo>
                  <a:pt x="0" y="589751"/>
                </a:lnTo>
                <a:lnTo>
                  <a:pt x="1077035" y="589751"/>
                </a:lnTo>
                <a:lnTo>
                  <a:pt x="1077035" y="860256"/>
                </a:lnTo>
                <a:lnTo>
                  <a:pt x="1747171" y="430133"/>
                </a:lnTo>
                <a:lnTo>
                  <a:pt x="1077035" y="0"/>
                </a:lnTo>
                <a:close/>
              </a:path>
            </a:pathLst>
          </a:custGeom>
          <a:solidFill>
            <a:srgbClr val="278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243379" y="8201547"/>
            <a:ext cx="155384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145" b="1">
                <a:solidFill>
                  <a:srgbClr val="2784A2"/>
                </a:solidFill>
                <a:latin typeface="Calibri"/>
                <a:cs typeface="Calibri"/>
              </a:rPr>
              <a:t>C</a:t>
            </a:r>
            <a:r>
              <a:rPr dirty="0" sz="4100" spc="35" b="1">
                <a:solidFill>
                  <a:srgbClr val="2784A2"/>
                </a:solidFill>
                <a:latin typeface="Calibri"/>
                <a:cs typeface="Calibri"/>
              </a:rPr>
              <a:t>O</a:t>
            </a:r>
            <a:r>
              <a:rPr dirty="0" sz="4100" spc="95" b="1">
                <a:solidFill>
                  <a:srgbClr val="2784A2"/>
                </a:solidFill>
                <a:latin typeface="Calibri"/>
                <a:cs typeface="Calibri"/>
              </a:rPr>
              <a:t>L</a:t>
            </a:r>
            <a:r>
              <a:rPr dirty="0" sz="4100" spc="-10" b="1">
                <a:solidFill>
                  <a:srgbClr val="2784A2"/>
                </a:solidFill>
                <a:latin typeface="Calibri"/>
                <a:cs typeface="Calibri"/>
              </a:rPr>
              <a:t>OR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ML:</a:t>
            </a:r>
            <a:r>
              <a:rPr dirty="0" spc="-540"/>
              <a:t> </a:t>
            </a:r>
            <a:r>
              <a:rPr dirty="0" spc="-160"/>
              <a:t>What</a:t>
            </a:r>
            <a:r>
              <a:rPr dirty="0" spc="-540"/>
              <a:t> </a:t>
            </a:r>
            <a:r>
              <a:rPr dirty="0" spc="155"/>
              <a:t>It</a:t>
            </a:r>
            <a:r>
              <a:rPr dirty="0" spc="-540"/>
              <a:t> </a:t>
            </a:r>
            <a:r>
              <a:rPr dirty="0" spc="135"/>
              <a:t>Is</a:t>
            </a:r>
            <a:r>
              <a:rPr dirty="0" spc="-540"/>
              <a:t> </a:t>
            </a:r>
            <a:r>
              <a:rPr dirty="0" spc="65"/>
              <a:t>Not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74914" y="4232035"/>
            <a:ext cx="2905760" cy="1191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5940" marR="5080" indent="-523875">
              <a:lnSpc>
                <a:spcPts val="4620"/>
              </a:lnSpc>
            </a:pPr>
            <a:r>
              <a:rPr dirty="0" sz="4100" spc="35" b="1">
                <a:solidFill>
                  <a:srgbClr val="3A3A3A"/>
                </a:solidFill>
                <a:latin typeface="Calibri"/>
                <a:cs typeface="Calibri"/>
              </a:rPr>
              <a:t>NOT</a:t>
            </a:r>
            <a:r>
              <a:rPr dirty="0" sz="4100" spc="-265" b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100" spc="-70" b="1">
                <a:solidFill>
                  <a:srgbClr val="3A3A3A"/>
                </a:solidFill>
                <a:latin typeface="Calibri"/>
                <a:cs typeface="Calibri"/>
              </a:rPr>
              <a:t>Machine  </a:t>
            </a:r>
            <a:r>
              <a:rPr dirty="0" sz="4100" spc="-15" b="1">
                <a:solidFill>
                  <a:srgbClr val="3A3A3A"/>
                </a:solidFill>
                <a:latin typeface="Calibri"/>
                <a:cs typeface="Calibri"/>
              </a:rPr>
              <a:t>Learning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9350" y="3324297"/>
            <a:ext cx="725170" cy="2583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450" spc="10">
                <a:solidFill>
                  <a:srgbClr val="3A3A3A"/>
                </a:solidFill>
                <a:latin typeface="Arial"/>
                <a:cs typeface="Arial"/>
              </a:rPr>
              <a:t>}</a:t>
            </a:r>
            <a:endParaRPr sz="16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7447643"/>
            <a:ext cx="7637145" cy="657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100" spc="-80" b="1">
                <a:latin typeface="Calibri"/>
                <a:cs typeface="Calibri"/>
              </a:rPr>
              <a:t>Goal: </a:t>
            </a:r>
            <a:r>
              <a:rPr dirty="0" sz="4100" spc="10">
                <a:latin typeface="Calibri"/>
                <a:cs typeface="Calibri"/>
              </a:rPr>
              <a:t>Building </a:t>
            </a:r>
            <a:r>
              <a:rPr dirty="0" sz="4100" spc="-35">
                <a:latin typeface="Calibri"/>
                <a:cs typeface="Calibri"/>
              </a:rPr>
              <a:t>models </a:t>
            </a:r>
            <a:r>
              <a:rPr dirty="0" sz="4100" spc="-45">
                <a:latin typeface="Calibri"/>
                <a:cs typeface="Calibri"/>
              </a:rPr>
              <a:t>for</a:t>
            </a:r>
            <a:r>
              <a:rPr dirty="0" sz="4100" spc="-484">
                <a:latin typeface="Calibri"/>
                <a:cs typeface="Calibri"/>
              </a:rPr>
              <a:t> </a:t>
            </a:r>
            <a:r>
              <a:rPr dirty="0" sz="4100" spc="-45">
                <a:latin typeface="Calibri"/>
                <a:cs typeface="Calibri"/>
              </a:rPr>
              <a:t>prediction!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615" y="3982034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615" y="5071006"/>
            <a:ext cx="28638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0064" y="3475375"/>
            <a:ext cx="7781925" cy="221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dirty="0" sz="4500" spc="-15">
                <a:solidFill>
                  <a:srgbClr val="3A3A3A"/>
                </a:solidFill>
                <a:latin typeface="Calibri"/>
                <a:cs typeface="Calibri"/>
              </a:rPr>
              <a:t>Determining </a:t>
            </a:r>
            <a:r>
              <a:rPr dirty="0" sz="4500" spc="-20">
                <a:solidFill>
                  <a:srgbClr val="3A3A3A"/>
                </a:solidFill>
                <a:latin typeface="Calibri"/>
                <a:cs typeface="Calibri"/>
              </a:rPr>
              <a:t>most </a:t>
            </a:r>
            <a:r>
              <a:rPr dirty="0" sz="4500" spc="15">
                <a:solidFill>
                  <a:srgbClr val="3A3A3A"/>
                </a:solidFill>
                <a:latin typeface="Calibri"/>
                <a:cs typeface="Calibri"/>
              </a:rPr>
              <a:t>occurring</a:t>
            </a:r>
            <a:r>
              <a:rPr dirty="0" sz="4500" spc="-409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color  </a:t>
            </a:r>
            <a:r>
              <a:rPr dirty="0" sz="4500" spc="35">
                <a:solidFill>
                  <a:srgbClr val="3A3A3A"/>
                </a:solidFill>
                <a:latin typeface="Calibri"/>
                <a:cs typeface="Calibri"/>
              </a:rPr>
              <a:t>Calculating </a:t>
            </a:r>
            <a:r>
              <a:rPr dirty="0" sz="4500" spc="-80">
                <a:solidFill>
                  <a:srgbClr val="3A3A3A"/>
                </a:solidFill>
                <a:latin typeface="Calibri"/>
                <a:cs typeface="Calibri"/>
              </a:rPr>
              <a:t>average</a:t>
            </a:r>
            <a:r>
              <a:rPr dirty="0" sz="4500" spc="-35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3A3A3A"/>
                </a:solidFill>
                <a:latin typeface="Calibri"/>
                <a:cs typeface="Calibri"/>
              </a:rPr>
              <a:t>size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7236" y="259392"/>
            <a:ext cx="49231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8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14075" y="119838"/>
            <a:ext cx="764374" cy="7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90"/>
              <a:t>R</a:t>
            </a:r>
            <a:r>
              <a:rPr dirty="0" spc="130"/>
              <a:t>eg</a:t>
            </a:r>
            <a:r>
              <a:rPr dirty="0" spc="-265"/>
              <a:t>r</a:t>
            </a:r>
            <a:r>
              <a:rPr dirty="0" spc="20"/>
              <a:t>e</a:t>
            </a:r>
            <a:r>
              <a:rPr dirty="0" spc="-30"/>
              <a:t>s</a:t>
            </a:r>
            <a:r>
              <a:rPr dirty="0" spc="15"/>
              <a:t>sion</a:t>
            </a:r>
          </a:p>
        </p:txBody>
      </p:sp>
      <p:sp>
        <p:nvSpPr>
          <p:cNvPr id="5" name="object 5"/>
          <p:cNvSpPr/>
          <p:nvPr/>
        </p:nvSpPr>
        <p:spPr>
          <a:xfrm>
            <a:off x="2936538" y="3570571"/>
            <a:ext cx="518853" cy="1043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0374" y="2911125"/>
            <a:ext cx="600518" cy="1201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2625" y="4169476"/>
            <a:ext cx="436918" cy="877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62504" y="4306675"/>
            <a:ext cx="668625" cy="1337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40197" y="4596833"/>
            <a:ext cx="523062" cy="1046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15364" y="5164313"/>
            <a:ext cx="518528" cy="1044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88431" y="3067969"/>
            <a:ext cx="522413" cy="10441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40197" y="3216090"/>
            <a:ext cx="523062" cy="1045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54399" y="3643868"/>
            <a:ext cx="596840" cy="1199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88103" y="5172617"/>
            <a:ext cx="393495" cy="7927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60413" y="3612471"/>
            <a:ext cx="2971165" cy="958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160">
              <a:lnSpc>
                <a:spcPts val="3710"/>
              </a:lnSpc>
              <a:tabLst>
                <a:tab pos="1727200" algn="l"/>
                <a:tab pos="1807845" algn="l"/>
              </a:tabLst>
            </a:pPr>
            <a:r>
              <a:rPr dirty="0" sz="3300" spc="-30" b="1">
                <a:solidFill>
                  <a:srgbClr val="3A3A3A"/>
                </a:solidFill>
                <a:latin typeface="Calibri"/>
                <a:cs typeface="Calibri"/>
              </a:rPr>
              <a:t>INPU</a:t>
            </a:r>
            <a:r>
              <a:rPr dirty="0" sz="3300" spc="15" b="1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dirty="0" sz="3300" spc="-145" b="1">
                <a:solidFill>
                  <a:srgbClr val="3A3A3A"/>
                </a:solidFill>
                <a:latin typeface="Calibri"/>
                <a:cs typeface="Calibri"/>
              </a:rPr>
              <a:t>:</a:t>
            </a:r>
            <a:r>
              <a:rPr dirty="0" sz="3300" b="1">
                <a:solidFill>
                  <a:srgbClr val="3A3A3A"/>
                </a:solidFill>
                <a:latin typeface="Calibri"/>
                <a:cs typeface="Calibri"/>
              </a:rPr>
              <a:t>	</a:t>
            </a:r>
            <a:r>
              <a:rPr dirty="0" sz="3300" spc="-325" b="1">
                <a:solidFill>
                  <a:srgbClr val="3A3A3A"/>
                </a:solidFill>
                <a:latin typeface="Calibri"/>
                <a:cs typeface="Calibri"/>
              </a:rPr>
              <a:t>W</a:t>
            </a:r>
            <a:r>
              <a:rPr dirty="0" sz="3300" spc="-5" b="1">
                <a:solidFill>
                  <a:srgbClr val="3A3A3A"/>
                </a:solidFill>
                <a:latin typeface="Calibri"/>
                <a:cs typeface="Calibri"/>
              </a:rPr>
              <a:t>eight  </a:t>
            </a:r>
            <a:r>
              <a:rPr dirty="0" sz="3300" b="1">
                <a:solidFill>
                  <a:srgbClr val="3A3A3A"/>
                </a:solidFill>
                <a:latin typeface="Calibri"/>
                <a:cs typeface="Calibri"/>
              </a:rPr>
              <a:t>OUTPU</a:t>
            </a:r>
            <a:r>
              <a:rPr dirty="0" sz="3300" spc="15" b="1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dirty="0" sz="3300" spc="-145" b="1">
                <a:solidFill>
                  <a:srgbClr val="3A3A3A"/>
                </a:solidFill>
                <a:latin typeface="Calibri"/>
                <a:cs typeface="Calibri"/>
              </a:rPr>
              <a:t>:</a:t>
            </a:r>
            <a:r>
              <a:rPr dirty="0" sz="3300" b="1">
                <a:solidFill>
                  <a:srgbClr val="3A3A3A"/>
                </a:solidFill>
                <a:latin typeface="Calibri"/>
                <a:cs typeface="Calibri"/>
              </a:rPr>
              <a:t>		</a:t>
            </a:r>
            <a:r>
              <a:rPr dirty="0" sz="3300" b="1">
                <a:solidFill>
                  <a:srgbClr val="3A3A3A"/>
                </a:solidFill>
                <a:latin typeface="Calibri"/>
                <a:cs typeface="Calibri"/>
              </a:rPr>
              <a:t>Height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88892" y="4090890"/>
            <a:ext cx="2642235" cy="0"/>
          </a:xfrm>
          <a:custGeom>
            <a:avLst/>
            <a:gdLst/>
            <a:ahLst/>
            <a:cxnLst/>
            <a:rect l="l" t="t" r="r" b="b"/>
            <a:pathLst>
              <a:path w="2642234" h="0">
                <a:moveTo>
                  <a:pt x="0" y="0"/>
                </a:moveTo>
                <a:lnTo>
                  <a:pt x="2579230" y="0"/>
                </a:lnTo>
                <a:lnTo>
                  <a:pt x="2642055" y="0"/>
                </a:lnTo>
              </a:path>
            </a:pathLst>
          </a:custGeom>
          <a:ln w="125650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168185" y="3852155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0" y="0"/>
                </a:moveTo>
                <a:lnTo>
                  <a:pt x="0" y="477472"/>
                </a:lnTo>
                <a:lnTo>
                  <a:pt x="47747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013142" y="3057234"/>
            <a:ext cx="1867535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45" b="1">
                <a:solidFill>
                  <a:srgbClr val="3A3A3A"/>
                </a:solidFill>
                <a:latin typeface="Calibri"/>
                <a:cs typeface="Calibri"/>
              </a:rPr>
              <a:t>Regression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42693" y="6973609"/>
            <a:ext cx="2010410" cy="2281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20438" y="9118068"/>
            <a:ext cx="2983865" cy="0"/>
          </a:xfrm>
          <a:custGeom>
            <a:avLst/>
            <a:gdLst/>
            <a:ahLst/>
            <a:cxnLst/>
            <a:rect l="l" t="t" r="r" b="b"/>
            <a:pathLst>
              <a:path w="2983865" h="0">
                <a:moveTo>
                  <a:pt x="0" y="0"/>
                </a:moveTo>
                <a:lnTo>
                  <a:pt x="2920895" y="0"/>
                </a:lnTo>
                <a:lnTo>
                  <a:pt x="2983720" y="0"/>
                </a:lnTo>
              </a:path>
            </a:pathLst>
          </a:custGeom>
          <a:ln w="125650">
            <a:solidFill>
              <a:srgbClr val="3A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41323" y="8879331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0" y="0"/>
                </a:moveTo>
                <a:lnTo>
                  <a:pt x="0" y="477472"/>
                </a:lnTo>
                <a:lnTo>
                  <a:pt x="477482" y="238736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829871" y="8826692"/>
            <a:ext cx="1176020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b="1">
                <a:solidFill>
                  <a:srgbClr val="3A3A3A"/>
                </a:solidFill>
                <a:latin typeface="Calibri"/>
                <a:cs typeface="Calibri"/>
              </a:rPr>
              <a:t>Height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69621" y="7646531"/>
            <a:ext cx="2069308" cy="26025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53659" y="8826692"/>
            <a:ext cx="1245870" cy="53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325" b="1">
                <a:solidFill>
                  <a:srgbClr val="3A3A3A"/>
                </a:solidFill>
                <a:latin typeface="Calibri"/>
                <a:cs typeface="Calibri"/>
              </a:rPr>
              <a:t>W</a:t>
            </a:r>
            <a:r>
              <a:rPr dirty="0" sz="3300" spc="-5" b="1">
                <a:solidFill>
                  <a:srgbClr val="3A3A3A"/>
                </a:solidFill>
                <a:latin typeface="Calibri"/>
                <a:cs typeface="Calibri"/>
              </a:rPr>
              <a:t>eight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457897" y="3313029"/>
            <a:ext cx="1555701" cy="17651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866427" y="3560116"/>
            <a:ext cx="1728470" cy="958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885" marR="5080" indent="-83820">
              <a:lnSpc>
                <a:spcPts val="3710"/>
              </a:lnSpc>
            </a:pPr>
            <a:r>
              <a:rPr dirty="0" sz="3300" spc="-30" b="1">
                <a:solidFill>
                  <a:srgbClr val="3A3A3A"/>
                </a:solidFill>
                <a:latin typeface="Calibri"/>
                <a:cs typeface="Calibri"/>
              </a:rPr>
              <a:t>Estima</a:t>
            </a:r>
            <a:r>
              <a:rPr dirty="0" sz="3300" spc="-55" b="1">
                <a:solidFill>
                  <a:srgbClr val="3A3A3A"/>
                </a:solidFill>
                <a:latin typeface="Calibri"/>
                <a:cs typeface="Calibri"/>
              </a:rPr>
              <a:t>t</a:t>
            </a:r>
            <a:r>
              <a:rPr dirty="0" sz="3300" spc="-55" b="1">
                <a:solidFill>
                  <a:srgbClr val="3A3A3A"/>
                </a:solidFill>
                <a:latin typeface="Calibri"/>
                <a:cs typeface="Calibri"/>
              </a:rPr>
              <a:t>ed  </a:t>
            </a:r>
            <a:r>
              <a:rPr dirty="0" sz="3300" spc="-25" b="1">
                <a:solidFill>
                  <a:srgbClr val="3A3A3A"/>
                </a:solidFill>
                <a:latin typeface="Calibri"/>
                <a:cs typeface="Calibri"/>
              </a:rPr>
              <a:t>function: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2017-09-25T17:12:32Z</dcterms:created>
  <dcterms:modified xsi:type="dcterms:W3CDTF">2017-09-25T17:12:32Z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2017-09-25T00:00:00Z</vt:filetime>
  </property>
</Properties>
</file>