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1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97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491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17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87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040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3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9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2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85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6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79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7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12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0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9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7E452-805B-44D2-896F-FE735C9B650A}" type="datetimeFigureOut">
              <a:rPr lang="en-IN" smtClean="0"/>
              <a:t>02/02/25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D69E94-CE41-4819-A101-4DEB580D1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7F6EBB-1542-CC65-C640-A4506FD1141D}"/>
              </a:ext>
            </a:extLst>
          </p:cNvPr>
          <p:cNvCxnSpPr/>
          <p:nvPr/>
        </p:nvCxnSpPr>
        <p:spPr>
          <a:xfrm>
            <a:off x="3389471" y="578840"/>
            <a:ext cx="3657281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A3DE541-E149-6CBC-F46B-6EF962239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89" y="1176453"/>
            <a:ext cx="9091111" cy="740247"/>
          </a:xfrm>
        </p:spPr>
        <p:txBody>
          <a:bodyPr/>
          <a:lstStyle/>
          <a:p>
            <a:pPr marL="152400" algn="l" rtl="0" fontAlgn="base">
              <a:spcBef>
                <a:spcPts val="0"/>
              </a:spcBef>
              <a:spcAft>
                <a:spcPts val="1100"/>
              </a:spcAft>
            </a:pPr>
            <a:r>
              <a:rPr lang="en-IN" sz="4000" b="1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Priority_Queue_Data_Structure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1340E-0A61-94B4-D921-39F1DE128A2A}"/>
              </a:ext>
            </a:extLst>
          </p:cNvPr>
          <p:cNvSpPr txBox="1"/>
          <p:nvPr/>
        </p:nvSpPr>
        <p:spPr>
          <a:xfrm>
            <a:off x="3251053" y="135535"/>
            <a:ext cx="4026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DSA through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254BE-4AB1-C25A-390F-ECE2D1E23558}"/>
              </a:ext>
            </a:extLst>
          </p:cNvPr>
          <p:cNvSpPr txBox="1">
            <a:spLocks/>
          </p:cNvSpPr>
          <p:nvPr/>
        </p:nvSpPr>
        <p:spPr>
          <a:xfrm>
            <a:off x="2981463" y="5598907"/>
            <a:ext cx="4597166" cy="463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Mohammad Tasin (Tasin Coder)</a:t>
            </a:r>
          </a:p>
        </p:txBody>
      </p:sp>
      <p:pic>
        <p:nvPicPr>
          <p:cNvPr id="7" name="Picture 6" descr="A person standing in a park&#10;&#10;Description automatically generated">
            <a:extLst>
              <a:ext uri="{FF2B5EF4-FFF2-40B4-BE49-F238E27FC236}">
                <a16:creationId xmlns:a16="http://schemas.microsoft.com/office/drawing/2014/main" id="{5C37D1BB-BFC9-9F75-44A5-D657E891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7" t="34405" r="26904" b="19048"/>
          <a:stretch/>
        </p:blipFill>
        <p:spPr>
          <a:xfrm>
            <a:off x="3463902" y="2317060"/>
            <a:ext cx="3539690" cy="32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7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BD00B4-10DA-E7AA-A286-34C75CC0CA0B}"/>
              </a:ext>
            </a:extLst>
          </p:cNvPr>
          <p:cNvSpPr txBox="1"/>
          <p:nvPr/>
        </p:nvSpPr>
        <p:spPr>
          <a:xfrm>
            <a:off x="3259122" y="-62242"/>
            <a:ext cx="3319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7AD83-EEB0-C406-7151-4878B1B4B1C9}"/>
              </a:ext>
            </a:extLst>
          </p:cNvPr>
          <p:cNvSpPr txBox="1"/>
          <p:nvPr/>
        </p:nvSpPr>
        <p:spPr>
          <a:xfrm>
            <a:off x="402040" y="1173403"/>
            <a:ext cx="9286490" cy="30340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723900" indent="-5715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Queue</a:t>
            </a:r>
          </a:p>
          <a:p>
            <a:pPr marL="723900" indent="-57150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44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Priority Queue</a:t>
            </a:r>
            <a:endParaRPr lang="en-US" sz="4400" b="1" dirty="0">
              <a:ln/>
              <a:solidFill>
                <a:schemeClr val="accent4"/>
              </a:solidFill>
              <a:latin typeface="Arial Black" panose="020B0A04020102020204" pitchFamily="34" charset="0"/>
            </a:endParaRPr>
          </a:p>
          <a:p>
            <a:pPr marL="723900" indent="-57150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44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Way to implement P-Queue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BE1F37-C5BF-F846-5024-55072E8858DC}"/>
              </a:ext>
            </a:extLst>
          </p:cNvPr>
          <p:cNvCxnSpPr/>
          <p:nvPr/>
        </p:nvCxnSpPr>
        <p:spPr>
          <a:xfrm>
            <a:off x="3326234" y="713767"/>
            <a:ext cx="3098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58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D3317B-C7E1-1BB2-29EC-C33B02C33179}"/>
              </a:ext>
            </a:extLst>
          </p:cNvPr>
          <p:cNvSpPr txBox="1"/>
          <p:nvPr/>
        </p:nvSpPr>
        <p:spPr>
          <a:xfrm>
            <a:off x="975218" y="1174459"/>
            <a:ext cx="7514439" cy="3903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A queue is an ordered list in which </a:t>
            </a:r>
            <a:r>
              <a:rPr lang="en-IN" sz="2800" dirty="0">
                <a:solidFill>
                  <a:srgbClr val="00B0F0"/>
                </a:solidFill>
                <a:latin typeface="Arial Black" panose="020B0A04020102020204" pitchFamily="34" charset="0"/>
              </a:rPr>
              <a:t>insertions</a:t>
            </a:r>
            <a:r>
              <a:rPr lang="en-I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are done at one end 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(rear or back) </a:t>
            </a:r>
            <a:r>
              <a:rPr lang="en-I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and </a:t>
            </a:r>
            <a:r>
              <a:rPr lang="en-IN" sz="2800" dirty="0">
                <a:solidFill>
                  <a:srgbClr val="00B0F0"/>
                </a:solidFill>
                <a:latin typeface="Arial Black" panose="020B0A04020102020204" pitchFamily="34" charset="0"/>
              </a:rPr>
              <a:t>deletions</a:t>
            </a:r>
            <a:r>
              <a:rPr lang="en-I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are done at other end 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( front )</a:t>
            </a:r>
            <a:endParaRPr lang="en-IN" sz="2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Working principle is 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First In First Out</a:t>
            </a:r>
            <a:r>
              <a:rPr lang="en-IN" sz="2800" dirty="0">
                <a:solidFill>
                  <a:srgbClr val="00B050"/>
                </a:solidFill>
                <a:latin typeface="Arial Black" panose="020B0A04020102020204" pitchFamily="34" charset="0"/>
              </a:rPr>
              <a:t> </a:t>
            </a:r>
            <a:r>
              <a:rPr lang="en-IN" sz="28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(FIFO)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A4CAA-E90E-A265-AEF4-AA7AD654DD09}"/>
              </a:ext>
            </a:extLst>
          </p:cNvPr>
          <p:cNvSpPr txBox="1"/>
          <p:nvPr/>
        </p:nvSpPr>
        <p:spPr>
          <a:xfrm>
            <a:off x="3712128" y="0"/>
            <a:ext cx="22272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Queue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6222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F13D7A-6C8F-3F1D-A880-7C18195E6471}"/>
              </a:ext>
            </a:extLst>
          </p:cNvPr>
          <p:cNvSpPr txBox="1"/>
          <p:nvPr/>
        </p:nvSpPr>
        <p:spPr>
          <a:xfrm>
            <a:off x="2075584" y="191069"/>
            <a:ext cx="57730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>
                <a:solidFill>
                  <a:srgbClr val="0070C0"/>
                </a:solidFill>
                <a:latin typeface="Arial Black" panose="020B0A04020102020204" pitchFamily="34" charset="0"/>
              </a:rPr>
              <a:t>Priority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84158-C6A9-02DE-9B27-9C9D8D4F1DE5}"/>
              </a:ext>
            </a:extLst>
          </p:cNvPr>
          <p:cNvSpPr txBox="1"/>
          <p:nvPr/>
        </p:nvSpPr>
        <p:spPr>
          <a:xfrm>
            <a:off x="696288" y="1451863"/>
            <a:ext cx="8531602" cy="461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00B050"/>
                </a:solidFill>
                <a:latin typeface="Arial Black" panose="020B0A04020102020204" pitchFamily="34" charset="0"/>
              </a:rPr>
              <a:t>A Priority queue is a collection of elements such that each element has been assigned a Priority. The order of elements are deleted and processed comes from the fallowing rules.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An element of higher priority is processed before any element of lower priority.</a:t>
            </a:r>
          </a:p>
          <a:p>
            <a:pPr marL="1428750" lvl="2" indent="-514350">
              <a:lnSpc>
                <a:spcPct val="150000"/>
              </a:lnSpc>
              <a:buFont typeface="+mj-lt"/>
              <a:buAutoNum type="romanUcPeriod"/>
            </a:pPr>
            <a:r>
              <a:rPr lang="en-IN" sz="2200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Two elements with the same priority are processed according to the order in which they were added in the queue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CCB81-B562-4F8D-4E8C-9DCC34E7FFC0}"/>
              </a:ext>
            </a:extLst>
          </p:cNvPr>
          <p:cNvSpPr txBox="1"/>
          <p:nvPr/>
        </p:nvSpPr>
        <p:spPr>
          <a:xfrm>
            <a:off x="243280" y="3526116"/>
            <a:ext cx="1326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Rules:-</a:t>
            </a:r>
          </a:p>
        </p:txBody>
      </p:sp>
    </p:spTree>
    <p:extLst>
      <p:ext uri="{BB962C8B-B14F-4D97-AF65-F5344CB8AC3E}">
        <p14:creationId xmlns:p14="http://schemas.microsoft.com/office/powerpoint/2010/main" val="19877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033CB9-75AA-2A6E-DB78-63CAE161D31B}"/>
              </a:ext>
            </a:extLst>
          </p:cNvPr>
          <p:cNvCxnSpPr/>
          <p:nvPr/>
        </p:nvCxnSpPr>
        <p:spPr>
          <a:xfrm>
            <a:off x="7815147" y="3428999"/>
            <a:ext cx="679508" cy="239172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9E9DA3-D606-622C-92E3-F099CC948930}"/>
              </a:ext>
            </a:extLst>
          </p:cNvPr>
          <p:cNvSpPr txBox="1"/>
          <p:nvPr/>
        </p:nvSpPr>
        <p:spPr>
          <a:xfrm>
            <a:off x="1725789" y="1200"/>
            <a:ext cx="64902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Operation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1EBEE2-E663-58E8-F084-9D8A4C546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655417"/>
              </p:ext>
            </p:extLst>
          </p:nvPr>
        </p:nvGraphicFramePr>
        <p:xfrm>
          <a:off x="2446193" y="3105834"/>
          <a:ext cx="5566795" cy="64633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566795">
                  <a:extLst>
                    <a:ext uri="{9D8B030D-6E8A-4147-A177-3AD203B41FA5}">
                      <a16:colId xmlns:a16="http://schemas.microsoft.com/office/drawing/2014/main" val="585605984"/>
                    </a:ext>
                  </a:extLst>
                </a:gridCol>
              </a:tblGrid>
              <a:tr h="64633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02445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640EB2-05DF-5F40-9818-1621A8A01C26}"/>
              </a:ext>
            </a:extLst>
          </p:cNvPr>
          <p:cNvSpPr txBox="1"/>
          <p:nvPr/>
        </p:nvSpPr>
        <p:spPr>
          <a:xfrm>
            <a:off x="1403937" y="2540748"/>
            <a:ext cx="2084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rear /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9C41E-774C-9316-7731-B2A5D981077F}"/>
              </a:ext>
            </a:extLst>
          </p:cNvPr>
          <p:cNvSpPr txBox="1"/>
          <p:nvPr/>
        </p:nvSpPr>
        <p:spPr>
          <a:xfrm>
            <a:off x="7255964" y="2540747"/>
            <a:ext cx="1000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front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02EE3-6201-0F88-2ACD-A4EE8447AB03}"/>
              </a:ext>
            </a:extLst>
          </p:cNvPr>
          <p:cNvSpPr txBox="1"/>
          <p:nvPr/>
        </p:nvSpPr>
        <p:spPr>
          <a:xfrm>
            <a:off x="8432477" y="3552110"/>
            <a:ext cx="1102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  <a:latin typeface="Arial Black" panose="020B0A04020102020204" pitchFamily="34" charset="0"/>
              </a:rPr>
              <a:t>Delete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2E8C79-5DD9-3AFE-8D6D-751675D431EA}"/>
              </a:ext>
            </a:extLst>
          </p:cNvPr>
          <p:cNvSpPr txBox="1"/>
          <p:nvPr/>
        </p:nvSpPr>
        <p:spPr>
          <a:xfrm>
            <a:off x="695079" y="3002412"/>
            <a:ext cx="1035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Arial Black" panose="020B0A04020102020204" pitchFamily="34" charset="0"/>
              </a:rPr>
              <a:t>insert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A0086C-22DF-624F-EA87-2EA2A24A4FA4}"/>
              </a:ext>
            </a:extLst>
          </p:cNvPr>
          <p:cNvCxnSpPr>
            <a:cxnSpLocks/>
          </p:cNvCxnSpPr>
          <p:nvPr/>
        </p:nvCxnSpPr>
        <p:spPr>
          <a:xfrm>
            <a:off x="1725789" y="3230856"/>
            <a:ext cx="930128" cy="198143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54B34739-0E2D-2868-D354-742F6A147B89}"/>
              </a:ext>
            </a:extLst>
          </p:cNvPr>
          <p:cNvSpPr/>
          <p:nvPr/>
        </p:nvSpPr>
        <p:spPr>
          <a:xfrm>
            <a:off x="1171254" y="3395025"/>
            <a:ext cx="2455524" cy="1474926"/>
          </a:xfrm>
          <a:custGeom>
            <a:avLst/>
            <a:gdLst>
              <a:gd name="connsiteX0" fmla="*/ 0 w 3732042"/>
              <a:gd name="connsiteY0" fmla="*/ 0 h 1910994"/>
              <a:gd name="connsiteX1" fmla="*/ 10274 w 3732042"/>
              <a:gd name="connsiteY1" fmla="*/ 616450 h 1910994"/>
              <a:gd name="connsiteX2" fmla="*/ 30822 w 3732042"/>
              <a:gd name="connsiteY2" fmla="*/ 739740 h 1910994"/>
              <a:gd name="connsiteX3" fmla="*/ 41096 w 3732042"/>
              <a:gd name="connsiteY3" fmla="*/ 801385 h 1910994"/>
              <a:gd name="connsiteX4" fmla="*/ 51370 w 3732042"/>
              <a:gd name="connsiteY4" fmla="*/ 924675 h 1910994"/>
              <a:gd name="connsiteX5" fmla="*/ 61645 w 3732042"/>
              <a:gd name="connsiteY5" fmla="*/ 965771 h 1910994"/>
              <a:gd name="connsiteX6" fmla="*/ 82193 w 3732042"/>
              <a:gd name="connsiteY6" fmla="*/ 986320 h 1910994"/>
              <a:gd name="connsiteX7" fmla="*/ 102741 w 3732042"/>
              <a:gd name="connsiteY7" fmla="*/ 1171254 h 1910994"/>
              <a:gd name="connsiteX8" fmla="*/ 123289 w 3732042"/>
              <a:gd name="connsiteY8" fmla="*/ 1222625 h 1910994"/>
              <a:gd name="connsiteX9" fmla="*/ 133564 w 3732042"/>
              <a:gd name="connsiteY9" fmla="*/ 1263722 h 1910994"/>
              <a:gd name="connsiteX10" fmla="*/ 154112 w 3732042"/>
              <a:gd name="connsiteY10" fmla="*/ 1304818 h 1910994"/>
              <a:gd name="connsiteX11" fmla="*/ 195209 w 3732042"/>
              <a:gd name="connsiteY11" fmla="*/ 1407560 h 1910994"/>
              <a:gd name="connsiteX12" fmla="*/ 215757 w 3732042"/>
              <a:gd name="connsiteY12" fmla="*/ 1458931 h 1910994"/>
              <a:gd name="connsiteX13" fmla="*/ 277402 w 3732042"/>
              <a:gd name="connsiteY13" fmla="*/ 1633591 h 1910994"/>
              <a:gd name="connsiteX14" fmla="*/ 297950 w 3732042"/>
              <a:gd name="connsiteY14" fmla="*/ 1664414 h 1910994"/>
              <a:gd name="connsiteX15" fmla="*/ 328773 w 3732042"/>
              <a:gd name="connsiteY15" fmla="*/ 1726059 h 1910994"/>
              <a:gd name="connsiteX16" fmla="*/ 369869 w 3732042"/>
              <a:gd name="connsiteY16" fmla="*/ 1787704 h 1910994"/>
              <a:gd name="connsiteX17" fmla="*/ 400692 w 3732042"/>
              <a:gd name="connsiteY17" fmla="*/ 1797978 h 1910994"/>
              <a:gd name="connsiteX18" fmla="*/ 503433 w 3732042"/>
              <a:gd name="connsiteY18" fmla="*/ 1839075 h 1910994"/>
              <a:gd name="connsiteX19" fmla="*/ 626723 w 3732042"/>
              <a:gd name="connsiteY19" fmla="*/ 1880171 h 1910994"/>
              <a:gd name="connsiteX20" fmla="*/ 688368 w 3732042"/>
              <a:gd name="connsiteY20" fmla="*/ 1900720 h 1910994"/>
              <a:gd name="connsiteX21" fmla="*/ 770561 w 3732042"/>
              <a:gd name="connsiteY21" fmla="*/ 1910994 h 1910994"/>
              <a:gd name="connsiteX22" fmla="*/ 1613042 w 3732042"/>
              <a:gd name="connsiteY22" fmla="*/ 1900720 h 1910994"/>
              <a:gd name="connsiteX23" fmla="*/ 1777429 w 3732042"/>
              <a:gd name="connsiteY23" fmla="*/ 1880171 h 1910994"/>
              <a:gd name="connsiteX24" fmla="*/ 1952089 w 3732042"/>
              <a:gd name="connsiteY24" fmla="*/ 1869897 h 1910994"/>
              <a:gd name="connsiteX25" fmla="*/ 2034283 w 3732042"/>
              <a:gd name="connsiteY25" fmla="*/ 1849349 h 1910994"/>
              <a:gd name="connsiteX26" fmla="*/ 2116476 w 3732042"/>
              <a:gd name="connsiteY26" fmla="*/ 1818526 h 1910994"/>
              <a:gd name="connsiteX27" fmla="*/ 2147298 w 3732042"/>
              <a:gd name="connsiteY27" fmla="*/ 1797978 h 1910994"/>
              <a:gd name="connsiteX28" fmla="*/ 2198669 w 3732042"/>
              <a:gd name="connsiteY28" fmla="*/ 1777430 h 1910994"/>
              <a:gd name="connsiteX29" fmla="*/ 2239766 w 3732042"/>
              <a:gd name="connsiteY29" fmla="*/ 1746607 h 1910994"/>
              <a:gd name="connsiteX30" fmla="*/ 2321959 w 3732042"/>
              <a:gd name="connsiteY30" fmla="*/ 1705511 h 1910994"/>
              <a:gd name="connsiteX31" fmla="*/ 2363056 w 3732042"/>
              <a:gd name="connsiteY31" fmla="*/ 1674688 h 1910994"/>
              <a:gd name="connsiteX32" fmla="*/ 2414427 w 3732042"/>
              <a:gd name="connsiteY32" fmla="*/ 1654140 h 1910994"/>
              <a:gd name="connsiteX33" fmla="*/ 2506894 w 3732042"/>
              <a:gd name="connsiteY33" fmla="*/ 1613043 h 1910994"/>
              <a:gd name="connsiteX34" fmla="*/ 2537716 w 3732042"/>
              <a:gd name="connsiteY34" fmla="*/ 1602769 h 1910994"/>
              <a:gd name="connsiteX35" fmla="*/ 2568539 w 3732042"/>
              <a:gd name="connsiteY35" fmla="*/ 1592495 h 1910994"/>
              <a:gd name="connsiteX36" fmla="*/ 2681555 w 3732042"/>
              <a:gd name="connsiteY36" fmla="*/ 1530850 h 1910994"/>
              <a:gd name="connsiteX37" fmla="*/ 2712377 w 3732042"/>
              <a:gd name="connsiteY37" fmla="*/ 1520576 h 1910994"/>
              <a:gd name="connsiteX38" fmla="*/ 2774022 w 3732042"/>
              <a:gd name="connsiteY38" fmla="*/ 1469205 h 1910994"/>
              <a:gd name="connsiteX39" fmla="*/ 2835667 w 3732042"/>
              <a:gd name="connsiteY39" fmla="*/ 1428108 h 1910994"/>
              <a:gd name="connsiteX40" fmla="*/ 2897312 w 3732042"/>
              <a:gd name="connsiteY40" fmla="*/ 1397286 h 1910994"/>
              <a:gd name="connsiteX41" fmla="*/ 2928134 w 3732042"/>
              <a:gd name="connsiteY41" fmla="*/ 1366463 h 1910994"/>
              <a:gd name="connsiteX42" fmla="*/ 2969231 w 3732042"/>
              <a:gd name="connsiteY42" fmla="*/ 1335641 h 1910994"/>
              <a:gd name="connsiteX43" fmla="*/ 3000054 w 3732042"/>
              <a:gd name="connsiteY43" fmla="*/ 1304818 h 1910994"/>
              <a:gd name="connsiteX44" fmla="*/ 3030876 w 3732042"/>
              <a:gd name="connsiteY44" fmla="*/ 1284270 h 1910994"/>
              <a:gd name="connsiteX45" fmla="*/ 3071973 w 3732042"/>
              <a:gd name="connsiteY45" fmla="*/ 1253448 h 1910994"/>
              <a:gd name="connsiteX46" fmla="*/ 3154166 w 3732042"/>
              <a:gd name="connsiteY46" fmla="*/ 1181529 h 1910994"/>
              <a:gd name="connsiteX47" fmla="*/ 3184988 w 3732042"/>
              <a:gd name="connsiteY47" fmla="*/ 1160980 h 1910994"/>
              <a:gd name="connsiteX48" fmla="*/ 3256907 w 3732042"/>
              <a:gd name="connsiteY48" fmla="*/ 1089061 h 1910994"/>
              <a:gd name="connsiteX49" fmla="*/ 3287730 w 3732042"/>
              <a:gd name="connsiteY49" fmla="*/ 1068513 h 1910994"/>
              <a:gd name="connsiteX50" fmla="*/ 3349375 w 3732042"/>
              <a:gd name="connsiteY50" fmla="*/ 986320 h 1910994"/>
              <a:gd name="connsiteX51" fmla="*/ 3411020 w 3732042"/>
              <a:gd name="connsiteY51" fmla="*/ 904126 h 1910994"/>
              <a:gd name="connsiteX52" fmla="*/ 3421294 w 3732042"/>
              <a:gd name="connsiteY52" fmla="*/ 873304 h 1910994"/>
              <a:gd name="connsiteX53" fmla="*/ 3462391 w 3732042"/>
              <a:gd name="connsiteY53" fmla="*/ 832207 h 1910994"/>
              <a:gd name="connsiteX54" fmla="*/ 3482939 w 3732042"/>
              <a:gd name="connsiteY54" fmla="*/ 801385 h 1910994"/>
              <a:gd name="connsiteX55" fmla="*/ 3524036 w 3732042"/>
              <a:gd name="connsiteY55" fmla="*/ 760288 h 1910994"/>
              <a:gd name="connsiteX56" fmla="*/ 3585681 w 3732042"/>
              <a:gd name="connsiteY56" fmla="*/ 688369 h 1910994"/>
              <a:gd name="connsiteX57" fmla="*/ 3657600 w 3732042"/>
              <a:gd name="connsiteY57" fmla="*/ 626724 h 1910994"/>
              <a:gd name="connsiteX58" fmla="*/ 3688422 w 3732042"/>
              <a:gd name="connsiteY58" fmla="*/ 595902 h 1910994"/>
              <a:gd name="connsiteX59" fmla="*/ 3708970 w 3732042"/>
              <a:gd name="connsiteY59" fmla="*/ 575353 h 1910994"/>
              <a:gd name="connsiteX60" fmla="*/ 3729519 w 3732042"/>
              <a:gd name="connsiteY60" fmla="*/ 544531 h 1910994"/>
              <a:gd name="connsiteX61" fmla="*/ 3647325 w 3732042"/>
              <a:gd name="connsiteY61" fmla="*/ 565079 h 1910994"/>
              <a:gd name="connsiteX62" fmla="*/ 3565132 w 3732042"/>
              <a:gd name="connsiteY62" fmla="*/ 585627 h 1910994"/>
              <a:gd name="connsiteX63" fmla="*/ 3534310 w 3732042"/>
              <a:gd name="connsiteY63" fmla="*/ 595902 h 1910994"/>
              <a:gd name="connsiteX64" fmla="*/ 3472665 w 3732042"/>
              <a:gd name="connsiteY64" fmla="*/ 606176 h 1910994"/>
              <a:gd name="connsiteX65" fmla="*/ 3359649 w 3732042"/>
              <a:gd name="connsiteY65" fmla="*/ 647272 h 1910994"/>
              <a:gd name="connsiteX66" fmla="*/ 3287730 w 3732042"/>
              <a:gd name="connsiteY66" fmla="*/ 667821 h 1910994"/>
              <a:gd name="connsiteX67" fmla="*/ 3256907 w 3732042"/>
              <a:gd name="connsiteY67" fmla="*/ 678095 h 1910994"/>
              <a:gd name="connsiteX68" fmla="*/ 3226085 w 3732042"/>
              <a:gd name="connsiteY68" fmla="*/ 698643 h 1910994"/>
              <a:gd name="connsiteX69" fmla="*/ 3256907 w 3732042"/>
              <a:gd name="connsiteY69" fmla="*/ 708917 h 1910994"/>
              <a:gd name="connsiteX70" fmla="*/ 3493213 w 3732042"/>
              <a:gd name="connsiteY70" fmla="*/ 698643 h 1910994"/>
              <a:gd name="connsiteX71" fmla="*/ 3554858 w 3732042"/>
              <a:gd name="connsiteY71" fmla="*/ 678095 h 1910994"/>
              <a:gd name="connsiteX72" fmla="*/ 3585681 w 3732042"/>
              <a:gd name="connsiteY72" fmla="*/ 667821 h 1910994"/>
              <a:gd name="connsiteX73" fmla="*/ 3616503 w 3732042"/>
              <a:gd name="connsiteY73" fmla="*/ 647272 h 1910994"/>
              <a:gd name="connsiteX74" fmla="*/ 3678148 w 3732042"/>
              <a:gd name="connsiteY74" fmla="*/ 626724 h 1910994"/>
              <a:gd name="connsiteX75" fmla="*/ 3657600 w 3732042"/>
              <a:gd name="connsiteY75" fmla="*/ 708917 h 1910994"/>
              <a:gd name="connsiteX76" fmla="*/ 3647325 w 3732042"/>
              <a:gd name="connsiteY76" fmla="*/ 811659 h 1910994"/>
              <a:gd name="connsiteX77" fmla="*/ 3616503 w 3732042"/>
              <a:gd name="connsiteY77" fmla="*/ 904126 h 1910994"/>
              <a:gd name="connsiteX78" fmla="*/ 3606229 w 3732042"/>
              <a:gd name="connsiteY78" fmla="*/ 934949 h 1910994"/>
              <a:gd name="connsiteX79" fmla="*/ 3606229 w 3732042"/>
              <a:gd name="connsiteY79" fmla="*/ 1017142 h 191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732042" h="1910994">
                <a:moveTo>
                  <a:pt x="0" y="0"/>
                </a:moveTo>
                <a:cubicBezTo>
                  <a:pt x="3425" y="205483"/>
                  <a:pt x="4142" y="411030"/>
                  <a:pt x="10274" y="616450"/>
                </a:cubicBezTo>
                <a:cubicBezTo>
                  <a:pt x="11329" y="651783"/>
                  <a:pt x="24228" y="703472"/>
                  <a:pt x="30822" y="739740"/>
                </a:cubicBezTo>
                <a:cubicBezTo>
                  <a:pt x="34548" y="760236"/>
                  <a:pt x="38796" y="780681"/>
                  <a:pt x="41096" y="801385"/>
                </a:cubicBezTo>
                <a:cubicBezTo>
                  <a:pt x="45650" y="842372"/>
                  <a:pt x="46255" y="883754"/>
                  <a:pt x="51370" y="924675"/>
                </a:cubicBezTo>
                <a:cubicBezTo>
                  <a:pt x="53121" y="938686"/>
                  <a:pt x="55330" y="953141"/>
                  <a:pt x="61645" y="965771"/>
                </a:cubicBezTo>
                <a:cubicBezTo>
                  <a:pt x="65977" y="974435"/>
                  <a:pt x="75344" y="979470"/>
                  <a:pt x="82193" y="986320"/>
                </a:cubicBezTo>
                <a:cubicBezTo>
                  <a:pt x="83484" y="999233"/>
                  <a:pt x="97608" y="1149012"/>
                  <a:pt x="102741" y="1171254"/>
                </a:cubicBezTo>
                <a:cubicBezTo>
                  <a:pt x="106888" y="1189224"/>
                  <a:pt x="117457" y="1205129"/>
                  <a:pt x="123289" y="1222625"/>
                </a:cubicBezTo>
                <a:cubicBezTo>
                  <a:pt x="127754" y="1236021"/>
                  <a:pt x="128606" y="1250500"/>
                  <a:pt x="133564" y="1263722"/>
                </a:cubicBezTo>
                <a:cubicBezTo>
                  <a:pt x="138942" y="1278062"/>
                  <a:pt x="148079" y="1290741"/>
                  <a:pt x="154112" y="1304818"/>
                </a:cubicBezTo>
                <a:cubicBezTo>
                  <a:pt x="168642" y="1338721"/>
                  <a:pt x="181510" y="1373313"/>
                  <a:pt x="195209" y="1407560"/>
                </a:cubicBezTo>
                <a:cubicBezTo>
                  <a:pt x="202058" y="1424684"/>
                  <a:pt x="209925" y="1441435"/>
                  <a:pt x="215757" y="1458931"/>
                </a:cubicBezTo>
                <a:cubicBezTo>
                  <a:pt x="219658" y="1470634"/>
                  <a:pt x="259084" y="1596954"/>
                  <a:pt x="277402" y="1633591"/>
                </a:cubicBezTo>
                <a:cubicBezTo>
                  <a:pt x="282924" y="1644635"/>
                  <a:pt x="291101" y="1654140"/>
                  <a:pt x="297950" y="1664414"/>
                </a:cubicBezTo>
                <a:cubicBezTo>
                  <a:pt x="319475" y="1750517"/>
                  <a:pt x="292132" y="1671099"/>
                  <a:pt x="328773" y="1726059"/>
                </a:cubicBezTo>
                <a:cubicBezTo>
                  <a:pt x="345424" y="1751035"/>
                  <a:pt x="343696" y="1772000"/>
                  <a:pt x="369869" y="1787704"/>
                </a:cubicBezTo>
                <a:cubicBezTo>
                  <a:pt x="379156" y="1793276"/>
                  <a:pt x="390584" y="1794090"/>
                  <a:pt x="400692" y="1797978"/>
                </a:cubicBezTo>
                <a:cubicBezTo>
                  <a:pt x="435119" y="1811219"/>
                  <a:pt x="469186" y="1825376"/>
                  <a:pt x="503433" y="1839075"/>
                </a:cubicBezTo>
                <a:cubicBezTo>
                  <a:pt x="593741" y="1875198"/>
                  <a:pt x="515728" y="1846018"/>
                  <a:pt x="626723" y="1880171"/>
                </a:cubicBezTo>
                <a:cubicBezTo>
                  <a:pt x="647425" y="1886541"/>
                  <a:pt x="666875" y="1898033"/>
                  <a:pt x="688368" y="1900720"/>
                </a:cubicBezTo>
                <a:lnTo>
                  <a:pt x="770561" y="1910994"/>
                </a:lnTo>
                <a:lnTo>
                  <a:pt x="1613042" y="1900720"/>
                </a:lnTo>
                <a:cubicBezTo>
                  <a:pt x="1668238" y="1899030"/>
                  <a:pt x="1722302" y="1883414"/>
                  <a:pt x="1777429" y="1880171"/>
                </a:cubicBezTo>
                <a:lnTo>
                  <a:pt x="1952089" y="1869897"/>
                </a:lnTo>
                <a:cubicBezTo>
                  <a:pt x="2022548" y="1846411"/>
                  <a:pt x="1935094" y="1874146"/>
                  <a:pt x="2034283" y="1849349"/>
                </a:cubicBezTo>
                <a:cubicBezTo>
                  <a:pt x="2052069" y="1844903"/>
                  <a:pt x="2107046" y="1823241"/>
                  <a:pt x="2116476" y="1818526"/>
                </a:cubicBezTo>
                <a:cubicBezTo>
                  <a:pt x="2127520" y="1813004"/>
                  <a:pt x="2136254" y="1803500"/>
                  <a:pt x="2147298" y="1797978"/>
                </a:cubicBezTo>
                <a:cubicBezTo>
                  <a:pt x="2163794" y="1789730"/>
                  <a:pt x="2182547" y="1786387"/>
                  <a:pt x="2198669" y="1777430"/>
                </a:cubicBezTo>
                <a:cubicBezTo>
                  <a:pt x="2213638" y="1769114"/>
                  <a:pt x="2224975" y="1755235"/>
                  <a:pt x="2239766" y="1746607"/>
                </a:cubicBezTo>
                <a:cubicBezTo>
                  <a:pt x="2266225" y="1731173"/>
                  <a:pt x="2297454" y="1723890"/>
                  <a:pt x="2321959" y="1705511"/>
                </a:cubicBezTo>
                <a:cubicBezTo>
                  <a:pt x="2335658" y="1695237"/>
                  <a:pt x="2348087" y="1683004"/>
                  <a:pt x="2363056" y="1674688"/>
                </a:cubicBezTo>
                <a:cubicBezTo>
                  <a:pt x="2379178" y="1665731"/>
                  <a:pt x="2397931" y="1662388"/>
                  <a:pt x="2414427" y="1654140"/>
                </a:cubicBezTo>
                <a:cubicBezTo>
                  <a:pt x="2512120" y="1605293"/>
                  <a:pt x="2347848" y="1666058"/>
                  <a:pt x="2506894" y="1613043"/>
                </a:cubicBezTo>
                <a:lnTo>
                  <a:pt x="2537716" y="1602769"/>
                </a:lnTo>
                <a:lnTo>
                  <a:pt x="2568539" y="1592495"/>
                </a:lnTo>
                <a:cubicBezTo>
                  <a:pt x="2606056" y="1567484"/>
                  <a:pt x="2634936" y="1546390"/>
                  <a:pt x="2681555" y="1530850"/>
                </a:cubicBezTo>
                <a:lnTo>
                  <a:pt x="2712377" y="1520576"/>
                </a:lnTo>
                <a:cubicBezTo>
                  <a:pt x="2740430" y="1492522"/>
                  <a:pt x="2733313" y="1497701"/>
                  <a:pt x="2774022" y="1469205"/>
                </a:cubicBezTo>
                <a:cubicBezTo>
                  <a:pt x="2794254" y="1455043"/>
                  <a:pt x="2812238" y="1435918"/>
                  <a:pt x="2835667" y="1428108"/>
                </a:cubicBezTo>
                <a:cubicBezTo>
                  <a:pt x="2866556" y="1417812"/>
                  <a:pt x="2870758" y="1419415"/>
                  <a:pt x="2897312" y="1397286"/>
                </a:cubicBezTo>
                <a:cubicBezTo>
                  <a:pt x="2908474" y="1387984"/>
                  <a:pt x="2917102" y="1375919"/>
                  <a:pt x="2928134" y="1366463"/>
                </a:cubicBezTo>
                <a:cubicBezTo>
                  <a:pt x="2941135" y="1355319"/>
                  <a:pt x="2956230" y="1346785"/>
                  <a:pt x="2969231" y="1335641"/>
                </a:cubicBezTo>
                <a:cubicBezTo>
                  <a:pt x="2980263" y="1326185"/>
                  <a:pt x="2988892" y="1314120"/>
                  <a:pt x="3000054" y="1304818"/>
                </a:cubicBezTo>
                <a:cubicBezTo>
                  <a:pt x="3009540" y="1296913"/>
                  <a:pt x="3020828" y="1291447"/>
                  <a:pt x="3030876" y="1284270"/>
                </a:cubicBezTo>
                <a:cubicBezTo>
                  <a:pt x="3044810" y="1274317"/>
                  <a:pt x="3058972" y="1264592"/>
                  <a:pt x="3071973" y="1253448"/>
                </a:cubicBezTo>
                <a:cubicBezTo>
                  <a:pt x="3160699" y="1177397"/>
                  <a:pt x="3027460" y="1276559"/>
                  <a:pt x="3154166" y="1181529"/>
                </a:cubicBezTo>
                <a:cubicBezTo>
                  <a:pt x="3164044" y="1174120"/>
                  <a:pt x="3175810" y="1169240"/>
                  <a:pt x="3184988" y="1160980"/>
                </a:cubicBezTo>
                <a:cubicBezTo>
                  <a:pt x="3210188" y="1138300"/>
                  <a:pt x="3228698" y="1107867"/>
                  <a:pt x="3256907" y="1089061"/>
                </a:cubicBezTo>
                <a:cubicBezTo>
                  <a:pt x="3267181" y="1082212"/>
                  <a:pt x="3278088" y="1076227"/>
                  <a:pt x="3287730" y="1068513"/>
                </a:cubicBezTo>
                <a:cubicBezTo>
                  <a:pt x="3333281" y="1032072"/>
                  <a:pt x="3283680" y="1052018"/>
                  <a:pt x="3349375" y="986320"/>
                </a:cubicBezTo>
                <a:cubicBezTo>
                  <a:pt x="3373714" y="961979"/>
                  <a:pt x="3399404" y="938975"/>
                  <a:pt x="3411020" y="904126"/>
                </a:cubicBezTo>
                <a:cubicBezTo>
                  <a:pt x="3414445" y="893852"/>
                  <a:pt x="3414999" y="882117"/>
                  <a:pt x="3421294" y="873304"/>
                </a:cubicBezTo>
                <a:cubicBezTo>
                  <a:pt x="3432555" y="857539"/>
                  <a:pt x="3451645" y="848327"/>
                  <a:pt x="3462391" y="832207"/>
                </a:cubicBezTo>
                <a:cubicBezTo>
                  <a:pt x="3469240" y="821933"/>
                  <a:pt x="3474903" y="810760"/>
                  <a:pt x="3482939" y="801385"/>
                </a:cubicBezTo>
                <a:cubicBezTo>
                  <a:pt x="3495547" y="786676"/>
                  <a:pt x="3513290" y="776408"/>
                  <a:pt x="3524036" y="760288"/>
                </a:cubicBezTo>
                <a:cubicBezTo>
                  <a:pt x="3542627" y="732402"/>
                  <a:pt x="3555784" y="708300"/>
                  <a:pt x="3585681" y="688369"/>
                </a:cubicBezTo>
                <a:cubicBezTo>
                  <a:pt x="3632623" y="657075"/>
                  <a:pt x="3607772" y="676552"/>
                  <a:pt x="3657600" y="626724"/>
                </a:cubicBezTo>
                <a:lnTo>
                  <a:pt x="3688422" y="595902"/>
                </a:lnTo>
                <a:cubicBezTo>
                  <a:pt x="3695271" y="589052"/>
                  <a:pt x="3703597" y="583413"/>
                  <a:pt x="3708970" y="575353"/>
                </a:cubicBezTo>
                <a:cubicBezTo>
                  <a:pt x="3715820" y="565079"/>
                  <a:pt x="3739793" y="551380"/>
                  <a:pt x="3729519" y="544531"/>
                </a:cubicBezTo>
                <a:cubicBezTo>
                  <a:pt x="3719790" y="538045"/>
                  <a:pt x="3662303" y="560994"/>
                  <a:pt x="3647325" y="565079"/>
                </a:cubicBezTo>
                <a:cubicBezTo>
                  <a:pt x="3620079" y="572510"/>
                  <a:pt x="3591923" y="576696"/>
                  <a:pt x="3565132" y="585627"/>
                </a:cubicBezTo>
                <a:cubicBezTo>
                  <a:pt x="3554858" y="589052"/>
                  <a:pt x="3544882" y="593553"/>
                  <a:pt x="3534310" y="595902"/>
                </a:cubicBezTo>
                <a:cubicBezTo>
                  <a:pt x="3513974" y="600421"/>
                  <a:pt x="3492875" y="601124"/>
                  <a:pt x="3472665" y="606176"/>
                </a:cubicBezTo>
                <a:cubicBezTo>
                  <a:pt x="3429501" y="616967"/>
                  <a:pt x="3400497" y="631954"/>
                  <a:pt x="3359649" y="647272"/>
                </a:cubicBezTo>
                <a:cubicBezTo>
                  <a:pt x="3320223" y="662057"/>
                  <a:pt x="3333086" y="654863"/>
                  <a:pt x="3287730" y="667821"/>
                </a:cubicBezTo>
                <a:cubicBezTo>
                  <a:pt x="3277317" y="670796"/>
                  <a:pt x="3267181" y="674670"/>
                  <a:pt x="3256907" y="678095"/>
                </a:cubicBezTo>
                <a:cubicBezTo>
                  <a:pt x="3246633" y="684944"/>
                  <a:pt x="3226085" y="686295"/>
                  <a:pt x="3226085" y="698643"/>
                </a:cubicBezTo>
                <a:cubicBezTo>
                  <a:pt x="3226085" y="709473"/>
                  <a:pt x="3246077" y="708917"/>
                  <a:pt x="3256907" y="708917"/>
                </a:cubicBezTo>
                <a:cubicBezTo>
                  <a:pt x="3335750" y="708917"/>
                  <a:pt x="3414444" y="702068"/>
                  <a:pt x="3493213" y="698643"/>
                </a:cubicBezTo>
                <a:lnTo>
                  <a:pt x="3554858" y="678095"/>
                </a:lnTo>
                <a:lnTo>
                  <a:pt x="3585681" y="667821"/>
                </a:lnTo>
                <a:cubicBezTo>
                  <a:pt x="3595955" y="660971"/>
                  <a:pt x="3605219" y="652287"/>
                  <a:pt x="3616503" y="647272"/>
                </a:cubicBezTo>
                <a:cubicBezTo>
                  <a:pt x="3636296" y="638475"/>
                  <a:pt x="3678148" y="626724"/>
                  <a:pt x="3678148" y="626724"/>
                </a:cubicBezTo>
                <a:cubicBezTo>
                  <a:pt x="3671299" y="654122"/>
                  <a:pt x="3660410" y="680816"/>
                  <a:pt x="3657600" y="708917"/>
                </a:cubicBezTo>
                <a:cubicBezTo>
                  <a:pt x="3654175" y="743164"/>
                  <a:pt x="3653668" y="777830"/>
                  <a:pt x="3647325" y="811659"/>
                </a:cubicBezTo>
                <a:cubicBezTo>
                  <a:pt x="3647324" y="811663"/>
                  <a:pt x="3621641" y="888713"/>
                  <a:pt x="3616503" y="904126"/>
                </a:cubicBezTo>
                <a:cubicBezTo>
                  <a:pt x="3613078" y="914400"/>
                  <a:pt x="3606229" y="924119"/>
                  <a:pt x="3606229" y="934949"/>
                </a:cubicBezTo>
                <a:lnTo>
                  <a:pt x="3606229" y="101714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78DF6FA-1884-944C-A80D-6D9530E45539}"/>
              </a:ext>
            </a:extLst>
          </p:cNvPr>
          <p:cNvSpPr/>
          <p:nvPr/>
        </p:nvSpPr>
        <p:spPr>
          <a:xfrm>
            <a:off x="1403622" y="3349375"/>
            <a:ext cx="5449241" cy="1372855"/>
          </a:xfrm>
          <a:custGeom>
            <a:avLst/>
            <a:gdLst>
              <a:gd name="connsiteX0" fmla="*/ 55308 w 5449241"/>
              <a:gd name="connsiteY0" fmla="*/ 0 h 1372855"/>
              <a:gd name="connsiteX1" fmla="*/ 476549 w 5449241"/>
              <a:gd name="connsiteY1" fmla="*/ 1212351 h 1372855"/>
              <a:gd name="connsiteX2" fmla="*/ 3538248 w 5449241"/>
              <a:gd name="connsiteY2" fmla="*/ 1284270 h 1372855"/>
              <a:gd name="connsiteX3" fmla="*/ 5449241 w 5449241"/>
              <a:gd name="connsiteY3" fmla="*/ 513708 h 1372855"/>
              <a:gd name="connsiteX4" fmla="*/ 5449241 w 5449241"/>
              <a:gd name="connsiteY4" fmla="*/ 513708 h 137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9241" h="1372855">
                <a:moveTo>
                  <a:pt x="55308" y="0"/>
                </a:moveTo>
                <a:cubicBezTo>
                  <a:pt x="-24317" y="499153"/>
                  <a:pt x="-103941" y="998306"/>
                  <a:pt x="476549" y="1212351"/>
                </a:cubicBezTo>
                <a:cubicBezTo>
                  <a:pt x="1057039" y="1426396"/>
                  <a:pt x="2709466" y="1400711"/>
                  <a:pt x="3538248" y="1284270"/>
                </a:cubicBezTo>
                <a:cubicBezTo>
                  <a:pt x="4367030" y="1167830"/>
                  <a:pt x="5449241" y="513708"/>
                  <a:pt x="5449241" y="513708"/>
                </a:cubicBezTo>
                <a:lnTo>
                  <a:pt x="5449241" y="513708"/>
                </a:ln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5A6DC2-EA1B-77CC-989F-8AD59181467C}"/>
              </a:ext>
            </a:extLst>
          </p:cNvPr>
          <p:cNvSpPr txBox="1"/>
          <p:nvPr/>
        </p:nvSpPr>
        <p:spPr>
          <a:xfrm>
            <a:off x="2273418" y="0"/>
            <a:ext cx="524032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rtl="0" fontAlgn="base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Implementation </a:t>
            </a:r>
            <a:endParaRPr lang="en-US" sz="1600" b="1" i="0" u="none" strike="noStrike" dirty="0">
              <a:ln/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429B-92EF-7B65-6006-4C6D51076529}"/>
              </a:ext>
            </a:extLst>
          </p:cNvPr>
          <p:cNvSpPr txBox="1"/>
          <p:nvPr/>
        </p:nvSpPr>
        <p:spPr>
          <a:xfrm>
            <a:off x="662729" y="1157681"/>
            <a:ext cx="7373924" cy="297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70C0"/>
                </a:solidFill>
                <a:latin typeface="Arial Black" panose="020B0A04020102020204" pitchFamily="34" charset="0"/>
              </a:rPr>
              <a:t>Using Array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70C0"/>
                </a:solidFill>
                <a:latin typeface="Arial Black" panose="020B0A04020102020204" pitchFamily="34" charset="0"/>
              </a:rPr>
              <a:t>Using Dynamic Array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70C0"/>
                </a:solidFill>
                <a:latin typeface="Arial Black" panose="020B0A04020102020204" pitchFamily="34" charset="0"/>
              </a:rPr>
              <a:t>Using Linked List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3200" dirty="0">
                <a:solidFill>
                  <a:srgbClr val="0070C0"/>
                </a:solidFill>
                <a:latin typeface="Arial Black" panose="020B0A04020102020204" pitchFamily="34" charset="0"/>
              </a:rPr>
              <a:t>Using heap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(Preferred)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C08D26-2D01-E615-E94C-1D29B3B7B70E}"/>
              </a:ext>
            </a:extLst>
          </p:cNvPr>
          <p:cNvSpPr/>
          <p:nvPr/>
        </p:nvSpPr>
        <p:spPr>
          <a:xfrm>
            <a:off x="2023943" y="4746211"/>
            <a:ext cx="2624757" cy="954108"/>
          </a:xfrm>
          <a:prstGeom prst="rect">
            <a:avLst/>
          </a:prstGeom>
          <a:solidFill>
            <a:schemeClr val="accent5">
              <a:tint val="65000"/>
              <a:lumMod val="11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1A6C6-460F-C2B2-4C0E-D196EE74B722}"/>
              </a:ext>
            </a:extLst>
          </p:cNvPr>
          <p:cNvSpPr/>
          <p:nvPr/>
        </p:nvSpPr>
        <p:spPr>
          <a:xfrm>
            <a:off x="2136758" y="5129867"/>
            <a:ext cx="725087" cy="455928"/>
          </a:xfrm>
          <a:prstGeom prst="rect">
            <a:avLst/>
          </a:prstGeom>
          <a:solidFill>
            <a:schemeClr val="dk1">
              <a:tint val="65000"/>
              <a:lumMod val="11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912B6-E372-D3BA-5D63-084E824091B4}"/>
              </a:ext>
            </a:extLst>
          </p:cNvPr>
          <p:cNvSpPr txBox="1"/>
          <p:nvPr/>
        </p:nvSpPr>
        <p:spPr>
          <a:xfrm>
            <a:off x="2128369" y="4802480"/>
            <a:ext cx="75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00B050"/>
                </a:solidFill>
                <a:latin typeface="Arial Black" panose="020B0A04020102020204" pitchFamily="34" charset="0"/>
              </a:rPr>
              <a:t>Pno</a:t>
            </a:r>
            <a:endParaRPr lang="en-IN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C6CAB-BB0B-7BD8-8541-120CD08AE666}"/>
              </a:ext>
            </a:extLst>
          </p:cNvPr>
          <p:cNvSpPr/>
          <p:nvPr/>
        </p:nvSpPr>
        <p:spPr>
          <a:xfrm>
            <a:off x="2974659" y="5129867"/>
            <a:ext cx="725087" cy="455928"/>
          </a:xfrm>
          <a:prstGeom prst="rect">
            <a:avLst/>
          </a:prstGeom>
          <a:solidFill>
            <a:schemeClr val="dk1">
              <a:tint val="65000"/>
              <a:lumMod val="11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D3E917-FD66-6C19-9A8F-957BF35C53F8}"/>
              </a:ext>
            </a:extLst>
          </p:cNvPr>
          <p:cNvSpPr/>
          <p:nvPr/>
        </p:nvSpPr>
        <p:spPr>
          <a:xfrm>
            <a:off x="3812560" y="5129867"/>
            <a:ext cx="725087" cy="455928"/>
          </a:xfrm>
          <a:prstGeom prst="rect">
            <a:avLst/>
          </a:prstGeom>
          <a:solidFill>
            <a:schemeClr val="dk1">
              <a:tint val="65000"/>
              <a:lumMod val="11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0D69C-FAD8-B670-3E72-9B453BFF21E3}"/>
              </a:ext>
            </a:extLst>
          </p:cNvPr>
          <p:cNvSpPr txBox="1"/>
          <p:nvPr/>
        </p:nvSpPr>
        <p:spPr>
          <a:xfrm>
            <a:off x="3770223" y="4802480"/>
            <a:ext cx="828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  <a:latin typeface="Arial Black" panose="020B0A04020102020204" pitchFamily="34" charset="0"/>
              </a:rPr>
              <a:t>Next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67892-7943-F19B-6F2E-8059BE7AF16D}"/>
              </a:ext>
            </a:extLst>
          </p:cNvPr>
          <p:cNvSpPr txBox="1"/>
          <p:nvPr/>
        </p:nvSpPr>
        <p:spPr>
          <a:xfrm>
            <a:off x="2936362" y="4802480"/>
            <a:ext cx="77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  <a:latin typeface="Arial Black" panose="020B0A04020102020204" pitchFamily="34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4784443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1037</TotalTime>
  <Words>159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Trebuchet MS</vt:lpstr>
      <vt:lpstr>Wingdings</vt:lpstr>
      <vt:lpstr>Wingdings 3</vt:lpstr>
      <vt:lpstr>Facet</vt:lpstr>
      <vt:lpstr>Priority_Queue_Data_Structure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call by passing object and returning object</dc:title>
  <dc:creator>!...Mr Tasin...!</dc:creator>
  <cp:lastModifiedBy>t66268</cp:lastModifiedBy>
  <cp:revision>28</cp:revision>
  <dcterms:created xsi:type="dcterms:W3CDTF">2023-08-31T20:52:50Z</dcterms:created>
  <dcterms:modified xsi:type="dcterms:W3CDTF">2025-02-02T18:08:10Z</dcterms:modified>
</cp:coreProperties>
</file>