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6" r:id="rId6"/>
    <p:sldId id="263" r:id="rId7"/>
    <p:sldId id="264" r:id="rId8"/>
    <p:sldId id="268" r:id="rId9"/>
    <p:sldId id="269" r:id="rId10"/>
    <p:sldId id="265" r:id="rId11"/>
    <p:sldId id="271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E3B3"/>
    <a:srgbClr val="FCD0D6"/>
    <a:srgbClr val="FFB135"/>
    <a:srgbClr val="EF9300"/>
    <a:srgbClr val="FFB236"/>
    <a:srgbClr val="52C5F2"/>
    <a:srgbClr val="11AFEE"/>
    <a:srgbClr val="F92D59"/>
    <a:srgbClr val="F78595"/>
    <a:srgbClr val="F3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239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2EBAF-9F3E-4D8D-B1A9-BFA7E38357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8131-1A4A-408E-9028-BD879A72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Chào thầy và các bạn, hôm nay mình xin trình bày về đồ án môn học của nhóm mình.</a:t>
            </a:r>
          </a:p>
          <a:p>
            <a:r>
              <a:rPr lang="vi-VN" dirty="0"/>
              <a:t>Thực hiện việc lấy dữ liệu từ các trang báo điện tử về và thực hiền tìm kiếm dữ liệu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4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49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Mời thầy nhận xét và vấn đáp với các bạn.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Nhóm mình gồm có 4 thành viên là: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Báo cáo hôm nay gồm 4 phần: Phần 1 là tổng quát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</a:t>
            </a:r>
            <a:r>
              <a:rPr lang="vi-VN" dirty="0"/>
              <a:t> phần này mình sẽ nói bao quát về mục tiêu của đồ án.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vi-VN" dirty="0"/>
              <a:t>đồ án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vnexpress</a:t>
            </a:r>
            <a:r>
              <a:rPr lang="en-US" dirty="0"/>
              <a:t>, zing, bongda.vn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crawler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database</a:t>
            </a:r>
            <a:r>
              <a:rPr lang="vi-VN" dirty="0"/>
              <a:t>, kết nối với server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vi-VN" dirty="0"/>
              <a:t>dùng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app android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5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endParaRPr lang="vi-VN" dirty="0"/>
          </a:p>
          <a:p>
            <a:r>
              <a:rPr lang="vi-VN" dirty="0"/>
              <a:t>Không có định hướng kế hoạch thực hiện, c</a:t>
            </a:r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code</a:t>
            </a:r>
          </a:p>
          <a:p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4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JPG"/><Relationship Id="rId4" Type="http://schemas.openxmlformats.org/officeDocument/2006/relationships/image" Target="../media/image7.pn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000" y="2636063"/>
            <a:ext cx="721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7200" i="1" spc="-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hecquyn</a:t>
            </a:r>
            <a:endParaRPr lang="en-US" sz="7200" i="1" spc="-3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13000" y="2394285"/>
            <a:ext cx="1533944" cy="1825593"/>
            <a:chOff x="10658056" y="0"/>
            <a:chExt cx="1533944" cy="1825593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10597795" y="50620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658056" y="0"/>
              <a:ext cx="1533944" cy="1825593"/>
              <a:chOff x="10659151" y="0"/>
              <a:chExt cx="1533944" cy="1825593"/>
            </a:xfrm>
          </p:grpSpPr>
          <p:sp>
            <p:nvSpPr>
              <p:cNvPr id="6" name="Isosceles Triangle 5"/>
              <p:cNvSpPr/>
              <p:nvPr/>
            </p:nvSpPr>
            <p:spPr>
              <a:xfrm rot="5400000">
                <a:off x="11364767" y="61357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10597796" y="61357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10597794" y="951043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2563104">
                <a:off x="11172475" y="1058622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5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4724 0.00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40" y="3708116"/>
            <a:ext cx="1850991" cy="185099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60865" y="1408074"/>
            <a:ext cx="1476834" cy="14768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4" y="2473674"/>
            <a:ext cx="2286005" cy="246888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9" y="3947317"/>
            <a:ext cx="1611790" cy="1611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59" y="3040950"/>
            <a:ext cx="1111093" cy="111109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35" y="1455414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11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R</a:t>
            </a:r>
            <a:endParaRPr lang="en-US" sz="17000" dirty="0">
              <a:solidFill>
                <a:schemeClr val="bg1"/>
              </a:solidFill>
              <a:latin typeface=".VnBlack" panose="020B7200000000000000" pitchFamily="34" charset="0"/>
              <a:ea typeface="Kozuka Mincho Pro B" panose="020208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233477" y="3480352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chemeClr val="bg1"/>
                </a:solidFill>
              </a:rPr>
              <a:t>Result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9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.VnArabia" panose="020B7200000000000000" pitchFamily="34" charset="0"/>
              </a:rPr>
              <a:t>8</a:t>
            </a:r>
            <a:endParaRPr lang="en-US" dirty="0">
              <a:latin typeface=".VnArabia" panose="020B72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29" y="-1"/>
            <a:ext cx="4228571" cy="15619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81265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Keát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quaû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4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0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E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C</a:t>
            </a:r>
            <a:endParaRPr lang="en-US" sz="17000" dirty="0">
              <a:solidFill>
                <a:schemeClr val="bg1"/>
              </a:solidFill>
              <a:latin typeface=".VnBlack" panose="020B7200000000000000" pitchFamily="34" charset="0"/>
              <a:ea typeface="Kozuka Mincho Pro B" panose="020208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333130" y="2648876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chemeClr val="bg1"/>
                </a:solidFill>
              </a:rPr>
              <a:t>Comment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4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.VnArabia" panose="020B7200000000000000" pitchFamily="34" charset="0"/>
              </a:rPr>
              <a:t>9</a:t>
            </a:r>
            <a:endParaRPr lang="en-US" dirty="0">
              <a:latin typeface=".VnArabia" panose="020B7200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29" y="0"/>
            <a:ext cx="4228571" cy="1561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1695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AFF"/>
                </a:solidFill>
                <a:latin typeface="VNI-Duff" pitchFamily="2" charset="0"/>
              </a:rPr>
              <a:t>Nhaän xeùt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5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" y="1844040"/>
            <a:ext cx="6294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600" dirty="0">
                <a:solidFill>
                  <a:srgbClr val="53E3B3"/>
                </a:solidFill>
                <a:latin typeface="VNI-Top" pitchFamily="2" charset="0"/>
              </a:rPr>
              <a:t>CAÛM ÔN</a:t>
            </a:r>
            <a:endParaRPr lang="en-US" sz="6600" dirty="0">
              <a:solidFill>
                <a:srgbClr val="53E3B3"/>
              </a:solidFill>
              <a:latin typeface="VNI-Top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0320" y="2952036"/>
            <a:ext cx="5410200" cy="239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" y="2952036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>
                <a:solidFill>
                  <a:schemeClr val="bg1">
                    <a:lumMod val="50000"/>
                  </a:schemeClr>
                </a:solidFill>
              </a:rPr>
              <a:t>Thầy và các bạn đã chú ý theo dõi báo cáo của nhóm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869" y="1558447"/>
            <a:ext cx="89930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54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PROJECT</a:t>
            </a:r>
          </a:p>
          <a:p>
            <a:pPr algn="r"/>
            <a:r>
              <a:rPr lang="es-ES_tradnl" sz="6600" dirty="0" err="1">
                <a:solidFill>
                  <a:srgbClr val="B2B2B2"/>
                </a:solidFill>
                <a:latin typeface=".VnCourier" panose="020B7200000000000000" pitchFamily="34" charset="0"/>
              </a:rPr>
              <a:t>Crawler</a:t>
            </a:r>
            <a:r>
              <a:rPr lang="es-ES_tradnl" sz="6600" dirty="0">
                <a:solidFill>
                  <a:srgbClr val="B2B2B2"/>
                </a:solidFill>
                <a:latin typeface=".VnCourier" panose="020B7200000000000000" pitchFamily="34" charset="0"/>
              </a:rPr>
              <a:t> data &amp; </a:t>
            </a:r>
            <a:r>
              <a:rPr lang="es-ES_tradnl" sz="6600" dirty="0" err="1">
                <a:solidFill>
                  <a:srgbClr val="B2B2B2"/>
                </a:solidFill>
                <a:latin typeface=".VnCourier" panose="020B7200000000000000" pitchFamily="34" charset="0"/>
              </a:rPr>
              <a:t>search</a:t>
            </a:r>
            <a:endParaRPr lang="es-ES_tradnl" sz="6600" dirty="0">
              <a:solidFill>
                <a:srgbClr val="B2B2B2"/>
              </a:solidFill>
              <a:latin typeface=".VnCourier" panose="020B7200000000000000" pitchFamily="34" charset="0"/>
            </a:endParaRPr>
          </a:p>
          <a:p>
            <a:pPr algn="r"/>
            <a:endParaRPr lang="es-ES_tradnl" sz="5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322647" y="6182436"/>
            <a:ext cx="81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.VnArabia" panose="020B7200000000000000" pitchFamily="34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alpha val="5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836" y="669515"/>
            <a:ext cx="293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5F5F5"/>
                </a:solidFill>
                <a:latin typeface=".VnVogue" panose="020B7200000000000000" pitchFamily="34" charset="0"/>
              </a:rPr>
              <a:t>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7698" y="1750946"/>
            <a:ext cx="4356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Vöông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Gia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Phuù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Ñaëng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Thieân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Baûo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Laâm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Vieät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Trí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Töø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Vónh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Nguyeân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5045" y="3244334"/>
            <a:ext cx="421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7439" y="2378274"/>
            <a:ext cx="3895555" cy="889687"/>
            <a:chOff x="4145599" y="4556853"/>
            <a:chExt cx="3895555" cy="889687"/>
          </a:xfrm>
        </p:grpSpPr>
        <p:sp>
          <p:nvSpPr>
            <p:cNvPr id="24" name="Isosceles Triangle 23"/>
            <p:cNvSpPr/>
            <p:nvPr/>
          </p:nvSpPr>
          <p:spPr>
            <a:xfrm rot="5400000">
              <a:off x="4084242" y="46182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4851213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5651156" y="46182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6451965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7212826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34" name="Isosceles Triangle 33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1322647" y="63014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03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66928 0.0206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4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9394" y="353489"/>
            <a:ext cx="3302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 err="1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Noäi</a:t>
            </a:r>
            <a:r>
              <a:rPr lang="es-ES_tradnl" sz="5400" dirty="0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 </a:t>
            </a:r>
            <a:r>
              <a:rPr lang="es-ES_tradnl" sz="5400" dirty="0" err="1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Dung</a:t>
            </a:r>
            <a:r>
              <a:rPr lang="es-ES_tradnl" sz="5400" dirty="0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:</a:t>
            </a:r>
          </a:p>
          <a:p>
            <a:pPr algn="r"/>
            <a:endParaRPr lang="es-ES_tradnl" sz="5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014" y="1668789"/>
            <a:ext cx="7415873" cy="47238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88404" y="2403299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Toång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1041" y="3442601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58745" y="4503978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Keát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quaû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9575" y="5539578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AFF"/>
                </a:solidFill>
                <a:latin typeface="VNI-Duff" pitchFamily="2" charset="0"/>
              </a:rPr>
              <a:t>Nhaän xeùt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92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rgbClr val="FCD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1375027" y="3289816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56282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0"/>
            <a:ext cx="4228571" cy="1561905"/>
            <a:chOff x="0" y="0"/>
            <a:chExt cx="4228571" cy="15619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28571" cy="156190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81431" y="780952"/>
              <a:ext cx="2664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Toång</a:t>
              </a:r>
              <a:r>
                <a:rPr lang="en-US" sz="3600" dirty="0">
                  <a:solidFill>
                    <a:srgbClr val="FFFAFF"/>
                  </a:solidFill>
                  <a:latin typeface="VNI-Duff" pitchFamily="2" charset="0"/>
                </a:rPr>
                <a:t> </a:t>
              </a:r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quaùt</a:t>
              </a:r>
              <a:endParaRPr lang="en-US" sz="3600" dirty="0">
                <a:solidFill>
                  <a:srgbClr val="FFFAFF"/>
                </a:solidFill>
                <a:latin typeface="VNI-Duff" pitchFamily="2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64" y="4123099"/>
            <a:ext cx="1735037" cy="17350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14" y="2759013"/>
            <a:ext cx="3721077" cy="7136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38" y="841493"/>
            <a:ext cx="2775688" cy="12282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96" y="2373895"/>
            <a:ext cx="1951839" cy="19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36315" y="0"/>
            <a:ext cx="4228571" cy="1561905"/>
            <a:chOff x="0" y="0"/>
            <a:chExt cx="4228571" cy="15619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28571" cy="156190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81431" y="780952"/>
              <a:ext cx="2664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Toång</a:t>
              </a:r>
              <a:r>
                <a:rPr lang="en-US" sz="3600" dirty="0">
                  <a:solidFill>
                    <a:srgbClr val="FFFAFF"/>
                  </a:solidFill>
                  <a:latin typeface="VNI-Duff" pitchFamily="2" charset="0"/>
                </a:rPr>
                <a:t> </a:t>
              </a:r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quaùt</a:t>
              </a:r>
              <a:endParaRPr lang="en-US" sz="3600" dirty="0">
                <a:solidFill>
                  <a:srgbClr val="FFFAFF"/>
                </a:solidFill>
                <a:latin typeface="VNI-Duff" pitchFamily="2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5</a:t>
            </a:r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 rot="2700000">
            <a:off x="6928394" y="2454606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 rot="2700000">
            <a:off x="6086324" y="1558162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 rot="2700000" flipH="1">
            <a:off x="5581197" y="1021307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 rot="2700000" flipH="1">
            <a:off x="6398621" y="1942111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4"/>
          <p:cNvSpPr>
            <a:spLocks/>
          </p:cNvSpPr>
          <p:nvPr/>
        </p:nvSpPr>
        <p:spPr bwMode="auto">
          <a:xfrm>
            <a:off x="4704786" y="152740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01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2" name="AutoShape 14"/>
          <p:cNvSpPr>
            <a:spLocks/>
          </p:cNvSpPr>
          <p:nvPr/>
        </p:nvSpPr>
        <p:spPr bwMode="auto">
          <a:xfrm>
            <a:off x="6841688" y="1584656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1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3" name="AutoShape 14"/>
          <p:cNvSpPr>
            <a:spLocks/>
          </p:cNvSpPr>
          <p:nvPr/>
        </p:nvSpPr>
        <p:spPr bwMode="auto">
          <a:xfrm>
            <a:off x="7648925" y="2562237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2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41" y="2272814"/>
            <a:ext cx="489328" cy="489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99" y="3135772"/>
            <a:ext cx="472903" cy="472903"/>
          </a:xfrm>
          <a:prstGeom prst="rect">
            <a:avLst/>
          </a:prstGeom>
        </p:spPr>
      </p:pic>
      <p:sp>
        <p:nvSpPr>
          <p:cNvPr id="38" name="Freeform 9"/>
          <p:cNvSpPr>
            <a:spLocks/>
          </p:cNvSpPr>
          <p:nvPr/>
        </p:nvSpPr>
        <p:spPr bwMode="auto">
          <a:xfrm rot="261184" flipH="1">
            <a:off x="7662449" y="3281444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53E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9"/>
          <p:cNvSpPr>
            <a:spLocks/>
          </p:cNvSpPr>
          <p:nvPr/>
        </p:nvSpPr>
        <p:spPr bwMode="auto">
          <a:xfrm rot="5400000">
            <a:off x="7281318" y="2898613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1898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 rot="2700000" flipH="1">
            <a:off x="8024637" y="3639779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4"/>
          <p:cNvSpPr>
            <a:spLocks/>
          </p:cNvSpPr>
          <p:nvPr/>
        </p:nvSpPr>
        <p:spPr bwMode="auto">
          <a:xfrm>
            <a:off x="8532680" y="3422716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3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0" name="AutoShape 14"/>
          <p:cNvSpPr>
            <a:spLocks/>
          </p:cNvSpPr>
          <p:nvPr/>
        </p:nvSpPr>
        <p:spPr bwMode="auto">
          <a:xfrm>
            <a:off x="9250357" y="4201798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4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16" y="4817065"/>
            <a:ext cx="469755" cy="469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72" y="407879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7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38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1333130" y="3480352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0078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3" y="1948607"/>
            <a:ext cx="1090348" cy="10903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93" y="1987978"/>
            <a:ext cx="1147147" cy="11471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93" y="2057527"/>
            <a:ext cx="1139511" cy="11395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4" y="2073416"/>
            <a:ext cx="1109055" cy="11090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8618" y="2057527"/>
            <a:ext cx="137160" cy="8725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725200" y="2262616"/>
            <a:ext cx="137160" cy="872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568" y="2117386"/>
            <a:ext cx="137160" cy="872509"/>
          </a:xfrm>
          <a:prstGeom prst="rect">
            <a:avLst/>
          </a:prstGeom>
          <a:solidFill>
            <a:srgbClr val="53E3B3"/>
          </a:solidFill>
          <a:ln>
            <a:solidFill>
              <a:srgbClr val="53E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8" y="3197038"/>
            <a:ext cx="2204909" cy="3085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48" y="3264533"/>
            <a:ext cx="2204909" cy="3082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02" y="3182471"/>
            <a:ext cx="2206224" cy="31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357</Words>
  <Application>Microsoft Office PowerPoint</Application>
  <PresentationFormat>Widescreen</PresentationFormat>
  <Paragraphs>76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Kozuka Mincho Pro B</vt:lpstr>
      <vt:lpstr>.VnArabia</vt:lpstr>
      <vt:lpstr>.VnBlack</vt:lpstr>
      <vt:lpstr>.VnCooper</vt:lpstr>
      <vt:lpstr>.VnCourier</vt:lpstr>
      <vt:lpstr>.VnVogue</vt:lpstr>
      <vt:lpstr>Arial</vt:lpstr>
      <vt:lpstr>Calibri</vt:lpstr>
      <vt:lpstr>Calibri Light</vt:lpstr>
      <vt:lpstr>Eras Bold ITC</vt:lpstr>
      <vt:lpstr>FontAwesome</vt:lpstr>
      <vt:lpstr>Raleway</vt:lpstr>
      <vt:lpstr>Raleway Black</vt:lpstr>
      <vt:lpstr>VNI-Duff</vt:lpstr>
      <vt:lpstr>VNI-Fato</vt:lpstr>
      <vt:lpstr>VNI-Top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Lam</dc:creator>
  <cp:lastModifiedBy>Tri Lam</cp:lastModifiedBy>
  <cp:revision>26</cp:revision>
  <dcterms:created xsi:type="dcterms:W3CDTF">2017-04-27T06:03:59Z</dcterms:created>
  <dcterms:modified xsi:type="dcterms:W3CDTF">2017-04-27T13:00:17Z</dcterms:modified>
</cp:coreProperties>
</file>