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005" autoAdjust="0"/>
  </p:normalViewPr>
  <p:slideViewPr>
    <p:cSldViewPr>
      <p:cViewPr varScale="1">
        <p:scale>
          <a:sx n="61" d="100"/>
          <a:sy n="61" d="100"/>
        </p:scale>
        <p:origin x="2002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image" Target="../media/image2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6C007-9E58-4D55-B900-421821F1FA7B}" type="datetimeFigureOut">
              <a:rPr lang="tr-TR" smtClean="0"/>
              <a:t>5.10.2024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F112B-FED6-4915-A0F9-D07E31D399C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7729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0509D-24AD-4DE1-A792-D64411AA3A74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1299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All</a:t>
            </a:r>
            <a:r>
              <a:rPr lang="tr-TR" dirty="0" smtClean="0"/>
              <a:t> can be </a:t>
            </a:r>
            <a:r>
              <a:rPr lang="tr-TR" dirty="0" err="1" smtClean="0"/>
              <a:t>turned</a:t>
            </a:r>
            <a:r>
              <a:rPr lang="tr-TR" dirty="0" smtClean="0"/>
              <a:t> </a:t>
            </a:r>
            <a:r>
              <a:rPr lang="tr-TR" dirty="0" err="1" smtClean="0"/>
              <a:t>into</a:t>
            </a:r>
            <a:r>
              <a:rPr lang="tr-TR" dirty="0" smtClean="0"/>
              <a:t> </a:t>
            </a:r>
            <a:r>
              <a:rPr lang="tr-TR" dirty="0" err="1" smtClean="0"/>
              <a:t>learning</a:t>
            </a:r>
            <a:r>
              <a:rPr lang="tr-TR" dirty="0" smtClean="0"/>
              <a:t> </a:t>
            </a:r>
            <a:r>
              <a:rPr lang="tr-TR" dirty="0" err="1" smtClean="0"/>
              <a:t>agents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0509D-24AD-4DE1-A792-D64411AA3A74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5745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reflex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agent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acts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according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rule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whose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condition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matches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as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defined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percept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actions based only on the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percept,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ignoring the rest of the percept history.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Table lookup of percept-action pairs defining all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possible condition-action rules necessary to interact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tr-TR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environment</a:t>
            </a:r>
            <a:endParaRPr lang="tr-T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0509D-24AD-4DE1-A792-D64411AA3A74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3347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0509D-24AD-4DE1-A792-D64411AA3A74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9548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0509D-24AD-4DE1-A792-D64411AA3A74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4433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0509D-24AD-4DE1-A792-D64411AA3A74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6740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model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based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reflex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agent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keeps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track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world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internal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model.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chooses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way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reflex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agent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Reflex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Agent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model-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based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agent</a:t>
            </a:r>
            <a:endParaRPr lang="tr-T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knowledge about “how the world works” is called a model of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world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An agent that uses such a model is called a model-based agent.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Encode "internal state" of the world to remember the past as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contained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earlier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percepts</a:t>
            </a:r>
            <a:endParaRPr lang="tr-T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Needed because sensors do not usually give the entire state of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world at each input, so perception of the environment is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captured over time. "State" used to encode different "world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states" that generate the same immediate percept.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Requires ability to represent change in the world; one possibility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to represent just the latest state, but then can't reason about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hypothetical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courses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0509D-24AD-4DE1-A792-D64411AA3A74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307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model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based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reflex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agent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keeps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track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world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using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internal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model.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chooses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same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way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reflex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agent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Reflex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Agent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model-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based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agent</a:t>
            </a:r>
            <a:endParaRPr lang="tr-T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The knowledge about “how the world works” is called a model of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world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An agent that uses such a model is called a model-based agent.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Encode "internal state" of the world to remember the past as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contained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earlier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percepts</a:t>
            </a:r>
            <a:endParaRPr lang="tr-T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Needed because sensors do not usually give the entire state of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world at each input, so perception of the environment is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captured over time. "State" used to encode different "world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states" that generate the same immediate percept.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Requires ability to represent change in the world; one possibility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to represent just the latest state, but then can't reason about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hypothetical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courses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0509D-24AD-4DE1-A792-D64411AA3A74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58035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keeps track of the world state as well as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set of goals it is trying to achieve, and chooses an action that will (eventually) lead to the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achievement of its goals.</a:t>
            </a:r>
          </a:p>
          <a:p>
            <a:r>
              <a:rPr lang="tr-TR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goal</a:t>
            </a:r>
            <a:endParaRPr lang="tr-T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What is the agent trying to do?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Drive to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Taksim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buy a book online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Perform actions that will realize the goal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set of condition-action rules is not enough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Think about a goal state where the desired goal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holds</a:t>
            </a:r>
            <a:endParaRPr lang="tr-T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Plan 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</a:t>
            </a:r>
            <a:r>
              <a:rPr lang="en-US" sz="1200" b="0" i="1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 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sequence of actions such that</a:t>
            </a:r>
            <a:r>
              <a:rPr lang="tr-TR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applying those actions will transform the current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 into the goal state</a:t>
            </a:r>
            <a:endParaRPr lang="tr-TR" sz="1200" b="0" i="0" u="none" strike="noStrike" kern="1200" baseline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Choose actions so as to achieve a (given or computed) goal= a</a:t>
            </a:r>
            <a:r>
              <a:rPr lang="tr-TR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description of a desirable situation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Keeping track of the current state is often not enough--- need to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goals to decide which situations are good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 have to consider long sequences of possible actions before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deciding if goal is achieved--- involves consideration of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future, "what will happen if I do...?"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0509D-24AD-4DE1-A792-D64411AA3A74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4230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Utility-Based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Agents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(1)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 goal-oriented agent may achieve its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goals in a number of ways.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Nothing is said about whether one way is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better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</a:t>
            </a:r>
            <a:endParaRPr lang="tr-T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However, one path can be preferred over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another because it’s shorter, cheaper, etc.</a:t>
            </a:r>
          </a:p>
          <a:p>
            <a:r>
              <a:rPr lang="tr-TR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Agents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 have conflicting goals*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Buy a book with a low cost and buy it fast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–Which goal should have precedence over the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Assign a utility to each goal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Maximize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expected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utility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0509D-24AD-4DE1-A792-D64411AA3A74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94759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“performance element” box represents what we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previously considered to be the whole agent program. Now, the “learning element” box</a:t>
            </a:r>
          </a:p>
          <a:p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gets to modify that program to improve its performance.</a:t>
            </a:r>
          </a:p>
          <a:p>
            <a:r>
              <a:rPr lang="tr-TR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Components 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a Learning Agent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 element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which is responsible for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making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improvements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 element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which is responsible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selecting external actions. The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 element is the entire agent: it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takes in percepts and decides on actions.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critic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gives feedback from the on how the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agent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doing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problem generator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responsible for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suggesting actions that will lead to new and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informative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experiences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0509D-24AD-4DE1-A792-D64411AA3A74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3929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6529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mtClean="0"/>
              <a:t>Agent0, GOLOG, 3APL</a:t>
            </a:r>
          </a:p>
          <a:p>
            <a:pPr lvl="1"/>
            <a:r>
              <a:rPr lang="tr-TR" smtClean="0"/>
              <a:t>Agent programming languages</a:t>
            </a:r>
          </a:p>
          <a:p>
            <a:pPr lvl="1"/>
            <a:r>
              <a:rPr lang="en-US" smtClean="0"/>
              <a:t>Constructs for beliefs, goals, etc.</a:t>
            </a:r>
            <a:endParaRPr lang="tr-TR" smtClean="0"/>
          </a:p>
          <a:p>
            <a:pPr lvl="1"/>
            <a:r>
              <a:rPr lang="en-US" smtClean="0"/>
              <a:t>Specify rules to reason on these (update,</a:t>
            </a:r>
            <a:r>
              <a:rPr lang="tr-TR" smtClean="0"/>
              <a:t> delete)</a:t>
            </a:r>
          </a:p>
          <a:p>
            <a:pPr lvl="1"/>
            <a:r>
              <a:rPr lang="en-US" smtClean="0"/>
              <a:t>Use an interpreter which will track which rules</a:t>
            </a:r>
            <a:r>
              <a:rPr lang="tr-TR" smtClean="0"/>
              <a:t> </a:t>
            </a:r>
            <a:r>
              <a:rPr lang="en-US" smtClean="0"/>
              <a:t>are fired and make modifications accordingly</a:t>
            </a:r>
            <a:endParaRPr lang="tr-TR" smtClean="0"/>
          </a:p>
          <a:p>
            <a:r>
              <a:rPr lang="tr-TR" smtClean="0"/>
              <a:t>Java Agent DEvelopment Framework (JADE)</a:t>
            </a:r>
          </a:p>
          <a:p>
            <a:pPr lvl="1"/>
            <a:r>
              <a:rPr lang="tr-TR" smtClean="0"/>
              <a:t>FIPA-compliant</a:t>
            </a:r>
          </a:p>
          <a:p>
            <a:pPr lvl="1"/>
            <a:r>
              <a:rPr lang="tr-TR" smtClean="0"/>
              <a:t> Available libraries for agent templates</a:t>
            </a:r>
          </a:p>
          <a:p>
            <a:r>
              <a:rPr lang="tr-TR" smtClean="0"/>
              <a:t>MadKit</a:t>
            </a:r>
          </a:p>
          <a:p>
            <a:pPr lvl="1"/>
            <a:r>
              <a:rPr lang="tr-TR" smtClean="0"/>
              <a:t>Agents programmed in Java</a:t>
            </a:r>
          </a:p>
          <a:p>
            <a:pPr lvl="1"/>
            <a:r>
              <a:rPr lang="en-US" smtClean="0"/>
              <a:t> Enforce an organization model so that each</a:t>
            </a:r>
            <a:r>
              <a:rPr lang="tr-TR" smtClean="0"/>
              <a:t> </a:t>
            </a:r>
            <a:r>
              <a:rPr lang="en-US" smtClean="0"/>
              <a:t>agent plays a role in the MAS</a:t>
            </a:r>
            <a:endParaRPr lang="tr-TR" smtClean="0"/>
          </a:p>
          <a:p>
            <a:r>
              <a:rPr lang="tr-TR" smtClean="0"/>
              <a:t>OAA, JATLite, IBM Able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0509D-24AD-4DE1-A792-D64411AA3A74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6483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Summary</a:t>
            </a:r>
            <a:endParaRPr lang="tr-T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Agents interact with environments through actuators and sensors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agent function describes what the agent does in all circumstances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performance measure evaluates the environment sequence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perfectly rational agent maximizes expected performance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Agent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programs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implement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agent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functions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0509D-24AD-4DE1-A792-D64411AA3A74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4115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possible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percept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sequence, a rational agent should select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action that is expected to maximize its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performance measure, given the evidence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provided by the percept sequence and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whatever built-in knowledge the agent has.</a:t>
            </a:r>
            <a:endParaRPr lang="tr-T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0509D-24AD-4DE1-A792-D64411AA3A74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7207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Percepts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location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contents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e.g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., [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A;Dirty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Actions: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Left, Right, Suck,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NoOp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0509D-24AD-4DE1-A792-D64411AA3A74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111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0509D-24AD-4DE1-A792-D64411AA3A74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1849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5297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0509D-24AD-4DE1-A792-D64411AA3A74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5567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Fully</a:t>
            </a:r>
            <a:r>
              <a:rPr lang="tr-TR" dirty="0" smtClean="0"/>
              <a:t> </a:t>
            </a:r>
            <a:r>
              <a:rPr lang="tr-TR" dirty="0" err="1" smtClean="0"/>
              <a:t>observable</a:t>
            </a:r>
            <a:r>
              <a:rPr lang="tr-TR" dirty="0" smtClean="0"/>
              <a:t> vs. </a:t>
            </a:r>
            <a:r>
              <a:rPr lang="tr-TR" dirty="0" err="1" smtClean="0"/>
              <a:t>Partially</a:t>
            </a:r>
            <a:r>
              <a:rPr lang="tr-TR" dirty="0" smtClean="0"/>
              <a:t> </a:t>
            </a:r>
            <a:r>
              <a:rPr lang="tr-TR" dirty="0" err="1" smtClean="0"/>
              <a:t>observable</a:t>
            </a:r>
            <a:endParaRPr lang="tr-TR" dirty="0" smtClean="0"/>
          </a:p>
          <a:p>
            <a:r>
              <a:rPr lang="en-US" altLang="tr-TR" dirty="0" smtClean="0"/>
              <a:t>An environment is fully observable if an agent's sensors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have</a:t>
            </a:r>
            <a:r>
              <a:rPr lang="tr-TR" altLang="tr-TR" dirty="0" smtClean="0"/>
              <a:t> </a:t>
            </a:r>
            <a:r>
              <a:rPr lang="en-US" altLang="tr-TR" dirty="0" smtClean="0"/>
              <a:t>access to the complete state of the environment at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each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point</a:t>
            </a:r>
            <a:r>
              <a:rPr lang="tr-TR" altLang="tr-TR" dirty="0" smtClean="0"/>
              <a:t> in time.</a:t>
            </a:r>
          </a:p>
          <a:p>
            <a:r>
              <a:rPr lang="en-US" altLang="tr-TR" dirty="0" smtClean="0"/>
              <a:t>Fully observable environments are convenient, because the</a:t>
            </a:r>
            <a:r>
              <a:rPr lang="tr-TR" altLang="tr-TR" dirty="0" smtClean="0"/>
              <a:t> </a:t>
            </a:r>
            <a:r>
              <a:rPr lang="en-US" altLang="tr-TR" dirty="0" smtClean="0"/>
              <a:t>agent need not maintain any internal state to keep track of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the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world</a:t>
            </a:r>
            <a:endParaRPr lang="tr-TR" altLang="tr-TR" dirty="0" smtClean="0"/>
          </a:p>
          <a:p>
            <a:r>
              <a:rPr lang="en-US" altLang="tr-TR" dirty="0" smtClean="0"/>
              <a:t>An environment might be partially observable because of</a:t>
            </a:r>
            <a:r>
              <a:rPr lang="tr-TR" altLang="tr-TR" dirty="0" smtClean="0"/>
              <a:t> </a:t>
            </a:r>
            <a:r>
              <a:rPr lang="en-US" altLang="tr-TR" dirty="0" smtClean="0"/>
              <a:t>noisy and inaccurate sensors or because parts of the state</a:t>
            </a:r>
            <a:r>
              <a:rPr lang="tr-TR" altLang="tr-TR" dirty="0" smtClean="0"/>
              <a:t> </a:t>
            </a:r>
            <a:r>
              <a:rPr lang="en-US" altLang="tr-TR" dirty="0" smtClean="0"/>
              <a:t>are simply missing from the sensor data</a:t>
            </a:r>
          </a:p>
          <a:p>
            <a:r>
              <a:rPr lang="en-US" altLang="tr-TR" dirty="0" smtClean="0"/>
              <a:t>Examples: vacuum cleaner with local dirt sensor, taxi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driver</a:t>
            </a:r>
            <a:endParaRPr lang="tr-TR" altLang="tr-T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 smtClean="0"/>
              <a:t>Deterministic</a:t>
            </a:r>
            <a:r>
              <a:rPr lang="tr-TR" dirty="0" smtClean="0"/>
              <a:t> vs. </a:t>
            </a:r>
            <a:r>
              <a:rPr lang="tr-TR" dirty="0" err="1" smtClean="0"/>
              <a:t>Stochastic</a:t>
            </a:r>
            <a:endParaRPr lang="tr-TR" dirty="0" smtClean="0"/>
          </a:p>
          <a:p>
            <a:r>
              <a:rPr lang="en-US" altLang="tr-TR" dirty="0" smtClean="0"/>
              <a:t>The environment is deterministic if the next state of the</a:t>
            </a:r>
            <a:r>
              <a:rPr lang="tr-TR" altLang="tr-TR" dirty="0" smtClean="0"/>
              <a:t> </a:t>
            </a:r>
            <a:r>
              <a:rPr lang="en-US" altLang="tr-TR" dirty="0" smtClean="0"/>
              <a:t>environment is completely determined by the current state</a:t>
            </a:r>
            <a:r>
              <a:rPr lang="tr-TR" altLang="tr-TR" dirty="0" smtClean="0"/>
              <a:t> </a:t>
            </a:r>
            <a:r>
              <a:rPr lang="en-US" altLang="tr-TR" dirty="0" smtClean="0"/>
              <a:t>and the action executed by the agent.</a:t>
            </a:r>
          </a:p>
          <a:p>
            <a:r>
              <a:rPr lang="en-US" altLang="tr-TR" dirty="0" smtClean="0"/>
              <a:t>In principle, an agent need not worry about uncertainty in a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fully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observable</a:t>
            </a:r>
            <a:r>
              <a:rPr lang="tr-TR" altLang="tr-TR" dirty="0" smtClean="0"/>
              <a:t>, </a:t>
            </a:r>
            <a:r>
              <a:rPr lang="tr-TR" altLang="tr-TR" dirty="0" err="1" smtClean="0"/>
              <a:t>deterministic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environment</a:t>
            </a:r>
            <a:endParaRPr lang="tr-TR" altLang="tr-TR" dirty="0" smtClean="0"/>
          </a:p>
          <a:p>
            <a:r>
              <a:rPr lang="en-US" altLang="tr-TR" dirty="0" smtClean="0"/>
              <a:t>If the environment is partially observable then it could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appear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to</a:t>
            </a:r>
            <a:r>
              <a:rPr lang="tr-TR" altLang="tr-TR" dirty="0" smtClean="0"/>
              <a:t> be </a:t>
            </a:r>
            <a:r>
              <a:rPr lang="tr-TR" altLang="tr-TR" dirty="0" err="1" smtClean="0"/>
              <a:t>stochastic</a:t>
            </a:r>
            <a:endParaRPr lang="tr-TR" altLang="tr-TR" dirty="0" smtClean="0"/>
          </a:p>
          <a:p>
            <a:r>
              <a:rPr lang="en-US" altLang="tr-TR" dirty="0" smtClean="0"/>
              <a:t>Examples: Vacuum world is deterministic while taxi driver</a:t>
            </a:r>
            <a:r>
              <a:rPr lang="tr-TR" altLang="tr-TR" dirty="0" smtClean="0"/>
              <a:t> is not</a:t>
            </a:r>
          </a:p>
          <a:p>
            <a:endParaRPr lang="tr-TR" altLang="tr-TR" dirty="0" smtClean="0"/>
          </a:p>
          <a:p>
            <a:r>
              <a:rPr lang="en-US" altLang="tr-TR" dirty="0" smtClean="0"/>
              <a:t>If the environment is deterministic except for the actions of</a:t>
            </a:r>
            <a:r>
              <a:rPr lang="tr-TR" altLang="tr-TR" dirty="0" smtClean="0"/>
              <a:t> </a:t>
            </a:r>
            <a:r>
              <a:rPr lang="en-US" altLang="tr-TR" dirty="0" smtClean="0"/>
              <a:t>other agents, then the environment is </a:t>
            </a:r>
            <a:r>
              <a:rPr lang="en-US" altLang="tr-TR" b="1" dirty="0" smtClean="0"/>
              <a:t>strategic</a:t>
            </a:r>
            <a:endParaRPr lang="tr-TR" altLang="tr-TR" b="1" dirty="0" smtClean="0"/>
          </a:p>
          <a:p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Deterministic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Each action has a guaranteed effect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An agent can determine the state of the world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knowing the state before an action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happens and knowing the effect of the action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Physical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world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Deterministic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endParaRPr lang="tr-T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 smtClean="0"/>
              <a:t>Episodic</a:t>
            </a:r>
            <a:r>
              <a:rPr lang="tr-TR" dirty="0" smtClean="0"/>
              <a:t> vs. </a:t>
            </a:r>
            <a:r>
              <a:rPr lang="tr-TR" dirty="0" err="1" smtClean="0"/>
              <a:t>Sequential</a:t>
            </a:r>
            <a:endParaRPr lang="tr-TR" dirty="0" smtClean="0"/>
          </a:p>
          <a:p>
            <a:r>
              <a:rPr lang="en-US" altLang="tr-TR" dirty="0" smtClean="0"/>
              <a:t>In episodic environments, the agent's experience is divided</a:t>
            </a:r>
            <a:r>
              <a:rPr lang="tr-TR" altLang="tr-TR" dirty="0" smtClean="0"/>
              <a:t> </a:t>
            </a:r>
            <a:r>
              <a:rPr lang="en-US" altLang="tr-TR" dirty="0" smtClean="0"/>
              <a:t>into atomic "episodes" (each episode consists of the agent</a:t>
            </a:r>
            <a:r>
              <a:rPr lang="tr-TR" altLang="tr-TR" dirty="0" smtClean="0"/>
              <a:t> </a:t>
            </a:r>
            <a:r>
              <a:rPr lang="en-US" altLang="tr-TR" dirty="0" smtClean="0"/>
              <a:t>perceiving and then performing a single action), and the</a:t>
            </a:r>
            <a:r>
              <a:rPr lang="tr-TR" altLang="tr-TR" dirty="0" smtClean="0"/>
              <a:t> </a:t>
            </a:r>
            <a:r>
              <a:rPr lang="en-US" altLang="tr-TR" dirty="0" smtClean="0"/>
              <a:t>choice of action in each episode depends only on the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episode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itself</a:t>
            </a:r>
            <a:r>
              <a:rPr lang="tr-TR" altLang="tr-TR" dirty="0" smtClean="0"/>
              <a:t>.</a:t>
            </a:r>
          </a:p>
          <a:p>
            <a:r>
              <a:rPr lang="tr-TR" altLang="tr-TR" dirty="0" err="1" smtClean="0"/>
              <a:t>Examples</a:t>
            </a:r>
            <a:r>
              <a:rPr lang="tr-TR" altLang="tr-TR" dirty="0" smtClean="0"/>
              <a:t>: </a:t>
            </a:r>
            <a:r>
              <a:rPr lang="tr-TR" altLang="tr-TR" dirty="0" err="1" smtClean="0"/>
              <a:t>classification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tasks</a:t>
            </a:r>
            <a:endParaRPr lang="tr-TR" altLang="tr-TR" dirty="0" smtClean="0"/>
          </a:p>
          <a:p>
            <a:endParaRPr lang="tr-TR" altLang="tr-TR" dirty="0" smtClean="0"/>
          </a:p>
          <a:p>
            <a:r>
              <a:rPr lang="en-US" altLang="tr-TR" dirty="0" smtClean="0"/>
              <a:t>In sequential environments, the current decision could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affect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all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future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decisions</a:t>
            </a:r>
            <a:endParaRPr lang="tr-TR" altLang="tr-TR" dirty="0" smtClean="0"/>
          </a:p>
          <a:p>
            <a:r>
              <a:rPr lang="en-US" altLang="tr-TR" dirty="0" smtClean="0"/>
              <a:t>Examples: chess and taxi driver</a:t>
            </a:r>
            <a:endParaRPr lang="tr-TR" altLang="tr-TR" dirty="0" smtClean="0"/>
          </a:p>
          <a:p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History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freedom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Episode: Single cycle of an agent perceiving</a:t>
            </a:r>
          </a:p>
          <a:p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taking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</a:t>
            </a:r>
            <a:endParaRPr lang="tr-T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Episodic: If the choice depends on the current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episode and not on previous episodes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Easier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operate</a:t>
            </a:r>
            <a:endParaRPr lang="tr-T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Sequential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History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matters</a:t>
            </a:r>
            <a:endParaRPr lang="tr-T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Needs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thinking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ahead</a:t>
            </a:r>
            <a:endParaRPr lang="tr-T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Chess</a:t>
            </a:r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0509D-24AD-4DE1-A792-D64411AA3A74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2837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 smtClean="0"/>
              <a:t>Static</a:t>
            </a:r>
            <a:r>
              <a:rPr lang="tr-TR" dirty="0" smtClean="0"/>
              <a:t> vs. </a:t>
            </a:r>
            <a:r>
              <a:rPr lang="tr-TR" dirty="0" err="1" smtClean="0"/>
              <a:t>Dynamic</a:t>
            </a:r>
            <a:endParaRPr lang="tr-TR" dirty="0" smtClean="0"/>
          </a:p>
          <a:p>
            <a:r>
              <a:rPr lang="en-US" altLang="tr-TR" dirty="0" smtClean="0"/>
              <a:t>The environment is unchanged while an agent is deliberating.</a:t>
            </a:r>
          </a:p>
          <a:p>
            <a:r>
              <a:rPr lang="en-US" altLang="tr-TR" dirty="0" smtClean="0"/>
              <a:t>Static environments are easy to deal with because the agent need not</a:t>
            </a:r>
            <a:r>
              <a:rPr lang="tr-TR" altLang="tr-TR" dirty="0" smtClean="0"/>
              <a:t> </a:t>
            </a:r>
            <a:r>
              <a:rPr lang="en-US" altLang="tr-TR" dirty="0" smtClean="0"/>
              <a:t>keep looking at the world while it is deciding on the action or need it</a:t>
            </a:r>
            <a:r>
              <a:rPr lang="tr-TR" altLang="tr-TR" dirty="0" smtClean="0"/>
              <a:t> </a:t>
            </a:r>
            <a:r>
              <a:rPr lang="en-US" altLang="tr-TR" dirty="0" smtClean="0"/>
              <a:t>worry about the passage of time</a:t>
            </a:r>
          </a:p>
          <a:p>
            <a:r>
              <a:rPr lang="en-US" altLang="tr-TR" dirty="0" smtClean="0"/>
              <a:t>Dynamic environments continuously ask the agent what it wants to</a:t>
            </a:r>
            <a:r>
              <a:rPr lang="tr-TR" altLang="tr-TR" dirty="0" smtClean="0"/>
              <a:t> </a:t>
            </a:r>
            <a:r>
              <a:rPr lang="en-US" altLang="tr-TR" dirty="0" smtClean="0"/>
              <a:t>do</a:t>
            </a:r>
          </a:p>
          <a:p>
            <a:r>
              <a:rPr lang="en-US" altLang="tr-TR" dirty="0" smtClean="0"/>
              <a:t>The environment is semi-dynamic if the environment itself does not</a:t>
            </a:r>
            <a:r>
              <a:rPr lang="tr-TR" altLang="tr-TR" dirty="0" smtClean="0"/>
              <a:t> </a:t>
            </a:r>
            <a:r>
              <a:rPr lang="en-US" altLang="tr-TR" dirty="0" smtClean="0"/>
              <a:t>change with the passage of time but the agent's performance score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does</a:t>
            </a:r>
            <a:endParaRPr lang="tr-TR" altLang="tr-TR" dirty="0" smtClean="0"/>
          </a:p>
          <a:p>
            <a:r>
              <a:rPr lang="en-US" altLang="tr-TR" dirty="0" smtClean="0"/>
              <a:t>Examples: taxi driving is dynamic, chess when played with a clock is</a:t>
            </a:r>
            <a:r>
              <a:rPr lang="tr-TR" altLang="tr-TR" dirty="0" smtClean="0"/>
              <a:t> </a:t>
            </a:r>
            <a:r>
              <a:rPr lang="en-US" altLang="tr-TR" dirty="0" smtClean="0"/>
              <a:t>semi-dynamic, are static</a:t>
            </a:r>
            <a:endParaRPr lang="tr-TR" altLang="tr-TR" dirty="0" smtClean="0"/>
          </a:p>
          <a:p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Static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The environment only changes by the actions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agent</a:t>
            </a:r>
            <a:endParaRPr lang="tr-T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Chess</a:t>
            </a:r>
            <a:endParaRPr lang="tr-T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Dynamic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Other agents’ actions can change the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</a:t>
            </a:r>
            <a:endParaRPr lang="tr-T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The environment itself can change over time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Internet</a:t>
            </a:r>
            <a:endParaRPr lang="tr-TR" altLang="tr-T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 smtClean="0"/>
              <a:t>Discrete</a:t>
            </a:r>
            <a:r>
              <a:rPr lang="tr-TR" dirty="0" smtClean="0"/>
              <a:t> vs. </a:t>
            </a:r>
            <a:r>
              <a:rPr lang="tr-TR" dirty="0" err="1" smtClean="0"/>
              <a:t>Continuous</a:t>
            </a:r>
            <a:endParaRPr lang="tr-TR" dirty="0" smtClean="0"/>
          </a:p>
          <a:p>
            <a:r>
              <a:rPr lang="en-US" altLang="tr-TR" dirty="0" smtClean="0"/>
              <a:t>A limited number of distinct, clearly defined states, percepts and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actions</a:t>
            </a:r>
            <a:r>
              <a:rPr lang="tr-TR" altLang="tr-TR" dirty="0" smtClean="0"/>
              <a:t>.</a:t>
            </a:r>
          </a:p>
          <a:p>
            <a:r>
              <a:rPr lang="en-US" altLang="tr-TR" dirty="0" smtClean="0"/>
              <a:t>Examples: Chess has finite number of discrete states, and has</a:t>
            </a:r>
            <a:r>
              <a:rPr lang="tr-TR" altLang="tr-TR" dirty="0" smtClean="0"/>
              <a:t> </a:t>
            </a:r>
            <a:r>
              <a:rPr lang="en-US" altLang="tr-TR" dirty="0" smtClean="0"/>
              <a:t>discrete set of percepts and actions. Taxi driving has continuous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states</a:t>
            </a:r>
            <a:r>
              <a:rPr lang="tr-TR" altLang="tr-TR" dirty="0" smtClean="0"/>
              <a:t>, </a:t>
            </a:r>
            <a:r>
              <a:rPr lang="tr-TR" altLang="tr-TR" dirty="0" err="1" smtClean="0"/>
              <a:t>and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actions</a:t>
            </a:r>
            <a:endParaRPr lang="tr-TR" altLang="tr-TR" dirty="0" smtClean="0"/>
          </a:p>
          <a:p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Discrete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Fixed, finite number of actions and percepts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Chess: At each time point, the number of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actions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finite</a:t>
            </a:r>
            <a:endParaRPr lang="tr-T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Continuous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Not composed of discrete units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Either number of actions or percepts infinite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Possible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convert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continuous</a:t>
            </a:r>
            <a:endParaRPr lang="tr-T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environments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discrete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environments</a:t>
            </a:r>
            <a:endParaRPr lang="tr-T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loss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tr-T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 smtClean="0"/>
              <a:t>Single</a:t>
            </a:r>
            <a:r>
              <a:rPr lang="tr-TR" dirty="0" smtClean="0"/>
              <a:t> </a:t>
            </a:r>
            <a:r>
              <a:rPr lang="tr-TR" dirty="0" err="1" smtClean="0"/>
              <a:t>agent</a:t>
            </a:r>
            <a:r>
              <a:rPr lang="tr-TR" dirty="0" smtClean="0"/>
              <a:t> vs. </a:t>
            </a:r>
            <a:r>
              <a:rPr lang="tr-TR" dirty="0" err="1" smtClean="0"/>
              <a:t>Multiagent</a:t>
            </a:r>
            <a:endParaRPr lang="tr-TR" dirty="0" smtClean="0"/>
          </a:p>
          <a:p>
            <a:r>
              <a:rPr lang="en-US" altLang="tr-TR" dirty="0" smtClean="0"/>
              <a:t>An agent operating by itself in an environment is single agent</a:t>
            </a:r>
          </a:p>
          <a:p>
            <a:r>
              <a:rPr lang="en-US" altLang="tr-TR" dirty="0" smtClean="0"/>
              <a:t>Examples: Crossword is a single agent while chess is two-agents</a:t>
            </a:r>
          </a:p>
          <a:p>
            <a:r>
              <a:rPr lang="en-US" altLang="tr-TR" dirty="0" smtClean="0"/>
              <a:t>Question: Does an agent A have to treat an object B as an agent or</a:t>
            </a:r>
            <a:r>
              <a:rPr lang="tr-TR" altLang="tr-TR" dirty="0" smtClean="0"/>
              <a:t> </a:t>
            </a:r>
            <a:r>
              <a:rPr lang="en-US" altLang="tr-TR" dirty="0" smtClean="0"/>
              <a:t>can it be treated as a stochastically behaving object</a:t>
            </a:r>
          </a:p>
          <a:p>
            <a:r>
              <a:rPr lang="en-US" altLang="tr-TR" dirty="0" smtClean="0"/>
              <a:t>Whether B's </a:t>
            </a:r>
            <a:r>
              <a:rPr lang="en-US" altLang="tr-TR" dirty="0" err="1" smtClean="0"/>
              <a:t>behaviour</a:t>
            </a:r>
            <a:r>
              <a:rPr lang="en-US" altLang="tr-TR" dirty="0" smtClean="0"/>
              <a:t> is best described by as maximizing a</a:t>
            </a:r>
            <a:r>
              <a:rPr lang="tr-TR" altLang="tr-TR" dirty="0" smtClean="0"/>
              <a:t> </a:t>
            </a:r>
            <a:r>
              <a:rPr lang="en-US" altLang="tr-TR" dirty="0" smtClean="0"/>
              <a:t>performance measure whose value depends on agent's A </a:t>
            </a:r>
            <a:r>
              <a:rPr lang="en-US" altLang="tr-TR" dirty="0" err="1" smtClean="0"/>
              <a:t>behaviour</a:t>
            </a:r>
            <a:endParaRPr lang="en-US" altLang="tr-TR" dirty="0" smtClean="0"/>
          </a:p>
          <a:p>
            <a:r>
              <a:rPr lang="en-US" altLang="tr-TR" dirty="0" smtClean="0"/>
              <a:t>Examples: chess is a competitive </a:t>
            </a:r>
            <a:r>
              <a:rPr lang="en-US" altLang="tr-TR" dirty="0" err="1" smtClean="0"/>
              <a:t>multiagent</a:t>
            </a:r>
            <a:r>
              <a:rPr lang="en-US" altLang="tr-TR" dirty="0" smtClean="0"/>
              <a:t> environment while taxi</a:t>
            </a:r>
            <a:r>
              <a:rPr lang="tr-TR" altLang="tr-TR" dirty="0" smtClean="0"/>
              <a:t> </a:t>
            </a:r>
            <a:r>
              <a:rPr lang="en-US" altLang="tr-TR" dirty="0" smtClean="0"/>
              <a:t>driving is a partially cooperative </a:t>
            </a:r>
            <a:r>
              <a:rPr lang="en-US" altLang="tr-TR" dirty="0" err="1" smtClean="0"/>
              <a:t>multiagent</a:t>
            </a:r>
            <a:r>
              <a:rPr lang="en-US" altLang="tr-TR" dirty="0" smtClean="0"/>
              <a:t> environment</a:t>
            </a:r>
            <a:endParaRPr lang="tr-TR" altLang="tr-TR" dirty="0" smtClean="0"/>
          </a:p>
          <a:p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vs.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Multiagent</a:t>
            </a:r>
            <a:endParaRPr lang="tr-T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Open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environment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Autonomous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entities</a:t>
            </a:r>
            <a:endParaRPr lang="tr-T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Can enter and leave frequently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Don’t need to let anyone know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No control over what others will do</a:t>
            </a:r>
          </a:p>
          <a:p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Cooperative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entities</a:t>
            </a:r>
            <a:endParaRPr lang="tr-T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No use of sellers if they cannot cooperate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tr-T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tr-T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customers</a:t>
            </a:r>
            <a:endParaRPr lang="tr-T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Need for rules, regulations, contracts</a:t>
            </a:r>
            <a:endParaRPr lang="tr-T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F112B-FED6-4915-A0F9-D07E31D399C3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416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5.10.2024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5.10.2024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5.10.2024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5.10.2024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5.10.2024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5.10.2024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5.10.2024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5.10.2024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5.10.2024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5.10.2024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5.10.2024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5.10.2024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microsoft.com/office/2007/relationships/hdphoto" Target="../media/hdphoto7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5" Type="http://schemas.openxmlformats.org/officeDocument/2006/relationships/image" Target="../media/image13.png"/><Relationship Id="rId4" Type="http://schemas.microsoft.com/office/2007/relationships/hdphoto" Target="../media/hdphoto7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9.wdp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0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1.wdp"/><Relationship Id="rId5" Type="http://schemas.openxmlformats.org/officeDocument/2006/relationships/image" Target="../media/image17.png"/><Relationship Id="rId4" Type="http://schemas.microsoft.com/office/2007/relationships/hdphoto" Target="../media/hdphoto12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3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4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5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3.png"/><Relationship Id="rId5" Type="http://schemas.openxmlformats.org/officeDocument/2006/relationships/oleObject" Target="../embeddings/oleObject4.bin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9" y="-20955"/>
            <a:ext cx="9144000" cy="3764280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600783" y="4221088"/>
            <a:ext cx="3043225" cy="2160240"/>
          </a:xfrm>
        </p:spPr>
        <p:txBody>
          <a:bodyPr>
            <a:normAutofit fontScale="90000"/>
          </a:bodyPr>
          <a:lstStyle/>
          <a:p>
            <a:pPr algn="r"/>
            <a:r>
              <a:rPr lang="tr-T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BM</a:t>
            </a:r>
            <a:r>
              <a:rPr 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B5116</a:t>
            </a:r>
            <a:r>
              <a:rPr lang="tr-T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br>
              <a:rPr lang="tr-TR" sz="360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tr-TR" sz="3600">
                <a:solidFill>
                  <a:schemeClr val="tx1">
                    <a:lumMod val="65000"/>
                    <a:lumOff val="35000"/>
                  </a:schemeClr>
                </a:solidFill>
              </a:rPr>
              <a:t>ARTIFICIAL INTELLIGENCE</a:t>
            </a:r>
            <a:r>
              <a:rPr 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3600">
                <a:solidFill>
                  <a:schemeClr val="tx1">
                    <a:lumMod val="65000"/>
                    <a:lumOff val="35000"/>
                  </a:schemeClr>
                </a:solidFill>
              </a:rPr>
              <a:t>THEORY</a:t>
            </a:r>
            <a:endParaRPr lang="tr-TR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4932040" y="5157192"/>
            <a:ext cx="4211960" cy="725299"/>
          </a:xfrm>
        </p:spPr>
        <p:txBody>
          <a:bodyPr>
            <a:normAutofit/>
          </a:bodyPr>
          <a:lstStyle/>
          <a:p>
            <a:pPr algn="l"/>
            <a:r>
              <a:rPr lang="en-US" sz="2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INTELLIGENT AGENTS</a:t>
            </a:r>
            <a:endParaRPr lang="tr-TR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http://www.uludag.edu.tr/uploads/5/menu_resimler/logojpe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688189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Düz Bağlayıcı 7"/>
          <p:cNvCxnSpPr/>
          <p:nvPr/>
        </p:nvCxnSpPr>
        <p:spPr>
          <a:xfrm>
            <a:off x="4860032" y="4449804"/>
            <a:ext cx="0" cy="167111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10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PEAS: Examples</a:t>
            </a:r>
            <a:endParaRPr lang="en-US"/>
          </a:p>
        </p:txBody>
      </p:sp>
      <p:pic>
        <p:nvPicPr>
          <p:cNvPr id="8" name="İçerik Yer Tutucus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556792"/>
            <a:ext cx="8568952" cy="4907220"/>
          </a:xfrm>
        </p:spPr>
      </p:pic>
    </p:spTree>
    <p:extLst>
      <p:ext uri="{BB962C8B-B14F-4D97-AF65-F5344CB8AC3E}">
        <p14:creationId xmlns:p14="http://schemas.microsoft.com/office/powerpoint/2010/main" val="165952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Agent </a:t>
            </a:r>
            <a:r>
              <a:rPr lang="tr-TR" dirty="0" err="1" smtClean="0"/>
              <a:t>Characteristics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tr-TR" b="1" dirty="0" err="1" smtClean="0"/>
              <a:t>Situatedness</a:t>
            </a:r>
            <a:endParaRPr lang="tr-TR" b="1" dirty="0" smtClean="0"/>
          </a:p>
          <a:p>
            <a:pPr lvl="1">
              <a:lnSpc>
                <a:spcPct val="120000"/>
              </a:lnSpc>
            </a:pPr>
            <a:r>
              <a:rPr lang="tr-TR" sz="2900" dirty="0" err="1" smtClean="0"/>
              <a:t>receives</a:t>
            </a:r>
            <a:r>
              <a:rPr lang="tr-TR" sz="2900" dirty="0" smtClean="0"/>
              <a:t> </a:t>
            </a:r>
            <a:r>
              <a:rPr lang="en-US" sz="2900" dirty="0"/>
              <a:t>some </a:t>
            </a:r>
            <a:r>
              <a:rPr lang="en-US" sz="2900" dirty="0" smtClean="0"/>
              <a:t>sensory </a:t>
            </a:r>
            <a:r>
              <a:rPr lang="en-US" sz="2900" dirty="0"/>
              <a:t>input from its</a:t>
            </a:r>
            <a:r>
              <a:rPr lang="tr-TR" sz="2900" dirty="0"/>
              <a:t> </a:t>
            </a:r>
            <a:r>
              <a:rPr lang="en-US" sz="2900" dirty="0" smtClean="0"/>
              <a:t>environment</a:t>
            </a:r>
            <a:endParaRPr lang="tr-TR" sz="2900" dirty="0" smtClean="0"/>
          </a:p>
          <a:p>
            <a:pPr lvl="1">
              <a:lnSpc>
                <a:spcPct val="120000"/>
              </a:lnSpc>
            </a:pPr>
            <a:r>
              <a:rPr lang="en-US" sz="2900" dirty="0" smtClean="0"/>
              <a:t>performs </a:t>
            </a:r>
            <a:r>
              <a:rPr lang="en-US" sz="2900" dirty="0"/>
              <a:t>some</a:t>
            </a:r>
            <a:r>
              <a:rPr lang="tr-TR" sz="2900" dirty="0"/>
              <a:t> </a:t>
            </a:r>
            <a:r>
              <a:rPr lang="en-US" sz="2900" dirty="0"/>
              <a:t>action that changes its environment </a:t>
            </a:r>
            <a:r>
              <a:rPr lang="en-US" sz="2900" dirty="0" smtClean="0"/>
              <a:t>in</a:t>
            </a:r>
            <a:r>
              <a:rPr lang="tr-TR" sz="2900" dirty="0" smtClean="0"/>
              <a:t> </a:t>
            </a:r>
            <a:r>
              <a:rPr lang="en-US" sz="2900" dirty="0" smtClean="0"/>
              <a:t>some </a:t>
            </a:r>
            <a:r>
              <a:rPr lang="en-US" sz="2900" dirty="0"/>
              <a:t>way.</a:t>
            </a:r>
            <a:endParaRPr lang="tr-TR" sz="2900" dirty="0" smtClean="0"/>
          </a:p>
          <a:p>
            <a:pPr>
              <a:lnSpc>
                <a:spcPct val="120000"/>
              </a:lnSpc>
            </a:pPr>
            <a:r>
              <a:rPr lang="tr-TR" sz="3100" b="1" dirty="0" err="1"/>
              <a:t>Autonomy</a:t>
            </a:r>
            <a:endParaRPr lang="tr-TR" sz="3100" b="1" dirty="0"/>
          </a:p>
          <a:p>
            <a:pPr lvl="1">
              <a:lnSpc>
                <a:spcPct val="120000"/>
              </a:lnSpc>
            </a:pPr>
            <a:r>
              <a:rPr lang="en-US" sz="2900" dirty="0" smtClean="0"/>
              <a:t>act</a:t>
            </a:r>
            <a:r>
              <a:rPr lang="tr-TR" sz="2900" dirty="0" smtClean="0"/>
              <a:t>s</a:t>
            </a:r>
            <a:r>
              <a:rPr lang="en-US" sz="2900" dirty="0" smtClean="0"/>
              <a:t> </a:t>
            </a:r>
            <a:r>
              <a:rPr lang="en-US" sz="2900" dirty="0"/>
              <a:t>without</a:t>
            </a:r>
            <a:r>
              <a:rPr lang="tr-TR" sz="2900" dirty="0"/>
              <a:t> </a:t>
            </a:r>
            <a:r>
              <a:rPr lang="en-US" sz="2900" dirty="0"/>
              <a:t>direct intervention by humans or other</a:t>
            </a:r>
            <a:r>
              <a:rPr lang="tr-TR" sz="2900" dirty="0"/>
              <a:t> </a:t>
            </a:r>
            <a:r>
              <a:rPr lang="en-US" sz="2900" dirty="0" smtClean="0"/>
              <a:t>agents</a:t>
            </a:r>
            <a:endParaRPr lang="tr-TR" sz="2900" dirty="0" smtClean="0"/>
          </a:p>
          <a:p>
            <a:pPr lvl="1">
              <a:lnSpc>
                <a:spcPct val="120000"/>
              </a:lnSpc>
            </a:pPr>
            <a:r>
              <a:rPr lang="en-US" sz="2900" dirty="0" smtClean="0"/>
              <a:t>has control over its</a:t>
            </a:r>
            <a:r>
              <a:rPr lang="tr-TR" sz="2900" dirty="0" smtClean="0"/>
              <a:t> </a:t>
            </a:r>
            <a:r>
              <a:rPr lang="en-US" sz="2900" dirty="0" smtClean="0"/>
              <a:t>own actions and internal state.</a:t>
            </a:r>
            <a:endParaRPr lang="tr-TR" sz="2900" dirty="0" smtClean="0"/>
          </a:p>
          <a:p>
            <a:pPr>
              <a:lnSpc>
                <a:spcPct val="120000"/>
              </a:lnSpc>
            </a:pPr>
            <a:r>
              <a:rPr lang="tr-TR" sz="3100" b="1" dirty="0" err="1" smtClean="0"/>
              <a:t>Adaptivity</a:t>
            </a:r>
            <a:endParaRPr lang="tr-TR" sz="3100" b="1" dirty="0"/>
          </a:p>
          <a:p>
            <a:pPr lvl="1">
              <a:lnSpc>
                <a:spcPct val="120000"/>
              </a:lnSpc>
            </a:pPr>
            <a:r>
              <a:rPr lang="en-US" sz="2900" dirty="0" err="1"/>
              <a:t>reac</a:t>
            </a:r>
            <a:r>
              <a:rPr lang="tr-TR" sz="2900" dirty="0" err="1"/>
              <a:t>ts</a:t>
            </a:r>
            <a:r>
              <a:rPr lang="en-US" sz="2900" dirty="0"/>
              <a:t> flexibly to changes in its</a:t>
            </a:r>
            <a:r>
              <a:rPr lang="tr-TR" sz="2900" dirty="0"/>
              <a:t> </a:t>
            </a:r>
            <a:r>
              <a:rPr lang="tr-TR" sz="2900" dirty="0" err="1"/>
              <a:t>environment</a:t>
            </a:r>
            <a:r>
              <a:rPr lang="tr-TR" sz="2900" dirty="0"/>
              <a:t>;</a:t>
            </a:r>
          </a:p>
          <a:p>
            <a:pPr lvl="1">
              <a:lnSpc>
                <a:spcPct val="120000"/>
              </a:lnSpc>
            </a:pPr>
            <a:r>
              <a:rPr lang="tr-TR" sz="2900" dirty="0" err="1" smtClean="0"/>
              <a:t>takes</a:t>
            </a:r>
            <a:r>
              <a:rPr lang="tr-TR" sz="2900" dirty="0" smtClean="0"/>
              <a:t> </a:t>
            </a:r>
            <a:r>
              <a:rPr lang="tr-TR" sz="2900" dirty="0" err="1"/>
              <a:t>goal-directed</a:t>
            </a:r>
            <a:r>
              <a:rPr lang="tr-TR" sz="2900" dirty="0"/>
              <a:t> </a:t>
            </a:r>
            <a:r>
              <a:rPr lang="en-US" sz="2900" dirty="0"/>
              <a:t>initiative, when</a:t>
            </a:r>
            <a:r>
              <a:rPr lang="tr-TR" sz="2900" dirty="0"/>
              <a:t> </a:t>
            </a:r>
            <a:r>
              <a:rPr lang="en-US" sz="2900" dirty="0"/>
              <a:t>appropriate;</a:t>
            </a:r>
            <a:endParaRPr lang="tr-TR" sz="2900" dirty="0"/>
          </a:p>
          <a:p>
            <a:pPr lvl="1">
              <a:lnSpc>
                <a:spcPct val="120000"/>
              </a:lnSpc>
            </a:pPr>
            <a:r>
              <a:rPr lang="en-US" sz="2900" dirty="0" smtClean="0"/>
              <a:t>learn</a:t>
            </a:r>
            <a:r>
              <a:rPr lang="tr-TR" sz="2900" dirty="0" smtClean="0"/>
              <a:t>s</a:t>
            </a:r>
            <a:r>
              <a:rPr lang="en-US" sz="2900" dirty="0" smtClean="0"/>
              <a:t> </a:t>
            </a:r>
            <a:r>
              <a:rPr lang="en-US" sz="2900" dirty="0"/>
              <a:t>from its</a:t>
            </a:r>
            <a:r>
              <a:rPr lang="tr-TR" sz="2900" dirty="0"/>
              <a:t> </a:t>
            </a:r>
            <a:r>
              <a:rPr lang="en-US" sz="2900" dirty="0"/>
              <a:t>own experience, environment, and</a:t>
            </a:r>
            <a:r>
              <a:rPr lang="tr-TR" sz="2900" dirty="0"/>
              <a:t> </a:t>
            </a:r>
            <a:r>
              <a:rPr lang="tr-TR" sz="2900" dirty="0" err="1" smtClean="0"/>
              <a:t>interactions</a:t>
            </a:r>
            <a:r>
              <a:rPr lang="tr-TR" sz="2900" dirty="0" smtClean="0"/>
              <a:t>;</a:t>
            </a:r>
            <a:endParaRPr lang="tr-TR" sz="2900" dirty="0"/>
          </a:p>
          <a:p>
            <a:pPr lvl="2">
              <a:lnSpc>
                <a:spcPct val="120000"/>
              </a:lnSpc>
            </a:pPr>
            <a:r>
              <a:rPr lang="tr-TR" sz="2500" dirty="0" err="1"/>
              <a:t>p</a:t>
            </a:r>
            <a:r>
              <a:rPr lang="tr-TR" sz="2500" dirty="0" err="1" smtClean="0"/>
              <a:t>erforms</a:t>
            </a:r>
            <a:r>
              <a:rPr lang="tr-TR" sz="2500" dirty="0" smtClean="0"/>
              <a:t> </a:t>
            </a:r>
            <a:r>
              <a:rPr lang="en-US" altLang="tr-TR" sz="2500" dirty="0" smtClean="0"/>
              <a:t>actions </a:t>
            </a:r>
            <a:r>
              <a:rPr lang="en-US" altLang="tr-TR" sz="2500" dirty="0"/>
              <a:t>in order to modify future percepts so as to obtain useful information (information gathering, exploration)</a:t>
            </a:r>
            <a:endParaRPr lang="tr-TR" sz="2500" dirty="0"/>
          </a:p>
          <a:p>
            <a:pPr>
              <a:lnSpc>
                <a:spcPct val="120000"/>
              </a:lnSpc>
            </a:pPr>
            <a:r>
              <a:rPr lang="tr-TR" sz="3100" b="1" dirty="0" err="1" smtClean="0"/>
              <a:t>Sociability</a:t>
            </a:r>
            <a:endParaRPr lang="tr-TR" sz="3100" b="1" dirty="0"/>
          </a:p>
          <a:p>
            <a:pPr lvl="1">
              <a:lnSpc>
                <a:spcPct val="120000"/>
              </a:lnSpc>
            </a:pPr>
            <a:r>
              <a:rPr lang="en-US" dirty="0" smtClean="0"/>
              <a:t>interact</a:t>
            </a:r>
            <a:r>
              <a:rPr lang="tr-TR" dirty="0" smtClean="0"/>
              <a:t>s</a:t>
            </a:r>
            <a:r>
              <a:rPr lang="en-US" dirty="0" smtClean="0"/>
              <a:t> </a:t>
            </a:r>
            <a:r>
              <a:rPr lang="en-US" dirty="0"/>
              <a:t>in a peer-to-peer </a:t>
            </a:r>
            <a:r>
              <a:rPr lang="en-US" dirty="0" smtClean="0"/>
              <a:t>manner</a:t>
            </a:r>
            <a:r>
              <a:rPr lang="tr-TR" dirty="0" smtClean="0"/>
              <a:t> </a:t>
            </a:r>
            <a:r>
              <a:rPr lang="en-US" dirty="0" smtClean="0"/>
              <a:t>with </a:t>
            </a:r>
            <a:r>
              <a:rPr lang="en-US" dirty="0"/>
              <a:t>other agents or humans.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0351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Environment </a:t>
            </a:r>
            <a:r>
              <a:rPr lang="tr-TR" dirty="0" err="1"/>
              <a:t>Types</a:t>
            </a:r>
            <a:r>
              <a:rPr lang="tr-TR" dirty="0"/>
              <a:t> </a:t>
            </a:r>
            <a:r>
              <a:rPr lang="tr-TR" dirty="0" smtClean="0"/>
              <a:t>(I)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212776"/>
            <a:ext cx="8229600" cy="564522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tr-TR" b="1" dirty="0" err="1" smtClean="0"/>
              <a:t>Fully</a:t>
            </a:r>
            <a:r>
              <a:rPr lang="tr-TR" b="1" dirty="0" smtClean="0"/>
              <a:t> </a:t>
            </a:r>
            <a:r>
              <a:rPr lang="tr-TR" b="1" dirty="0" err="1" smtClean="0"/>
              <a:t>observable</a:t>
            </a:r>
            <a:r>
              <a:rPr lang="tr-TR" b="1" dirty="0" smtClean="0"/>
              <a:t> </a:t>
            </a:r>
            <a:r>
              <a:rPr lang="tr-TR" dirty="0" smtClean="0"/>
              <a:t>vs. </a:t>
            </a:r>
            <a:r>
              <a:rPr lang="tr-TR" dirty="0" err="1" smtClean="0"/>
              <a:t>Partially</a:t>
            </a:r>
            <a:r>
              <a:rPr lang="tr-TR" dirty="0" smtClean="0"/>
              <a:t> </a:t>
            </a:r>
            <a:r>
              <a:rPr lang="tr-TR" dirty="0" err="1" smtClean="0"/>
              <a:t>observable</a:t>
            </a:r>
            <a:endParaRPr lang="tr-TR" dirty="0" smtClean="0"/>
          </a:p>
          <a:p>
            <a:pPr lvl="1">
              <a:lnSpc>
                <a:spcPct val="120000"/>
              </a:lnSpc>
            </a:pPr>
            <a:r>
              <a:rPr lang="en-US" altLang="tr-TR" dirty="0"/>
              <a:t>if an agent's sensors</a:t>
            </a:r>
            <a:r>
              <a:rPr lang="tr-TR" altLang="tr-TR" dirty="0"/>
              <a:t> </a:t>
            </a:r>
            <a:r>
              <a:rPr lang="tr-TR" altLang="tr-TR" dirty="0" err="1"/>
              <a:t>have</a:t>
            </a:r>
            <a:r>
              <a:rPr lang="tr-TR" altLang="tr-TR" dirty="0"/>
              <a:t> </a:t>
            </a:r>
            <a:r>
              <a:rPr lang="en-US" altLang="tr-TR" dirty="0"/>
              <a:t>access to the complete state of the environment at</a:t>
            </a:r>
            <a:r>
              <a:rPr lang="tr-TR" altLang="tr-TR" dirty="0"/>
              <a:t> </a:t>
            </a:r>
            <a:r>
              <a:rPr lang="tr-TR" altLang="tr-TR" dirty="0" err="1"/>
              <a:t>each</a:t>
            </a:r>
            <a:r>
              <a:rPr lang="tr-TR" altLang="tr-TR" dirty="0"/>
              <a:t> </a:t>
            </a:r>
            <a:r>
              <a:rPr lang="tr-TR" altLang="tr-TR" dirty="0" err="1"/>
              <a:t>point</a:t>
            </a:r>
            <a:r>
              <a:rPr lang="tr-TR" altLang="tr-TR" dirty="0"/>
              <a:t> in time</a:t>
            </a:r>
            <a:r>
              <a:rPr lang="tr-TR" altLang="tr-TR" dirty="0" smtClean="0"/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tr-TR" dirty="0"/>
              <a:t>vacuum cleaner with local dirt </a:t>
            </a:r>
            <a:r>
              <a:rPr lang="en-US" altLang="tr-TR" dirty="0" smtClean="0"/>
              <a:t>sensor</a:t>
            </a:r>
            <a:r>
              <a:rPr lang="tr-TR" altLang="tr-TR" dirty="0" smtClean="0">
                <a:sym typeface="Wingdings" pitchFamily="2" charset="2"/>
              </a:rPr>
              <a:t></a:t>
            </a:r>
            <a:r>
              <a:rPr lang="tr-TR" altLang="tr-TR" dirty="0" err="1" smtClean="0"/>
              <a:t>partially</a:t>
            </a:r>
            <a:r>
              <a:rPr lang="tr-TR" altLang="tr-TR" dirty="0" smtClean="0"/>
              <a:t> </a:t>
            </a:r>
            <a:r>
              <a:rPr lang="tr-TR" altLang="tr-TR" dirty="0" err="1" smtClean="0"/>
              <a:t>observable</a:t>
            </a:r>
            <a:endParaRPr lang="tr-TR" altLang="tr-TR" dirty="0"/>
          </a:p>
          <a:p>
            <a:pPr>
              <a:lnSpc>
                <a:spcPct val="120000"/>
              </a:lnSpc>
            </a:pPr>
            <a:r>
              <a:rPr lang="tr-TR" b="1" dirty="0" err="1" smtClean="0"/>
              <a:t>Deterministic</a:t>
            </a:r>
            <a:r>
              <a:rPr lang="tr-TR" dirty="0" smtClean="0"/>
              <a:t> vs. </a:t>
            </a:r>
            <a:r>
              <a:rPr lang="tr-TR" dirty="0" err="1" smtClean="0"/>
              <a:t>Stochastic</a:t>
            </a:r>
            <a:endParaRPr lang="tr-TR" dirty="0" smtClean="0"/>
          </a:p>
          <a:p>
            <a:pPr lvl="1">
              <a:lnSpc>
                <a:spcPct val="120000"/>
              </a:lnSpc>
            </a:pPr>
            <a:r>
              <a:rPr lang="en-US" altLang="tr-TR" dirty="0"/>
              <a:t>if the next state of the</a:t>
            </a:r>
            <a:r>
              <a:rPr lang="tr-TR" altLang="tr-TR" dirty="0"/>
              <a:t> </a:t>
            </a:r>
            <a:r>
              <a:rPr lang="en-US" altLang="tr-TR" dirty="0"/>
              <a:t>environment is completely determined by the current state</a:t>
            </a:r>
            <a:r>
              <a:rPr lang="tr-TR" altLang="tr-TR" dirty="0"/>
              <a:t> </a:t>
            </a:r>
            <a:r>
              <a:rPr lang="en-US" altLang="tr-TR" dirty="0"/>
              <a:t>and the action executed by the </a:t>
            </a:r>
            <a:r>
              <a:rPr lang="en-US" altLang="tr-TR" dirty="0" smtClean="0"/>
              <a:t>agent</a:t>
            </a:r>
            <a:endParaRPr lang="tr-TR" altLang="tr-TR" dirty="0"/>
          </a:p>
          <a:p>
            <a:pPr lvl="1">
              <a:lnSpc>
                <a:spcPct val="120000"/>
              </a:lnSpc>
            </a:pPr>
            <a:r>
              <a:rPr lang="tr-TR" dirty="0" err="1" smtClean="0"/>
              <a:t>Taxi</a:t>
            </a:r>
            <a:r>
              <a:rPr lang="tr-TR" dirty="0" smtClean="0"/>
              <a:t> </a:t>
            </a:r>
            <a:r>
              <a:rPr lang="tr-TR" dirty="0" err="1" smtClean="0"/>
              <a:t>driving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games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dice</a:t>
            </a:r>
            <a:r>
              <a:rPr lang="tr-TR" dirty="0" err="1" smtClean="0">
                <a:sym typeface="Wingdings" pitchFamily="2" charset="2"/>
              </a:rPr>
              <a:t>stochastic</a:t>
            </a:r>
            <a:endParaRPr lang="tr-TR" dirty="0" smtClean="0"/>
          </a:p>
          <a:p>
            <a:pPr lvl="1">
              <a:lnSpc>
                <a:spcPct val="120000"/>
              </a:lnSpc>
            </a:pPr>
            <a:r>
              <a:rPr lang="en-US" altLang="tr-TR" dirty="0"/>
              <a:t>If the environment is deterministic except for the actions of</a:t>
            </a:r>
            <a:r>
              <a:rPr lang="tr-TR" altLang="tr-TR" dirty="0"/>
              <a:t> </a:t>
            </a:r>
            <a:r>
              <a:rPr lang="en-US" altLang="tr-TR" dirty="0"/>
              <a:t>other agents, then the environment is </a:t>
            </a:r>
            <a:r>
              <a:rPr lang="en-US" altLang="tr-TR" b="1" dirty="0" smtClean="0"/>
              <a:t>strategic</a:t>
            </a:r>
            <a:r>
              <a:rPr lang="tr-TR" altLang="tr-TR" b="1" dirty="0" smtClean="0"/>
              <a:t>  </a:t>
            </a:r>
            <a:r>
              <a:rPr lang="tr-TR" altLang="tr-TR" dirty="0" smtClean="0"/>
              <a:t>(</a:t>
            </a:r>
            <a:r>
              <a:rPr lang="tr-TR" altLang="tr-TR" dirty="0" err="1" smtClean="0"/>
              <a:t>chess</a:t>
            </a:r>
            <a:r>
              <a:rPr lang="tr-TR" altLang="tr-TR" dirty="0" smtClean="0"/>
              <a:t>)</a:t>
            </a:r>
            <a:endParaRPr lang="tr-TR" dirty="0" smtClean="0"/>
          </a:p>
          <a:p>
            <a:pPr>
              <a:lnSpc>
                <a:spcPct val="120000"/>
              </a:lnSpc>
            </a:pPr>
            <a:r>
              <a:rPr lang="tr-TR" b="1" dirty="0" err="1" smtClean="0"/>
              <a:t>Episodic</a:t>
            </a:r>
            <a:r>
              <a:rPr lang="tr-TR" dirty="0" smtClean="0"/>
              <a:t> vs. </a:t>
            </a:r>
            <a:r>
              <a:rPr lang="tr-TR" dirty="0" err="1" smtClean="0"/>
              <a:t>Sequential</a:t>
            </a:r>
            <a:endParaRPr lang="tr-TR" dirty="0" smtClean="0"/>
          </a:p>
          <a:p>
            <a:pPr lvl="1">
              <a:lnSpc>
                <a:spcPct val="120000"/>
              </a:lnSpc>
            </a:pPr>
            <a:r>
              <a:rPr lang="tr-TR" dirty="0" err="1"/>
              <a:t>i</a:t>
            </a:r>
            <a:r>
              <a:rPr lang="tr-TR" dirty="0" err="1" smtClean="0"/>
              <a:t>f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states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independent</a:t>
            </a:r>
            <a:r>
              <a:rPr lang="tr-TR" dirty="0" smtClean="0"/>
              <a:t> of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dependent</a:t>
            </a:r>
            <a:r>
              <a:rPr lang="tr-TR" dirty="0" smtClean="0"/>
              <a:t> on </a:t>
            </a:r>
            <a:r>
              <a:rPr lang="tr-TR" err="1" smtClean="0"/>
              <a:t>each</a:t>
            </a:r>
            <a:r>
              <a:rPr lang="tr-TR" smtClean="0"/>
              <a:t> other</a:t>
            </a:r>
            <a:endParaRPr lang="en-US" smtClean="0"/>
          </a:p>
          <a:p>
            <a:pPr lvl="1">
              <a:lnSpc>
                <a:spcPct val="120000"/>
              </a:lnSpc>
            </a:pPr>
            <a:r>
              <a:rPr lang="en-US"/>
              <a:t>Episode: </a:t>
            </a:r>
            <a:r>
              <a:rPr lang="en-US" smtClean="0"/>
              <a:t>single </a:t>
            </a:r>
            <a:r>
              <a:rPr lang="en-US"/>
              <a:t>cycle of an agent perceiving </a:t>
            </a:r>
            <a:r>
              <a:rPr lang="tr-TR"/>
              <a:t>and taking an </a:t>
            </a:r>
            <a:r>
              <a:rPr lang="tr-TR" smtClean="0"/>
              <a:t>action</a:t>
            </a:r>
            <a:endParaRPr lang="tr-TR" dirty="0" smtClean="0"/>
          </a:p>
          <a:p>
            <a:pPr lvl="1">
              <a:lnSpc>
                <a:spcPct val="120000"/>
              </a:lnSpc>
            </a:pPr>
            <a:r>
              <a:rPr lang="tr-TR" altLang="tr-TR" smtClean="0"/>
              <a:t>Episodic</a:t>
            </a:r>
            <a:r>
              <a:rPr lang="en-US" altLang="tr-TR" smtClean="0">
                <a:sym typeface="Wingdings" pitchFamily="2" charset="2"/>
              </a:rPr>
              <a:t>:</a:t>
            </a:r>
            <a:r>
              <a:rPr lang="tr-TR" altLang="tr-TR" smtClean="0">
                <a:sym typeface="Wingdings" pitchFamily="2" charset="2"/>
              </a:rPr>
              <a:t> </a:t>
            </a:r>
            <a:r>
              <a:rPr lang="en-US" altLang="tr-TR" dirty="0"/>
              <a:t>choice of action in </a:t>
            </a:r>
            <a:r>
              <a:rPr lang="tr-TR" altLang="tr-TR" dirty="0"/>
              <a:t>an </a:t>
            </a:r>
            <a:r>
              <a:rPr lang="en-US" altLang="tr-TR" dirty="0"/>
              <a:t>episode depends on </a:t>
            </a:r>
            <a:r>
              <a:rPr lang="tr-TR" altLang="tr-TR" dirty="0" err="1"/>
              <a:t>episode</a:t>
            </a:r>
            <a:r>
              <a:rPr lang="tr-TR" altLang="tr-TR" dirty="0"/>
              <a:t> </a:t>
            </a:r>
            <a:r>
              <a:rPr lang="tr-TR" altLang="tr-TR" dirty="0" err="1" smtClean="0"/>
              <a:t>itself</a:t>
            </a:r>
            <a:endParaRPr lang="tr-TR" altLang="tr-TR" dirty="0" smtClean="0"/>
          </a:p>
          <a:p>
            <a:pPr lvl="2">
              <a:lnSpc>
                <a:spcPct val="120000"/>
              </a:lnSpc>
            </a:pPr>
            <a:r>
              <a:rPr lang="en-US" altLang="tr-TR" smtClean="0"/>
              <a:t>c</a:t>
            </a:r>
            <a:r>
              <a:rPr lang="tr-TR" altLang="tr-TR" smtClean="0"/>
              <a:t>lassification </a:t>
            </a:r>
            <a:r>
              <a:rPr lang="tr-TR" altLang="tr-TR" dirty="0" err="1" smtClean="0"/>
              <a:t>tasks</a:t>
            </a:r>
            <a:endParaRPr lang="tr-TR" altLang="tr-TR" dirty="0" smtClean="0"/>
          </a:p>
          <a:p>
            <a:pPr lvl="1">
              <a:lnSpc>
                <a:spcPct val="120000"/>
              </a:lnSpc>
            </a:pPr>
            <a:r>
              <a:rPr lang="en-US" altLang="tr-TR" smtClean="0"/>
              <a:t>Sequential</a:t>
            </a:r>
            <a:r>
              <a:rPr lang="en-US" altLang="tr-TR" smtClean="0">
                <a:sym typeface="Wingdings" pitchFamily="2" charset="2"/>
              </a:rPr>
              <a:t>:</a:t>
            </a:r>
            <a:r>
              <a:rPr lang="tr-TR" altLang="tr-TR" smtClean="0">
                <a:sym typeface="Wingdings" pitchFamily="2" charset="2"/>
              </a:rPr>
              <a:t> </a:t>
            </a:r>
            <a:r>
              <a:rPr lang="en-US" altLang="tr-TR" dirty="0"/>
              <a:t>current decision </a:t>
            </a:r>
            <a:r>
              <a:rPr lang="tr-TR" altLang="tr-TR" dirty="0" err="1"/>
              <a:t>affects</a:t>
            </a:r>
            <a:r>
              <a:rPr lang="tr-TR" altLang="tr-TR" dirty="0"/>
              <a:t> </a:t>
            </a:r>
            <a:r>
              <a:rPr lang="tr-TR" altLang="tr-TR" dirty="0" err="1"/>
              <a:t>future</a:t>
            </a:r>
            <a:r>
              <a:rPr lang="tr-TR" altLang="tr-TR" dirty="0"/>
              <a:t> </a:t>
            </a:r>
            <a:r>
              <a:rPr lang="tr-TR" altLang="tr-TR" dirty="0" err="1"/>
              <a:t>decisions</a:t>
            </a:r>
            <a:endParaRPr lang="tr-TR" altLang="tr-TR" dirty="0"/>
          </a:p>
          <a:p>
            <a:pPr lvl="2">
              <a:lnSpc>
                <a:spcPct val="120000"/>
              </a:lnSpc>
            </a:pPr>
            <a:r>
              <a:rPr lang="tr-TR" altLang="tr-TR" dirty="0" err="1" smtClean="0"/>
              <a:t>chess</a:t>
            </a:r>
            <a:endParaRPr lang="tr-TR" altLang="tr-TR" dirty="0"/>
          </a:p>
        </p:txBody>
      </p:sp>
    </p:spTree>
    <p:extLst>
      <p:ext uri="{BB962C8B-B14F-4D97-AF65-F5344CB8AC3E}">
        <p14:creationId xmlns:p14="http://schemas.microsoft.com/office/powerpoint/2010/main" val="202909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Environment </a:t>
            </a:r>
            <a:r>
              <a:rPr lang="tr-TR" dirty="0" err="1"/>
              <a:t>Types</a:t>
            </a:r>
            <a:r>
              <a:rPr lang="tr-TR" dirty="0"/>
              <a:t> (</a:t>
            </a:r>
            <a:r>
              <a:rPr lang="tr-TR" dirty="0" smtClean="0"/>
              <a:t>II)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69160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tr-TR" b="1" dirty="0" err="1"/>
                  <a:t>Static</a:t>
                </a:r>
                <a:r>
                  <a:rPr lang="tr-TR" b="1" dirty="0"/>
                  <a:t> </a:t>
                </a:r>
                <a:r>
                  <a:rPr lang="tr-TR" dirty="0"/>
                  <a:t>vs. </a:t>
                </a:r>
                <a:r>
                  <a:rPr lang="tr-TR" dirty="0" err="1"/>
                  <a:t>Dynamic</a:t>
                </a:r>
                <a:endParaRPr lang="tr-TR" dirty="0"/>
              </a:p>
              <a:p>
                <a:pPr lvl="1">
                  <a:lnSpc>
                    <a:spcPct val="120000"/>
                  </a:lnSpc>
                </a:pPr>
                <a:r>
                  <a:rPr lang="tr-TR" dirty="0" err="1"/>
                  <a:t>i</a:t>
                </a:r>
                <a:r>
                  <a:rPr lang="tr-TR" dirty="0" err="1" smtClean="0"/>
                  <a:t>f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the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environment</a:t>
                </a:r>
                <a:r>
                  <a:rPr lang="tr-TR" dirty="0" smtClean="0"/>
                  <a:t> is </a:t>
                </a:r>
                <a:r>
                  <a:rPr lang="tr-TR" dirty="0" err="1" smtClean="0"/>
                  <a:t>unchanging</a:t>
                </a:r>
                <a:r>
                  <a:rPr lang="tr-TR" dirty="0" smtClean="0"/>
                  <a:t> </a:t>
                </a:r>
                <a:r>
                  <a:rPr lang="tr-TR" dirty="0" err="1"/>
                  <a:t>or</a:t>
                </a:r>
                <a:r>
                  <a:rPr lang="tr-TR" dirty="0"/>
                  <a:t> </a:t>
                </a:r>
                <a:r>
                  <a:rPr lang="tr-TR" dirty="0" err="1"/>
                  <a:t>changing</a:t>
                </a:r>
                <a:r>
                  <a:rPr lang="tr-TR" dirty="0"/>
                  <a:t> </a:t>
                </a:r>
                <a:r>
                  <a:rPr lang="tr-TR" dirty="0" err="1" smtClean="0"/>
                  <a:t>when</a:t>
                </a:r>
                <a:r>
                  <a:rPr lang="tr-TR" dirty="0" smtClean="0"/>
                  <a:t> </a:t>
                </a:r>
                <a:r>
                  <a:rPr lang="tr-TR" dirty="0" err="1"/>
                  <a:t>agent</a:t>
                </a:r>
                <a:r>
                  <a:rPr lang="tr-TR" dirty="0"/>
                  <a:t> </a:t>
                </a:r>
                <a:r>
                  <a:rPr lang="tr-TR" dirty="0" err="1" smtClean="0"/>
                  <a:t>deliberates</a:t>
                </a:r>
                <a:endParaRPr lang="tr-TR" dirty="0" smtClean="0"/>
              </a:p>
              <a:p>
                <a:pPr lvl="1">
                  <a:lnSpc>
                    <a:spcPct val="120000"/>
                  </a:lnSpc>
                </a:pPr>
                <a:r>
                  <a:rPr lang="en-US" altLang="tr-TR" dirty="0"/>
                  <a:t>crossword </a:t>
                </a:r>
                <a:r>
                  <a:rPr lang="en-US" altLang="tr-TR" dirty="0" smtClean="0"/>
                  <a:t>puzzles</a:t>
                </a:r>
                <a:r>
                  <a:rPr lang="tr-TR" altLang="tr-TR" dirty="0" smtClean="0"/>
                  <a:t> </a:t>
                </a:r>
                <a:r>
                  <a:rPr lang="tr-TR" altLang="tr-TR" dirty="0" err="1" smtClean="0"/>
                  <a:t>and</a:t>
                </a:r>
                <a:r>
                  <a:rPr lang="tr-TR" altLang="tr-TR" dirty="0" smtClean="0"/>
                  <a:t> </a:t>
                </a:r>
                <a:r>
                  <a:rPr lang="tr-TR" altLang="tr-TR" dirty="0" err="1" smtClean="0"/>
                  <a:t>chess</a:t>
                </a:r>
                <a:r>
                  <a:rPr lang="en-US" altLang="tr-TR" dirty="0" smtClean="0"/>
                  <a:t> </a:t>
                </a:r>
                <a:r>
                  <a:rPr lang="tr-TR" altLang="tr-TR" dirty="0" smtClean="0">
                    <a:sym typeface="Wingdings" pitchFamily="2" charset="2"/>
                  </a:rPr>
                  <a:t> </a:t>
                </a:r>
                <a:r>
                  <a:rPr lang="tr-TR" altLang="tr-TR" dirty="0" err="1" smtClean="0">
                    <a:sym typeface="Wingdings" pitchFamily="2" charset="2"/>
                  </a:rPr>
                  <a:t>static</a:t>
                </a:r>
                <a:endParaRPr lang="tr-TR" dirty="0"/>
              </a:p>
              <a:p>
                <a:pPr>
                  <a:lnSpc>
                    <a:spcPct val="120000"/>
                  </a:lnSpc>
                </a:pPr>
                <a:r>
                  <a:rPr lang="tr-TR" b="1" dirty="0" err="1"/>
                  <a:t>Discrete</a:t>
                </a:r>
                <a:r>
                  <a:rPr lang="tr-TR" dirty="0"/>
                  <a:t> vs. </a:t>
                </a:r>
                <a:r>
                  <a:rPr lang="tr-TR" dirty="0" err="1"/>
                  <a:t>Continuous</a:t>
                </a:r>
                <a:endParaRPr lang="tr-TR" dirty="0"/>
              </a:p>
              <a:p>
                <a:pPr lvl="1">
                  <a:lnSpc>
                    <a:spcPct val="120000"/>
                  </a:lnSpc>
                </a:pPr>
                <a:r>
                  <a:rPr lang="tr-TR" dirty="0" err="1" smtClean="0"/>
                  <a:t>if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the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sets</a:t>
                </a:r>
                <a:r>
                  <a:rPr lang="tr-TR" dirty="0" smtClean="0"/>
                  <a:t> </a:t>
                </a:r>
                <a:r>
                  <a:rPr lang="tr-TR" dirty="0"/>
                  <a:t>of </a:t>
                </a:r>
                <a:r>
                  <a:rPr lang="en-US" altLang="tr-TR" dirty="0"/>
                  <a:t>states, </a:t>
                </a:r>
                <a:r>
                  <a:rPr lang="en-US" altLang="tr-TR" dirty="0" smtClean="0"/>
                  <a:t>percepts</a:t>
                </a:r>
                <a:r>
                  <a:rPr lang="tr-TR" altLang="tr-TR" dirty="0" smtClean="0"/>
                  <a:t>,</a:t>
                </a:r>
                <a:r>
                  <a:rPr lang="en-US" altLang="tr-TR" dirty="0" smtClean="0"/>
                  <a:t> </a:t>
                </a:r>
                <a:r>
                  <a:rPr lang="en-US" altLang="tr-TR" dirty="0"/>
                  <a:t>and</a:t>
                </a:r>
                <a:r>
                  <a:rPr lang="tr-TR" altLang="tr-TR" dirty="0"/>
                  <a:t> </a:t>
                </a:r>
                <a:r>
                  <a:rPr lang="tr-TR" altLang="tr-TR" dirty="0" err="1" smtClean="0"/>
                  <a:t>actions</a:t>
                </a:r>
                <a:r>
                  <a:rPr lang="tr-TR" altLang="tr-TR" dirty="0" smtClean="0"/>
                  <a:t> </a:t>
                </a:r>
                <a:r>
                  <a:rPr lang="tr-TR" dirty="0" err="1" smtClean="0"/>
                  <a:t>are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finite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or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infinite</a:t>
                </a:r>
                <a:r>
                  <a:rPr lang="tr-TR" dirty="0" smtClean="0"/>
                  <a:t>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mtClean="0"/>
                  <a:t>c</a:t>
                </a:r>
                <a:r>
                  <a:rPr lang="tr-TR" smtClean="0"/>
                  <a:t>hess</a:t>
                </a:r>
                <a:r>
                  <a:rPr lang="tr-TR" dirty="0" err="1" smtClean="0">
                    <a:sym typeface="Wingdings" pitchFamily="2" charset="2"/>
                  </a:rPr>
                  <a:t>discrete</a:t>
                </a:r>
                <a:r>
                  <a:rPr lang="tr-TR" dirty="0" smtClean="0">
                    <a:sym typeface="Wingdings" pitchFamily="2" charset="2"/>
                  </a:rPr>
                  <a:t>, </a:t>
                </a:r>
                <a:r>
                  <a:rPr lang="tr-TR" dirty="0" err="1" smtClean="0">
                    <a:sym typeface="Wingdings" pitchFamily="2" charset="2"/>
                  </a:rPr>
                  <a:t>taxi</a:t>
                </a:r>
                <a:r>
                  <a:rPr lang="tr-TR" dirty="0" smtClean="0">
                    <a:sym typeface="Wingdings" pitchFamily="2" charset="2"/>
                  </a:rPr>
                  <a:t> </a:t>
                </a:r>
                <a:r>
                  <a:rPr lang="tr-TR" dirty="0" err="1" smtClean="0">
                    <a:sym typeface="Wingdings" pitchFamily="2" charset="2"/>
                  </a:rPr>
                  <a:t>drivingcontinuous</a:t>
                </a:r>
                <a:endParaRPr lang="tr-TR" dirty="0"/>
              </a:p>
              <a:p>
                <a:pPr>
                  <a:lnSpc>
                    <a:spcPct val="120000"/>
                  </a:lnSpc>
                </a:pPr>
                <a:r>
                  <a:rPr lang="tr-TR" b="1" dirty="0" err="1"/>
                  <a:t>Benign</a:t>
                </a:r>
                <a:r>
                  <a:rPr lang="tr-TR" dirty="0"/>
                  <a:t> vs. </a:t>
                </a:r>
                <a:r>
                  <a:rPr lang="tr-TR" dirty="0" err="1"/>
                  <a:t>Adversarial</a:t>
                </a:r>
                <a:endParaRPr lang="tr-TR" dirty="0"/>
              </a:p>
              <a:p>
                <a:pPr lvl="1">
                  <a:lnSpc>
                    <a:spcPct val="120000"/>
                  </a:lnSpc>
                </a:pPr>
                <a:r>
                  <a:rPr lang="en-US" smtClean="0"/>
                  <a:t>if the environment </a:t>
                </a:r>
                <a:r>
                  <a:rPr lang="tr-TR" smtClean="0"/>
                  <a:t>does </a:t>
                </a:r>
                <a:r>
                  <a:rPr lang="tr-TR" dirty="0" err="1"/>
                  <a:t>favour</a:t>
                </a:r>
                <a:r>
                  <a:rPr lang="tr-TR" dirty="0"/>
                  <a:t> </a:t>
                </a:r>
                <a:r>
                  <a:rPr lang="tr-TR" dirty="0" err="1"/>
                  <a:t>or</a:t>
                </a:r>
                <a:r>
                  <a:rPr lang="tr-TR" dirty="0"/>
                  <a:t> </a:t>
                </a:r>
                <a:r>
                  <a:rPr lang="tr-TR" dirty="0" err="1"/>
                  <a:t>counteracts</a:t>
                </a:r>
                <a:r>
                  <a:rPr lang="tr-TR" dirty="0"/>
                  <a:t> </a:t>
                </a:r>
                <a:r>
                  <a:rPr lang="tr-TR" err="1"/>
                  <a:t>your</a:t>
                </a:r>
                <a:r>
                  <a:rPr lang="tr-TR"/>
                  <a:t> </a:t>
                </a:r>
                <a:r>
                  <a:rPr lang="tr-TR" smtClean="0"/>
                  <a:t>actions</a:t>
                </a:r>
                <a:endParaRPr lang="en-US" smtClean="0"/>
              </a:p>
              <a:p>
                <a:pPr lvl="1">
                  <a:lnSpc>
                    <a:spcPct val="120000"/>
                  </a:lnSpc>
                </a:pPr>
                <a:r>
                  <a:rPr lang="en-US" altLang="tr-TR" smtClean="0"/>
                  <a:t>all games with opponents </a:t>
                </a:r>
                <a:r>
                  <a:rPr lang="tr-TR" altLang="tr-TR">
                    <a:sym typeface="Wingdings" pitchFamily="2" charset="2"/>
                  </a:rPr>
                  <a:t> </a:t>
                </a:r>
                <a:r>
                  <a:rPr lang="en-US" altLang="tr-TR" smtClean="0">
                    <a:sym typeface="Wingdings" pitchFamily="2" charset="2"/>
                  </a:rPr>
                  <a:t>adversarial</a:t>
                </a:r>
                <a:endParaRPr lang="tr-TR" dirty="0"/>
              </a:p>
              <a:p>
                <a:pPr>
                  <a:lnSpc>
                    <a:spcPct val="120000"/>
                  </a:lnSpc>
                </a:pPr>
                <a:r>
                  <a:rPr lang="tr-TR" b="1" dirty="0" err="1"/>
                  <a:t>Single</a:t>
                </a:r>
                <a:r>
                  <a:rPr lang="tr-TR" dirty="0"/>
                  <a:t> </a:t>
                </a:r>
                <a:r>
                  <a:rPr lang="tr-TR" b="1" dirty="0" err="1"/>
                  <a:t>agent</a:t>
                </a:r>
                <a:r>
                  <a:rPr lang="tr-TR" dirty="0"/>
                  <a:t> vs. </a:t>
                </a:r>
                <a:r>
                  <a:rPr lang="tr-TR" dirty="0" err="1" smtClean="0"/>
                  <a:t>Multiagent</a:t>
                </a:r>
                <a:endParaRPr lang="tr-TR" dirty="0" smtClean="0"/>
              </a:p>
              <a:p>
                <a:pPr lvl="1">
                  <a:lnSpc>
                    <a:spcPct val="120000"/>
                  </a:lnSpc>
                </a:pPr>
                <a:r>
                  <a:rPr lang="tr-TR" dirty="0" err="1"/>
                  <a:t>i</a:t>
                </a:r>
                <a:r>
                  <a:rPr lang="tr-TR" dirty="0" err="1" smtClean="0"/>
                  <a:t>f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the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agent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operates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alone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or</a:t>
                </a:r>
                <a:r>
                  <a:rPr lang="tr-TR" dirty="0" smtClean="0"/>
                  <a:t> not 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n-US" altLang="tr-TR" smtClean="0"/>
                  <a:t>crossword</a:t>
                </a:r>
                <a:r>
                  <a:rPr lang="tr-TR" altLang="tr-TR" dirty="0" smtClean="0">
                    <a:sym typeface="Wingdings" pitchFamily="2" charset="2"/>
                  </a:rPr>
                  <a:t> </a:t>
                </a:r>
                <a:r>
                  <a:rPr lang="tr-TR" altLang="tr-TR" dirty="0" err="1" smtClean="0">
                    <a:sym typeface="Wingdings" pitchFamily="2" charset="2"/>
                  </a:rPr>
                  <a:t>single-agent</a:t>
                </a:r>
                <a:r>
                  <a:rPr lang="tr-TR" altLang="tr-TR" dirty="0" smtClean="0">
                    <a:sym typeface="Wingdings" pitchFamily="2" charset="2"/>
                  </a:rPr>
                  <a:t>, </a:t>
                </a:r>
                <a:r>
                  <a:rPr lang="tr-TR" altLang="tr-TR" dirty="0" err="1" smtClean="0">
                    <a:sym typeface="Wingdings" pitchFamily="2" charset="2"/>
                  </a:rPr>
                  <a:t>chess</a:t>
                </a:r>
                <a:r>
                  <a:rPr lang="tr-TR" altLang="tr-TR" err="1" smtClean="0">
                    <a:sym typeface="Wingdings" pitchFamily="2" charset="2"/>
                  </a:rPr>
                  <a:t></a:t>
                </a:r>
                <a:r>
                  <a:rPr lang="tr-TR" altLang="tr-TR" smtClean="0">
                    <a:sym typeface="Wingdings" pitchFamily="2" charset="2"/>
                  </a:rPr>
                  <a:t>two-agents</a:t>
                </a:r>
                <a:endParaRPr lang="en-US" altLang="tr-TR" smtClean="0">
                  <a:sym typeface="Wingdings" pitchFamily="2" charset="2"/>
                </a:endParaRPr>
              </a:p>
              <a:p>
                <a:pPr marL="914400" lvl="2" indent="0">
                  <a:lnSpc>
                    <a:spcPct val="120000"/>
                  </a:lnSpc>
                  <a:buNone/>
                </a:pPr>
                <a:endParaRPr lang="tr-TR" altLang="tr-TR" dirty="0" smtClean="0">
                  <a:sym typeface="Wingdings" pitchFamily="2" charset="2"/>
                </a:endParaRPr>
              </a:p>
              <a:p>
                <a:pPr marL="231775" indent="-17780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tr-TR" sz="29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altLang="tr-TR" sz="2900" b="1" smtClean="0"/>
                  <a:t> </a:t>
                </a:r>
                <a:r>
                  <a:rPr lang="en-US" altLang="tr-TR" sz="2900" b="1" u="sng" smtClean="0"/>
                  <a:t>The </a:t>
                </a:r>
                <a:r>
                  <a:rPr lang="en-US" altLang="tr-TR" sz="2900" b="1" u="sng" dirty="0"/>
                  <a:t>most challenging environments are </a:t>
                </a:r>
                <a:r>
                  <a:rPr lang="tr-TR" altLang="tr-TR" sz="2900" b="1" u="sng" dirty="0"/>
                  <a:t> </a:t>
                </a:r>
                <a:r>
                  <a:rPr lang="tr-TR" altLang="tr-TR" sz="2900" b="1" u="sng" dirty="0" err="1"/>
                  <a:t>partially</a:t>
                </a:r>
                <a:r>
                  <a:rPr lang="tr-TR" altLang="tr-TR" sz="2900" b="1" u="sng" dirty="0"/>
                  <a:t> </a:t>
                </a:r>
                <a:r>
                  <a:rPr lang="tr-TR" altLang="tr-TR" sz="2900" b="1" u="sng" dirty="0" err="1"/>
                  <a:t>observable</a:t>
                </a:r>
                <a:r>
                  <a:rPr lang="en-US" altLang="tr-TR" sz="2900" b="1" u="sng" dirty="0"/>
                  <a:t>, </a:t>
                </a:r>
                <a:r>
                  <a:rPr lang="tr-TR" altLang="tr-TR" sz="2900" b="1" u="sng" dirty="0" err="1"/>
                  <a:t>stochastic</a:t>
                </a:r>
                <a:r>
                  <a:rPr lang="en-US" altLang="tr-TR" sz="2900" b="1" u="sng" dirty="0"/>
                  <a:t>, </a:t>
                </a:r>
                <a:r>
                  <a:rPr lang="tr-TR" altLang="tr-TR" sz="2900" b="1" u="sng" dirty="0" err="1"/>
                  <a:t>sequential</a:t>
                </a:r>
                <a:r>
                  <a:rPr lang="en-US" altLang="tr-TR" sz="2900" b="1" u="sng" dirty="0"/>
                  <a:t>, dynamic, continuous,</a:t>
                </a:r>
                <a:r>
                  <a:rPr lang="tr-TR" altLang="tr-TR" sz="2900" b="1" u="sng" dirty="0"/>
                  <a:t> </a:t>
                </a:r>
                <a:r>
                  <a:rPr lang="tr-TR" altLang="tr-TR" sz="2900" b="1" u="sng" dirty="0" err="1"/>
                  <a:t>and</a:t>
                </a:r>
                <a:r>
                  <a:rPr lang="tr-TR" altLang="tr-TR" sz="2900" b="1" u="sng" dirty="0"/>
                  <a:t> </a:t>
                </a:r>
                <a:r>
                  <a:rPr lang="tr-TR" altLang="tr-TR" sz="2900" b="1" u="sng" dirty="0" err="1" smtClean="0"/>
                  <a:t>multi-agent</a:t>
                </a:r>
                <a:endParaRPr lang="tr-TR" sz="2900" b="1" u="sng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69160"/>
              </a:xfrm>
              <a:blipFill>
                <a:blip r:embed="rId3"/>
                <a:stretch>
                  <a:fillRect l="-667" t="-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716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Environment Types: Examples</a:t>
            </a:r>
            <a:endParaRPr lang="en-US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33" y="2132856"/>
            <a:ext cx="8456533" cy="3910786"/>
          </a:xfrm>
        </p:spPr>
      </p:pic>
    </p:spTree>
    <p:extLst>
      <p:ext uri="{BB962C8B-B14F-4D97-AF65-F5344CB8AC3E}">
        <p14:creationId xmlns:p14="http://schemas.microsoft.com/office/powerpoint/2010/main" val="311936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Agent </a:t>
            </a:r>
            <a:r>
              <a:rPr lang="tr-TR" dirty="0" err="1" smtClean="0"/>
              <a:t>Types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Simple reflex agents</a:t>
            </a:r>
          </a:p>
          <a:p>
            <a:r>
              <a:rPr lang="tr-TR" smtClean="0"/>
              <a:t>Model-based reflex agents</a:t>
            </a:r>
          </a:p>
          <a:p>
            <a:pPr lvl="1"/>
            <a:r>
              <a:rPr lang="tr-TR" smtClean="0"/>
              <a:t>Simple </a:t>
            </a:r>
            <a:r>
              <a:rPr lang="tr-TR" dirty="0" err="1" smtClean="0"/>
              <a:t>reflex</a:t>
            </a:r>
            <a:r>
              <a:rPr lang="tr-TR" dirty="0" smtClean="0"/>
              <a:t> </a:t>
            </a:r>
            <a:r>
              <a:rPr lang="tr-TR" dirty="0" err="1" smtClean="0"/>
              <a:t>agents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state</a:t>
            </a:r>
            <a:endParaRPr lang="tr-TR" dirty="0" smtClean="0"/>
          </a:p>
          <a:p>
            <a:r>
              <a:rPr lang="tr-TR" dirty="0" err="1"/>
              <a:t>Goal-based</a:t>
            </a:r>
            <a:r>
              <a:rPr lang="tr-TR" dirty="0" smtClean="0"/>
              <a:t> </a:t>
            </a:r>
            <a:r>
              <a:rPr lang="tr-TR" dirty="0" err="1" smtClean="0"/>
              <a:t>agents</a:t>
            </a:r>
            <a:endParaRPr lang="tr-TR" dirty="0" smtClean="0"/>
          </a:p>
          <a:p>
            <a:r>
              <a:rPr lang="tr-TR" dirty="0" err="1" smtClean="0"/>
              <a:t>Utility-based</a:t>
            </a:r>
            <a:r>
              <a:rPr lang="tr-TR" dirty="0" smtClean="0"/>
              <a:t> </a:t>
            </a:r>
            <a:r>
              <a:rPr lang="tr-TR" dirty="0" err="1" smtClean="0"/>
              <a:t>agents</a:t>
            </a:r>
            <a:endParaRPr lang="tr-TR" dirty="0" smtClean="0"/>
          </a:p>
          <a:p>
            <a:r>
              <a:rPr lang="tr-TR" dirty="0" smtClean="0"/>
              <a:t>Learning </a:t>
            </a:r>
            <a:r>
              <a:rPr lang="tr-TR" dirty="0" err="1" smtClean="0"/>
              <a:t>agents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365104"/>
            <a:ext cx="4534078" cy="222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04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Simple </a:t>
            </a:r>
            <a:r>
              <a:rPr lang="tr-TR" dirty="0" err="1" smtClean="0"/>
              <a:t>Reflex</a:t>
            </a:r>
            <a:r>
              <a:rPr lang="tr-TR" dirty="0" smtClean="0"/>
              <a:t> </a:t>
            </a:r>
            <a:r>
              <a:rPr lang="tr-TR" dirty="0" err="1" smtClean="0"/>
              <a:t>Agents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20581"/>
          </a:xfrm>
        </p:spPr>
        <p:txBody>
          <a:bodyPr>
            <a:normAutofit/>
          </a:bodyPr>
          <a:lstStyle/>
          <a:p>
            <a:r>
              <a:rPr lang="en-US" sz="2800" smtClean="0"/>
              <a:t>Acts </a:t>
            </a:r>
            <a:r>
              <a:rPr lang="en-US" sz="2800"/>
              <a:t>according to a rule whose condition matches </a:t>
            </a:r>
            <a:r>
              <a:rPr lang="en-US" sz="2800" smtClean="0"/>
              <a:t>the current </a:t>
            </a:r>
            <a:r>
              <a:rPr lang="en-US" sz="2800"/>
              <a:t>state, as defined by the percept.</a:t>
            </a:r>
            <a:endParaRPr lang="tr-TR" sz="28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740" y="2903343"/>
            <a:ext cx="6009019" cy="38498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Metin kutusu 4"/>
              <p:cNvSpPr txBox="1"/>
              <p:nvPr/>
            </p:nvSpPr>
            <p:spPr>
              <a:xfrm flipH="1">
                <a:off x="323528" y="3284984"/>
                <a:ext cx="254958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smtClean="0"/>
                  <a:t>rectangles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smtClean="0"/>
                  <a:t> denote the current </a:t>
                </a:r>
                <a:r>
                  <a:rPr lang="en-US" sz="2000"/>
                  <a:t>internal state of the agent’s decision </a:t>
                </a:r>
                <a:r>
                  <a:rPr lang="en-US" sz="2000" smtClean="0"/>
                  <a:t>process</a:t>
                </a:r>
              </a:p>
              <a:p>
                <a:r>
                  <a:rPr lang="en-US" sz="2000" b="1" smtClean="0"/>
                  <a:t>ovals</a:t>
                </a:r>
                <a:r>
                  <a:rPr lang="en-US" sz="200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2000"/>
                  <a:t>represent the </a:t>
                </a:r>
                <a:r>
                  <a:rPr lang="en-US" sz="2000" smtClean="0"/>
                  <a:t>background information used in the process.</a:t>
                </a:r>
              </a:p>
              <a:p>
                <a:endParaRPr lang="en-US" sz="2000"/>
              </a:p>
            </p:txBody>
          </p:sp>
        </mc:Choice>
        <mc:Fallback xmlns="">
          <p:sp>
            <p:nvSpPr>
              <p:cNvPr id="5" name="Metin kutusu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3528" y="3284984"/>
                <a:ext cx="2549580" cy="2862322"/>
              </a:xfrm>
              <a:prstGeom prst="rect">
                <a:avLst/>
              </a:prstGeom>
              <a:blipFill>
                <a:blip r:embed="rId5"/>
                <a:stretch>
                  <a:fillRect l="-2392" t="-1279" r="-1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14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İçerik Yer Tutucusu 5"/>
          <p:cNvSpPr>
            <a:spLocks noGrp="1"/>
          </p:cNvSpPr>
          <p:nvPr>
            <p:ph idx="1"/>
          </p:nvPr>
        </p:nvSpPr>
        <p:spPr>
          <a:xfrm>
            <a:off x="457200" y="1341610"/>
            <a:ext cx="5626968" cy="3124944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tr-TR" sz="2400" smtClean="0"/>
              <a:t>Problems</a:t>
            </a:r>
          </a:p>
          <a:p>
            <a:pPr lvl="1"/>
            <a:r>
              <a:rPr lang="en-US" sz="2000" smtClean="0"/>
              <a:t>Possible condition-action rules too big to generat</a:t>
            </a:r>
            <a:r>
              <a:rPr lang="tr-TR" sz="2000" smtClean="0"/>
              <a:t>e </a:t>
            </a:r>
            <a:r>
              <a:rPr lang="en-US" sz="2000" smtClean="0"/>
              <a:t>and store</a:t>
            </a:r>
          </a:p>
          <a:p>
            <a:pPr lvl="2"/>
            <a:r>
              <a:rPr lang="en-US" sz="1600"/>
              <a:t>e.g. </a:t>
            </a:r>
            <a:r>
              <a:rPr lang="en-US" sz="1600" smtClean="0"/>
              <a:t>chess </a:t>
            </a:r>
            <a:r>
              <a:rPr lang="en-US" sz="1600"/>
              <a:t>has about 10120 </a:t>
            </a:r>
            <a:r>
              <a:rPr lang="en-US" sz="1600" smtClean="0"/>
              <a:t>states</a:t>
            </a:r>
          </a:p>
          <a:p>
            <a:pPr lvl="1"/>
            <a:r>
              <a:rPr lang="en-US" sz="2000" smtClean="0"/>
              <a:t>No knowledge of non-perceptual parts of the</a:t>
            </a:r>
            <a:r>
              <a:rPr lang="tr-TR" sz="2000" smtClean="0"/>
              <a:t> current state</a:t>
            </a:r>
          </a:p>
          <a:p>
            <a:pPr lvl="1"/>
            <a:r>
              <a:rPr lang="en-US" sz="2000" smtClean="0"/>
              <a:t>Not adaptive to changes in the environment</a:t>
            </a:r>
          </a:p>
          <a:p>
            <a:pPr lvl="2"/>
            <a:r>
              <a:rPr lang="en-US" sz="1600"/>
              <a:t>requires entire table to be updated if changes</a:t>
            </a:r>
            <a:r>
              <a:rPr lang="tr-TR" sz="1600"/>
              <a:t> occur</a:t>
            </a:r>
          </a:p>
          <a:p>
            <a:pPr lvl="2"/>
            <a:endParaRPr lang="en-US" sz="160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Simple </a:t>
            </a:r>
            <a:r>
              <a:rPr lang="tr-TR" dirty="0" err="1" smtClean="0"/>
              <a:t>Reflex</a:t>
            </a:r>
            <a:r>
              <a:rPr lang="tr-TR" dirty="0" smtClean="0"/>
              <a:t> </a:t>
            </a:r>
            <a:r>
              <a:rPr lang="tr-TR" dirty="0" err="1" smtClean="0"/>
              <a:t>Agents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095" y="1628800"/>
            <a:ext cx="2943543" cy="1885883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26" y="4536068"/>
            <a:ext cx="8918066" cy="232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7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Vacuum</a:t>
            </a:r>
            <a:r>
              <a:rPr lang="en-US" smtClean="0"/>
              <a:t> C</a:t>
            </a:r>
            <a:r>
              <a:rPr lang="tr-TR" smtClean="0"/>
              <a:t>leaner World</a:t>
            </a:r>
            <a:endParaRPr lang="tr-TR" dirty="0"/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>
          <a:xfrm>
            <a:off x="611560" y="6093296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tr-TR" sz="2200" smtClean="0"/>
              <a:t>Simple Reflex agent program in the two state vacuum environment</a:t>
            </a:r>
            <a:endParaRPr lang="tr-TR" sz="2200" dirty="0"/>
          </a:p>
        </p:txBody>
      </p:sp>
      <p:sp>
        <p:nvSpPr>
          <p:cNvPr id="4" name="Dikdörtgen 3"/>
          <p:cNvSpPr/>
          <p:nvPr/>
        </p:nvSpPr>
        <p:spPr>
          <a:xfrm>
            <a:off x="5454881" y="3259759"/>
            <a:ext cx="34667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/>
              <a:t>Percepts: location and contents, </a:t>
            </a:r>
            <a:r>
              <a:rPr lang="en-US" smtClean="0"/>
              <a:t>  </a:t>
            </a:r>
          </a:p>
          <a:p>
            <a:r>
              <a:rPr lang="en-US"/>
              <a:t> </a:t>
            </a:r>
            <a:r>
              <a:rPr lang="en-US" smtClean="0"/>
              <a:t>                 </a:t>
            </a:r>
            <a:r>
              <a:rPr lang="tr-TR" smtClean="0"/>
              <a:t>e.g</a:t>
            </a:r>
            <a:r>
              <a:rPr lang="tr-TR"/>
              <a:t>., [</a:t>
            </a:r>
            <a:r>
              <a:rPr lang="tr-TR" smtClean="0"/>
              <a:t>A;</a:t>
            </a:r>
            <a:r>
              <a:rPr lang="en-US" smtClean="0"/>
              <a:t> </a:t>
            </a:r>
            <a:r>
              <a:rPr lang="tr-TR" smtClean="0"/>
              <a:t>Dirty</a:t>
            </a:r>
            <a:r>
              <a:rPr lang="tr-TR"/>
              <a:t>]</a:t>
            </a:r>
          </a:p>
          <a:p>
            <a:r>
              <a:rPr lang="en-US"/>
              <a:t>Actions: </a:t>
            </a:r>
            <a:r>
              <a:rPr lang="en-US" i="1"/>
              <a:t>Left, Right, Suck, NoOp</a:t>
            </a:r>
            <a:endParaRPr lang="tr-TR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269" y="1597391"/>
            <a:ext cx="3024187" cy="1549761"/>
          </a:xfrm>
          <a:prstGeom prst="rect">
            <a:avLst/>
          </a:prstGeom>
        </p:spPr>
      </p:pic>
      <p:pic>
        <p:nvPicPr>
          <p:cNvPr id="9" name="İçerik Yer Tutucusu 8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17638"/>
            <a:ext cx="3888432" cy="2924852"/>
          </a:xfr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26" y="4522243"/>
            <a:ext cx="8029129" cy="152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2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Table-Driven</a:t>
            </a:r>
            <a:r>
              <a:rPr lang="tr-TR" dirty="0" smtClean="0"/>
              <a:t> Agent</a:t>
            </a:r>
            <a:endParaRPr lang="tr-TR" dirty="0"/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>
          <a:xfrm>
            <a:off x="457200" y="4365104"/>
            <a:ext cx="8229600" cy="1761059"/>
          </a:xfrm>
        </p:spPr>
        <p:txBody>
          <a:bodyPr>
            <a:normAutofit fontScale="77500" lnSpcReduction="20000"/>
          </a:bodyPr>
          <a:lstStyle/>
          <a:p>
            <a:r>
              <a:rPr lang="tr-TR" dirty="0" err="1"/>
              <a:t>Drawbacks</a:t>
            </a:r>
            <a:r>
              <a:rPr lang="tr-TR" dirty="0"/>
              <a:t>:</a:t>
            </a:r>
          </a:p>
          <a:p>
            <a:pPr lvl="1"/>
            <a:r>
              <a:rPr lang="tr-TR" dirty="0" err="1" smtClean="0"/>
              <a:t>Huge</a:t>
            </a:r>
            <a:r>
              <a:rPr lang="tr-TR" dirty="0" smtClean="0"/>
              <a:t> </a:t>
            </a:r>
            <a:r>
              <a:rPr lang="tr-TR" dirty="0" err="1"/>
              <a:t>table</a:t>
            </a:r>
            <a:endParaRPr lang="tr-TR" dirty="0"/>
          </a:p>
          <a:p>
            <a:pPr lvl="1"/>
            <a:r>
              <a:rPr lang="en-US" dirty="0" smtClean="0"/>
              <a:t>Take </a:t>
            </a:r>
            <a:r>
              <a:rPr lang="en-US" dirty="0"/>
              <a:t>a long time to build the table</a:t>
            </a:r>
          </a:p>
          <a:p>
            <a:pPr lvl="1"/>
            <a:r>
              <a:rPr lang="tr-TR" dirty="0" smtClean="0"/>
              <a:t>No </a:t>
            </a:r>
            <a:r>
              <a:rPr lang="tr-TR" dirty="0" err="1"/>
              <a:t>autonomy</a:t>
            </a:r>
            <a:endParaRPr lang="tr-TR" dirty="0"/>
          </a:p>
          <a:p>
            <a:pPr lvl="1"/>
            <a:r>
              <a:rPr lang="en-US" dirty="0" smtClean="0"/>
              <a:t>Even </a:t>
            </a:r>
            <a:r>
              <a:rPr lang="en-US" dirty="0"/>
              <a:t>with learning, need a long time to learn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table</a:t>
            </a:r>
            <a:r>
              <a:rPr lang="tr-TR" dirty="0"/>
              <a:t> </a:t>
            </a:r>
            <a:r>
              <a:rPr lang="tr-TR" dirty="0" err="1"/>
              <a:t>entries</a:t>
            </a:r>
            <a:endParaRPr lang="tr-TR" dirty="0"/>
          </a:p>
          <a:p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35" y="1700808"/>
            <a:ext cx="8519722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4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Agent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36912"/>
          </a:xfrm>
        </p:spPr>
        <p:txBody>
          <a:bodyPr>
            <a:normAutofit/>
          </a:bodyPr>
          <a:lstStyle/>
          <a:p>
            <a:r>
              <a:rPr lang="en-US" dirty="0"/>
              <a:t>An agent is anything that can be viewed as</a:t>
            </a:r>
          </a:p>
          <a:p>
            <a:pPr lvl="1"/>
            <a:r>
              <a:rPr lang="en-US" dirty="0"/>
              <a:t>perceiving its environment through sensors and</a:t>
            </a:r>
          </a:p>
          <a:p>
            <a:pPr lvl="1"/>
            <a:r>
              <a:rPr lang="en-US" dirty="0"/>
              <a:t>acting upon that environment through </a:t>
            </a:r>
            <a:r>
              <a:rPr lang="en-US" dirty="0" smtClean="0"/>
              <a:t>actuators</a:t>
            </a:r>
            <a:endParaRPr lang="tr-TR" dirty="0" smtClean="0"/>
          </a:p>
          <a:p>
            <a:pPr lvl="1"/>
            <a:r>
              <a:rPr lang="tr-TR" dirty="0"/>
              <a:t>Agent = program + </a:t>
            </a:r>
            <a:r>
              <a:rPr lang="tr-TR" dirty="0" err="1" smtClean="0"/>
              <a:t>architecture</a:t>
            </a:r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077072"/>
            <a:ext cx="5225971" cy="2358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750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Model-</a:t>
            </a:r>
            <a:r>
              <a:rPr lang="tr-TR" dirty="0" err="1" smtClean="0"/>
              <a:t>Based</a:t>
            </a:r>
            <a:r>
              <a:rPr lang="tr-TR" dirty="0" smtClean="0"/>
              <a:t> </a:t>
            </a:r>
            <a:r>
              <a:rPr lang="tr-TR" dirty="0" err="1" smtClean="0"/>
              <a:t>Reflex</a:t>
            </a:r>
            <a:r>
              <a:rPr lang="tr-TR" dirty="0" smtClean="0"/>
              <a:t> </a:t>
            </a:r>
            <a:r>
              <a:rPr lang="tr-TR" dirty="0" err="1" smtClean="0"/>
              <a:t>Agents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1"/>
            <a:ext cx="8147248" cy="1036712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Encode </a:t>
            </a:r>
            <a:r>
              <a:rPr lang="en-US"/>
              <a:t>"internal state" of the world to remember the </a:t>
            </a:r>
            <a:r>
              <a:rPr lang="en-US" smtClean="0"/>
              <a:t>past</a:t>
            </a:r>
          </a:p>
          <a:p>
            <a:r>
              <a:rPr lang="tr-TR"/>
              <a:t>Has t</a:t>
            </a:r>
            <a:r>
              <a:rPr lang="en-US"/>
              <a:t>he knowledge about “how the world </a:t>
            </a:r>
            <a:r>
              <a:rPr lang="en-US" smtClean="0"/>
              <a:t>evolves”</a:t>
            </a:r>
            <a:endParaRPr lang="tr-TR"/>
          </a:p>
          <a:p>
            <a:pPr lvl="1"/>
            <a:r>
              <a:rPr lang="en-US"/>
              <a:t>called a model of</a:t>
            </a:r>
            <a:r>
              <a:rPr lang="tr-TR"/>
              <a:t> the world</a:t>
            </a:r>
            <a:endParaRPr lang="en-US"/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329" y="2636913"/>
            <a:ext cx="6256989" cy="400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5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İçerik Yer Tutucus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Model-</a:t>
            </a:r>
            <a:r>
              <a:rPr lang="tr-TR" dirty="0" err="1" smtClean="0"/>
              <a:t>Based</a:t>
            </a:r>
            <a:r>
              <a:rPr lang="tr-TR" dirty="0" smtClean="0"/>
              <a:t> </a:t>
            </a:r>
            <a:r>
              <a:rPr lang="tr-TR" dirty="0" err="1" smtClean="0"/>
              <a:t>Reflex</a:t>
            </a:r>
            <a:r>
              <a:rPr lang="tr-TR" dirty="0" smtClean="0"/>
              <a:t> </a:t>
            </a:r>
            <a:r>
              <a:rPr lang="tr-TR" dirty="0" err="1" smtClean="0"/>
              <a:t>Agents</a:t>
            </a:r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37" y="1433062"/>
            <a:ext cx="8071328" cy="352014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077072"/>
            <a:ext cx="4160096" cy="266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5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Goal-Based</a:t>
            </a:r>
            <a:r>
              <a:rPr lang="tr-TR" dirty="0" smtClean="0"/>
              <a:t> </a:t>
            </a:r>
            <a:r>
              <a:rPr lang="tr-TR" dirty="0" err="1" smtClean="0"/>
              <a:t>Agents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125273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Plan</a:t>
            </a:r>
            <a:r>
              <a:rPr lang="en-US" i="1" dirty="0"/>
              <a:t> </a:t>
            </a:r>
            <a:r>
              <a:rPr lang="en-US" dirty="0"/>
              <a:t>or </a:t>
            </a:r>
            <a:r>
              <a:rPr lang="en-US" b="1" dirty="0"/>
              <a:t>search</a:t>
            </a:r>
            <a:r>
              <a:rPr lang="en-US" i="1" dirty="0"/>
              <a:t> </a:t>
            </a:r>
            <a:r>
              <a:rPr lang="en-US" dirty="0"/>
              <a:t>a sequence of actions such that</a:t>
            </a:r>
            <a:r>
              <a:rPr lang="tr-TR" dirty="0"/>
              <a:t> </a:t>
            </a:r>
            <a:r>
              <a:rPr lang="en-US" dirty="0"/>
              <a:t>applying those actions will transform the </a:t>
            </a:r>
            <a:r>
              <a:rPr lang="en-US" dirty="0" smtClean="0"/>
              <a:t>current</a:t>
            </a:r>
            <a:r>
              <a:rPr lang="tr-TR" dirty="0" smtClean="0"/>
              <a:t> </a:t>
            </a:r>
            <a:r>
              <a:rPr lang="en-US" dirty="0" smtClean="0"/>
              <a:t>state </a:t>
            </a:r>
            <a:r>
              <a:rPr lang="en-US" dirty="0"/>
              <a:t>into the </a:t>
            </a:r>
            <a:r>
              <a:rPr lang="en-US"/>
              <a:t>goal </a:t>
            </a:r>
            <a:r>
              <a:rPr lang="en-US" smtClean="0"/>
              <a:t>state</a:t>
            </a:r>
          </a:p>
          <a:p>
            <a:pPr lvl="1">
              <a:lnSpc>
                <a:spcPct val="120000"/>
              </a:lnSpc>
            </a:pPr>
            <a:r>
              <a:rPr lang="tr-TR"/>
              <a:t>Deliberative instead of reactive</a:t>
            </a:r>
          </a:p>
          <a:p>
            <a:pPr>
              <a:lnSpc>
                <a:spcPct val="120000"/>
              </a:lnSpc>
            </a:pPr>
            <a:endParaRPr lang="tr-TR" dirty="0"/>
          </a:p>
          <a:p>
            <a:pPr>
              <a:lnSpc>
                <a:spcPct val="120000"/>
              </a:lnSpc>
            </a:pP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874" y="2636912"/>
            <a:ext cx="6448252" cy="409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6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Utility-Based</a:t>
            </a:r>
            <a:r>
              <a:rPr lang="tr-TR" dirty="0" smtClean="0"/>
              <a:t> </a:t>
            </a:r>
            <a:r>
              <a:rPr lang="tr-TR" dirty="0" err="1" smtClean="0"/>
              <a:t>Agents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4"/>
          </a:xfrm>
        </p:spPr>
        <p:txBody>
          <a:bodyPr>
            <a:normAutofit fontScale="62500" lnSpcReduction="20000"/>
          </a:bodyPr>
          <a:lstStyle/>
          <a:p>
            <a:r>
              <a:rPr lang="tr-TR" dirty="0" err="1" smtClean="0"/>
              <a:t>From</a:t>
            </a:r>
            <a:r>
              <a:rPr lang="tr-TR" dirty="0" smtClean="0"/>
              <a:t> a </a:t>
            </a:r>
            <a:r>
              <a:rPr lang="tr-TR" dirty="0" err="1" smtClean="0"/>
              <a:t>number</a:t>
            </a:r>
            <a:r>
              <a:rPr lang="tr-TR" dirty="0" smtClean="0"/>
              <a:t> of </a:t>
            </a:r>
            <a:r>
              <a:rPr lang="tr-TR" dirty="0" err="1" smtClean="0"/>
              <a:t>goals</a:t>
            </a:r>
            <a:r>
              <a:rPr lang="tr-TR" dirty="0" smtClean="0"/>
              <a:t> </a:t>
            </a:r>
            <a:r>
              <a:rPr lang="tr-TR" dirty="0" err="1" smtClean="0"/>
              <a:t>choose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one</a:t>
            </a:r>
            <a:r>
              <a:rPr lang="tr-TR" dirty="0" smtClean="0"/>
              <a:t>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best</a:t>
            </a:r>
            <a:r>
              <a:rPr lang="tr-TR" dirty="0" smtClean="0"/>
              <a:t> </a:t>
            </a:r>
            <a:r>
              <a:rPr lang="tr-TR" dirty="0" err="1" smtClean="0"/>
              <a:t>utility</a:t>
            </a:r>
            <a:endParaRPr lang="tr-TR" dirty="0" smtClean="0"/>
          </a:p>
          <a:p>
            <a:r>
              <a:rPr lang="tr-TR" smtClean="0"/>
              <a:t>Utility</a:t>
            </a:r>
            <a:r>
              <a:rPr lang="en-US"/>
              <a:t> </a:t>
            </a:r>
            <a:r>
              <a:rPr lang="en-US" smtClean="0"/>
              <a:t>is a function from states to real numbers.</a:t>
            </a:r>
            <a:endParaRPr lang="tr-TR" dirty="0"/>
          </a:p>
          <a:p>
            <a:pPr lvl="1"/>
            <a:r>
              <a:rPr lang="en-US" smtClean="0"/>
              <a:t>eg. quantitative </a:t>
            </a:r>
            <a:r>
              <a:rPr lang="en-US" dirty="0"/>
              <a:t>measure of a chosen path</a:t>
            </a:r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578969"/>
            <a:ext cx="6480720" cy="414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41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Learning </a:t>
            </a:r>
            <a:r>
              <a:rPr lang="tr-TR" dirty="0" err="1" smtClean="0"/>
              <a:t>Agents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77606" y="1441374"/>
            <a:ext cx="8229600" cy="169959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tr-TR" dirty="0" smtClean="0"/>
              <a:t>Has a </a:t>
            </a:r>
            <a:r>
              <a:rPr lang="tr-TR" dirty="0" err="1" smtClean="0"/>
              <a:t>learning</a:t>
            </a:r>
            <a:r>
              <a:rPr lang="tr-TR" dirty="0" smtClean="0"/>
              <a:t> element </a:t>
            </a:r>
            <a:r>
              <a:rPr lang="tr-TR" dirty="0" err="1" smtClean="0"/>
              <a:t>that</a:t>
            </a:r>
            <a:r>
              <a:rPr lang="tr-TR" dirty="0" smtClean="0"/>
              <a:t> is </a:t>
            </a:r>
            <a:r>
              <a:rPr lang="tr-TR" dirty="0" err="1" smtClean="0"/>
              <a:t>responsible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err="1" smtClean="0"/>
              <a:t>making</a:t>
            </a:r>
            <a:r>
              <a:rPr lang="tr-TR" smtClean="0"/>
              <a:t> improvements</a:t>
            </a:r>
            <a:r>
              <a:rPr lang="en-US" smtClean="0"/>
              <a:t>.</a:t>
            </a:r>
          </a:p>
          <a:p>
            <a:pPr>
              <a:lnSpc>
                <a:spcPct val="120000"/>
              </a:lnSpc>
            </a:pPr>
            <a:r>
              <a:rPr lang="en-US" smtClean="0"/>
              <a:t>Performance element is the entire agent.</a:t>
            </a:r>
          </a:p>
          <a:p>
            <a:pPr lvl="1">
              <a:lnSpc>
                <a:spcPct val="120000"/>
              </a:lnSpc>
            </a:pPr>
            <a:r>
              <a:rPr lang="en-US" smtClean="0"/>
              <a:t>can be a simple-reflex, model-based or utility-based agent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990691"/>
            <a:ext cx="5544616" cy="383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8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Reflex Agents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885" y="1657574"/>
            <a:ext cx="3830836" cy="452623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 sz="2400" dirty="0"/>
              <a:t>Reflex agents: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000" dirty="0"/>
              <a:t>Choose action based on current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000" dirty="0"/>
              <a:t>May have memory or a model of the </a:t>
            </a:r>
            <a:r>
              <a:rPr lang="en-US" altLang="tr-TR" sz="2000" dirty="0" smtClean="0"/>
              <a:t>world</a:t>
            </a:r>
            <a:r>
              <a:rPr lang="tr-TR" altLang="tr-TR" sz="2000" dirty="0" smtClean="0"/>
              <a:t>’</a:t>
            </a:r>
            <a:r>
              <a:rPr lang="en-US" altLang="ja-JP" sz="2000" dirty="0" smtClean="0"/>
              <a:t>s </a:t>
            </a:r>
            <a:r>
              <a:rPr lang="en-US" altLang="ja-JP" sz="2000" dirty="0"/>
              <a:t>current state; use percept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000" dirty="0"/>
              <a:t>Do not consider the future consequences of their 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000" b="1" dirty="0"/>
              <a:t>Act on how the world </a:t>
            </a:r>
            <a:r>
              <a:rPr lang="tr-TR" altLang="tr-TR" sz="2000" b="1" dirty="0" smtClean="0"/>
              <a:t>is</a:t>
            </a:r>
            <a:endParaRPr lang="en-US" altLang="tr-TR" sz="2000" b="1" dirty="0"/>
          </a:p>
          <a:p>
            <a:pPr eaLnBrk="1" hangingPunct="1">
              <a:lnSpc>
                <a:spcPct val="90000"/>
              </a:lnSpc>
            </a:pPr>
            <a:endParaRPr lang="en-US" altLang="tr-TR" sz="2400" dirty="0"/>
          </a:p>
          <a:p>
            <a:pPr eaLnBrk="1" hangingPunct="1">
              <a:lnSpc>
                <a:spcPct val="90000"/>
              </a:lnSpc>
            </a:pPr>
            <a:r>
              <a:rPr lang="en-US" altLang="tr-TR" sz="2400" dirty="0"/>
              <a:t>Can a reflex agent be rational (optimal)?</a:t>
            </a:r>
          </a:p>
        </p:txBody>
      </p:sp>
      <p:graphicFrame>
        <p:nvGraphicFramePr>
          <p:cNvPr id="106501" name="Object 5"/>
          <p:cNvGraphicFramePr>
            <a:graphicFrameLocks noChangeAspect="1"/>
          </p:cNvGraphicFramePr>
          <p:nvPr/>
        </p:nvGraphicFramePr>
        <p:xfrm>
          <a:off x="4202535" y="4881191"/>
          <a:ext cx="4579813" cy="1653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Photo Editor Photo" r:id="rId3" imgW="4580017" imgH="1653333" progId="MSPhotoEd.3">
                  <p:embed/>
                </p:oleObj>
              </mc:Choice>
              <mc:Fallback>
                <p:oleObj name="Photo Editor Photo" r:id="rId3" imgW="4580017" imgH="1653333" progId="MSPhotoEd.3">
                  <p:embed/>
                  <p:pic>
                    <p:nvPicPr>
                      <p:cNvPr id="1065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2535" y="4881191"/>
                        <a:ext cx="4579813" cy="16531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2" name="TextBox 6"/>
          <p:cNvSpPr txBox="1">
            <a:spLocks noChangeArrowheads="1"/>
          </p:cNvSpPr>
          <p:nvPr/>
        </p:nvSpPr>
        <p:spPr bwMode="auto">
          <a:xfrm>
            <a:off x="5103970" y="3900042"/>
            <a:ext cx="3185477" cy="923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>
            <a:spAutoFit/>
          </a:bodyPr>
          <a:lstStyle>
            <a:lvl1pPr algn="l" eaLnBrk="0" hangingPunct="0">
              <a:spcBef>
                <a:spcPts val="1100"/>
              </a:spcBef>
              <a:buSzPct val="100000"/>
              <a:buFont typeface="Thonburi" charset="0"/>
              <a:buChar char="•"/>
              <a:defRPr sz="4400">
                <a:solidFill>
                  <a:schemeClr val="tx1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1pPr>
            <a:lvl2pPr marL="742950" indent="-285750" algn="l" eaLnBrk="0" hangingPunct="0">
              <a:spcBef>
                <a:spcPts val="1000"/>
              </a:spcBef>
              <a:buSzPct val="100000"/>
              <a:buFont typeface="Thonburi" charset="0"/>
              <a:buChar char="–"/>
              <a:defRPr sz="3800">
                <a:solidFill>
                  <a:schemeClr val="tx1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2pPr>
            <a:lvl3pPr marL="1143000" indent="-228600" algn="l" eaLnBrk="0" hangingPunct="0">
              <a:spcBef>
                <a:spcPts val="800"/>
              </a:spcBef>
              <a:buSzPct val="100000"/>
              <a:buFont typeface="Thonburi" charset="0"/>
              <a:buChar char="•"/>
              <a:defRPr sz="3400">
                <a:solidFill>
                  <a:schemeClr val="tx1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3pPr>
            <a:lvl4pPr marL="1600200" indent="-228600" algn="l" eaLnBrk="0" hangingPunct="0">
              <a:spcBef>
                <a:spcPts val="700"/>
              </a:spcBef>
              <a:buSzPct val="100000"/>
              <a:buFont typeface="Thonburi" charset="0"/>
              <a:buChar char="–"/>
              <a:defRPr sz="2800">
                <a:solidFill>
                  <a:schemeClr val="tx1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4pPr>
            <a:lvl5pPr marL="2057400" indent="-228600" algn="l" eaLnBrk="0" hangingPunct="0">
              <a:spcBef>
                <a:spcPts val="700"/>
              </a:spcBef>
              <a:buSzPct val="100000"/>
              <a:buFont typeface="Geeza Pro" charset="0"/>
              <a:buChar char="»"/>
              <a:defRPr sz="2800">
                <a:solidFill>
                  <a:schemeClr val="tx1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5pPr>
            <a:lvl6pPr marL="2514600" indent="-228600" eaLnBrk="0" fontAlgn="base" hangingPunct="0">
              <a:spcBef>
                <a:spcPts val="700"/>
              </a:spcBef>
              <a:spcAft>
                <a:spcPct val="0"/>
              </a:spcAft>
              <a:buSzPct val="100000"/>
              <a:buFont typeface="Geeza Pro" charset="0"/>
              <a:buChar char="»"/>
              <a:defRPr sz="2800">
                <a:solidFill>
                  <a:schemeClr val="tx1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6pPr>
            <a:lvl7pPr marL="2971800" indent="-228600" eaLnBrk="0" fontAlgn="base" hangingPunct="0">
              <a:spcBef>
                <a:spcPts val="700"/>
              </a:spcBef>
              <a:spcAft>
                <a:spcPct val="0"/>
              </a:spcAft>
              <a:buSzPct val="100000"/>
              <a:buFont typeface="Geeza Pro" charset="0"/>
              <a:buChar char="»"/>
              <a:defRPr sz="2800">
                <a:solidFill>
                  <a:schemeClr val="tx1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7pPr>
            <a:lvl8pPr marL="3429000" indent="-228600" eaLnBrk="0" fontAlgn="base" hangingPunct="0">
              <a:spcBef>
                <a:spcPts val="700"/>
              </a:spcBef>
              <a:spcAft>
                <a:spcPct val="0"/>
              </a:spcAft>
              <a:buSzPct val="100000"/>
              <a:buFont typeface="Geeza Pro" charset="0"/>
              <a:buChar char="»"/>
              <a:defRPr sz="2800">
                <a:solidFill>
                  <a:schemeClr val="tx1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8pPr>
            <a:lvl9pPr marL="3886200" indent="-228600" eaLnBrk="0" fontAlgn="base" hangingPunct="0">
              <a:spcBef>
                <a:spcPts val="700"/>
              </a:spcBef>
              <a:spcAft>
                <a:spcPct val="0"/>
              </a:spcAft>
              <a:buSzPct val="100000"/>
              <a:buFont typeface="Geeza Pro" charset="0"/>
              <a:buChar char="»"/>
              <a:defRPr sz="2800">
                <a:solidFill>
                  <a:schemeClr val="tx1"/>
                </a:solidFill>
                <a:latin typeface="Lucida Grande" charset="0"/>
                <a:ea typeface="ヒラギノ角ゴ ProN W3" charset="-128"/>
                <a:sym typeface="Lucida Grande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tr-TR" sz="1800" i="1">
                <a:latin typeface="Arial" pitchFamily="34" charset="0"/>
                <a:ea typeface="MS PGothic" pitchFamily="34" charset="-128"/>
                <a:sym typeface="Gill Sans" charset="0"/>
              </a:rPr>
              <a:t>Strategy: Dots: WNES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tr-TR" sz="1800" i="1">
                <a:latin typeface="Arial" pitchFamily="34" charset="0"/>
                <a:ea typeface="MS PGothic" pitchFamily="34" charset="-128"/>
                <a:sym typeface="Gill Sans" charset="0"/>
              </a:rPr>
              <a:t>               </a:t>
            </a:r>
            <a:r>
              <a:rPr lang="en-US" altLang="tr-TR" sz="1800" i="1" smtClean="0">
                <a:latin typeface="Arial" pitchFamily="34" charset="0"/>
                <a:ea typeface="MS PGothic" pitchFamily="34" charset="-128"/>
                <a:sym typeface="Gill Sans" charset="0"/>
              </a:rPr>
              <a:t>     No </a:t>
            </a:r>
            <a:r>
              <a:rPr lang="en-US" altLang="tr-TR" sz="1800" i="1">
                <a:latin typeface="Arial" pitchFamily="34" charset="0"/>
                <a:ea typeface="MS PGothic" pitchFamily="34" charset="-128"/>
                <a:sym typeface="Gill Sans" charset="0"/>
              </a:rPr>
              <a:t>Dots: NESW</a:t>
            </a:r>
            <a:br>
              <a:rPr lang="en-US" altLang="tr-TR" sz="1800" i="1">
                <a:latin typeface="Arial" pitchFamily="34" charset="0"/>
                <a:ea typeface="MS PGothic" pitchFamily="34" charset="-128"/>
                <a:sym typeface="Gill Sans" charset="0"/>
              </a:rPr>
            </a:br>
            <a:endParaRPr lang="en-US" altLang="tr-TR" sz="1800" i="1">
              <a:latin typeface="Arial" pitchFamily="34" charset="0"/>
              <a:ea typeface="MS PGothic" pitchFamily="34" charset="-128"/>
              <a:sym typeface="Gill Sans" charset="0"/>
            </a:endParaRPr>
          </a:p>
        </p:txBody>
      </p:sp>
      <p:graphicFrame>
        <p:nvGraphicFramePr>
          <p:cNvPr id="2" name="Nesne 1"/>
          <p:cNvGraphicFramePr>
            <a:graphicFrameLocks noChangeAspect="1"/>
          </p:cNvGraphicFramePr>
          <p:nvPr/>
        </p:nvGraphicFramePr>
        <p:xfrm>
          <a:off x="4249738" y="1804988"/>
          <a:ext cx="4579937" cy="160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Photo Editor Photo" r:id="rId5" imgW="4580017" imgH="1607619" progId="MSPhotoEd.3">
                  <p:embed/>
                </p:oleObj>
              </mc:Choice>
              <mc:Fallback>
                <p:oleObj name="Photo Editor Photo" r:id="rId5" imgW="4580017" imgH="1607619" progId="MSPhotoEd.3">
                  <p:embed/>
                  <p:pic>
                    <p:nvPicPr>
                      <p:cNvPr id="2" name="Nesn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738" y="1804988"/>
                        <a:ext cx="4579937" cy="160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083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Goal Based Agents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646" y="1721198"/>
            <a:ext cx="3541738" cy="452511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 sz="2400" dirty="0"/>
              <a:t>Goal-based agents: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000" dirty="0"/>
              <a:t>Plan ahead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000" dirty="0"/>
              <a:t>Ask </a:t>
            </a:r>
            <a:r>
              <a:rPr lang="ja-JP" altLang="en-US" sz="2000" dirty="0"/>
              <a:t>“</a:t>
            </a:r>
            <a:r>
              <a:rPr lang="en-US" altLang="ja-JP" sz="2000" dirty="0"/>
              <a:t>what if</a:t>
            </a:r>
            <a:r>
              <a:rPr lang="ja-JP" altLang="en-US" sz="2000" dirty="0"/>
              <a:t>”</a:t>
            </a:r>
            <a:endParaRPr lang="en-US" altLang="ja-JP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tr-TR" sz="2000" dirty="0"/>
              <a:t>Decisions based on (hypothesized) consequences of 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000" dirty="0"/>
              <a:t>Must have a model of how the world evolves in response to 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tr-TR" sz="2000" b="1" dirty="0"/>
              <a:t>Act on how the world </a:t>
            </a:r>
            <a:r>
              <a:rPr lang="tr-TR" altLang="tr-TR" sz="2000" b="1" dirty="0" err="1" smtClean="0"/>
              <a:t>would</a:t>
            </a:r>
            <a:r>
              <a:rPr lang="tr-TR" altLang="tr-TR" sz="2000" b="1" dirty="0" smtClean="0"/>
              <a:t> be</a:t>
            </a:r>
            <a:endParaRPr lang="en-US" altLang="tr-TR" sz="2000" b="1" dirty="0"/>
          </a:p>
        </p:txBody>
      </p:sp>
      <p:graphicFrame>
        <p:nvGraphicFramePr>
          <p:cNvPr id="107524" name="Object 4"/>
          <p:cNvGraphicFramePr>
            <a:graphicFrameLocks noChangeAspect="1"/>
          </p:cNvGraphicFramePr>
          <p:nvPr/>
        </p:nvGraphicFramePr>
        <p:xfrm>
          <a:off x="4210348" y="4135562"/>
          <a:ext cx="4595441" cy="1621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Photo Editor Photo" r:id="rId3" imgW="4595258" imgH="1623201" progId="MSPhotoEd.3">
                  <p:embed/>
                </p:oleObj>
              </mc:Choice>
              <mc:Fallback>
                <p:oleObj name="Photo Editor Photo" r:id="rId3" imgW="4595258" imgH="1623201" progId="MSPhotoEd.3">
                  <p:embed/>
                  <p:pic>
                    <p:nvPicPr>
                      <p:cNvPr id="1075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348" y="4135562"/>
                        <a:ext cx="4595441" cy="16218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5" name="Object 5"/>
          <p:cNvGraphicFramePr>
            <a:graphicFrameLocks noChangeAspect="1"/>
          </p:cNvGraphicFramePr>
          <p:nvPr/>
        </p:nvGraphicFramePr>
        <p:xfrm>
          <a:off x="4237137" y="1797100"/>
          <a:ext cx="4579814" cy="1608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Photo Editor Photo" r:id="rId5" imgW="4580017" imgH="1607619" progId="MSPhotoEd.3">
                  <p:embed/>
                </p:oleObj>
              </mc:Choice>
              <mc:Fallback>
                <p:oleObj name="Photo Editor Photo" r:id="rId5" imgW="4580017" imgH="1607619" progId="MSPhotoEd.3">
                  <p:embed/>
                  <p:pic>
                    <p:nvPicPr>
                      <p:cNvPr id="1075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7137" y="1797100"/>
                        <a:ext cx="4579814" cy="1608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689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Agent </a:t>
            </a:r>
            <a:r>
              <a:rPr lang="tr-TR" dirty="0" err="1" smtClean="0"/>
              <a:t>Architectures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tr-TR" dirty="0" err="1" smtClean="0"/>
              <a:t>Reactive</a:t>
            </a:r>
            <a:r>
              <a:rPr lang="tr-TR" dirty="0" smtClean="0"/>
              <a:t> </a:t>
            </a:r>
            <a:r>
              <a:rPr lang="tr-TR" dirty="0" err="1" smtClean="0"/>
              <a:t>architectures</a:t>
            </a:r>
            <a:endParaRPr lang="tr-TR" dirty="0" smtClean="0"/>
          </a:p>
          <a:p>
            <a:pPr lvl="1">
              <a:lnSpc>
                <a:spcPct val="120000"/>
              </a:lnSpc>
            </a:pPr>
            <a:r>
              <a:rPr lang="tr-TR" dirty="0" smtClean="0"/>
              <a:t>Simple </a:t>
            </a:r>
            <a:r>
              <a:rPr lang="tr-TR" dirty="0" err="1" smtClean="0"/>
              <a:t>reflex</a:t>
            </a:r>
            <a:endParaRPr lang="tr-TR" dirty="0" smtClean="0"/>
          </a:p>
          <a:p>
            <a:pPr lvl="1">
              <a:lnSpc>
                <a:spcPct val="120000"/>
              </a:lnSpc>
            </a:pPr>
            <a:r>
              <a:rPr lang="tr-TR" smtClean="0"/>
              <a:t>Model-</a:t>
            </a:r>
            <a:r>
              <a:rPr lang="tr-TR" err="1" smtClean="0"/>
              <a:t>based</a:t>
            </a:r>
            <a:r>
              <a:rPr lang="tr-TR" smtClean="0"/>
              <a:t> reflex</a:t>
            </a:r>
            <a:endParaRPr lang="en-US" smtClean="0"/>
          </a:p>
          <a:p>
            <a:pPr>
              <a:lnSpc>
                <a:spcPct val="120000"/>
              </a:lnSpc>
            </a:pPr>
            <a:r>
              <a:rPr lang="tr-TR" smtClean="0"/>
              <a:t>Deliberative </a:t>
            </a:r>
            <a:r>
              <a:rPr lang="tr-TR" dirty="0" err="1" smtClean="0"/>
              <a:t>architectures</a:t>
            </a:r>
            <a:endParaRPr lang="tr-TR" dirty="0" smtClean="0"/>
          </a:p>
          <a:p>
            <a:pPr lvl="1">
              <a:lnSpc>
                <a:spcPct val="120000"/>
              </a:lnSpc>
            </a:pPr>
            <a:r>
              <a:rPr lang="tr-TR" dirty="0" err="1" smtClean="0"/>
              <a:t>Goal-based</a:t>
            </a:r>
            <a:endParaRPr lang="tr-TR" dirty="0" smtClean="0"/>
          </a:p>
          <a:p>
            <a:pPr lvl="1">
              <a:lnSpc>
                <a:spcPct val="120000"/>
              </a:lnSpc>
            </a:pPr>
            <a:r>
              <a:rPr lang="tr-TR" smtClean="0"/>
              <a:t>Utility-based</a:t>
            </a:r>
            <a:endParaRPr lang="en-US" smtClean="0"/>
          </a:p>
          <a:p>
            <a:pPr>
              <a:lnSpc>
                <a:spcPct val="120000"/>
              </a:lnSpc>
            </a:pPr>
            <a:r>
              <a:rPr lang="tr-TR" smtClean="0"/>
              <a:t>Hybrid </a:t>
            </a:r>
            <a:r>
              <a:rPr lang="tr-TR" dirty="0" err="1" smtClean="0"/>
              <a:t>architectures</a:t>
            </a:r>
            <a:endParaRPr lang="tr-TR" dirty="0" smtClean="0"/>
          </a:p>
          <a:p>
            <a:pPr lvl="1">
              <a:lnSpc>
                <a:spcPct val="120000"/>
              </a:lnSpc>
            </a:pPr>
            <a:r>
              <a:rPr lang="tr-TR" dirty="0" err="1" smtClean="0"/>
              <a:t>Combines</a:t>
            </a:r>
            <a:r>
              <a:rPr lang="tr-TR" dirty="0" smtClean="0"/>
              <a:t> </a:t>
            </a:r>
            <a:r>
              <a:rPr lang="tr-TR" dirty="0" err="1" smtClean="0"/>
              <a:t>both</a:t>
            </a:r>
            <a:r>
              <a:rPr lang="tr-TR" dirty="0" smtClean="0"/>
              <a:t> </a:t>
            </a:r>
            <a:r>
              <a:rPr lang="tr-TR" dirty="0" err="1" smtClean="0"/>
              <a:t>reactive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err="1" smtClean="0"/>
              <a:t>deliberative</a:t>
            </a:r>
            <a:r>
              <a:rPr lang="tr-TR" smtClean="0"/>
              <a:t> architectures</a:t>
            </a:r>
            <a:endParaRPr lang="en-US" smtClean="0"/>
          </a:p>
          <a:p>
            <a:pPr>
              <a:lnSpc>
                <a:spcPct val="120000"/>
              </a:lnSpc>
            </a:pPr>
            <a:r>
              <a:rPr lang="en-US"/>
              <a:t>Is l</a:t>
            </a:r>
            <a:r>
              <a:rPr lang="tr-TR"/>
              <a:t>earning-based</a:t>
            </a:r>
            <a:r>
              <a:rPr lang="en-US"/>
              <a:t> agent architecture a reactive or deliberative architecture</a:t>
            </a:r>
            <a:r>
              <a:rPr lang="en-US" smtClean="0"/>
              <a:t>?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430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Agents</a:t>
            </a:r>
            <a:r>
              <a:rPr lang="tr-TR" dirty="0" smtClean="0"/>
              <a:t> Development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400518"/>
            <a:ext cx="8363272" cy="5069160"/>
          </a:xfrm>
        </p:spPr>
        <p:txBody>
          <a:bodyPr>
            <a:noAutofit/>
          </a:bodyPr>
          <a:lstStyle/>
          <a:p>
            <a:r>
              <a:rPr lang="en-US" sz="2400" dirty="0"/>
              <a:t>Depends on what is expected of the agent</a:t>
            </a:r>
          </a:p>
          <a:p>
            <a:r>
              <a:rPr lang="en-US" sz="2400" smtClean="0"/>
              <a:t>A learning agent with full access to deep and machine learning libraries</a:t>
            </a:r>
          </a:p>
          <a:p>
            <a:pPr lvl="1"/>
            <a:r>
              <a:rPr lang="en-US" sz="2000" smtClean="0"/>
              <a:t>Python: scikit, scipy, pandas, opencv, numpy, tensorflow, keras, pytorch</a:t>
            </a:r>
          </a:p>
          <a:p>
            <a:pPr lvl="1"/>
            <a:r>
              <a:rPr lang="en-US" sz="2000" smtClean="0"/>
              <a:t>Matlab: core Matlab, DL, ML, CV, IP, FL toolboxes and libraries</a:t>
            </a:r>
          </a:p>
          <a:p>
            <a:r>
              <a:rPr lang="en-US" sz="2400"/>
              <a:t>An agent that interacts with other agents over the</a:t>
            </a:r>
            <a:r>
              <a:rPr lang="tr-TR" sz="2400"/>
              <a:t> Web</a:t>
            </a:r>
          </a:p>
          <a:p>
            <a:pPr lvl="1"/>
            <a:r>
              <a:rPr lang="tr-TR" sz="2000"/>
              <a:t>JAVA</a:t>
            </a:r>
            <a:r>
              <a:rPr lang="en-US" sz="2000"/>
              <a:t>-based Jadex (</a:t>
            </a:r>
            <a:r>
              <a:rPr lang="tr-TR" sz="2000"/>
              <a:t>Java Agent DEvelopment Framework</a:t>
            </a:r>
            <a:r>
              <a:rPr lang="en-US" sz="2000"/>
              <a:t>)</a:t>
            </a:r>
            <a:endParaRPr lang="tr-TR" sz="2000"/>
          </a:p>
          <a:p>
            <a:pPr lvl="2"/>
            <a:r>
              <a:rPr lang="en-US" sz="1600"/>
              <a:t>Better support for Web standards</a:t>
            </a:r>
            <a:endParaRPr lang="tr-TR" sz="1600"/>
          </a:p>
          <a:p>
            <a:pPr lvl="2"/>
            <a:r>
              <a:rPr lang="en-US" sz="1600"/>
              <a:t>Easy integration with other programming</a:t>
            </a:r>
            <a:r>
              <a:rPr lang="tr-TR" sz="1600"/>
              <a:t> environments</a:t>
            </a:r>
            <a:endParaRPr lang="en-US" sz="1600"/>
          </a:p>
          <a:p>
            <a:pPr lvl="1"/>
            <a:r>
              <a:rPr lang="en-US" sz="2000"/>
              <a:t>Python</a:t>
            </a:r>
            <a:endParaRPr lang="tr-TR" sz="2000"/>
          </a:p>
          <a:p>
            <a:r>
              <a:rPr lang="en-US" sz="2400"/>
              <a:t>An agent that processes logical or functional formulae</a:t>
            </a:r>
            <a:endParaRPr lang="tr-TR" sz="2400"/>
          </a:p>
          <a:p>
            <a:pPr lvl="1"/>
            <a:r>
              <a:rPr lang="tr-TR" sz="2000"/>
              <a:t>Prolog</a:t>
            </a:r>
            <a:r>
              <a:rPr lang="en-US" sz="2000"/>
              <a:t>, </a:t>
            </a:r>
            <a:r>
              <a:rPr lang="tr-TR" sz="2000"/>
              <a:t>Java+Prolog</a:t>
            </a:r>
            <a:r>
              <a:rPr lang="en-US" sz="2000"/>
              <a:t>, Lisp</a:t>
            </a:r>
            <a:endParaRPr lang="tr-TR" sz="2000"/>
          </a:p>
          <a:p>
            <a:r>
              <a:rPr lang="en-US" sz="2400" smtClean="0"/>
              <a:t>C++ remains as an option </a:t>
            </a:r>
          </a:p>
          <a:p>
            <a:pPr lvl="1"/>
            <a:r>
              <a:rPr lang="en-US" sz="2000" smtClean="0"/>
              <a:t>dlib, openCV, openGL, cuda libraries …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06150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Summary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tr-TR" dirty="0"/>
              <a:t>An </a:t>
            </a:r>
            <a:r>
              <a:rPr lang="en-US" altLang="tr-TR" b="1" dirty="0">
                <a:solidFill>
                  <a:schemeClr val="accent5">
                    <a:lumMod val="50000"/>
                  </a:schemeClr>
                </a:solidFill>
              </a:rPr>
              <a:t>agent</a:t>
            </a:r>
            <a:r>
              <a:rPr lang="en-US" altLang="tr-TR" dirty="0"/>
              <a:t> perceives and acts in an environment, has an architecture, and is implemented by an agent program. </a:t>
            </a:r>
          </a:p>
          <a:p>
            <a:pPr>
              <a:lnSpc>
                <a:spcPct val="120000"/>
              </a:lnSpc>
            </a:pPr>
            <a:r>
              <a:rPr lang="en-US" altLang="tr-TR"/>
              <a:t>An </a:t>
            </a:r>
            <a:r>
              <a:rPr lang="en-US" altLang="tr-TR" sz="3100" b="1" smtClean="0">
                <a:solidFill>
                  <a:schemeClr val="accent5">
                    <a:lumMod val="50000"/>
                  </a:schemeClr>
                </a:solidFill>
              </a:rPr>
              <a:t>intelligent</a:t>
            </a:r>
            <a:r>
              <a:rPr lang="en-US" altLang="tr-TR" smtClean="0">
                <a:solidFill>
                  <a:schemeClr val="accent2"/>
                </a:solidFill>
              </a:rPr>
              <a:t> </a:t>
            </a:r>
            <a:r>
              <a:rPr lang="en-US" altLang="tr-TR" sz="3100" b="1" dirty="0">
                <a:solidFill>
                  <a:schemeClr val="accent5">
                    <a:lumMod val="50000"/>
                  </a:schemeClr>
                </a:solidFill>
              </a:rPr>
              <a:t>agent</a:t>
            </a:r>
            <a:r>
              <a:rPr lang="en-US" altLang="tr-TR" dirty="0"/>
              <a:t> always chooses the action which maximizes its expected performance, given its percept sequence so far.</a:t>
            </a:r>
          </a:p>
          <a:p>
            <a:pPr>
              <a:lnSpc>
                <a:spcPct val="120000"/>
              </a:lnSpc>
            </a:pPr>
            <a:r>
              <a:rPr lang="en-US" altLang="tr-TR" dirty="0"/>
              <a:t>An </a:t>
            </a:r>
            <a:r>
              <a:rPr lang="en-US" altLang="tr-TR" sz="3100" b="1" dirty="0">
                <a:solidFill>
                  <a:schemeClr val="accent5">
                    <a:lumMod val="50000"/>
                  </a:schemeClr>
                </a:solidFill>
              </a:rPr>
              <a:t>autonomous</a:t>
            </a:r>
            <a:r>
              <a:rPr lang="en-US" altLang="tr-TR" dirty="0">
                <a:solidFill>
                  <a:schemeClr val="accent2"/>
                </a:solidFill>
              </a:rPr>
              <a:t> </a:t>
            </a:r>
            <a:r>
              <a:rPr lang="en-US" altLang="tr-TR" sz="3100" b="1" dirty="0">
                <a:solidFill>
                  <a:schemeClr val="accent5">
                    <a:lumMod val="50000"/>
                  </a:schemeClr>
                </a:solidFill>
              </a:rPr>
              <a:t>agent</a:t>
            </a:r>
            <a:r>
              <a:rPr lang="en-US" altLang="tr-TR" dirty="0"/>
              <a:t> uses its own experience rather than built-in knowledge of the environment by the designer. </a:t>
            </a:r>
          </a:p>
          <a:p>
            <a:pPr>
              <a:lnSpc>
                <a:spcPct val="120000"/>
              </a:lnSpc>
            </a:pPr>
            <a:r>
              <a:rPr lang="en-US" altLang="tr-TR" dirty="0"/>
              <a:t>An </a:t>
            </a:r>
            <a:r>
              <a:rPr lang="en-US" altLang="tr-TR" sz="3100" b="1" dirty="0">
                <a:solidFill>
                  <a:schemeClr val="accent5">
                    <a:lumMod val="50000"/>
                  </a:schemeClr>
                </a:solidFill>
              </a:rPr>
              <a:t>agent</a:t>
            </a:r>
            <a:r>
              <a:rPr lang="en-US" altLang="tr-TR" dirty="0">
                <a:solidFill>
                  <a:schemeClr val="accent2"/>
                </a:solidFill>
              </a:rPr>
              <a:t> </a:t>
            </a:r>
            <a:r>
              <a:rPr lang="en-US" altLang="tr-TR" sz="3100" b="1" dirty="0">
                <a:solidFill>
                  <a:schemeClr val="accent5">
                    <a:lumMod val="50000"/>
                  </a:schemeClr>
                </a:solidFill>
              </a:rPr>
              <a:t>program</a:t>
            </a:r>
            <a:r>
              <a:rPr lang="en-US" altLang="tr-TR" dirty="0"/>
              <a:t> maps from percept to action and updates its internal state. </a:t>
            </a:r>
          </a:p>
          <a:p>
            <a:pPr lvl="1">
              <a:lnSpc>
                <a:spcPct val="120000"/>
              </a:lnSpc>
            </a:pPr>
            <a:r>
              <a:rPr lang="en-US" altLang="tr-TR" sz="3100" b="1" dirty="0">
                <a:solidFill>
                  <a:schemeClr val="accent5">
                    <a:lumMod val="50000"/>
                  </a:schemeClr>
                </a:solidFill>
              </a:rPr>
              <a:t>Reflex</a:t>
            </a:r>
            <a:r>
              <a:rPr lang="en-US" altLang="tr-TR" dirty="0">
                <a:solidFill>
                  <a:schemeClr val="accent2"/>
                </a:solidFill>
              </a:rPr>
              <a:t> </a:t>
            </a:r>
            <a:r>
              <a:rPr lang="en-US" altLang="tr-TR" sz="3100" b="1" dirty="0">
                <a:solidFill>
                  <a:schemeClr val="accent5">
                    <a:lumMod val="50000"/>
                  </a:schemeClr>
                </a:solidFill>
              </a:rPr>
              <a:t>agents</a:t>
            </a:r>
            <a:r>
              <a:rPr lang="en-US" altLang="tr-TR" dirty="0"/>
              <a:t> respond immediately to percepts. </a:t>
            </a:r>
          </a:p>
          <a:p>
            <a:pPr lvl="1">
              <a:lnSpc>
                <a:spcPct val="120000"/>
              </a:lnSpc>
            </a:pPr>
            <a:r>
              <a:rPr lang="en-US" altLang="tr-TR" sz="3100" b="1" dirty="0">
                <a:solidFill>
                  <a:schemeClr val="accent5">
                    <a:lumMod val="50000"/>
                  </a:schemeClr>
                </a:solidFill>
              </a:rPr>
              <a:t>Goal-based</a:t>
            </a:r>
            <a:r>
              <a:rPr lang="en-US" altLang="tr-TR" dirty="0">
                <a:solidFill>
                  <a:schemeClr val="accent2"/>
                </a:solidFill>
              </a:rPr>
              <a:t> </a:t>
            </a:r>
            <a:r>
              <a:rPr lang="en-US" altLang="tr-TR" sz="3100" b="1" dirty="0">
                <a:solidFill>
                  <a:schemeClr val="accent5">
                    <a:lumMod val="50000"/>
                  </a:schemeClr>
                </a:solidFill>
              </a:rPr>
              <a:t>agents</a:t>
            </a:r>
            <a:r>
              <a:rPr lang="en-US" altLang="tr-TR" dirty="0"/>
              <a:t> act in order to achieve their goal(s). </a:t>
            </a:r>
          </a:p>
          <a:p>
            <a:pPr lvl="1">
              <a:lnSpc>
                <a:spcPct val="120000"/>
              </a:lnSpc>
            </a:pPr>
            <a:r>
              <a:rPr lang="en-US" altLang="tr-TR" sz="3100" b="1" dirty="0">
                <a:solidFill>
                  <a:schemeClr val="accent5">
                    <a:lumMod val="50000"/>
                  </a:schemeClr>
                </a:solidFill>
              </a:rPr>
              <a:t>Utility-based</a:t>
            </a:r>
            <a:r>
              <a:rPr lang="en-US" altLang="tr-TR" dirty="0">
                <a:solidFill>
                  <a:schemeClr val="accent2"/>
                </a:solidFill>
              </a:rPr>
              <a:t> </a:t>
            </a:r>
            <a:r>
              <a:rPr lang="en-US" altLang="tr-TR" sz="3100" b="1" dirty="0">
                <a:solidFill>
                  <a:schemeClr val="accent5">
                    <a:lumMod val="50000"/>
                  </a:schemeClr>
                </a:solidFill>
              </a:rPr>
              <a:t>agents</a:t>
            </a:r>
            <a:r>
              <a:rPr lang="en-US" altLang="tr-TR" dirty="0"/>
              <a:t> maximize their own utility function. </a:t>
            </a:r>
          </a:p>
          <a:p>
            <a:pPr>
              <a:lnSpc>
                <a:spcPct val="120000"/>
              </a:lnSpc>
            </a:pPr>
            <a:r>
              <a:rPr lang="tr-TR" altLang="tr-TR" dirty="0" smtClean="0"/>
              <a:t> </a:t>
            </a:r>
            <a:r>
              <a:rPr lang="en-US" altLang="tr-TR" sz="3100" b="1" dirty="0">
                <a:solidFill>
                  <a:schemeClr val="accent5">
                    <a:lumMod val="50000"/>
                  </a:schemeClr>
                </a:solidFill>
              </a:rPr>
              <a:t>Representing</a:t>
            </a:r>
            <a:r>
              <a:rPr lang="en-US" altLang="tr-TR" dirty="0" smtClean="0">
                <a:solidFill>
                  <a:schemeClr val="accent2"/>
                </a:solidFill>
              </a:rPr>
              <a:t> </a:t>
            </a:r>
            <a:r>
              <a:rPr lang="en-US" altLang="tr-TR" sz="3100" b="1" dirty="0">
                <a:solidFill>
                  <a:schemeClr val="accent5">
                    <a:lumMod val="50000"/>
                  </a:schemeClr>
                </a:solidFill>
              </a:rPr>
              <a:t>knowledge</a:t>
            </a:r>
            <a:r>
              <a:rPr lang="en-US" altLang="tr-TR" dirty="0"/>
              <a:t> is important for successful agent </a:t>
            </a:r>
            <a:r>
              <a:rPr lang="en-US" altLang="tr-TR" dirty="0" smtClean="0"/>
              <a:t>design.</a:t>
            </a:r>
            <a:endParaRPr lang="tr-TR" altLang="tr-TR" dirty="0" smtClean="0"/>
          </a:p>
          <a:p>
            <a:pPr>
              <a:lnSpc>
                <a:spcPct val="120000"/>
              </a:lnSpc>
            </a:pPr>
            <a:r>
              <a:rPr lang="tr-TR" sz="3100" dirty="0" smtClean="0"/>
              <a:t> </a:t>
            </a:r>
            <a:r>
              <a:rPr lang="fr-FR" sz="3100" b="1" dirty="0">
                <a:solidFill>
                  <a:schemeClr val="accent5">
                    <a:lumMod val="50000"/>
                  </a:schemeClr>
                </a:solidFill>
              </a:rPr>
              <a:t>PEAS</a:t>
            </a:r>
            <a:r>
              <a:rPr lang="fr-FR" dirty="0" smtClean="0"/>
              <a:t> </a:t>
            </a:r>
            <a:r>
              <a:rPr lang="fr-FR" dirty="0"/>
              <a:t>descriptions </a:t>
            </a:r>
            <a:r>
              <a:rPr lang="fr-FR" dirty="0" smtClean="0"/>
              <a:t>de</a:t>
            </a:r>
            <a:r>
              <a:rPr lang="tr-TR" dirty="0" smtClean="0"/>
              <a:t>fi</a:t>
            </a:r>
            <a:r>
              <a:rPr lang="fr-FR" dirty="0" smtClean="0"/>
              <a:t>ne </a:t>
            </a:r>
            <a:r>
              <a:rPr lang="fr-FR" dirty="0" err="1"/>
              <a:t>task</a:t>
            </a:r>
            <a:r>
              <a:rPr lang="fr-FR" dirty="0"/>
              <a:t> </a:t>
            </a:r>
            <a:r>
              <a:rPr lang="fr-FR" dirty="0" err="1" smtClean="0"/>
              <a:t>environments</a:t>
            </a:r>
            <a:r>
              <a:rPr lang="tr-TR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en-US" dirty="0"/>
              <a:t>Environments are categorized along several dimensions:</a:t>
            </a:r>
          </a:p>
          <a:p>
            <a:pPr lvl="1">
              <a:lnSpc>
                <a:spcPct val="120000"/>
              </a:lnSpc>
            </a:pPr>
            <a:r>
              <a:rPr lang="en-US" sz="3100" b="1">
                <a:solidFill>
                  <a:schemeClr val="accent5">
                    <a:lumMod val="50000"/>
                  </a:schemeClr>
                </a:solidFill>
              </a:rPr>
              <a:t>fully</a:t>
            </a:r>
            <a:r>
              <a:rPr lang="en-US" sz="3000" smtClean="0">
                <a:solidFill>
                  <a:schemeClr val="accent2"/>
                </a:solidFill>
              </a:rPr>
              <a:t> </a:t>
            </a:r>
            <a:r>
              <a:rPr lang="en-US" sz="3100" b="1">
                <a:solidFill>
                  <a:schemeClr val="accent5">
                    <a:lumMod val="50000"/>
                  </a:schemeClr>
                </a:solidFill>
              </a:rPr>
              <a:t>observable</a:t>
            </a:r>
            <a:r>
              <a:rPr lang="en-US" dirty="0"/>
              <a:t>? </a:t>
            </a:r>
            <a:r>
              <a:rPr lang="en-US" sz="3100" b="1" dirty="0">
                <a:solidFill>
                  <a:schemeClr val="accent5">
                    <a:lumMod val="50000"/>
                  </a:schemeClr>
                </a:solidFill>
              </a:rPr>
              <a:t>deterministic</a:t>
            </a:r>
            <a:r>
              <a:rPr lang="en-US" dirty="0"/>
              <a:t>? </a:t>
            </a:r>
            <a:r>
              <a:rPr lang="en-US" sz="3100" b="1" dirty="0">
                <a:solidFill>
                  <a:schemeClr val="accent5">
                    <a:lumMod val="50000"/>
                  </a:schemeClr>
                </a:solidFill>
              </a:rPr>
              <a:t>episodic</a:t>
            </a:r>
            <a:r>
              <a:rPr lang="en-US" dirty="0"/>
              <a:t>? </a:t>
            </a:r>
            <a:r>
              <a:rPr lang="en-US" sz="3100" b="1" dirty="0">
                <a:solidFill>
                  <a:schemeClr val="accent5">
                    <a:lumMod val="50000"/>
                  </a:schemeClr>
                </a:solidFill>
              </a:rPr>
              <a:t>static</a:t>
            </a:r>
            <a:r>
              <a:rPr lang="en-US" dirty="0"/>
              <a:t>? </a:t>
            </a:r>
            <a:r>
              <a:rPr lang="en-US" sz="3100" b="1" dirty="0">
                <a:solidFill>
                  <a:schemeClr val="accent5">
                    <a:lumMod val="50000"/>
                  </a:schemeClr>
                </a:solidFill>
              </a:rPr>
              <a:t>discrete</a:t>
            </a:r>
            <a:r>
              <a:rPr lang="en-US" dirty="0"/>
              <a:t>? </a:t>
            </a:r>
            <a:r>
              <a:rPr lang="en-US" sz="3100" b="1" dirty="0">
                <a:solidFill>
                  <a:schemeClr val="accent5">
                    <a:lumMod val="50000"/>
                  </a:schemeClr>
                </a:solidFill>
              </a:rPr>
              <a:t>single-agent</a:t>
            </a:r>
            <a:r>
              <a:rPr lang="en-US" dirty="0" smtClean="0"/>
              <a:t>?</a:t>
            </a:r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298473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Agent </a:t>
            </a:r>
            <a:r>
              <a:rPr lang="tr-TR" dirty="0" err="1" smtClean="0"/>
              <a:t>Function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i="1" dirty="0" smtClean="0"/>
              <a:t>act</a:t>
            </a:r>
            <a:r>
              <a:rPr lang="tr-TR" altLang="tr-TR" i="1" dirty="0" err="1" smtClean="0"/>
              <a:t>ions</a:t>
            </a:r>
            <a:r>
              <a:rPr lang="en-US" altLang="tr-TR" i="1" dirty="0" smtClean="0"/>
              <a:t> </a:t>
            </a:r>
            <a:r>
              <a:rPr lang="en-US" altLang="tr-TR" i="1" dirty="0"/>
              <a:t>= </a:t>
            </a:r>
            <a:r>
              <a:rPr lang="en-US" altLang="tr-TR" dirty="0" err="1" smtClean="0"/>
              <a:t>AgentF</a:t>
            </a:r>
            <a:r>
              <a:rPr lang="tr-TR" altLang="tr-TR" dirty="0" err="1" smtClean="0"/>
              <a:t>unctio</a:t>
            </a:r>
            <a:r>
              <a:rPr lang="en-US" altLang="tr-TR" dirty="0" smtClean="0"/>
              <a:t>n(</a:t>
            </a:r>
            <a:r>
              <a:rPr lang="en-US" altLang="tr-TR" i="1" dirty="0" smtClean="0"/>
              <a:t>percept</a:t>
            </a:r>
            <a:r>
              <a:rPr lang="tr-TR" altLang="tr-TR" i="1" dirty="0" smtClean="0"/>
              <a:t>s</a:t>
            </a:r>
            <a:r>
              <a:rPr lang="en-US" altLang="tr-TR" dirty="0" smtClean="0"/>
              <a:t>)</a:t>
            </a:r>
            <a:endParaRPr lang="en-US" altLang="tr-TR" dirty="0"/>
          </a:p>
          <a:p>
            <a:endParaRPr lang="tr-T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47487"/>
            <a:ext cx="6990556" cy="4120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/>
        </p:nvSpPr>
        <p:spPr bwMode="auto">
          <a:xfrm>
            <a:off x="7227094" y="6447632"/>
            <a:ext cx="3033712" cy="67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0046" tIns="65023" rIns="130046" bIns="65023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5pPr>
            <a:lvl6pPr marL="22860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6pPr>
            <a:lvl7pPr marL="27432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7pPr>
            <a:lvl8pPr marL="32004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8pPr>
            <a:lvl9pPr marL="3657600" algn="l" defTabSz="914400" rtl="0" eaLnBrk="1" latinLnBrk="0" hangingPunct="1">
              <a:defRPr sz="4200" kern="1200">
                <a:solidFill>
                  <a:srgbClr val="000000"/>
                </a:solidFill>
                <a:latin typeface="Gill Sans" charset="0"/>
                <a:ea typeface="ヒラギノ角ゴ ProN W3" charset="-128"/>
                <a:cs typeface="+mn-cs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fld id="{E001895E-4205-4A4D-B18A-43C330400F9D}" type="slidenum">
              <a:rPr lang="en-US" altLang="tr-TR" sz="2000">
                <a:latin typeface="Arial" pitchFamily="34" charset="0"/>
                <a:ea typeface="MS PGothic" pitchFamily="34" charset="-128"/>
                <a:sym typeface="Gill Sans" charset="0"/>
              </a:rPr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tr-TR" sz="2000">
              <a:latin typeface="Arial" pitchFamily="34" charset="0"/>
              <a:ea typeface="MS PGothic" pitchFamily="34" charset="-128"/>
              <a:sym typeface="Gill Sans" charset="0"/>
            </a:endParaRPr>
          </a:p>
        </p:txBody>
      </p:sp>
      <p:cxnSp>
        <p:nvCxnSpPr>
          <p:cNvPr id="7" name="Straight Arrow Connector 7"/>
          <p:cNvCxnSpPr>
            <a:cxnSpLocks noChangeShapeType="1"/>
          </p:cNvCxnSpPr>
          <p:nvPr/>
        </p:nvCxnSpPr>
        <p:spPr bwMode="auto">
          <a:xfrm flipH="1">
            <a:off x="5847911" y="2144969"/>
            <a:ext cx="825202" cy="805036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Straight Arrow Connector 9"/>
          <p:cNvCxnSpPr>
            <a:cxnSpLocks noChangeShapeType="1"/>
          </p:cNvCxnSpPr>
          <p:nvPr/>
        </p:nvCxnSpPr>
        <p:spPr bwMode="auto">
          <a:xfrm flipV="1">
            <a:off x="832644" y="4797152"/>
            <a:ext cx="4747468" cy="1221856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11"/>
          <p:cNvCxnSpPr>
            <a:cxnSpLocks noChangeShapeType="1"/>
          </p:cNvCxnSpPr>
          <p:nvPr/>
        </p:nvCxnSpPr>
        <p:spPr bwMode="auto">
          <a:xfrm>
            <a:off x="832644" y="6019007"/>
            <a:ext cx="3930278" cy="324643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21"/>
          <p:cNvCxnSpPr>
            <a:cxnSpLocks noChangeShapeType="1"/>
          </p:cNvCxnSpPr>
          <p:nvPr/>
        </p:nvCxnSpPr>
        <p:spPr bwMode="auto">
          <a:xfrm flipV="1">
            <a:off x="832644" y="4067969"/>
            <a:ext cx="2586605" cy="1951038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Arrow Connector 27"/>
          <p:cNvCxnSpPr>
            <a:cxnSpLocks noChangeShapeType="1"/>
          </p:cNvCxnSpPr>
          <p:nvPr/>
        </p:nvCxnSpPr>
        <p:spPr bwMode="auto">
          <a:xfrm flipH="1">
            <a:off x="6156176" y="2144969"/>
            <a:ext cx="2214856" cy="2652183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Dikdörtgen 14"/>
          <p:cNvSpPr/>
          <p:nvPr/>
        </p:nvSpPr>
        <p:spPr>
          <a:xfrm>
            <a:off x="6530008" y="1771460"/>
            <a:ext cx="889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tr-TR" dirty="0"/>
              <a:t>sensors</a:t>
            </a:r>
          </a:p>
        </p:txBody>
      </p:sp>
      <p:sp>
        <p:nvSpPr>
          <p:cNvPr id="16" name="Dikdörtgen 15"/>
          <p:cNvSpPr/>
          <p:nvPr/>
        </p:nvSpPr>
        <p:spPr>
          <a:xfrm>
            <a:off x="7526526" y="1771460"/>
            <a:ext cx="1588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tr-TR" altLang="tr-TR" dirty="0" smtClean="0"/>
              <a:t>A</a:t>
            </a:r>
            <a:r>
              <a:rPr lang="en-US" altLang="tr-TR" dirty="0" smtClean="0"/>
              <a:t>gent</a:t>
            </a:r>
            <a:r>
              <a:rPr lang="tr-TR" altLang="tr-TR" dirty="0" err="1" smtClean="0"/>
              <a:t>Function</a:t>
            </a:r>
            <a:endParaRPr lang="en-US" altLang="tr-TR" dirty="0"/>
          </a:p>
        </p:txBody>
      </p:sp>
      <p:sp>
        <p:nvSpPr>
          <p:cNvPr id="22" name="Dikdörtgen 21"/>
          <p:cNvSpPr/>
          <p:nvPr/>
        </p:nvSpPr>
        <p:spPr>
          <a:xfrm>
            <a:off x="107504" y="5207935"/>
            <a:ext cx="1062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tr-TR" dirty="0"/>
              <a:t>actuators</a:t>
            </a:r>
          </a:p>
        </p:txBody>
      </p:sp>
    </p:spTree>
    <p:extLst>
      <p:ext uri="{BB962C8B-B14F-4D97-AF65-F5344CB8AC3E}">
        <p14:creationId xmlns:p14="http://schemas.microsoft.com/office/powerpoint/2010/main" val="290428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Rational </a:t>
            </a:r>
            <a:r>
              <a:rPr lang="tr-TR" dirty="0" smtClean="0"/>
              <a:t>Agent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25143"/>
              </a:xfrm>
            </p:spPr>
            <p:txBody>
              <a:bodyPr>
                <a:normAutofit/>
              </a:bodyPr>
              <a:lstStyle/>
              <a:p>
                <a:r>
                  <a:rPr lang="tr-TR" dirty="0" smtClean="0"/>
                  <a:t>An AI program is a </a:t>
                </a:r>
                <a:r>
                  <a:rPr lang="tr-TR" dirty="0" err="1" smtClean="0"/>
                  <a:t>rational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agent</a:t>
                </a:r>
                <a:endParaRPr lang="tr-TR" dirty="0"/>
              </a:p>
              <a:p>
                <a:r>
                  <a:rPr lang="tr-TR" dirty="0" smtClean="0"/>
                  <a:t>Has a </a:t>
                </a:r>
                <a:r>
                  <a:rPr lang="en-US" dirty="0" smtClean="0"/>
                  <a:t>function</a:t>
                </a:r>
                <a:r>
                  <a:rPr lang="tr-TR" dirty="0" smtClean="0"/>
                  <a:t> </a:t>
                </a:r>
                <a:r>
                  <a:rPr lang="tr-TR" dirty="0" err="1"/>
                  <a:t>called</a:t>
                </a:r>
                <a:r>
                  <a:rPr lang="tr-TR" dirty="0"/>
                  <a:t> «</a:t>
                </a:r>
                <a:r>
                  <a:rPr lang="tr-TR" dirty="0" err="1"/>
                  <a:t>control</a:t>
                </a:r>
                <a:r>
                  <a:rPr lang="tr-TR" dirty="0"/>
                  <a:t> </a:t>
                </a:r>
                <a:r>
                  <a:rPr lang="tr-TR" dirty="0" err="1"/>
                  <a:t>policy</a:t>
                </a:r>
                <a:r>
                  <a:rPr lang="tr-TR" dirty="0"/>
                  <a:t>»</a:t>
                </a:r>
              </a:p>
              <a:p>
                <a:pPr lvl="1"/>
                <a:r>
                  <a:rPr lang="tr-TR" dirty="0" err="1" smtClean="0"/>
                  <a:t>mapping</a:t>
                </a:r>
                <a:r>
                  <a:rPr lang="tr-TR" dirty="0" smtClean="0"/>
                  <a:t>  </a:t>
                </a:r>
                <a:r>
                  <a:rPr lang="tr-TR" dirty="0" err="1"/>
                  <a:t>the</a:t>
                </a:r>
                <a:r>
                  <a:rPr lang="tr-TR" dirty="0"/>
                  <a:t> </a:t>
                </a:r>
                <a:r>
                  <a:rPr lang="tr-TR" dirty="0" err="1"/>
                  <a:t>built</a:t>
                </a:r>
                <a:r>
                  <a:rPr lang="tr-TR" dirty="0"/>
                  <a:t>-in </a:t>
                </a:r>
                <a:r>
                  <a:rPr lang="tr-TR" dirty="0" err="1"/>
                  <a:t>prior</a:t>
                </a:r>
                <a:r>
                  <a:rPr lang="tr-TR" dirty="0"/>
                  <a:t> </a:t>
                </a:r>
                <a:r>
                  <a:rPr lang="tr-TR" dirty="0" err="1"/>
                  <a:t>knowledge</a:t>
                </a:r>
                <a:r>
                  <a:rPr lang="tr-TR" dirty="0"/>
                  <a:t> (</a:t>
                </a:r>
                <a:r>
                  <a:rPr lang="tr-TR" dirty="0" smtClean="0"/>
                  <a:t>K) </a:t>
                </a:r>
                <a:r>
                  <a:rPr lang="tr-TR" dirty="0" err="1" smtClean="0"/>
                  <a:t>and</a:t>
                </a:r>
                <a:r>
                  <a:rPr lang="tr-TR" dirty="0" smtClean="0"/>
                  <a:t> </a:t>
                </a:r>
                <a:r>
                  <a:rPr lang="en-US" dirty="0" smtClean="0"/>
                  <a:t>percept</a:t>
                </a:r>
                <a:r>
                  <a:rPr lang="tr-TR" dirty="0" smtClean="0"/>
                  <a:t> </a:t>
                </a:r>
                <a:r>
                  <a:rPr lang="tr-TR" dirty="0" err="1"/>
                  <a:t>histories</a:t>
                </a:r>
                <a:r>
                  <a:rPr lang="tr-TR" dirty="0"/>
                  <a:t> </a:t>
                </a:r>
                <a:r>
                  <a:rPr lang="tr-TR" dirty="0" err="1"/>
                  <a:t>to</a:t>
                </a:r>
                <a:r>
                  <a:rPr lang="tr-TR" dirty="0"/>
                  <a:t> </a:t>
                </a:r>
                <a:r>
                  <a:rPr lang="tr-TR" dirty="0" err="1" smtClean="0"/>
                  <a:t>actions</a:t>
                </a:r>
                <a:endParaRPr lang="tr-TR" dirty="0" smtClean="0"/>
              </a:p>
              <a:p>
                <a:pPr lvl="2"/>
                <a:r>
                  <a:rPr lang="tr-TR" dirty="0" smtClean="0"/>
                  <a:t> [</a:t>
                </a:r>
                <a:r>
                  <a:rPr lang="tr-TR" i="1" dirty="0"/>
                  <a:t>f</a:t>
                </a:r>
                <a:r>
                  <a:rPr lang="tr-TR" dirty="0"/>
                  <a:t>: </a:t>
                </a:r>
                <a:r>
                  <a:rPr lang="tr-TR" dirty="0" smtClean="0"/>
                  <a:t>(</a:t>
                </a:r>
                <a:r>
                  <a:rPr lang="tr-TR" b="1" smtClean="0"/>
                  <a:t>K</a:t>
                </a:r>
                <a:r>
                  <a:rPr lang="tr-TR" smtClean="0"/>
                  <a:t>+</a:t>
                </a:r>
                <a:r>
                  <a:rPr lang="tr-TR" b="1" smtClean="0"/>
                  <a:t>P</a:t>
                </a:r>
                <a:r>
                  <a:rPr lang="tr-TR" smtClean="0"/>
                  <a:t>*)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tr-TR" smtClean="0">
                    <a:sym typeface="Wingdings" panose="05000000000000000000" pitchFamily="2" charset="2"/>
                  </a:rPr>
                  <a:t> </a:t>
                </a:r>
                <a:r>
                  <a:rPr lang="tr-TR" b="1" smtClean="0">
                    <a:sym typeface="Wingdings" panose="05000000000000000000" pitchFamily="2" charset="2"/>
                  </a:rPr>
                  <a:t>A</a:t>
                </a:r>
                <a:r>
                  <a:rPr lang="tr-TR" dirty="0" smtClean="0"/>
                  <a:t>]</a:t>
                </a:r>
              </a:p>
              <a:p>
                <a:pPr lvl="1"/>
                <a:r>
                  <a:rPr lang="en-US" altLang="tr-TR" dirty="0"/>
                  <a:t>expected </a:t>
                </a:r>
                <a:r>
                  <a:rPr lang="tr-TR" dirty="0" err="1" smtClean="0"/>
                  <a:t>to</a:t>
                </a:r>
                <a:r>
                  <a:rPr lang="tr-TR" dirty="0" smtClean="0"/>
                  <a:t> </a:t>
                </a:r>
                <a:r>
                  <a:rPr lang="en-US" altLang="tr-TR" dirty="0" smtClean="0"/>
                  <a:t>maximize</a:t>
                </a:r>
                <a:r>
                  <a:rPr lang="tr-TR" altLang="tr-TR" dirty="0" smtClean="0"/>
                  <a:t> </a:t>
                </a:r>
                <a:r>
                  <a:rPr lang="tr-TR" altLang="tr-TR" dirty="0" err="1" smtClean="0"/>
                  <a:t>its</a:t>
                </a:r>
                <a:r>
                  <a:rPr lang="tr-TR" altLang="tr-TR" dirty="0" smtClean="0"/>
                  <a:t> </a:t>
                </a:r>
                <a:r>
                  <a:rPr lang="en-US" altLang="tr-TR" b="1" dirty="0" smtClean="0"/>
                  <a:t>performance measure</a:t>
                </a:r>
                <a:r>
                  <a:rPr lang="tr-TR" altLang="tr-TR" b="1" dirty="0" smtClean="0"/>
                  <a:t> </a:t>
                </a:r>
                <a:r>
                  <a:rPr lang="tr-TR" altLang="tr-TR" dirty="0" smtClean="0"/>
                  <a:t>as a </a:t>
                </a:r>
                <a:r>
                  <a:rPr lang="tr-TR" altLang="tr-TR" dirty="0" err="1" smtClean="0"/>
                  <a:t>result</a:t>
                </a:r>
                <a:r>
                  <a:rPr lang="tr-TR" altLang="tr-TR" dirty="0" smtClean="0"/>
                  <a:t> of </a:t>
                </a:r>
                <a:r>
                  <a:rPr lang="en-US" altLang="tr-TR" dirty="0" smtClean="0"/>
                  <a:t>selected</a:t>
                </a:r>
                <a:r>
                  <a:rPr lang="tr-TR" altLang="tr-TR" dirty="0" smtClean="0"/>
                  <a:t> </a:t>
                </a:r>
                <a:r>
                  <a:rPr lang="en-US" altLang="tr-TR" dirty="0" smtClean="0"/>
                  <a:t>actions</a:t>
                </a:r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25143"/>
              </a:xfrm>
              <a:blipFill>
                <a:blip r:embed="rId3"/>
                <a:stretch>
                  <a:fillRect l="-1704" t="-1611" r="-2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89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Rational</a:t>
            </a:r>
            <a:r>
              <a:rPr lang="tr-TR" dirty="0" smtClean="0"/>
              <a:t> Agent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69160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tr-TR" dirty="0"/>
                  <a:t>What is rational </a:t>
                </a:r>
                <a:r>
                  <a:rPr lang="en-US" altLang="tr-TR"/>
                  <a:t>at </a:t>
                </a:r>
                <a:r>
                  <a:rPr lang="en-US" altLang="tr-TR" smtClean="0"/>
                  <a:t>a time </a:t>
                </a:r>
                <a:r>
                  <a:rPr lang="en-US" altLang="tr-TR" dirty="0"/>
                  <a:t>depends on</a:t>
                </a:r>
              </a:p>
              <a:p>
                <a:pPr marL="744538" indent="-404813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altLang="tr-TR" sz="2900" smtClean="0"/>
                  <a:t>The </a:t>
                </a:r>
                <a:r>
                  <a:rPr lang="en-US" altLang="tr-TR" sz="2900" dirty="0"/>
                  <a:t>performance measure that defines </a:t>
                </a:r>
                <a:r>
                  <a:rPr lang="en-US" altLang="tr-TR" sz="2900"/>
                  <a:t>the </a:t>
                </a:r>
                <a:r>
                  <a:rPr lang="en-US" altLang="tr-TR" sz="2900" smtClean="0"/>
                  <a:t>criterion of </a:t>
                </a:r>
                <a:r>
                  <a:rPr lang="en-US" altLang="tr-TR" sz="2900" dirty="0"/>
                  <a:t>success</a:t>
                </a:r>
              </a:p>
              <a:p>
                <a:pPr marL="744538" indent="-404813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altLang="tr-TR" sz="2900" smtClean="0"/>
                  <a:t>The </a:t>
                </a:r>
                <a:r>
                  <a:rPr lang="en-US" altLang="tr-TR" sz="2900" dirty="0"/>
                  <a:t>agent’s prior knowledge of the environment</a:t>
                </a:r>
              </a:p>
              <a:p>
                <a:pPr marL="744538" indent="-404813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altLang="tr-TR" sz="2900" smtClean="0"/>
                  <a:t>The </a:t>
                </a:r>
                <a:r>
                  <a:rPr lang="en-US" altLang="tr-TR" sz="2900" dirty="0"/>
                  <a:t>actions that the agent can perform</a:t>
                </a:r>
              </a:p>
              <a:p>
                <a:pPr marL="744538" indent="-404813">
                  <a:lnSpc>
                    <a:spcPct val="120000"/>
                  </a:lnSpc>
                  <a:buFont typeface="+mj-lt"/>
                  <a:buAutoNum type="arabicPeriod"/>
                </a:pPr>
                <a:r>
                  <a:rPr lang="en-US" altLang="tr-TR" sz="2900" smtClean="0"/>
                  <a:t>The </a:t>
                </a:r>
                <a:r>
                  <a:rPr lang="en-US" altLang="tr-TR" sz="2900" dirty="0"/>
                  <a:t>agent’s percept sequence to </a:t>
                </a:r>
                <a:r>
                  <a:rPr lang="en-US" altLang="tr-TR" sz="2900" dirty="0" smtClean="0"/>
                  <a:t>date</a:t>
                </a:r>
                <a:endParaRPr lang="tr-TR" sz="2900" dirty="0"/>
              </a:p>
              <a:p>
                <a:pPr>
                  <a:lnSpc>
                    <a:spcPct val="120000"/>
                  </a:lnSpc>
                  <a:buFont typeface="Wingdings" pitchFamily="2" charset="2"/>
                  <a:buChar char="ü"/>
                </a:pPr>
                <a:r>
                  <a:rPr lang="tr-TR" dirty="0" err="1"/>
                  <a:t>Rational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i="1" dirty="0" smtClean="0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tr-TR" dirty="0" err="1" smtClean="0"/>
                  <a:t>omniscient</a:t>
                </a:r>
                <a:endParaRPr lang="tr-TR" dirty="0" smtClean="0"/>
              </a:p>
              <a:p>
                <a:pPr lvl="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percepts </a:t>
                </a:r>
                <a:r>
                  <a:rPr lang="en-US" dirty="0"/>
                  <a:t>may not supply all relevant information</a:t>
                </a:r>
              </a:p>
              <a:p>
                <a:pPr>
                  <a:lnSpc>
                    <a:spcPct val="120000"/>
                  </a:lnSpc>
                  <a:buFont typeface="Wingdings" pitchFamily="2" charset="2"/>
                  <a:buChar char="ü"/>
                </a:pPr>
                <a:r>
                  <a:rPr lang="tr-TR" dirty="0" err="1"/>
                  <a:t>Rational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i="1" dirty="0">
                        <a:latin typeface="Cambria Math"/>
                        <a:ea typeface="Cambria Math"/>
                      </a:rPr>
                      <m:t>≠ </m:t>
                    </m:r>
                  </m:oMath>
                </a14:m>
                <a:r>
                  <a:rPr lang="tr-TR" dirty="0" smtClean="0"/>
                  <a:t>clairvoyant</a:t>
                </a:r>
              </a:p>
              <a:p>
                <a:pPr lvl="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900" dirty="0"/>
                  <a:t>action outcomes may not be as expected</a:t>
                </a:r>
              </a:p>
              <a:p>
                <a:pPr>
                  <a:lnSpc>
                    <a:spcPct val="120000"/>
                  </a:lnSpc>
                  <a:buFont typeface="Wingdings" pitchFamily="2" charset="2"/>
                  <a:buChar char="ü"/>
                </a:pPr>
                <a:r>
                  <a:rPr lang="tr-TR" dirty="0" err="1"/>
                  <a:t>Hence</a:t>
                </a:r>
                <a:r>
                  <a:rPr lang="tr-TR" dirty="0"/>
                  <a:t>, </a:t>
                </a:r>
                <a:r>
                  <a:rPr lang="tr-TR" dirty="0" err="1"/>
                  <a:t>rational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r>
                      <a:rPr lang="tr-TR" i="1" dirty="0">
                        <a:latin typeface="Cambria Math"/>
                        <a:ea typeface="Cambria Math"/>
                      </a:rPr>
                      <m:t>≠ </m:t>
                    </m:r>
                  </m:oMath>
                </a14:m>
                <a:r>
                  <a:rPr lang="tr-TR" dirty="0" smtClean="0"/>
                  <a:t>successful</a:t>
                </a:r>
              </a:p>
              <a:p>
                <a:pPr lvl="1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tr-TR" sz="2900" err="1"/>
                  <a:t>Rational</a:t>
                </a:r>
                <a:r>
                  <a:rPr lang="tr-TR" sz="2900"/>
                  <a:t> </a:t>
                </a:r>
                <a14:m>
                  <m:oMath xmlns:m="http://schemas.openxmlformats.org/officeDocument/2006/math">
                    <m:r>
                      <a:rPr lang="tr-TR" sz="2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900" smtClean="0"/>
                  <a:t> </a:t>
                </a:r>
                <a:r>
                  <a:rPr lang="tr-TR" sz="2900" smtClean="0"/>
                  <a:t>exploration, </a:t>
                </a:r>
                <a:r>
                  <a:rPr lang="tr-TR" sz="2900" dirty="0" err="1"/>
                  <a:t>learning</a:t>
                </a:r>
                <a:r>
                  <a:rPr lang="tr-TR" sz="2900" dirty="0"/>
                  <a:t>, </a:t>
                </a:r>
                <a:r>
                  <a:rPr lang="tr-TR" sz="2900" dirty="0" err="1"/>
                  <a:t>autonomy</a:t>
                </a:r>
                <a:endParaRPr lang="tr-TR" sz="2900" dirty="0"/>
              </a:p>
              <a:p>
                <a:pPr>
                  <a:lnSpc>
                    <a:spcPct val="120000"/>
                  </a:lnSpc>
                </a:pPr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69160"/>
              </a:xfrm>
              <a:blipFill>
                <a:blip r:embed="rId2"/>
                <a:stretch>
                  <a:fillRect l="-1037" t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944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Vacuum</a:t>
            </a:r>
            <a:r>
              <a:rPr lang="en-US"/>
              <a:t> C</a:t>
            </a:r>
            <a:r>
              <a:rPr lang="tr-TR"/>
              <a:t>leaner World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4129992" y="2004151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tr-TR" sz="2000" dirty="0"/>
              <a:t>Two locations: A and B</a:t>
            </a:r>
          </a:p>
          <a:p>
            <a:r>
              <a:rPr lang="tr-TR" altLang="tr-TR" sz="2000" dirty="0"/>
              <a:t>• </a:t>
            </a:r>
            <a:r>
              <a:rPr lang="tr-TR" altLang="tr-TR" sz="2000" dirty="0" err="1"/>
              <a:t>Percepts</a:t>
            </a:r>
            <a:r>
              <a:rPr lang="tr-TR" altLang="tr-TR" sz="2000" dirty="0"/>
              <a:t>: </a:t>
            </a:r>
            <a:r>
              <a:rPr lang="tr-TR" altLang="tr-TR" sz="2000" dirty="0" err="1"/>
              <a:t>location</a:t>
            </a:r>
            <a:r>
              <a:rPr lang="tr-TR" altLang="tr-TR" sz="2000" dirty="0"/>
              <a:t> </a:t>
            </a:r>
            <a:r>
              <a:rPr lang="tr-TR" altLang="tr-TR" sz="2000" dirty="0" err="1"/>
              <a:t>and</a:t>
            </a:r>
            <a:r>
              <a:rPr lang="tr-TR" altLang="tr-TR" sz="2000" dirty="0"/>
              <a:t> </a:t>
            </a:r>
            <a:r>
              <a:rPr lang="tr-TR" altLang="tr-TR" sz="2000" dirty="0" err="1"/>
              <a:t>contents</a:t>
            </a:r>
            <a:r>
              <a:rPr lang="tr-TR" altLang="tr-TR" sz="2000" dirty="0"/>
              <a:t>, </a:t>
            </a:r>
            <a:endParaRPr lang="tr-TR" altLang="tr-TR" sz="2000" dirty="0" smtClean="0"/>
          </a:p>
          <a:p>
            <a:r>
              <a:rPr lang="tr-TR" altLang="tr-TR" sz="2000" dirty="0"/>
              <a:t>	</a:t>
            </a:r>
            <a:r>
              <a:rPr lang="tr-TR" altLang="tr-TR" sz="2000" dirty="0" err="1" smtClean="0"/>
              <a:t>e.g</a:t>
            </a:r>
            <a:r>
              <a:rPr lang="tr-TR" altLang="tr-TR" sz="2000" dirty="0"/>
              <a:t>., [</a:t>
            </a:r>
            <a:r>
              <a:rPr lang="tr-TR" altLang="tr-TR" sz="2000" dirty="0" err="1"/>
              <a:t>A,Dirty</a:t>
            </a:r>
            <a:r>
              <a:rPr lang="tr-TR" altLang="tr-TR" sz="2000" dirty="0"/>
              <a:t>]</a:t>
            </a:r>
          </a:p>
          <a:p>
            <a:r>
              <a:rPr lang="en-US" altLang="tr-TR" sz="2000" dirty="0"/>
              <a:t>• Actions: </a:t>
            </a:r>
            <a:r>
              <a:rPr lang="en-US" altLang="tr-TR" sz="2000" i="1" dirty="0"/>
              <a:t>Left, Right, Suck, </a:t>
            </a:r>
            <a:r>
              <a:rPr lang="en-US" altLang="tr-TR" sz="2000" i="1" dirty="0" err="1"/>
              <a:t>NoOp</a:t>
            </a:r>
            <a:endParaRPr lang="tr-TR" altLang="tr-TR" sz="2000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794800"/>
            <a:ext cx="3024187" cy="1549761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468517"/>
            <a:ext cx="7488832" cy="326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7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PEAS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setting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an </a:t>
            </a:r>
            <a:r>
              <a:rPr lang="tr-TR" dirty="0" err="1" smtClean="0"/>
              <a:t>intelligent</a:t>
            </a:r>
            <a:r>
              <a:rPr lang="tr-TR" dirty="0" smtClean="0"/>
              <a:t> </a:t>
            </a:r>
            <a:r>
              <a:rPr lang="tr-TR" dirty="0" err="1" smtClean="0"/>
              <a:t>agent</a:t>
            </a:r>
            <a:r>
              <a:rPr lang="tr-TR" dirty="0" smtClean="0"/>
              <a:t> </a:t>
            </a:r>
            <a:r>
              <a:rPr lang="tr-TR" dirty="0" err="1" smtClean="0"/>
              <a:t>design</a:t>
            </a:r>
            <a:endParaRPr lang="tr-TR" dirty="0" smtClean="0"/>
          </a:p>
          <a:p>
            <a:pPr lvl="1"/>
            <a:r>
              <a:rPr lang="tr-TR" b="1" dirty="0" err="1" smtClean="0"/>
              <a:t>P</a:t>
            </a:r>
            <a:r>
              <a:rPr lang="tr-TR" dirty="0" err="1" smtClean="0"/>
              <a:t>erformance</a:t>
            </a:r>
            <a:r>
              <a:rPr lang="tr-TR" dirty="0" smtClean="0"/>
              <a:t> </a:t>
            </a:r>
            <a:r>
              <a:rPr lang="tr-TR" dirty="0" err="1" smtClean="0"/>
              <a:t>measure</a:t>
            </a:r>
            <a:endParaRPr lang="tr-TR" dirty="0" smtClean="0"/>
          </a:p>
          <a:p>
            <a:pPr lvl="1"/>
            <a:r>
              <a:rPr lang="tr-TR" b="1" dirty="0" smtClean="0"/>
              <a:t>E</a:t>
            </a:r>
            <a:r>
              <a:rPr lang="tr-TR" dirty="0" smtClean="0"/>
              <a:t>nvironment</a:t>
            </a:r>
            <a:endParaRPr lang="tr-TR" dirty="0"/>
          </a:p>
          <a:p>
            <a:pPr lvl="1"/>
            <a:r>
              <a:rPr lang="tr-TR" b="1" dirty="0" err="1" smtClean="0"/>
              <a:t>A</a:t>
            </a:r>
            <a:r>
              <a:rPr lang="tr-TR" dirty="0" err="1" smtClean="0"/>
              <a:t>ctuators</a:t>
            </a:r>
            <a:endParaRPr lang="tr-TR" dirty="0" smtClean="0"/>
          </a:p>
          <a:p>
            <a:pPr lvl="1"/>
            <a:r>
              <a:rPr lang="tr-TR" b="1" dirty="0" err="1" smtClean="0"/>
              <a:t>S</a:t>
            </a:r>
            <a:r>
              <a:rPr lang="tr-TR" dirty="0" err="1" smtClean="0"/>
              <a:t>ensors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1952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Automated</a:t>
            </a:r>
            <a:r>
              <a:rPr lang="tr-TR" dirty="0" smtClean="0"/>
              <a:t> </a:t>
            </a:r>
            <a:r>
              <a:rPr lang="tr-TR" dirty="0" err="1" smtClean="0"/>
              <a:t>Taxi</a:t>
            </a:r>
            <a:r>
              <a:rPr lang="tr-TR" dirty="0" smtClean="0"/>
              <a:t> </a:t>
            </a:r>
            <a:r>
              <a:rPr lang="tr-TR" dirty="0" err="1" smtClean="0"/>
              <a:t>Driving</a:t>
            </a:r>
            <a:r>
              <a:rPr lang="tr-TR" dirty="0"/>
              <a:t> </a:t>
            </a:r>
            <a:r>
              <a:rPr lang="tr-TR" dirty="0" smtClean="0"/>
              <a:t>Agent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844823"/>
            <a:ext cx="8229600" cy="453650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tr-TR" altLang="tr-TR" b="1" dirty="0" err="1"/>
              <a:t>Performance</a:t>
            </a:r>
            <a:r>
              <a:rPr lang="tr-TR" altLang="tr-TR" b="1" dirty="0"/>
              <a:t> </a:t>
            </a:r>
            <a:r>
              <a:rPr lang="tr-TR" altLang="tr-TR" b="1" dirty="0" err="1"/>
              <a:t>Measure</a:t>
            </a:r>
            <a:r>
              <a:rPr lang="en-US" altLang="tr-TR"/>
              <a:t>: </a:t>
            </a:r>
            <a:endParaRPr lang="en-US" altLang="tr-TR" smtClean="0"/>
          </a:p>
          <a:p>
            <a:pPr lvl="1">
              <a:lnSpc>
                <a:spcPct val="120000"/>
              </a:lnSpc>
            </a:pPr>
            <a:r>
              <a:rPr lang="en-US" altLang="tr-TR" smtClean="0"/>
              <a:t>Maintain </a:t>
            </a:r>
            <a:r>
              <a:rPr lang="en-US" altLang="tr-TR" dirty="0"/>
              <a:t>safety, reach destination, maximize profits (fuel, tire wear), obey laws, provide passenger comfort, …</a:t>
            </a:r>
          </a:p>
          <a:p>
            <a:pPr>
              <a:lnSpc>
                <a:spcPct val="120000"/>
              </a:lnSpc>
            </a:pPr>
            <a:r>
              <a:rPr lang="en-US" altLang="tr-TR" b="1" dirty="0" smtClean="0"/>
              <a:t>Environment</a:t>
            </a:r>
            <a:r>
              <a:rPr lang="en-US" altLang="tr-TR"/>
              <a:t>: </a:t>
            </a:r>
            <a:endParaRPr lang="en-US" altLang="tr-TR" smtClean="0"/>
          </a:p>
          <a:p>
            <a:pPr lvl="1">
              <a:lnSpc>
                <a:spcPct val="120000"/>
              </a:lnSpc>
            </a:pPr>
            <a:r>
              <a:rPr lang="en-US" altLang="tr-TR" smtClean="0"/>
              <a:t>urban </a:t>
            </a:r>
            <a:r>
              <a:rPr lang="en-US" altLang="tr-TR" dirty="0"/>
              <a:t>streets, freeways, traffic, pedestrians, weather, customers, </a:t>
            </a:r>
            <a:r>
              <a:rPr lang="en-US" altLang="tr-TR" dirty="0" smtClean="0"/>
              <a:t>…</a:t>
            </a:r>
            <a:endParaRPr lang="en-US" altLang="tr-TR" dirty="0"/>
          </a:p>
          <a:p>
            <a:pPr>
              <a:lnSpc>
                <a:spcPct val="120000"/>
              </a:lnSpc>
            </a:pPr>
            <a:r>
              <a:rPr lang="en-US" altLang="tr-TR" b="1" dirty="0"/>
              <a:t>Actions</a:t>
            </a:r>
            <a:r>
              <a:rPr lang="en-US" altLang="tr-TR"/>
              <a:t>: </a:t>
            </a:r>
            <a:endParaRPr lang="en-US" altLang="tr-TR" smtClean="0"/>
          </a:p>
          <a:p>
            <a:pPr lvl="1">
              <a:lnSpc>
                <a:spcPct val="120000"/>
              </a:lnSpc>
            </a:pPr>
            <a:r>
              <a:rPr lang="en-US" altLang="tr-TR" smtClean="0"/>
              <a:t>Steer</a:t>
            </a:r>
            <a:r>
              <a:rPr lang="en-US" altLang="tr-TR" dirty="0"/>
              <a:t>, accelerate, brake, horn</a:t>
            </a:r>
            <a:r>
              <a:rPr lang="en-US" altLang="tr-TR"/>
              <a:t>, </a:t>
            </a:r>
            <a:r>
              <a:rPr lang="en-US" altLang="tr-TR" smtClean="0"/>
              <a:t>speaker, display</a:t>
            </a:r>
            <a:r>
              <a:rPr lang="en-US" altLang="tr-TR" dirty="0"/>
              <a:t>, </a:t>
            </a:r>
            <a:r>
              <a:rPr lang="en-US" altLang="tr-TR" dirty="0" smtClean="0"/>
              <a:t>…</a:t>
            </a:r>
            <a:endParaRPr lang="tr-TR" altLang="tr-TR" dirty="0" smtClean="0"/>
          </a:p>
          <a:p>
            <a:pPr>
              <a:lnSpc>
                <a:spcPct val="120000"/>
              </a:lnSpc>
            </a:pPr>
            <a:r>
              <a:rPr lang="tr-TR" altLang="tr-TR" b="1" dirty="0" err="1" smtClean="0"/>
              <a:t>Sensors</a:t>
            </a:r>
            <a:r>
              <a:rPr lang="en-US" altLang="tr-TR" smtClean="0"/>
              <a:t>: </a:t>
            </a:r>
          </a:p>
          <a:p>
            <a:pPr lvl="1">
              <a:lnSpc>
                <a:spcPct val="120000"/>
              </a:lnSpc>
            </a:pPr>
            <a:r>
              <a:rPr lang="en-US" altLang="tr-TR" smtClean="0"/>
              <a:t>Video</a:t>
            </a:r>
            <a:r>
              <a:rPr lang="en-US" altLang="tr-TR" dirty="0"/>
              <a:t>, sonar, speedometer, odometer, engine sensors, keyboard input, microphone, GPS, …</a:t>
            </a:r>
            <a:endParaRPr lang="tr-TR" altLang="tr-TR" dirty="0"/>
          </a:p>
          <a:p>
            <a:pPr>
              <a:lnSpc>
                <a:spcPct val="120000"/>
              </a:lnSpc>
            </a:pPr>
            <a:endParaRPr lang="en-US" altLang="tr-TR" dirty="0"/>
          </a:p>
          <a:p>
            <a:pPr>
              <a:lnSpc>
                <a:spcPct val="120000"/>
              </a:lnSpc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2290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Interactive English </a:t>
            </a:r>
            <a:r>
              <a:rPr lang="tr-TR" dirty="0" err="1"/>
              <a:t>T</a:t>
            </a:r>
            <a:r>
              <a:rPr lang="tr-TR" dirty="0" err="1" smtClean="0"/>
              <a:t>utor</a:t>
            </a:r>
            <a:r>
              <a:rPr lang="tr-TR" dirty="0" smtClean="0"/>
              <a:t> Agent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 err="1"/>
              <a:t>Performance</a:t>
            </a:r>
            <a:r>
              <a:rPr lang="tr-TR" b="1" dirty="0"/>
              <a:t> </a:t>
            </a:r>
            <a:r>
              <a:rPr lang="tr-TR" b="1" dirty="0" err="1"/>
              <a:t>measure</a:t>
            </a:r>
            <a:r>
              <a:rPr lang="tr-TR" b="1"/>
              <a:t>: </a:t>
            </a:r>
            <a:endParaRPr lang="en-US" b="1" smtClean="0"/>
          </a:p>
          <a:p>
            <a:pPr lvl="1"/>
            <a:r>
              <a:rPr lang="tr-TR" smtClean="0"/>
              <a:t>Maximize student</a:t>
            </a:r>
            <a:r>
              <a:rPr lang="en-US" smtClean="0"/>
              <a:t>s</a:t>
            </a:r>
            <a:r>
              <a:rPr lang="tr-TR" smtClean="0"/>
              <a:t>' </a:t>
            </a:r>
            <a:r>
              <a:rPr lang="tr-TR" dirty="0" err="1" smtClean="0"/>
              <a:t>score</a:t>
            </a:r>
            <a:r>
              <a:rPr lang="tr-TR" dirty="0" smtClean="0"/>
              <a:t> </a:t>
            </a:r>
            <a:r>
              <a:rPr lang="tr-TR" dirty="0"/>
              <a:t>on test</a:t>
            </a:r>
          </a:p>
          <a:p>
            <a:r>
              <a:rPr lang="tr-TR" b="1" dirty="0"/>
              <a:t>Environment</a:t>
            </a:r>
            <a:r>
              <a:rPr lang="tr-TR" b="1"/>
              <a:t>: </a:t>
            </a:r>
            <a:endParaRPr lang="en-US" b="1" smtClean="0"/>
          </a:p>
          <a:p>
            <a:pPr lvl="1"/>
            <a:r>
              <a:rPr lang="tr-TR" smtClean="0"/>
              <a:t>Set </a:t>
            </a:r>
            <a:r>
              <a:rPr lang="tr-TR" dirty="0"/>
              <a:t>of </a:t>
            </a:r>
            <a:r>
              <a:rPr lang="tr-TR" dirty="0" err="1"/>
              <a:t>students</a:t>
            </a:r>
            <a:endParaRPr lang="tr-TR" dirty="0"/>
          </a:p>
          <a:p>
            <a:r>
              <a:rPr lang="tr-TR" b="1" dirty="0" err="1"/>
              <a:t>Actuators</a:t>
            </a:r>
            <a:r>
              <a:rPr lang="tr-TR" b="1"/>
              <a:t>: </a:t>
            </a:r>
            <a:endParaRPr lang="en-US" b="1" smtClean="0"/>
          </a:p>
          <a:p>
            <a:pPr lvl="1"/>
            <a:r>
              <a:rPr lang="tr-TR" smtClean="0"/>
              <a:t>Screen display</a:t>
            </a:r>
            <a:r>
              <a:rPr lang="en-US" smtClean="0"/>
              <a:t>, speaker</a:t>
            </a:r>
            <a:r>
              <a:rPr lang="tr-TR" smtClean="0"/>
              <a:t> </a:t>
            </a:r>
          </a:p>
          <a:p>
            <a:pPr lvl="2"/>
            <a:r>
              <a:rPr lang="tr-TR" smtClean="0"/>
              <a:t>exercises, suggestions, corrections</a:t>
            </a:r>
          </a:p>
          <a:p>
            <a:r>
              <a:rPr lang="tr-TR" b="1"/>
              <a:t>Sensors: </a:t>
            </a:r>
            <a:endParaRPr lang="en-US" b="1" smtClean="0"/>
          </a:p>
          <a:p>
            <a:pPr lvl="1"/>
            <a:r>
              <a:rPr lang="tr-TR" smtClean="0"/>
              <a:t>Keyboard</a:t>
            </a:r>
            <a:r>
              <a:rPr lang="en-US" smtClean="0"/>
              <a:t>, mouse, microphone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370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10185</TotalTime>
  <Words>3063</Words>
  <Application>Microsoft Office PowerPoint</Application>
  <PresentationFormat>Ekran Gösterisi (4:3)</PresentationFormat>
  <Paragraphs>374</Paragraphs>
  <Slides>29</Slides>
  <Notes>21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29</vt:i4>
      </vt:variant>
    </vt:vector>
  </HeadingPairs>
  <TitlesOfParts>
    <vt:vector size="38" baseType="lpstr">
      <vt:lpstr>ＭＳ Ｐゴシック</vt:lpstr>
      <vt:lpstr>ＭＳ Ｐゴシック</vt:lpstr>
      <vt:lpstr>Arial</vt:lpstr>
      <vt:lpstr>Calibri</vt:lpstr>
      <vt:lpstr>Cambria Math</vt:lpstr>
      <vt:lpstr>Gill Sans</vt:lpstr>
      <vt:lpstr>Wingdings</vt:lpstr>
      <vt:lpstr>Ofis Teması</vt:lpstr>
      <vt:lpstr>Photo Editor Photo</vt:lpstr>
      <vt:lpstr>BMB5116  ARTIFICIAL INTELLIGENCE THEORY</vt:lpstr>
      <vt:lpstr>Agent</vt:lpstr>
      <vt:lpstr>Agent Function</vt:lpstr>
      <vt:lpstr>Rational Agent</vt:lpstr>
      <vt:lpstr>Rational Agent</vt:lpstr>
      <vt:lpstr>Vacuum Cleaner World</vt:lpstr>
      <vt:lpstr>PEAS</vt:lpstr>
      <vt:lpstr>Automated Taxi Driving Agent</vt:lpstr>
      <vt:lpstr>Interactive English Tutor Agent</vt:lpstr>
      <vt:lpstr>PEAS: Examples</vt:lpstr>
      <vt:lpstr>Agent Characteristics</vt:lpstr>
      <vt:lpstr>Environment Types (I)</vt:lpstr>
      <vt:lpstr>Environment Types (II)</vt:lpstr>
      <vt:lpstr>Environment Types: Examples</vt:lpstr>
      <vt:lpstr>Agent Types</vt:lpstr>
      <vt:lpstr>Simple Reflex Agents</vt:lpstr>
      <vt:lpstr>Simple Reflex Agents</vt:lpstr>
      <vt:lpstr>Vacuum Cleaner World</vt:lpstr>
      <vt:lpstr>Table-Driven Agent</vt:lpstr>
      <vt:lpstr>Model-Based Reflex Agents</vt:lpstr>
      <vt:lpstr>Model-Based Reflex Agents</vt:lpstr>
      <vt:lpstr>Goal-Based Agents</vt:lpstr>
      <vt:lpstr>Utility-Based Agents</vt:lpstr>
      <vt:lpstr>Learning Agents</vt:lpstr>
      <vt:lpstr>Reflex Agents</vt:lpstr>
      <vt:lpstr>Goal Based Agents</vt:lpstr>
      <vt:lpstr>Agent Architectures</vt:lpstr>
      <vt:lpstr>Agents Development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BMB5116  ARTIFICIAL INTELLIGENCE THEORY</dc:title>
  <dc:creator>cnr</dc:creator>
  <cp:lastModifiedBy>Ceydanur Öztürk</cp:lastModifiedBy>
  <cp:revision>161</cp:revision>
  <dcterms:created xsi:type="dcterms:W3CDTF">2017-11-22T10:17:48Z</dcterms:created>
  <dcterms:modified xsi:type="dcterms:W3CDTF">2024-10-05T08:21:37Z</dcterms:modified>
</cp:coreProperties>
</file>