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46" r:id="rId2"/>
    <p:sldId id="502" r:id="rId3"/>
    <p:sldId id="503" r:id="rId4"/>
    <p:sldId id="504" r:id="rId5"/>
    <p:sldId id="506" r:id="rId6"/>
    <p:sldId id="416" r:id="rId7"/>
    <p:sldId id="505" r:id="rId8"/>
    <p:sldId id="361" r:id="rId9"/>
    <p:sldId id="362" r:id="rId10"/>
    <p:sldId id="369" r:id="rId11"/>
    <p:sldId id="371" r:id="rId12"/>
    <p:sldId id="372" r:id="rId13"/>
    <p:sldId id="373" r:id="rId14"/>
    <p:sldId id="354" r:id="rId15"/>
    <p:sldId id="364" r:id="rId16"/>
    <p:sldId id="365" r:id="rId17"/>
    <p:sldId id="366" r:id="rId18"/>
    <p:sldId id="367" r:id="rId19"/>
    <p:sldId id="524" r:id="rId20"/>
    <p:sldId id="375" r:id="rId21"/>
    <p:sldId id="376" r:id="rId22"/>
    <p:sldId id="541" r:id="rId23"/>
    <p:sldId id="542" r:id="rId24"/>
    <p:sldId id="540" r:id="rId25"/>
    <p:sldId id="543" r:id="rId26"/>
    <p:sldId id="544" r:id="rId27"/>
    <p:sldId id="545" r:id="rId28"/>
    <p:sldId id="539" r:id="rId29"/>
    <p:sldId id="484" r:id="rId30"/>
    <p:sldId id="485" r:id="rId31"/>
    <p:sldId id="486" r:id="rId32"/>
    <p:sldId id="487" r:id="rId33"/>
    <p:sldId id="490" r:id="rId34"/>
    <p:sldId id="489" r:id="rId35"/>
    <p:sldId id="409" r:id="rId36"/>
    <p:sldId id="404" r:id="rId37"/>
    <p:sldId id="405" r:id="rId38"/>
    <p:sldId id="406" r:id="rId39"/>
    <p:sldId id="407" r:id="rId40"/>
    <p:sldId id="525" r:id="rId41"/>
    <p:sldId id="531" r:id="rId42"/>
    <p:sldId id="526" r:id="rId43"/>
    <p:sldId id="532" r:id="rId44"/>
    <p:sldId id="533" r:id="rId45"/>
    <p:sldId id="527" r:id="rId46"/>
    <p:sldId id="501" r:id="rId4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3582" autoAdjust="0"/>
  </p:normalViewPr>
  <p:slideViewPr>
    <p:cSldViewPr>
      <p:cViewPr varScale="1">
        <p:scale>
          <a:sx n="69" d="100"/>
          <a:sy n="69" d="100"/>
        </p:scale>
        <p:origin x="181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6AD4-FA3B-4BBE-8CC4-51DEFAC11352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989BD-54C4-4669-870D-1E0819B0B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69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4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D46876-8A99-4945-956E-7006F7FA55DB}" type="slidenum">
              <a:rPr lang="en-US" altLang="tr-TR" sz="1200"/>
              <a:pPr eaLnBrk="1" hangingPunct="1"/>
              <a:t>26</a:t>
            </a:fld>
            <a:endParaRPr lang="en-US" altLang="tr-TR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298220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A82520A-4752-4925-A159-54914A8DA881}" type="slidenum">
              <a:rPr lang="en-US" altLang="tr-TR" sz="1200"/>
              <a:pPr eaLnBrk="1" hangingPunct="1"/>
              <a:t>28</a:t>
            </a:fld>
            <a:endParaRPr lang="en-US" altLang="tr-TR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237185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3CC01D-5DDB-41BA-AE3F-7AEFA62B1089}" type="slidenum">
              <a:rPr lang="en-US" altLang="tr-TR" sz="1200"/>
              <a:pPr eaLnBrk="1" hangingPunct="1"/>
              <a:t>30</a:t>
            </a:fld>
            <a:endParaRPr lang="en-US" altLang="tr-TR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754821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3CC01D-5DDB-41BA-AE3F-7AEFA62B1089}" type="slidenum">
              <a:rPr lang="en-US" altLang="tr-TR" sz="1200"/>
              <a:pPr eaLnBrk="1" hangingPunct="1"/>
              <a:t>32</a:t>
            </a:fld>
            <a:endParaRPr lang="en-US" altLang="tr-TR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025547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065B0B-8252-444E-B66F-CCB519A561EA}" type="slidenum">
              <a:rPr lang="en-US" altLang="tr-TR" sz="1200"/>
              <a:pPr eaLnBrk="1" hangingPunct="1"/>
              <a:t>33</a:t>
            </a:fld>
            <a:endParaRPr lang="en-US" altLang="tr-TR" sz="1200"/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088777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065B0B-8252-444E-B66F-CCB519A561EA}" type="slidenum">
              <a:rPr lang="en-US" altLang="tr-TR" sz="1200"/>
              <a:pPr eaLnBrk="1" hangingPunct="1"/>
              <a:t>34</a:t>
            </a:fld>
            <a:endParaRPr lang="en-US" altLang="tr-TR" sz="1200"/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279552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88C9BA-BCF3-4065-AA40-B71FC81B31F6}" type="slidenum">
              <a:rPr lang="en-US" altLang="tr-TR" sz="1200"/>
              <a:pPr eaLnBrk="1" hangingPunct="1"/>
              <a:t>35</a:t>
            </a:fld>
            <a:endParaRPr lang="en-US" altLang="tr-T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816275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88C9BA-BCF3-4065-AA40-B71FC81B31F6}" type="slidenum">
              <a:rPr lang="en-US" altLang="tr-TR" sz="1200"/>
              <a:pPr eaLnBrk="1" hangingPunct="1"/>
              <a:t>36</a:t>
            </a:fld>
            <a:endParaRPr lang="en-US" altLang="tr-T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527275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A01A77-8336-4C33-A3BB-0060E73C034E}" type="slidenum">
              <a:rPr lang="en-US" altLang="tr-TR" sz="1200"/>
              <a:pPr eaLnBrk="1" hangingPunct="1"/>
              <a:t>37</a:t>
            </a:fld>
            <a:endParaRPr lang="en-US" altLang="tr-T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902894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A96542-0FC6-4DB5-A590-FF62DEDBA7F9}" type="slidenum">
              <a:rPr lang="en-US" altLang="tr-TR" sz="1200"/>
              <a:pPr eaLnBrk="1" hangingPunct="1"/>
              <a:t>38</a:t>
            </a:fld>
            <a:endParaRPr lang="en-US" altLang="tr-TR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268326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GL_FRONT: sol ve sağ görünüm için öndeki</a:t>
            </a:r>
            <a:r>
              <a:rPr lang="en-US" baseline="0" smtClean="0"/>
              <a:t> iki tamponu ifade eder.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GL_FRONT_AND_BACK:</a:t>
            </a:r>
            <a:r>
              <a:rPr lang="en-US" baseline="0" smtClean="0"/>
              <a:t>  Tüm tamponları ifade eder.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904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E4E56D-DBA1-4F95-ADAE-D021C5A8411C}" type="slidenum">
              <a:rPr lang="en-US" altLang="tr-TR" sz="1200"/>
              <a:pPr eaLnBrk="1" hangingPunct="1"/>
              <a:t>39</a:t>
            </a:fld>
            <a:endParaRPr lang="en-US" altLang="tr-T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694238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29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1388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TexImage* ve ReadPixels için Bölüm 3.7.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2020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Bölüm</a:t>
            </a:r>
            <a:r>
              <a:rPr lang="en-US" baseline="0" smtClean="0"/>
              <a:t> 3.8.16</a:t>
            </a:r>
          </a:p>
          <a:p>
            <a:pPr lvl="1"/>
            <a:r>
              <a:rPr lang="en-US" sz="1200" smtClean="0"/>
              <a:t>r  doku örnekleyicilere direkt olarak döner.</a:t>
            </a:r>
          </a:p>
          <a:p>
            <a:pPr lvl="1"/>
            <a:r>
              <a:rPr lang="en-US" sz="1200" smtClean="0"/>
              <a:t>OpenGL Gölgelendirici Dili 1.30 spesifikasyonu (r, r, r, 1) her zaman derinlik doku örnekleyiciler tarafından dönülecek şekilde değiştirilecektir.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7509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smtClean="0"/>
              <a:t>GLX ve WGL gibi pencere sistemi bağlama API’leri </a:t>
            </a:r>
          </a:p>
          <a:p>
            <a:pPr lvl="1"/>
            <a:r>
              <a:rPr lang="en-US" sz="1200" smtClean="0"/>
              <a:t>birikim tamponlarını içeren pencere ayarlarını açığa çıkarmamayı tercih edebilir</a:t>
            </a:r>
          </a:p>
          <a:p>
            <a:pPr lvl="1"/>
            <a:r>
              <a:rPr lang="en-US" sz="1200" smtClean="0"/>
              <a:t>veya bir GL bağlamına bağlanan varsayılan çerçeve tamponu birikim tamponlarını içerdiğinde bunları ihmal edebilir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117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105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7B587-C838-4B17-91B7-604559B97AA1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17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8F56F-0AB4-48AC-AAFC-CC3CC044D7BD}" type="slidenum">
              <a:rPr lang="en-US" altLang="tr-TR" sz="1200"/>
              <a:pPr eaLnBrk="1" hangingPunct="1"/>
              <a:t>14</a:t>
            </a:fld>
            <a:endParaRPr lang="en-US" altLang="tr-TR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8F56F-0AB4-48AC-AAFC-CC3CC044D7BD}" type="slidenum">
              <a:rPr lang="en-US" altLang="tr-TR" sz="1200"/>
              <a:pPr eaLnBrk="1" hangingPunct="1"/>
              <a:t>15</a:t>
            </a:fld>
            <a:endParaRPr lang="en-US" altLang="tr-TR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8F56F-0AB4-48AC-AAFC-CC3CC044D7BD}" type="slidenum">
              <a:rPr lang="en-US" altLang="tr-TR" sz="1200"/>
              <a:pPr eaLnBrk="1" hangingPunct="1"/>
              <a:t>16</a:t>
            </a:fld>
            <a:endParaRPr lang="en-US" altLang="tr-TR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8F56F-0AB4-48AC-AAFC-CC3CC044D7BD}" type="slidenum">
              <a:rPr lang="en-US" altLang="tr-TR" sz="1200"/>
              <a:pPr eaLnBrk="1" hangingPunct="1"/>
              <a:t>17</a:t>
            </a:fld>
            <a:endParaRPr lang="en-US" altLang="tr-TR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8F56F-0AB4-48AC-AAFC-CC3CC044D7BD}" type="slidenum">
              <a:rPr lang="en-US" altLang="tr-TR" sz="1200"/>
              <a:pPr eaLnBrk="1" hangingPunct="1"/>
              <a:t>18</a:t>
            </a:fld>
            <a:endParaRPr lang="en-US" altLang="tr-TR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7E7319-666C-4841-9E45-191157F8A906}" type="slidenum">
              <a:rPr lang="en-US" altLang="tr-TR" sz="1200"/>
              <a:pPr eaLnBrk="1" hangingPunct="1"/>
              <a:t>19</a:t>
            </a:fld>
            <a:endParaRPr lang="en-US" altLang="tr-TR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85499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9B203F-13D1-4F55-9BA5-97C201F30299}" type="slidenum">
              <a:rPr lang="en-US" altLang="tr-TR" sz="1200"/>
              <a:pPr eaLnBrk="1" hangingPunct="1"/>
              <a:t>25</a:t>
            </a:fld>
            <a:endParaRPr lang="en-US" altLang="tr-T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220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RENKLENDİRME </a:t>
            </a:r>
            <a:r>
              <a:rPr lang="tr-T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İNDEKSLEME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BMB </a:t>
            </a:r>
            <a:r>
              <a:rPr lang="tr-T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BİLGİSAYAR</a:t>
            </a:r>
            <a:r>
              <a:rPr lang="tr-TR" sz="3600" kern="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GRAFİKLERİ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83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OpenGL</a:t>
            </a:r>
            <a:r>
              <a:rPr lang="tr-TR" dirty="0" smtClean="0"/>
              <a:t> Renk </a:t>
            </a:r>
            <a:r>
              <a:rPr lang="tr-TR" dirty="0" err="1" smtClean="0"/>
              <a:t>Aradeğerlemesi</a:t>
            </a:r>
            <a:r>
              <a:rPr lang="tr-TR" dirty="0" smtClean="0"/>
              <a:t> (</a:t>
            </a:r>
            <a:r>
              <a:rPr lang="tr-TR" dirty="0" err="1" smtClean="0"/>
              <a:t>İnterpolasyon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600400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tr-TR" sz="3100" dirty="0" smtClean="0"/>
              <a:t>Renk </a:t>
            </a:r>
            <a:r>
              <a:rPr lang="tr-TR" sz="3100" dirty="0" err="1" smtClean="0"/>
              <a:t>interpolasyonu</a:t>
            </a:r>
            <a:r>
              <a:rPr lang="tr-TR" sz="3100" dirty="0" smtClean="0"/>
              <a:t> için</a:t>
            </a:r>
            <a:endParaRPr lang="tr-TR" sz="3100" dirty="0"/>
          </a:p>
          <a:p>
            <a:pPr marL="742950" lvl="2" indent="-342900">
              <a:lnSpc>
                <a:spcPct val="110000"/>
              </a:lnSpc>
            </a:pPr>
            <a:r>
              <a:rPr lang="tr-TR"/>
              <a:t>Çizdirirken her noktaya farklı bir renk </a:t>
            </a:r>
            <a:r>
              <a:rPr lang="en-US"/>
              <a:t>atanmalıdır</a:t>
            </a:r>
            <a:r>
              <a:rPr lang="tr-TR"/>
              <a:t>.</a:t>
            </a:r>
          </a:p>
          <a:p>
            <a:pPr marL="742950" lvl="2" indent="-342900">
              <a:lnSpc>
                <a:spcPct val="110000"/>
              </a:lnSpc>
            </a:pPr>
            <a:r>
              <a:rPr lang="tr-TR" smtClean="0"/>
              <a:t>glShadeModel(GL_SMOOTH</a:t>
            </a:r>
            <a:r>
              <a:rPr lang="tr-TR" dirty="0" smtClean="0"/>
              <a:t>);</a:t>
            </a:r>
          </a:p>
          <a:p>
            <a:pPr marL="1200150" lvl="3" indent="-342900">
              <a:lnSpc>
                <a:spcPct val="110000"/>
              </a:lnSpc>
            </a:pPr>
            <a:r>
              <a:rPr lang="tr-TR" dirty="0" smtClean="0"/>
              <a:t>GL_FLAT: varsayılan </a:t>
            </a:r>
            <a:r>
              <a:rPr lang="tr-TR" dirty="0" err="1" smtClean="0"/>
              <a:t>moddur</a:t>
            </a:r>
            <a:r>
              <a:rPr lang="tr-TR" dirty="0" smtClean="0"/>
              <a:t>. Mevcut renkte poligon dolar.</a:t>
            </a:r>
          </a:p>
          <a:p>
            <a:pPr marL="1200150" lvl="3" indent="-342900">
              <a:lnSpc>
                <a:spcPct val="110000"/>
              </a:lnSpc>
            </a:pPr>
            <a:r>
              <a:rPr lang="tr-TR" dirty="0" smtClean="0"/>
              <a:t>GL_SMOOTH: gölgelendirme </a:t>
            </a:r>
            <a:r>
              <a:rPr lang="tr-TR" dirty="0" err="1" smtClean="0"/>
              <a:t>modudur</a:t>
            </a:r>
            <a:r>
              <a:rPr lang="tr-TR" dirty="0" smtClean="0"/>
              <a:t>. Renk </a:t>
            </a:r>
            <a:r>
              <a:rPr lang="tr-TR" dirty="0" err="1" smtClean="0"/>
              <a:t>interpolasyonuyla</a:t>
            </a:r>
            <a:r>
              <a:rPr lang="tr-TR" dirty="0" smtClean="0"/>
              <a:t> </a:t>
            </a:r>
            <a:r>
              <a:rPr lang="tr-TR" smtClean="0"/>
              <a:t>poligon dolar</a:t>
            </a:r>
            <a:r>
              <a:rPr lang="en-US" smtClean="0"/>
              <a:t>.</a:t>
            </a:r>
          </a:p>
          <a:p>
            <a:pPr marL="1200150" lvl="3" indent="-342900">
              <a:lnSpc>
                <a:spcPct val="110000"/>
              </a:lnSpc>
            </a:pPr>
            <a:r>
              <a:rPr lang="en-US" smtClean="0"/>
              <a:t>Çekirdek </a:t>
            </a:r>
            <a:r>
              <a:rPr lang="en-US" smtClean="0"/>
              <a:t>profilde noktaların renklendirme durumuna göre ayarlanır.</a:t>
            </a:r>
            <a:endParaRPr lang="tr-TR" dirty="0"/>
          </a:p>
          <a:p>
            <a:pPr marL="742950" lvl="2" indent="-342900">
              <a:lnSpc>
                <a:spcPct val="110000"/>
              </a:lnSpc>
            </a:pPr>
            <a:r>
              <a:rPr lang="tr-TR" dirty="0"/>
              <a:t>GLUT_DEPTH ile derinlik tamponlarını kullanmak görüntü kalitesini </a:t>
            </a:r>
            <a:r>
              <a:rPr lang="tr-TR" dirty="0" smtClean="0"/>
              <a:t>arttırabilir.</a:t>
            </a:r>
            <a:endParaRPr lang="tr-TR" dirty="0"/>
          </a:p>
          <a:p>
            <a:pPr>
              <a:lnSpc>
                <a:spcPct val="110000"/>
              </a:lnSpc>
            </a:pPr>
            <a:endParaRPr lang="tr-T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157192"/>
            <a:ext cx="1512168" cy="155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OpenGL</a:t>
            </a:r>
            <a:r>
              <a:rPr lang="tr-TR" dirty="0"/>
              <a:t> Renk </a:t>
            </a:r>
            <a:r>
              <a:rPr lang="tr-TR" dirty="0" err="1"/>
              <a:t>Aradeğerlemesi</a:t>
            </a:r>
            <a:r>
              <a:rPr lang="tr-TR" dirty="0"/>
              <a:t> (</a:t>
            </a:r>
            <a:r>
              <a:rPr lang="tr-TR" dirty="0" err="1"/>
              <a:t>İnterpolasyon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 err="1" smtClean="0"/>
              <a:t>glShadeModel</a:t>
            </a:r>
            <a:r>
              <a:rPr lang="tr-TR" sz="2400" dirty="0" smtClean="0"/>
              <a:t>(GL_SMOOTH);</a:t>
            </a:r>
          </a:p>
          <a:p>
            <a:pPr marL="0" indent="0">
              <a:buNone/>
            </a:pPr>
            <a:r>
              <a:rPr lang="tr-TR" sz="2400" dirty="0" err="1" smtClean="0"/>
              <a:t>glBegin</a:t>
            </a:r>
            <a:r>
              <a:rPr lang="tr-TR" sz="2400" dirty="0" smtClean="0"/>
              <a:t>(GL_TRIANGLES);</a:t>
            </a:r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smtClean="0"/>
              <a:t>glColor3f(0.0, 0.0, 1.0);</a:t>
            </a:r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smtClean="0"/>
              <a:t>glVertex2i (50, 50);</a:t>
            </a:r>
          </a:p>
          <a:p>
            <a:pPr marL="0" indent="0">
              <a:buNone/>
            </a:pPr>
            <a:r>
              <a:rPr lang="tr-TR" sz="2400" dirty="0" smtClean="0"/>
              <a:t>	glColor3f(1.0</a:t>
            </a:r>
            <a:r>
              <a:rPr lang="tr-TR" sz="2400" dirty="0"/>
              <a:t>, 0.0, </a:t>
            </a:r>
            <a:r>
              <a:rPr lang="tr-TR" sz="2400" dirty="0" smtClean="0"/>
              <a:t>0.0</a:t>
            </a:r>
            <a:r>
              <a:rPr lang="tr-TR" sz="2400" dirty="0"/>
              <a:t>);</a:t>
            </a:r>
          </a:p>
          <a:p>
            <a:pPr marL="0" indent="0">
              <a:buNone/>
            </a:pPr>
            <a:r>
              <a:rPr lang="tr-TR" sz="2400" dirty="0"/>
              <a:t>	glVertex2i </a:t>
            </a:r>
            <a:r>
              <a:rPr lang="tr-TR" sz="2400" dirty="0" smtClean="0"/>
              <a:t>(150</a:t>
            </a:r>
            <a:r>
              <a:rPr lang="tr-TR" sz="2400" dirty="0"/>
              <a:t>, 50);</a:t>
            </a:r>
          </a:p>
          <a:p>
            <a:pPr marL="0" indent="0">
              <a:buNone/>
            </a:pPr>
            <a:r>
              <a:rPr lang="tr-TR" sz="2400" dirty="0" smtClean="0"/>
              <a:t>	</a:t>
            </a:r>
            <a:r>
              <a:rPr lang="tr-TR" sz="2400" dirty="0"/>
              <a:t>glColor3f(0.0, </a:t>
            </a:r>
            <a:r>
              <a:rPr lang="tr-TR" sz="2400" dirty="0" smtClean="0"/>
              <a:t>1.0</a:t>
            </a:r>
            <a:r>
              <a:rPr lang="tr-TR" sz="2400" dirty="0"/>
              <a:t>, </a:t>
            </a:r>
            <a:r>
              <a:rPr lang="tr-TR" sz="2400" dirty="0" smtClean="0"/>
              <a:t>0.0</a:t>
            </a:r>
            <a:r>
              <a:rPr lang="tr-TR" sz="2400" dirty="0"/>
              <a:t>);</a:t>
            </a:r>
          </a:p>
          <a:p>
            <a:pPr marL="0" indent="0">
              <a:buNone/>
            </a:pPr>
            <a:r>
              <a:rPr lang="tr-TR" sz="2400" dirty="0"/>
              <a:t>	glVertex2i </a:t>
            </a:r>
            <a:r>
              <a:rPr lang="tr-TR" sz="2400" dirty="0" smtClean="0"/>
              <a:t>(75, 150</a:t>
            </a:r>
            <a:r>
              <a:rPr lang="tr-TR" sz="2400" dirty="0"/>
              <a:t>);</a:t>
            </a:r>
          </a:p>
          <a:p>
            <a:pPr marL="0" indent="0">
              <a:buNone/>
            </a:pPr>
            <a:r>
              <a:rPr lang="tr-TR" sz="2400" dirty="0" err="1" smtClean="0"/>
              <a:t>glEnd</a:t>
            </a:r>
            <a:r>
              <a:rPr lang="tr-TR" sz="2400" dirty="0" smtClean="0"/>
              <a:t>();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798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Poligon </a:t>
            </a:r>
            <a:r>
              <a:rPr lang="tr-TR" dirty="0" err="1" smtClean="0"/>
              <a:t>Modu</a:t>
            </a:r>
            <a:r>
              <a:rPr lang="tr-TR" dirty="0" smtClean="0"/>
              <a:t> Ayarlama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err="1" smtClean="0"/>
              <a:t>glPolygonMode</a:t>
            </a:r>
            <a:r>
              <a:rPr lang="tr-TR" dirty="0" smtClean="0"/>
              <a:t>(</a:t>
            </a:r>
            <a:r>
              <a:rPr lang="tr-TR" dirty="0" err="1" smtClean="0"/>
              <a:t>face</a:t>
            </a:r>
            <a:r>
              <a:rPr lang="tr-TR" dirty="0" smtClean="0"/>
              <a:t>, </a:t>
            </a:r>
            <a:r>
              <a:rPr lang="tr-TR" dirty="0" err="1" smtClean="0"/>
              <a:t>displayMode</a:t>
            </a:r>
            <a:r>
              <a:rPr lang="tr-TR" dirty="0" smtClean="0"/>
              <a:t>);</a:t>
            </a:r>
          </a:p>
          <a:p>
            <a:pPr lvl="1">
              <a:lnSpc>
                <a:spcPct val="120000"/>
              </a:lnSpc>
            </a:pPr>
            <a:r>
              <a:rPr lang="tr-TR" dirty="0" err="1" smtClean="0"/>
              <a:t>face</a:t>
            </a:r>
            <a:r>
              <a:rPr lang="tr-TR" dirty="0" smtClean="0"/>
              <a:t>: GL_FRONT, GL_BACK, GL_FRONT_AND_BACK</a:t>
            </a:r>
          </a:p>
          <a:p>
            <a:pPr lvl="1">
              <a:lnSpc>
                <a:spcPct val="120000"/>
              </a:lnSpc>
            </a:pPr>
            <a:r>
              <a:rPr lang="tr-TR" dirty="0" err="1" smtClean="0"/>
              <a:t>displayMode</a:t>
            </a:r>
            <a:r>
              <a:rPr lang="tr-TR" dirty="0" smtClean="0"/>
              <a:t>: </a:t>
            </a:r>
          </a:p>
          <a:p>
            <a:pPr lvl="2">
              <a:lnSpc>
                <a:spcPct val="120000"/>
              </a:lnSpc>
            </a:pPr>
            <a:r>
              <a:rPr lang="tr-TR" dirty="0" smtClean="0"/>
              <a:t>GL_LINE: sadece poligon </a:t>
            </a:r>
            <a:r>
              <a:rPr lang="tr-TR" smtClean="0"/>
              <a:t>kenarları gösterilir</a:t>
            </a:r>
            <a:r>
              <a:rPr lang="en-US" smtClean="0"/>
              <a:t>.</a:t>
            </a:r>
            <a:endParaRPr lang="tr-TR" dirty="0" smtClean="0"/>
          </a:p>
          <a:p>
            <a:pPr lvl="2">
              <a:lnSpc>
                <a:spcPct val="120000"/>
              </a:lnSpc>
            </a:pPr>
            <a:r>
              <a:rPr lang="tr-TR" dirty="0" smtClean="0"/>
              <a:t>GL_POINT: sadece poligon </a:t>
            </a:r>
            <a:r>
              <a:rPr lang="tr-TR" smtClean="0"/>
              <a:t>noktaları gösterilir</a:t>
            </a:r>
            <a:r>
              <a:rPr lang="en-US" smtClean="0"/>
              <a:t>.</a:t>
            </a:r>
            <a:endParaRPr lang="tr-TR" dirty="0" smtClean="0"/>
          </a:p>
          <a:p>
            <a:pPr lvl="2">
              <a:lnSpc>
                <a:spcPct val="120000"/>
              </a:lnSpc>
            </a:pPr>
            <a:r>
              <a:rPr lang="tr-TR" dirty="0" smtClean="0"/>
              <a:t>GL_FILL: poligon doldurulur (</a:t>
            </a:r>
            <a:r>
              <a:rPr lang="tr-TR" smtClean="0"/>
              <a:t>varsayılan)</a:t>
            </a:r>
            <a:r>
              <a:rPr lang="en-US" smtClean="0"/>
              <a:t>.</a:t>
            </a:r>
            <a:endParaRPr lang="tr-TR" dirty="0" smtClean="0"/>
          </a:p>
          <a:p>
            <a:pPr>
              <a:lnSpc>
                <a:spcPct val="120000"/>
              </a:lnSpc>
            </a:pPr>
            <a:r>
              <a:rPr lang="tr-TR" dirty="0" smtClean="0"/>
              <a:t>Bir poligonun kenarları ayrı renkte poligonun içi ayrı renkte gösterilmek istenirse,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mtClean="0"/>
              <a:t>// 1. rengi belirle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tr-TR" smtClean="0"/>
              <a:t>//</a:t>
            </a:r>
            <a:r>
              <a:rPr lang="tr-TR" dirty="0" smtClean="0"/>
              <a:t>poligonu oluşturan </a:t>
            </a:r>
            <a:r>
              <a:rPr lang="tr-TR" smtClean="0"/>
              <a:t>fonksiyonu çağır</a:t>
            </a:r>
            <a:r>
              <a:rPr lang="en-US" smtClean="0"/>
              <a:t>.</a:t>
            </a:r>
            <a:endParaRPr lang="tr-TR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/>
              <a:t>// </a:t>
            </a:r>
            <a:r>
              <a:rPr lang="en-US" smtClean="0"/>
              <a:t>2. rengi </a:t>
            </a:r>
            <a:r>
              <a:rPr lang="en-US"/>
              <a:t>belirle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tr-TR" smtClean="0"/>
              <a:t>glPolygonMode(GL_FRONT</a:t>
            </a:r>
            <a:r>
              <a:rPr lang="tr-TR" dirty="0" smtClean="0"/>
              <a:t>, GL_LINE);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/>
              <a:t>//poligonu oluşturan </a:t>
            </a:r>
            <a:r>
              <a:rPr lang="tr-TR"/>
              <a:t>fonksiyonu </a:t>
            </a:r>
            <a:r>
              <a:rPr lang="tr-TR" smtClean="0"/>
              <a:t>çağır</a:t>
            </a:r>
            <a:r>
              <a:rPr lang="en-US" smtClean="0"/>
              <a:t>.</a:t>
            </a:r>
            <a:endParaRPr lang="tr-TR" dirty="0"/>
          </a:p>
          <a:p>
            <a:pPr marL="457200" lvl="1" indent="0">
              <a:lnSpc>
                <a:spcPct val="120000"/>
              </a:lnSpc>
              <a:buNone/>
            </a:pPr>
            <a:endParaRPr lang="tr-TR" dirty="0" smtClean="0"/>
          </a:p>
          <a:p>
            <a:pPr lvl="1">
              <a:lnSpc>
                <a:spcPct val="120000"/>
              </a:lnSpc>
            </a:pP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084168" y="4365104"/>
            <a:ext cx="237626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b="1" dirty="0" smtClean="0"/>
              <a:t>Kod parçası ne yapar?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96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Poligon </a:t>
            </a:r>
            <a:r>
              <a:rPr lang="tr-TR" dirty="0" err="1" smtClean="0"/>
              <a:t>Modu</a:t>
            </a:r>
            <a:r>
              <a:rPr lang="tr-TR" dirty="0" smtClean="0"/>
              <a:t> Ayarlama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400" dirty="0" smtClean="0"/>
              <a:t>Üç boyutta kenarların çiziminde dolum algoritmaları ve kenar çizme algoritmalarındaki hesaplama farklılıklarından dolayı kopukluklar oluşabilir.</a:t>
            </a:r>
          </a:p>
          <a:p>
            <a:r>
              <a:rPr lang="tr-TR" sz="2400" dirty="0" smtClean="0"/>
              <a:t>Dolum algoritmasının derinlik değerlerini kaydırmak bir çözüm olabilir.</a:t>
            </a:r>
          </a:p>
          <a:p>
            <a:pPr marL="457200" lvl="1" indent="0">
              <a:buNone/>
            </a:pPr>
            <a:r>
              <a:rPr lang="en-US" sz="2000" smtClean="0"/>
              <a:t>// rengi ayarla</a:t>
            </a:r>
            <a:endParaRPr lang="tr-TR" sz="2000" dirty="0" smtClean="0"/>
          </a:p>
          <a:p>
            <a:pPr marL="457200" lvl="1" indent="0">
              <a:buNone/>
            </a:pPr>
            <a:r>
              <a:rPr lang="tr-TR" sz="2000" dirty="0" err="1" smtClean="0"/>
              <a:t>glEnable</a:t>
            </a:r>
            <a:r>
              <a:rPr lang="tr-TR" sz="2000" dirty="0" smtClean="0"/>
              <a:t>(GL_POLYGON_OFFSET_FILL);</a:t>
            </a:r>
          </a:p>
          <a:p>
            <a:pPr marL="457200" lvl="1" indent="0">
              <a:buNone/>
            </a:pPr>
            <a:r>
              <a:rPr lang="tr-TR" sz="2000" dirty="0" smtClean="0"/>
              <a:t>faktor1 = 1.0; faktor2 = 1.0;</a:t>
            </a:r>
          </a:p>
          <a:p>
            <a:pPr marL="457200" lvl="1" indent="0">
              <a:buNone/>
            </a:pPr>
            <a:r>
              <a:rPr lang="tr-TR" sz="2000" dirty="0" err="1" smtClean="0"/>
              <a:t>glPolygonOffset</a:t>
            </a:r>
            <a:r>
              <a:rPr lang="tr-TR" sz="2000" dirty="0" smtClean="0"/>
              <a:t>(faktor1, faktor2);</a:t>
            </a:r>
          </a:p>
          <a:p>
            <a:pPr marL="457200" lvl="1" indent="0">
              <a:buNone/>
            </a:pPr>
            <a:r>
              <a:rPr lang="tr-TR" sz="2000" dirty="0" smtClean="0"/>
              <a:t>//poligonu oluşturan fonksiyonu çağır</a:t>
            </a:r>
          </a:p>
          <a:p>
            <a:pPr marL="457200" lvl="1" indent="0">
              <a:buNone/>
            </a:pPr>
            <a:r>
              <a:rPr lang="tr-TR" sz="2000" dirty="0" err="1" smtClean="0"/>
              <a:t>glDisable</a:t>
            </a:r>
            <a:r>
              <a:rPr lang="tr-TR" sz="2000" dirty="0" smtClean="0"/>
              <a:t>(GL_POLYGON_OFFSET_FILL);</a:t>
            </a:r>
          </a:p>
          <a:p>
            <a:pPr marL="457200" lvl="1" indent="0">
              <a:buNone/>
            </a:pPr>
            <a:r>
              <a:rPr lang="tr-TR" sz="2000" dirty="0" smtClean="0"/>
              <a:t>//kenarları farklı renkte çizdir</a:t>
            </a:r>
            <a:endParaRPr lang="tr-TR" sz="2000" dirty="0"/>
          </a:p>
          <a:p>
            <a:pPr marL="457200" lvl="1" indent="0">
              <a:buNone/>
            </a:pPr>
            <a:endParaRPr lang="tr-TR" sz="2000" dirty="0" smtClean="0"/>
          </a:p>
          <a:p>
            <a:pPr lvl="1"/>
            <a:endParaRPr lang="tr-T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/>
              <p:cNvSpPr txBox="1"/>
              <p:nvPr/>
            </p:nvSpPr>
            <p:spPr>
              <a:xfrm>
                <a:off x="5004048" y="4472245"/>
                <a:ext cx="3672408" cy="6463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tr-TR" altLang="tr-TR" b="1" dirty="0" smtClean="0"/>
                  <a:t>derinlikOffset = faktor1</a:t>
                </a:r>
                <a14:m>
                  <m:oMath xmlns:m="http://schemas.openxmlformats.org/officeDocument/2006/math">
                    <m:r>
                      <a:rPr lang="tr-TR" altLang="tr-TR" b="1" i="1" dirty="0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tr-TR" altLang="tr-TR" b="1" dirty="0" smtClean="0"/>
                  <a:t>maxEgim + 		faktor2</a:t>
                </a:r>
                <a14:m>
                  <m:oMath xmlns:m="http://schemas.openxmlformats.org/officeDocument/2006/math">
                    <m:r>
                      <a:rPr lang="tr-TR" altLang="tr-TR" b="1" i="1" dirty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tr-TR" altLang="tr-TR" b="1" dirty="0" smtClean="0"/>
                  <a:t>sabit</a:t>
                </a:r>
                <a:endParaRPr lang="tr-TR" dirty="0"/>
              </a:p>
            </p:txBody>
          </p:sp>
        </mc:Choice>
        <mc:Fallback xmlns=""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472245"/>
                <a:ext cx="367240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322" t="-3670" b="-11927"/>
                </a:stretch>
              </a:blip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8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Poligonlarla 3-B Nesne </a:t>
            </a:r>
            <a:r>
              <a:rPr lang="tr-TR" altLang="tr-TR" dirty="0" err="1" smtClean="0"/>
              <a:t>Çizdirimi</a:t>
            </a:r>
            <a:r>
              <a:rPr lang="tr-TR" altLang="tr-TR" dirty="0" smtClean="0"/>
              <a:t> 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960240"/>
            <a:ext cx="8507288" cy="1900808"/>
          </a:xfrm>
        </p:spPr>
        <p:txBody>
          <a:bodyPr>
            <a:normAutofit fontScale="77500" lnSpcReduction="20000"/>
          </a:bodyPr>
          <a:lstStyle/>
          <a:p>
            <a:r>
              <a:rPr lang="tr-TR" altLang="tr-TR" dirty="0" smtClean="0"/>
              <a:t>Kenar uzunluğu 1 olan bir küp.</a:t>
            </a:r>
          </a:p>
          <a:p>
            <a:r>
              <a:rPr lang="tr-TR" altLang="tr-TR" dirty="0" smtClean="0"/>
              <a:t>Tüm dörtkenar poligonlar ayrı ayrı çizdirilebilir.</a:t>
            </a:r>
          </a:p>
          <a:p>
            <a:r>
              <a:rPr lang="tr-TR" altLang="tr-TR" dirty="0" smtClean="0"/>
              <a:t>Nokta listeleri (</a:t>
            </a:r>
            <a:r>
              <a:rPr lang="tr-TR" altLang="tr-TR" dirty="0" err="1" smtClean="0"/>
              <a:t>vertex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lists</a:t>
            </a:r>
            <a:r>
              <a:rPr lang="tr-TR" altLang="tr-TR" dirty="0" smtClean="0"/>
              <a:t>) ile daha kolay çizdirilebilir.</a:t>
            </a:r>
          </a:p>
          <a:p>
            <a:r>
              <a:rPr lang="tr-TR" altLang="tr-TR" dirty="0" smtClean="0"/>
              <a:t>Noktaları renklendirmek için:</a:t>
            </a:r>
          </a:p>
          <a:p>
            <a:pPr lvl="1"/>
            <a:r>
              <a:rPr lang="tr-TR" altLang="tr-TR" dirty="0" smtClean="0"/>
              <a:t>Renk listeleri kullanılır.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429000"/>
            <a:ext cx="3030810" cy="309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6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Poligonlarla 3-B Nesne </a:t>
            </a:r>
            <a:r>
              <a:rPr lang="tr-TR" altLang="tr-TR" dirty="0" err="1" smtClean="0"/>
              <a:t>Çizdirimi</a:t>
            </a:r>
            <a:r>
              <a:rPr lang="tr-TR" altLang="tr-TR" dirty="0" smtClean="0"/>
              <a:t>: </a:t>
            </a:r>
            <a:br>
              <a:rPr lang="tr-TR" altLang="tr-TR" dirty="0" smtClean="0"/>
            </a:br>
            <a:r>
              <a:rPr lang="tr-TR" altLang="tr-TR" dirty="0" smtClean="0"/>
              <a:t>Yol I- Yüzeyleri Ayrı Ayrı Çizdirme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1125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altLang="tr-TR" b="1" dirty="0" err="1"/>
              <a:t>t</a:t>
            </a:r>
            <a:r>
              <a:rPr lang="tr-TR" altLang="tr-TR" b="1" dirty="0" err="1" smtClean="0"/>
              <a:t>ypedef</a:t>
            </a:r>
            <a:r>
              <a:rPr lang="tr-TR" altLang="tr-TR" dirty="0" smtClean="0"/>
              <a:t> </a:t>
            </a:r>
            <a:r>
              <a:rPr lang="tr-TR" altLang="tr-TR" b="1" dirty="0" err="1" smtClean="0"/>
              <a:t>GLint</a:t>
            </a:r>
            <a:r>
              <a:rPr lang="tr-TR" altLang="tr-TR" dirty="0" smtClean="0"/>
              <a:t> vertex3[3];</a:t>
            </a:r>
          </a:p>
          <a:p>
            <a:pPr marL="0" indent="0">
              <a:buNone/>
            </a:pPr>
            <a:r>
              <a:rPr lang="tr-TR" altLang="tr-TR" dirty="0" smtClean="0"/>
              <a:t>vertex3 </a:t>
            </a:r>
            <a:r>
              <a:rPr lang="tr-TR" altLang="tr-TR" dirty="0" err="1" smtClean="0"/>
              <a:t>pt</a:t>
            </a:r>
            <a:r>
              <a:rPr lang="tr-TR" altLang="tr-TR" dirty="0" smtClean="0"/>
              <a:t>[8] = {{0,0,0}, </a:t>
            </a:r>
            <a:r>
              <a:rPr lang="tr-TR" altLang="tr-TR" dirty="0"/>
              <a:t>{</a:t>
            </a:r>
            <a:r>
              <a:rPr lang="tr-TR" altLang="tr-TR" dirty="0" smtClean="0"/>
              <a:t>0,1,0</a:t>
            </a:r>
            <a:r>
              <a:rPr lang="tr-TR" altLang="tr-TR" dirty="0"/>
              <a:t>}, </a:t>
            </a:r>
            <a:r>
              <a:rPr lang="tr-TR" altLang="tr-TR" dirty="0" smtClean="0"/>
              <a:t>{1,0,0</a:t>
            </a:r>
            <a:r>
              <a:rPr lang="tr-TR" altLang="tr-TR" dirty="0"/>
              <a:t>}, </a:t>
            </a:r>
            <a:r>
              <a:rPr lang="tr-TR" altLang="tr-TR" dirty="0" smtClean="0"/>
              <a:t>{1,1,0</a:t>
            </a:r>
            <a:r>
              <a:rPr lang="tr-TR" altLang="tr-TR" dirty="0"/>
              <a:t>}, {</a:t>
            </a:r>
            <a:r>
              <a:rPr lang="tr-TR" altLang="tr-TR" dirty="0" smtClean="0"/>
              <a:t>0,0,1}, </a:t>
            </a:r>
            <a:r>
              <a:rPr lang="tr-TR" altLang="tr-TR" dirty="0"/>
              <a:t>{</a:t>
            </a:r>
            <a:r>
              <a:rPr lang="tr-TR" altLang="tr-TR" dirty="0" smtClean="0"/>
              <a:t>0,1,1}, {1,0,1}, {1,1,1}};</a:t>
            </a:r>
          </a:p>
          <a:p>
            <a:pPr marL="0" indent="0">
              <a:buNone/>
            </a:pPr>
            <a:r>
              <a:rPr lang="tr-TR" altLang="tr-TR" dirty="0" err="1" smtClean="0"/>
              <a:t>void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quad</a:t>
            </a:r>
            <a:r>
              <a:rPr lang="tr-TR" altLang="tr-TR" dirty="0" smtClean="0"/>
              <a:t>(</a:t>
            </a:r>
            <a:r>
              <a:rPr lang="tr-TR" altLang="tr-TR" dirty="0" err="1" smtClean="0"/>
              <a:t>GLint</a:t>
            </a:r>
            <a:r>
              <a:rPr lang="tr-TR" altLang="tr-TR" dirty="0" smtClean="0"/>
              <a:t> n1, GLint2 n2</a:t>
            </a:r>
            <a:r>
              <a:rPr lang="tr-TR" altLang="tr-TR" smtClean="0"/>
              <a:t>, G</a:t>
            </a:r>
            <a:r>
              <a:rPr lang="en-US" altLang="tr-TR" smtClean="0"/>
              <a:t>L</a:t>
            </a:r>
            <a:r>
              <a:rPr lang="tr-TR" altLang="tr-TR" smtClean="0"/>
              <a:t>int </a:t>
            </a:r>
            <a:r>
              <a:rPr lang="tr-TR" altLang="tr-TR" dirty="0" smtClean="0"/>
              <a:t>n3</a:t>
            </a:r>
            <a:r>
              <a:rPr lang="tr-TR" altLang="tr-TR" smtClean="0"/>
              <a:t>, G</a:t>
            </a:r>
            <a:r>
              <a:rPr lang="en-US" altLang="tr-TR" smtClean="0"/>
              <a:t>L</a:t>
            </a:r>
            <a:r>
              <a:rPr lang="tr-TR" altLang="tr-TR" smtClean="0"/>
              <a:t>int </a:t>
            </a:r>
            <a:r>
              <a:rPr lang="tr-TR" altLang="tr-TR" dirty="0" smtClean="0"/>
              <a:t>n4){</a:t>
            </a:r>
          </a:p>
          <a:p>
            <a:pPr marL="0" indent="0">
              <a:buNone/>
            </a:pPr>
            <a:r>
              <a:rPr lang="tr-TR" altLang="tr-TR" dirty="0" smtClean="0"/>
              <a:t>	</a:t>
            </a:r>
            <a:r>
              <a:rPr lang="tr-TR" altLang="tr-TR" dirty="0" err="1" smtClean="0"/>
              <a:t>glBegin</a:t>
            </a:r>
            <a:r>
              <a:rPr lang="tr-TR" altLang="tr-TR" dirty="0" smtClean="0"/>
              <a:t>(GL_QUADS);</a:t>
            </a:r>
          </a:p>
          <a:p>
            <a:pPr marL="0" indent="0">
              <a:buNone/>
            </a:pPr>
            <a:r>
              <a:rPr lang="tr-TR" altLang="tr-TR" dirty="0"/>
              <a:t>	</a:t>
            </a:r>
            <a:r>
              <a:rPr lang="tr-TR" altLang="tr-TR" dirty="0" smtClean="0"/>
              <a:t>	glVertex3iv(</a:t>
            </a:r>
            <a:r>
              <a:rPr lang="tr-TR" altLang="tr-TR" dirty="0" err="1" smtClean="0"/>
              <a:t>pt</a:t>
            </a:r>
            <a:r>
              <a:rPr lang="tr-TR" altLang="tr-TR" dirty="0" smtClean="0"/>
              <a:t>[n1]);</a:t>
            </a:r>
          </a:p>
          <a:p>
            <a:pPr marL="0" indent="0">
              <a:buNone/>
            </a:pPr>
            <a:r>
              <a:rPr lang="tr-TR" altLang="tr-TR" dirty="0" smtClean="0"/>
              <a:t>		glVertex3iv(</a:t>
            </a:r>
            <a:r>
              <a:rPr lang="tr-TR" altLang="tr-TR" dirty="0" err="1" smtClean="0"/>
              <a:t>pt</a:t>
            </a:r>
            <a:r>
              <a:rPr lang="tr-TR" altLang="tr-TR" dirty="0" smtClean="0"/>
              <a:t>[n2]);</a:t>
            </a:r>
          </a:p>
          <a:p>
            <a:pPr marL="0" indent="0">
              <a:buNone/>
            </a:pPr>
            <a:r>
              <a:rPr lang="tr-TR" altLang="tr-TR" dirty="0" smtClean="0"/>
              <a:t>		glVertex3iv(</a:t>
            </a:r>
            <a:r>
              <a:rPr lang="tr-TR" altLang="tr-TR" dirty="0" err="1" smtClean="0"/>
              <a:t>pt</a:t>
            </a:r>
            <a:r>
              <a:rPr lang="tr-TR" altLang="tr-TR" dirty="0" smtClean="0"/>
              <a:t>[n3]);</a:t>
            </a:r>
            <a:endParaRPr lang="tr-TR" altLang="tr-TR" dirty="0"/>
          </a:p>
          <a:p>
            <a:pPr marL="0" indent="0">
              <a:buNone/>
            </a:pPr>
            <a:r>
              <a:rPr lang="tr-TR" altLang="tr-TR" dirty="0" smtClean="0"/>
              <a:t>		glVertex3iv(</a:t>
            </a:r>
            <a:r>
              <a:rPr lang="tr-TR" altLang="tr-TR" dirty="0" err="1" smtClean="0"/>
              <a:t>pt</a:t>
            </a:r>
            <a:r>
              <a:rPr lang="tr-TR" altLang="tr-TR" dirty="0" smtClean="0"/>
              <a:t>[n4]);</a:t>
            </a:r>
          </a:p>
          <a:p>
            <a:pPr marL="0" indent="0">
              <a:buNone/>
            </a:pPr>
            <a:r>
              <a:rPr lang="tr-TR" altLang="tr-TR" dirty="0"/>
              <a:t>	</a:t>
            </a:r>
            <a:r>
              <a:rPr lang="tr-TR" altLang="tr-TR" dirty="0" err="1" smtClean="0"/>
              <a:t>glEnd</a:t>
            </a:r>
            <a:r>
              <a:rPr lang="tr-TR" altLang="tr-TR" dirty="0" smtClean="0"/>
              <a:t>();</a:t>
            </a:r>
            <a:endParaRPr lang="tr-TR" altLang="tr-TR" dirty="0"/>
          </a:p>
          <a:p>
            <a:pPr marL="0" indent="0">
              <a:buNone/>
            </a:pPr>
            <a:r>
              <a:rPr lang="tr-TR" altLang="tr-TR" dirty="0" smtClean="0"/>
              <a:t>} </a:t>
            </a:r>
          </a:p>
          <a:p>
            <a:pPr marL="0" indent="0">
              <a:buNone/>
            </a:pPr>
            <a:r>
              <a:rPr lang="tr-TR" altLang="tr-TR" dirty="0" err="1" smtClean="0"/>
              <a:t>void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cube</a:t>
            </a:r>
            <a:r>
              <a:rPr lang="tr-TR" altLang="tr-TR" dirty="0" smtClean="0"/>
              <a:t>(){</a:t>
            </a:r>
          </a:p>
          <a:p>
            <a:pPr marL="0" indent="0">
              <a:buNone/>
            </a:pPr>
            <a:r>
              <a:rPr lang="tr-TR" altLang="tr-TR" dirty="0" smtClean="0"/>
              <a:t>	</a:t>
            </a:r>
            <a:r>
              <a:rPr lang="tr-TR" altLang="tr-TR" dirty="0" err="1" smtClean="0"/>
              <a:t>quad</a:t>
            </a:r>
            <a:r>
              <a:rPr lang="tr-TR" altLang="tr-TR" dirty="0" smtClean="0"/>
              <a:t>(6,2,3,7);</a:t>
            </a:r>
          </a:p>
          <a:p>
            <a:pPr marL="0" indent="0">
              <a:buNone/>
            </a:pPr>
            <a:r>
              <a:rPr lang="tr-TR" altLang="tr-TR" dirty="0" smtClean="0"/>
              <a:t>	</a:t>
            </a:r>
            <a:r>
              <a:rPr lang="tr-TR" altLang="tr-TR" dirty="0" err="1" smtClean="0"/>
              <a:t>quad</a:t>
            </a:r>
            <a:r>
              <a:rPr lang="tr-TR" altLang="tr-TR" dirty="0" smtClean="0"/>
              <a:t>(5,1,0,4);</a:t>
            </a:r>
            <a:endParaRPr lang="tr-TR" altLang="tr-TR" dirty="0"/>
          </a:p>
          <a:p>
            <a:pPr marL="0" indent="0">
              <a:buNone/>
            </a:pPr>
            <a:r>
              <a:rPr lang="tr-TR" altLang="tr-TR" dirty="0" smtClean="0"/>
              <a:t>	</a:t>
            </a:r>
            <a:r>
              <a:rPr lang="tr-TR" altLang="tr-TR" dirty="0" err="1" smtClean="0"/>
              <a:t>quad</a:t>
            </a:r>
            <a:r>
              <a:rPr lang="tr-TR" altLang="tr-TR" dirty="0" smtClean="0"/>
              <a:t>(7,3,1,5);</a:t>
            </a:r>
            <a:endParaRPr lang="tr-TR" altLang="tr-TR" dirty="0"/>
          </a:p>
          <a:p>
            <a:pPr marL="0" indent="0">
              <a:buNone/>
            </a:pPr>
            <a:r>
              <a:rPr lang="tr-TR" altLang="tr-TR" dirty="0" smtClean="0"/>
              <a:t>	</a:t>
            </a:r>
            <a:r>
              <a:rPr lang="tr-TR" altLang="tr-TR" dirty="0" err="1" smtClean="0"/>
              <a:t>quad</a:t>
            </a:r>
            <a:r>
              <a:rPr lang="tr-TR" altLang="tr-TR" dirty="0" smtClean="0"/>
              <a:t>(4,0,2,6);</a:t>
            </a:r>
          </a:p>
          <a:p>
            <a:pPr marL="0" indent="0">
              <a:buNone/>
            </a:pPr>
            <a:r>
              <a:rPr lang="tr-TR" altLang="tr-TR" dirty="0" smtClean="0"/>
              <a:t>	</a:t>
            </a:r>
            <a:r>
              <a:rPr lang="tr-TR" altLang="tr-TR" dirty="0" err="1" smtClean="0"/>
              <a:t>quad</a:t>
            </a:r>
            <a:r>
              <a:rPr lang="tr-TR" altLang="tr-TR" dirty="0" smtClean="0"/>
              <a:t>(2,0,1,3);</a:t>
            </a:r>
            <a:endParaRPr lang="tr-TR" altLang="tr-TR" dirty="0"/>
          </a:p>
          <a:p>
            <a:pPr marL="0" indent="0">
              <a:buNone/>
            </a:pPr>
            <a:r>
              <a:rPr lang="tr-TR" altLang="tr-TR" dirty="0" smtClean="0"/>
              <a:t>	</a:t>
            </a:r>
            <a:r>
              <a:rPr lang="tr-TR" altLang="tr-TR" dirty="0" err="1" smtClean="0"/>
              <a:t>quad</a:t>
            </a:r>
            <a:r>
              <a:rPr lang="tr-TR" altLang="tr-TR" dirty="0" smtClean="0"/>
              <a:t>(7,5,4,6);</a:t>
            </a:r>
            <a:endParaRPr lang="tr-TR" altLang="tr-TR" dirty="0"/>
          </a:p>
          <a:p>
            <a:pPr marL="0" indent="0">
              <a:buNone/>
            </a:pPr>
            <a:r>
              <a:rPr lang="tr-TR" altLang="tr-TR" dirty="0" smtClean="0"/>
              <a:t>}</a:t>
            </a:r>
          </a:p>
          <a:p>
            <a:pPr marL="0" indent="0">
              <a:buNone/>
            </a:pPr>
            <a:endParaRPr lang="tr-TR" altLang="tr-T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73016"/>
            <a:ext cx="2736304" cy="279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5436096" y="2492896"/>
            <a:ext cx="338437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dirty="0" smtClean="0"/>
              <a:t>Renk gibi diğer özelliklerin de değişeceği düşünülürse çok sayıda fonksiyon çağrımı gerekir.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6814601" y="5085184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0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814601" y="3789040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1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8100392" y="5028759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2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8100392" y="3942928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3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089557" y="5644313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4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089557" y="4391075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5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7596336" y="5775896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6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7660338" y="4401461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7</a:t>
            </a:r>
            <a:endParaRPr lang="tr-T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5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tr-TR" altLang="tr-TR" sz="3600" dirty="0" smtClean="0"/>
              <a:t>Poligonlarla 3-B Nesne </a:t>
            </a:r>
            <a:r>
              <a:rPr lang="tr-TR" altLang="tr-TR" sz="3600" dirty="0" err="1" smtClean="0"/>
              <a:t>Çizdirimi</a:t>
            </a:r>
            <a:r>
              <a:rPr lang="tr-TR" altLang="tr-TR" sz="3600" dirty="0" smtClean="0"/>
              <a:t>: </a:t>
            </a:r>
            <a:br>
              <a:rPr lang="tr-TR" altLang="tr-TR" sz="3600" dirty="0" smtClean="0"/>
            </a:br>
            <a:r>
              <a:rPr lang="tr-TR" altLang="tr-TR" sz="3600" dirty="0" smtClean="0"/>
              <a:t>Yol II- Nokta Dizileri (</a:t>
            </a:r>
            <a:r>
              <a:rPr lang="tr-TR" altLang="tr-TR" sz="3600" dirty="0" err="1" smtClean="0"/>
              <a:t>Vertex</a:t>
            </a:r>
            <a:r>
              <a:rPr lang="tr-TR" altLang="tr-TR" sz="3600" dirty="0" smtClean="0"/>
              <a:t> </a:t>
            </a:r>
            <a:r>
              <a:rPr lang="tr-TR" altLang="tr-TR" sz="3600" dirty="0" err="1" smtClean="0"/>
              <a:t>Lists</a:t>
            </a:r>
            <a:r>
              <a:rPr lang="tr-TR" altLang="tr-TR" sz="3600" dirty="0" smtClean="0"/>
              <a:t>) Kullanma</a:t>
            </a:r>
            <a:endParaRPr lang="en-US" altLang="tr-TR" sz="3600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86047" y="1844824"/>
            <a:ext cx="5554960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altLang="tr-TR" sz="2000" dirty="0" err="1"/>
              <a:t>t</a:t>
            </a:r>
            <a:r>
              <a:rPr lang="tr-TR" altLang="tr-TR" sz="2000" dirty="0" err="1" smtClean="0"/>
              <a:t>ypedef</a:t>
            </a:r>
            <a:r>
              <a:rPr lang="tr-TR" altLang="tr-TR" sz="2000" dirty="0" smtClean="0"/>
              <a:t> </a:t>
            </a:r>
            <a:r>
              <a:rPr lang="tr-TR" altLang="tr-TR" sz="2000" dirty="0" err="1" smtClean="0"/>
              <a:t>GLint</a:t>
            </a:r>
            <a:r>
              <a:rPr lang="tr-TR" altLang="tr-TR" sz="2000" dirty="0" smtClean="0"/>
              <a:t> vertex3[3];</a:t>
            </a:r>
          </a:p>
          <a:p>
            <a:pPr marL="0" indent="0">
              <a:buNone/>
            </a:pPr>
            <a:r>
              <a:rPr lang="tr-TR" altLang="tr-TR" sz="2000" dirty="0" smtClean="0"/>
              <a:t>vertex3 </a:t>
            </a:r>
            <a:r>
              <a:rPr lang="tr-TR" altLang="tr-TR" sz="2000" dirty="0" err="1" smtClean="0"/>
              <a:t>pt</a:t>
            </a:r>
            <a:r>
              <a:rPr lang="tr-TR" altLang="tr-TR" sz="2000" dirty="0" smtClean="0"/>
              <a:t>[8] = {{0,0,0}, </a:t>
            </a:r>
            <a:r>
              <a:rPr lang="tr-TR" altLang="tr-TR" sz="2000" dirty="0"/>
              <a:t>{</a:t>
            </a:r>
            <a:r>
              <a:rPr lang="tr-TR" altLang="tr-TR" sz="2000" dirty="0" smtClean="0"/>
              <a:t>0,1,0</a:t>
            </a:r>
            <a:r>
              <a:rPr lang="tr-TR" altLang="tr-TR" sz="2000" dirty="0"/>
              <a:t>}, </a:t>
            </a:r>
            <a:r>
              <a:rPr lang="tr-TR" altLang="tr-TR" sz="2000" dirty="0" smtClean="0"/>
              <a:t>{1,0,0</a:t>
            </a:r>
            <a:r>
              <a:rPr lang="tr-TR" altLang="tr-TR" sz="2000" dirty="0"/>
              <a:t>}, </a:t>
            </a:r>
            <a:r>
              <a:rPr lang="tr-TR" altLang="tr-TR" sz="2000" dirty="0" smtClean="0"/>
              <a:t>{1,1,0</a:t>
            </a:r>
            <a:r>
              <a:rPr lang="tr-TR" altLang="tr-TR" sz="2000" dirty="0"/>
              <a:t>}, {</a:t>
            </a:r>
            <a:r>
              <a:rPr lang="tr-TR" altLang="tr-TR" sz="2000" dirty="0" smtClean="0"/>
              <a:t>0,0,1}, </a:t>
            </a:r>
            <a:r>
              <a:rPr lang="tr-TR" altLang="tr-TR" sz="2000" dirty="0"/>
              <a:t>{</a:t>
            </a:r>
            <a:r>
              <a:rPr lang="tr-TR" altLang="tr-TR" sz="2000" dirty="0" smtClean="0"/>
              <a:t>0,1,1}, {1,0,1}, {1,1,1}};</a:t>
            </a:r>
          </a:p>
          <a:p>
            <a:pPr marL="0" indent="0">
              <a:buNone/>
            </a:pPr>
            <a:r>
              <a:rPr lang="tr-TR" altLang="tr-TR" sz="2000" dirty="0" err="1" smtClean="0"/>
              <a:t>glEnableClientState</a:t>
            </a:r>
            <a:r>
              <a:rPr lang="tr-TR" altLang="tr-TR" sz="2000" dirty="0" smtClean="0"/>
              <a:t>(GL_VERTEX_ARRAY);</a:t>
            </a:r>
          </a:p>
          <a:p>
            <a:pPr marL="0" indent="0">
              <a:buNone/>
            </a:pPr>
            <a:r>
              <a:rPr lang="tr-TR" altLang="tr-TR" sz="2000" dirty="0" err="1" smtClean="0"/>
              <a:t>glVertexPointer</a:t>
            </a:r>
            <a:r>
              <a:rPr lang="tr-TR" altLang="tr-TR" sz="2000" dirty="0" smtClean="0"/>
              <a:t>(3, GL_INT, 0, </a:t>
            </a:r>
            <a:r>
              <a:rPr lang="tr-TR" altLang="tr-TR" sz="2000" dirty="0" err="1" smtClean="0"/>
              <a:t>pt</a:t>
            </a:r>
            <a:r>
              <a:rPr lang="tr-TR" altLang="tr-TR" sz="2000" dirty="0" smtClean="0"/>
              <a:t>);</a:t>
            </a:r>
          </a:p>
          <a:p>
            <a:pPr marL="0" indent="0">
              <a:buNone/>
            </a:pPr>
            <a:r>
              <a:rPr lang="tr-TR" altLang="tr-TR" sz="2000" smtClean="0"/>
              <a:t>G</a:t>
            </a:r>
            <a:r>
              <a:rPr lang="en-US" altLang="tr-TR" sz="2000" smtClean="0"/>
              <a:t>L</a:t>
            </a:r>
            <a:r>
              <a:rPr lang="tr-TR" altLang="tr-TR" sz="2000" smtClean="0"/>
              <a:t>ubyte </a:t>
            </a:r>
            <a:r>
              <a:rPr lang="tr-TR" altLang="tr-TR" sz="2000" dirty="0" err="1" smtClean="0"/>
              <a:t>vertIndex</a:t>
            </a:r>
            <a:r>
              <a:rPr lang="tr-TR" altLang="tr-TR" sz="2000" dirty="0" smtClean="0"/>
              <a:t> []={6,2,3,7,5,1,0,4,7,3,1, </a:t>
            </a:r>
            <a:r>
              <a:rPr lang="tr-TR" altLang="tr-TR" sz="2000" smtClean="0"/>
              <a:t>5,4,0,2,6,2,0,1,3,7,5,4,6}</a:t>
            </a:r>
            <a:r>
              <a:rPr lang="en-US" altLang="tr-TR" sz="2000" smtClean="0"/>
              <a:t>;</a:t>
            </a:r>
            <a:endParaRPr lang="tr-TR" altLang="tr-TR" sz="2000" dirty="0" smtClean="0"/>
          </a:p>
          <a:p>
            <a:pPr marL="0" indent="0">
              <a:buNone/>
            </a:pPr>
            <a:r>
              <a:rPr lang="tr-TR" altLang="tr-TR" sz="2000" dirty="0" err="1" smtClean="0"/>
              <a:t>glDrawElements</a:t>
            </a:r>
            <a:r>
              <a:rPr lang="tr-TR" altLang="tr-TR" sz="2000" dirty="0" smtClean="0"/>
              <a:t>(GL_QUADS, 24, GL_UNSIGNED_BYTE, </a:t>
            </a:r>
            <a:r>
              <a:rPr lang="tr-TR" altLang="tr-TR" sz="2000" dirty="0" err="1" smtClean="0"/>
              <a:t>vertIndex</a:t>
            </a:r>
            <a:r>
              <a:rPr lang="tr-TR" altLang="tr-TR" sz="2000" dirty="0" smtClean="0"/>
              <a:t>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54" y="2202912"/>
            <a:ext cx="2736304" cy="279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457200" y="5213426"/>
            <a:ext cx="830975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b="1" dirty="0" err="1" smtClean="0"/>
              <a:t>glVertexPointer</a:t>
            </a:r>
            <a:r>
              <a:rPr lang="tr-TR" altLang="tr-TR" b="1" dirty="0" smtClean="0"/>
              <a:t>:</a:t>
            </a:r>
          </a:p>
          <a:p>
            <a:r>
              <a:rPr lang="tr-TR" dirty="0" smtClean="0"/>
              <a:t>Her nokta için </a:t>
            </a:r>
            <a:r>
              <a:rPr lang="tr-TR" smtClean="0"/>
              <a:t>kullanılan </a:t>
            </a:r>
            <a:r>
              <a:rPr lang="en-US" smtClean="0"/>
              <a:t>koordinat bileşenlerinin sayısı</a:t>
            </a:r>
            <a:r>
              <a:rPr lang="tr-TR" smtClean="0"/>
              <a:t>: </a:t>
            </a:r>
            <a:r>
              <a:rPr lang="tr-TR" dirty="0" smtClean="0"/>
              <a:t>(</a:t>
            </a:r>
            <a:r>
              <a:rPr lang="tr-TR" dirty="0" err="1" smtClean="0"/>
              <a:t>x,y,z</a:t>
            </a:r>
            <a:r>
              <a:rPr lang="tr-TR" smtClean="0"/>
              <a:t>) </a:t>
            </a:r>
            <a:r>
              <a:rPr lang="en-US" smtClean="0"/>
              <a:t>koordinatları </a:t>
            </a:r>
            <a:r>
              <a:rPr lang="tr-TR" smtClean="0"/>
              <a:t>için 3</a:t>
            </a:r>
            <a:r>
              <a:rPr lang="en-US" smtClean="0"/>
              <a:t> </a:t>
            </a:r>
          </a:p>
          <a:p>
            <a:r>
              <a:rPr lang="tr-TR" smtClean="0"/>
              <a:t>Nokta dizisi üzerinde</a:t>
            </a:r>
            <a:r>
              <a:rPr lang="en-US" smtClean="0"/>
              <a:t>ki kayma</a:t>
            </a:r>
            <a:r>
              <a:rPr lang="tr-TR" smtClean="0"/>
              <a:t> </a:t>
            </a:r>
            <a:r>
              <a:rPr lang="en-US" smtClean="0"/>
              <a:t>(</a:t>
            </a:r>
            <a:r>
              <a:rPr lang="tr-TR" smtClean="0"/>
              <a:t>offset</a:t>
            </a:r>
            <a:r>
              <a:rPr lang="en-US" smtClean="0"/>
              <a:t>)</a:t>
            </a:r>
            <a:r>
              <a:rPr lang="tr-TR" smtClean="0"/>
              <a:t> </a:t>
            </a:r>
            <a:r>
              <a:rPr lang="tr-TR" dirty="0" smtClean="0"/>
              <a:t>parametresi: 0</a:t>
            </a:r>
          </a:p>
          <a:p>
            <a:r>
              <a:rPr lang="tr-TR" dirty="0" smtClean="0"/>
              <a:t>Nokta tipi: GL_INT, GL_BYTE, GL_FLOAT, GL_SHORT, GL_DOUBLE</a:t>
            </a:r>
          </a:p>
          <a:p>
            <a:r>
              <a:rPr lang="tr-TR" dirty="0" smtClean="0"/>
              <a:t>Nokta listesi: </a:t>
            </a:r>
            <a:r>
              <a:rPr lang="tr-TR" dirty="0" err="1" smtClean="0"/>
              <a:t>pt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6833095" y="3715080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0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833095" y="2418936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1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8118886" y="3658655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2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8118886" y="2572824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3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108051" y="4274209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4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108051" y="3020971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5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7614830" y="4405792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6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7678832" y="3031357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7</a:t>
            </a:r>
            <a:endParaRPr lang="tr-T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6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tr-TR" altLang="tr-TR" sz="3600" dirty="0" smtClean="0"/>
              <a:t>Poligonlarla 3-B Nesne </a:t>
            </a:r>
            <a:r>
              <a:rPr lang="tr-TR" altLang="tr-TR" sz="3600" dirty="0" err="1" smtClean="0"/>
              <a:t>Çizdirimi</a:t>
            </a:r>
            <a:r>
              <a:rPr lang="tr-TR" altLang="tr-TR" sz="3600" dirty="0" smtClean="0"/>
              <a:t>: </a:t>
            </a:r>
            <a:br>
              <a:rPr lang="tr-TR" altLang="tr-TR" sz="3600" dirty="0" smtClean="0"/>
            </a:br>
            <a:r>
              <a:rPr lang="tr-TR" altLang="tr-TR" sz="3600" dirty="0" smtClean="0"/>
              <a:t>Noktaları Farklı Renkte Çizdirme</a:t>
            </a:r>
            <a:endParaRPr lang="en-US" altLang="tr-TR" sz="3600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114" y="1792561"/>
            <a:ext cx="5554960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altLang="tr-TR" sz="2000" err="1"/>
              <a:t>t</a:t>
            </a:r>
            <a:r>
              <a:rPr lang="tr-TR" altLang="tr-TR" sz="2000" err="1" smtClean="0"/>
              <a:t>ypedef</a:t>
            </a:r>
            <a:r>
              <a:rPr lang="tr-TR" altLang="tr-TR" sz="2000" smtClean="0"/>
              <a:t> GL</a:t>
            </a:r>
            <a:r>
              <a:rPr lang="en-US" altLang="tr-TR" sz="2000" smtClean="0"/>
              <a:t>float</a:t>
            </a:r>
            <a:r>
              <a:rPr lang="tr-TR" altLang="tr-TR" sz="2000" smtClean="0"/>
              <a:t> </a:t>
            </a:r>
            <a:r>
              <a:rPr lang="tr-TR" altLang="tr-TR" sz="2000" dirty="0" smtClean="0"/>
              <a:t>color3[3];</a:t>
            </a:r>
          </a:p>
          <a:p>
            <a:pPr marL="0" indent="0">
              <a:buNone/>
            </a:pPr>
            <a:r>
              <a:rPr lang="tr-TR" altLang="tr-TR" sz="2000" dirty="0" smtClean="0"/>
              <a:t>//Sekiz renk tanımı</a:t>
            </a:r>
          </a:p>
          <a:p>
            <a:pPr marL="0" indent="0">
              <a:buNone/>
            </a:pPr>
            <a:r>
              <a:rPr lang="tr-TR" altLang="tr-TR" sz="2000" dirty="0" smtClean="0"/>
              <a:t>color3 </a:t>
            </a:r>
            <a:r>
              <a:rPr lang="tr-TR" altLang="tr-TR" sz="2000" dirty="0" err="1" smtClean="0"/>
              <a:t>hue</a:t>
            </a:r>
            <a:r>
              <a:rPr lang="tr-TR" altLang="tr-TR" sz="2000" dirty="0" smtClean="0"/>
              <a:t>[8] = {{1,0,0}, {1,0,0</a:t>
            </a:r>
            <a:r>
              <a:rPr lang="tr-TR" altLang="tr-TR" sz="2000" dirty="0"/>
              <a:t>}, </a:t>
            </a:r>
            <a:r>
              <a:rPr lang="tr-TR" altLang="tr-TR" sz="2000" dirty="0" smtClean="0"/>
              <a:t>{0,0,1}, {0,0,1}, </a:t>
            </a:r>
            <a:r>
              <a:rPr lang="tr-TR" altLang="tr-TR" sz="2000" dirty="0"/>
              <a:t>{</a:t>
            </a:r>
            <a:r>
              <a:rPr lang="tr-TR" altLang="tr-TR" sz="2000" dirty="0" smtClean="0"/>
              <a:t>0,1,1}, </a:t>
            </a:r>
            <a:r>
              <a:rPr lang="tr-TR" altLang="tr-TR" sz="2000" dirty="0"/>
              <a:t>{</a:t>
            </a:r>
            <a:r>
              <a:rPr lang="tr-TR" altLang="tr-TR" sz="2000" dirty="0" smtClean="0"/>
              <a:t>0,1,1}, {1,0,1}, {1,0,1}};</a:t>
            </a:r>
          </a:p>
          <a:p>
            <a:pPr marL="0" indent="0">
              <a:buNone/>
            </a:pPr>
            <a:r>
              <a:rPr lang="tr-TR" altLang="tr-TR" sz="2000" dirty="0" err="1" smtClean="0"/>
              <a:t>glEnableClientState</a:t>
            </a:r>
            <a:r>
              <a:rPr lang="tr-TR" altLang="tr-TR" sz="2000" dirty="0" smtClean="0"/>
              <a:t>(GL_VERTEX_ARRAY);</a:t>
            </a:r>
          </a:p>
          <a:p>
            <a:pPr marL="0" indent="0">
              <a:buNone/>
            </a:pPr>
            <a:r>
              <a:rPr lang="tr-TR" altLang="tr-TR" sz="2000" dirty="0" err="1" smtClean="0"/>
              <a:t>glEnableClientState</a:t>
            </a:r>
            <a:r>
              <a:rPr lang="tr-TR" altLang="tr-TR" sz="2000" dirty="0" smtClean="0"/>
              <a:t>(GL_COLOR_ARRAY);</a:t>
            </a:r>
          </a:p>
          <a:p>
            <a:pPr marL="0" indent="0">
              <a:buNone/>
            </a:pPr>
            <a:r>
              <a:rPr lang="tr-TR" altLang="tr-TR" sz="2000" dirty="0" err="1" smtClean="0"/>
              <a:t>glVertexPointer</a:t>
            </a:r>
            <a:r>
              <a:rPr lang="tr-TR" altLang="tr-TR" sz="2000" dirty="0" smtClean="0"/>
              <a:t>(3, GL_INT, 0, </a:t>
            </a:r>
            <a:r>
              <a:rPr lang="tr-TR" altLang="tr-TR" sz="2000" err="1" smtClean="0"/>
              <a:t>pt</a:t>
            </a:r>
            <a:r>
              <a:rPr lang="tr-TR" altLang="tr-TR" sz="2000" smtClean="0"/>
              <a:t>);</a:t>
            </a:r>
            <a:endParaRPr lang="en-US" altLang="tr-TR" sz="2000" smtClean="0"/>
          </a:p>
          <a:p>
            <a:pPr marL="0" indent="0">
              <a:buNone/>
            </a:pPr>
            <a:r>
              <a:rPr lang="en-US" altLang="tr-TR" sz="2000" smtClean="0"/>
              <a:t>// RGB için ilk parameter 3</a:t>
            </a:r>
            <a:endParaRPr lang="tr-TR" altLang="tr-TR" sz="2000" dirty="0" smtClean="0"/>
          </a:p>
          <a:p>
            <a:pPr marL="0" indent="0">
              <a:buNone/>
            </a:pPr>
            <a:r>
              <a:rPr lang="tr-TR" altLang="tr-TR" sz="2000" dirty="0" err="1" smtClean="0"/>
              <a:t>glColorPointer</a:t>
            </a:r>
            <a:r>
              <a:rPr lang="tr-TR" altLang="tr-TR" sz="2000" dirty="0" smtClean="0"/>
              <a:t>(3</a:t>
            </a:r>
            <a:r>
              <a:rPr lang="tr-TR" altLang="tr-TR" sz="2000"/>
              <a:t>, </a:t>
            </a:r>
            <a:r>
              <a:rPr lang="tr-TR" altLang="tr-TR" sz="2000" smtClean="0"/>
              <a:t>GL_</a:t>
            </a:r>
            <a:r>
              <a:rPr lang="en-US" altLang="tr-TR" sz="2000" smtClean="0"/>
              <a:t>FLOAT</a:t>
            </a:r>
            <a:r>
              <a:rPr lang="tr-TR" altLang="tr-TR" sz="2000" smtClean="0"/>
              <a:t>, </a:t>
            </a:r>
            <a:r>
              <a:rPr lang="tr-TR" altLang="tr-TR" sz="2000" dirty="0"/>
              <a:t>0, </a:t>
            </a:r>
            <a:r>
              <a:rPr lang="tr-TR" altLang="tr-TR" sz="2000" dirty="0" err="1" smtClean="0"/>
              <a:t>hue</a:t>
            </a:r>
            <a:r>
              <a:rPr lang="tr-TR" altLang="tr-TR" sz="2000" dirty="0" smtClean="0"/>
              <a:t>);</a:t>
            </a:r>
          </a:p>
          <a:p>
            <a:pPr marL="0" indent="0">
              <a:buNone/>
            </a:pPr>
            <a:r>
              <a:rPr lang="tr-TR" altLang="tr-TR" sz="2000" smtClean="0"/>
              <a:t>G</a:t>
            </a:r>
            <a:r>
              <a:rPr lang="en-US" altLang="tr-TR" sz="2000" smtClean="0"/>
              <a:t>L</a:t>
            </a:r>
            <a:r>
              <a:rPr lang="tr-TR" altLang="tr-TR" sz="2000" smtClean="0"/>
              <a:t>ubyte </a:t>
            </a:r>
            <a:r>
              <a:rPr lang="tr-TR" altLang="tr-TR" sz="2000" dirty="0" err="1" smtClean="0"/>
              <a:t>vertIndex</a:t>
            </a:r>
            <a:r>
              <a:rPr lang="tr-TR" altLang="tr-TR" sz="2000" dirty="0" smtClean="0"/>
              <a:t> []={6,2,3,7,5,1,0,4,7,3,1, </a:t>
            </a:r>
            <a:r>
              <a:rPr lang="tr-TR" altLang="tr-TR" sz="2000" smtClean="0"/>
              <a:t>5,4,0,2,6,2,0,1,3,7,5,4,6}</a:t>
            </a:r>
            <a:r>
              <a:rPr lang="en-US" altLang="tr-TR" sz="2000"/>
              <a:t>;</a:t>
            </a:r>
            <a:endParaRPr lang="tr-TR" altLang="tr-TR" sz="2000" dirty="0" smtClean="0"/>
          </a:p>
          <a:p>
            <a:pPr marL="0" indent="0">
              <a:buNone/>
            </a:pPr>
            <a:r>
              <a:rPr lang="tr-TR" altLang="tr-TR" sz="2000" dirty="0" err="1" smtClean="0"/>
              <a:t>glDrawElements</a:t>
            </a:r>
            <a:r>
              <a:rPr lang="tr-TR" altLang="tr-TR" sz="2000" dirty="0" smtClean="0"/>
              <a:t>(GL_QUADS, 24, GL_UNSIGNED_BYTE, </a:t>
            </a:r>
            <a:r>
              <a:rPr lang="tr-TR" altLang="tr-TR" sz="2000" dirty="0" err="1" smtClean="0"/>
              <a:t>vertIndex</a:t>
            </a:r>
            <a:r>
              <a:rPr lang="tr-TR" altLang="tr-TR" sz="2000" dirty="0" smtClean="0"/>
              <a:t>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73016"/>
            <a:ext cx="2736304" cy="279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6814601" y="5085184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0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814601" y="3789040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1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8100392" y="5028759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2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8100392" y="3942928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3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089557" y="5644313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4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089557" y="4391075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5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7596336" y="5775896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6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7660338" y="4401461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7</a:t>
            </a:r>
            <a:endParaRPr lang="tr-T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tr-TR" altLang="tr-TR" sz="3600" dirty="0" smtClean="0"/>
              <a:t>Poligonlarla 3-B Nesne </a:t>
            </a:r>
            <a:r>
              <a:rPr lang="tr-TR" altLang="tr-TR" sz="3600" dirty="0" err="1" smtClean="0"/>
              <a:t>Çizdirimi</a:t>
            </a:r>
            <a:r>
              <a:rPr lang="tr-TR" altLang="tr-TR" sz="3600" dirty="0" smtClean="0"/>
              <a:t>: </a:t>
            </a:r>
            <a:br>
              <a:rPr lang="tr-TR" altLang="tr-TR" sz="3600" dirty="0" smtClean="0"/>
            </a:br>
            <a:r>
              <a:rPr lang="tr-TR" altLang="tr-TR" sz="3600" dirty="0" smtClean="0"/>
              <a:t>Noktaları Farklı Renkte Çizdirme</a:t>
            </a:r>
            <a:endParaRPr lang="en-US" altLang="tr-TR" sz="3600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114" y="1792561"/>
            <a:ext cx="5554960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altLang="tr-TR" sz="1800" dirty="0" err="1" smtClean="0"/>
              <a:t>static</a:t>
            </a:r>
            <a:r>
              <a:rPr lang="tr-TR" altLang="tr-TR" sz="1800" dirty="0" smtClean="0"/>
              <a:t> </a:t>
            </a:r>
            <a:r>
              <a:rPr lang="tr-TR" altLang="tr-TR" sz="1800" dirty="0" err="1" smtClean="0"/>
              <a:t>GLint</a:t>
            </a:r>
            <a:r>
              <a:rPr lang="tr-TR" altLang="tr-TR" sz="1800" dirty="0" smtClean="0"/>
              <a:t> </a:t>
            </a:r>
            <a:r>
              <a:rPr lang="tr-TR" altLang="tr-TR" sz="1800" dirty="0" err="1" smtClean="0"/>
              <a:t>hueAndPt</a:t>
            </a:r>
            <a:r>
              <a:rPr lang="tr-TR" altLang="tr-TR" sz="1800" smtClean="0"/>
              <a:t>[]= {1,0,0, 0,0,0, 1,0,0</a:t>
            </a:r>
            <a:r>
              <a:rPr lang="en-US" altLang="tr-TR" sz="1800" smtClean="0"/>
              <a:t>,</a:t>
            </a:r>
            <a:r>
              <a:rPr lang="tr-TR" altLang="tr-TR" sz="1800" smtClean="0"/>
              <a:t> 0,1,0, 0,0,1, 1,0,0,0,0,1, 1,1,0,0,1,1, 0,0,1,0,1,1, 0,1,1,1,0,1, 1,0,1,1,0,1,1,1,1};</a:t>
            </a:r>
            <a:endParaRPr lang="tr-TR" altLang="tr-TR" sz="1800" dirty="0" smtClean="0"/>
          </a:p>
          <a:p>
            <a:pPr marL="0" indent="0">
              <a:buNone/>
            </a:pPr>
            <a:r>
              <a:rPr lang="tr-TR" altLang="tr-TR" sz="1800" dirty="0" err="1" smtClean="0"/>
              <a:t>glEnableClientState</a:t>
            </a:r>
            <a:r>
              <a:rPr lang="tr-TR" altLang="tr-TR" sz="1800" dirty="0" smtClean="0"/>
              <a:t>(GL_VERTEX_ARRAY);</a:t>
            </a:r>
          </a:p>
          <a:p>
            <a:pPr marL="0" indent="0">
              <a:buNone/>
            </a:pPr>
            <a:r>
              <a:rPr lang="tr-TR" altLang="tr-TR" sz="1800" dirty="0" err="1" smtClean="0"/>
              <a:t>glEnableClientState</a:t>
            </a:r>
            <a:r>
              <a:rPr lang="tr-TR" altLang="tr-TR" sz="1800" dirty="0" smtClean="0"/>
              <a:t>(GL_COLOR_ARRAY);</a:t>
            </a:r>
          </a:p>
          <a:p>
            <a:pPr marL="0" indent="0">
              <a:buNone/>
            </a:pPr>
            <a:r>
              <a:rPr lang="tr-TR" altLang="tr-TR" sz="1800" dirty="0" err="1" smtClean="0"/>
              <a:t>glVertexPointer</a:t>
            </a:r>
            <a:r>
              <a:rPr lang="tr-TR" altLang="tr-TR" sz="1800" dirty="0" smtClean="0"/>
              <a:t>(3, GL_INT, 6*</a:t>
            </a:r>
            <a:r>
              <a:rPr lang="tr-TR" altLang="tr-TR" sz="1800" dirty="0" err="1" smtClean="0"/>
              <a:t>sizeof</a:t>
            </a:r>
            <a:r>
              <a:rPr lang="tr-TR" altLang="tr-TR" sz="1800" dirty="0" smtClean="0"/>
              <a:t>(</a:t>
            </a:r>
            <a:r>
              <a:rPr lang="tr-TR" altLang="tr-TR" sz="1800" dirty="0" err="1" smtClean="0"/>
              <a:t>GLint</a:t>
            </a:r>
            <a:r>
              <a:rPr lang="tr-TR" altLang="tr-TR" sz="1800" dirty="0" smtClean="0"/>
              <a:t>), </a:t>
            </a:r>
            <a:r>
              <a:rPr lang="tr-TR" altLang="tr-TR" sz="1800" dirty="0" err="1" smtClean="0"/>
              <a:t>hueAndPt</a:t>
            </a:r>
            <a:r>
              <a:rPr lang="tr-TR" altLang="tr-TR" sz="1800" dirty="0" smtClean="0"/>
              <a:t>[3]);</a:t>
            </a:r>
          </a:p>
          <a:p>
            <a:pPr marL="0" indent="0">
              <a:buNone/>
            </a:pPr>
            <a:r>
              <a:rPr lang="tr-TR" altLang="tr-TR" sz="1800" dirty="0" err="1" smtClean="0"/>
              <a:t>glColorPointer</a:t>
            </a:r>
            <a:r>
              <a:rPr lang="tr-TR" altLang="tr-TR" sz="1800" dirty="0" smtClean="0"/>
              <a:t>(3</a:t>
            </a:r>
            <a:r>
              <a:rPr lang="tr-TR" altLang="tr-TR" sz="1800" dirty="0"/>
              <a:t>, GL_INT, 6*</a:t>
            </a:r>
            <a:r>
              <a:rPr lang="tr-TR" altLang="tr-TR" sz="1800" dirty="0" err="1"/>
              <a:t>sizeof</a:t>
            </a:r>
            <a:r>
              <a:rPr lang="tr-TR" altLang="tr-TR" sz="1800" dirty="0"/>
              <a:t>(</a:t>
            </a:r>
            <a:r>
              <a:rPr lang="tr-TR" altLang="tr-TR" sz="1800" dirty="0" err="1"/>
              <a:t>GLint</a:t>
            </a:r>
            <a:r>
              <a:rPr lang="tr-TR" altLang="tr-TR" sz="1800" dirty="0"/>
              <a:t>), </a:t>
            </a:r>
            <a:r>
              <a:rPr lang="tr-TR" altLang="tr-TR" sz="1800" dirty="0" err="1" smtClean="0"/>
              <a:t>hueAndPt</a:t>
            </a:r>
            <a:r>
              <a:rPr lang="tr-TR" altLang="tr-TR" sz="1800" dirty="0" smtClean="0"/>
              <a:t>[0]);</a:t>
            </a:r>
            <a:endParaRPr lang="tr-TR" altLang="tr-TR" sz="1800" dirty="0"/>
          </a:p>
          <a:p>
            <a:pPr marL="0" indent="0">
              <a:buNone/>
            </a:pPr>
            <a:r>
              <a:rPr lang="tr-TR" altLang="tr-TR" sz="1800" smtClean="0"/>
              <a:t>G</a:t>
            </a:r>
            <a:r>
              <a:rPr lang="en-US" altLang="tr-TR" sz="1800" smtClean="0"/>
              <a:t>L</a:t>
            </a:r>
            <a:r>
              <a:rPr lang="tr-TR" altLang="tr-TR" sz="1800" smtClean="0"/>
              <a:t>ubyte </a:t>
            </a:r>
            <a:r>
              <a:rPr lang="tr-TR" altLang="tr-TR" sz="1800" dirty="0" err="1" smtClean="0"/>
              <a:t>vertIndex</a:t>
            </a:r>
            <a:r>
              <a:rPr lang="tr-TR" altLang="tr-TR" sz="1800" dirty="0" smtClean="0"/>
              <a:t> []={6,2,3,7,5,1,0,4,7,3,1, </a:t>
            </a:r>
            <a:r>
              <a:rPr lang="tr-TR" altLang="tr-TR" sz="1800" smtClean="0"/>
              <a:t>5,4,0,2,6,2,0,1,3,7,5,4,6}</a:t>
            </a:r>
            <a:r>
              <a:rPr lang="en-US" altLang="tr-TR" sz="1800" smtClean="0"/>
              <a:t>;</a:t>
            </a:r>
            <a:endParaRPr lang="tr-TR" altLang="tr-TR" sz="1800" dirty="0" smtClean="0"/>
          </a:p>
          <a:p>
            <a:pPr marL="0" indent="0">
              <a:buNone/>
            </a:pPr>
            <a:r>
              <a:rPr lang="tr-TR" altLang="tr-TR" sz="1800" dirty="0" err="1" smtClean="0"/>
              <a:t>glDrawElements</a:t>
            </a:r>
            <a:r>
              <a:rPr lang="tr-TR" altLang="tr-TR" sz="1800" dirty="0" smtClean="0"/>
              <a:t>(GL_QUADS, 24, GL_UNSIGNED_BYTE, </a:t>
            </a:r>
            <a:r>
              <a:rPr lang="tr-TR" altLang="tr-TR" sz="1800" dirty="0" err="1" smtClean="0"/>
              <a:t>vertIndex</a:t>
            </a:r>
            <a:r>
              <a:rPr lang="tr-TR" altLang="tr-TR" sz="1800" dirty="0" smtClean="0"/>
              <a:t>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73016"/>
            <a:ext cx="2736304" cy="279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6814601" y="5085184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0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814601" y="3789040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1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8100392" y="5028759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2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8100392" y="3942928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3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089557" y="5644313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4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089557" y="4391075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5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7596336" y="5775896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6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7660338" y="4401461"/>
            <a:ext cx="252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C00000"/>
                </a:solidFill>
              </a:rPr>
              <a:t>7</a:t>
            </a:r>
            <a:endParaRPr lang="tr-TR" sz="1600" b="1" dirty="0">
              <a:solidFill>
                <a:srgbClr val="C00000"/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40152" y="1916832"/>
            <a:ext cx="2952328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altLang="tr-TR" dirty="0" smtClean="0"/>
              <a:t>Nokta ve renk tanımları aynı dizide yapılıp </a:t>
            </a:r>
            <a:r>
              <a:rPr lang="tr-TR" altLang="tr-TR" dirty="0" err="1" smtClean="0"/>
              <a:t>pointer</a:t>
            </a:r>
            <a:r>
              <a:rPr lang="tr-TR" altLang="tr-TR" dirty="0" smtClean="0"/>
              <a:t> fonksiyonlarında uygun </a:t>
            </a:r>
            <a:r>
              <a:rPr lang="tr-TR" altLang="tr-TR" dirty="0" err="1" smtClean="0"/>
              <a:t>offset</a:t>
            </a:r>
            <a:r>
              <a:rPr lang="tr-TR" altLang="tr-TR" dirty="0" smtClean="0"/>
              <a:t> değerleriyle kullanılabilir.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4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45024"/>
            <a:ext cx="42481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Konkav Poligonları Çizdirme</a:t>
            </a:r>
            <a:endParaRPr lang="en-US" altLang="tr-TR" dirty="0" smtClean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530594" y="3971388"/>
            <a:ext cx="4530985" cy="1997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tr-TR" sz="2200" dirty="0" smtClean="0"/>
              <a:t>Üçgenleri çizdirirken çizdirilmek istenmeyen kenarlar için (şekilde </a:t>
            </a:r>
            <a:r>
              <a:rPr lang="en-US" altLang="tr-TR" sz="2200" dirty="0"/>
              <a:t> </a:t>
            </a:r>
            <a:r>
              <a:rPr lang="en-US" altLang="tr-TR" sz="2200" dirty="0" smtClean="0"/>
              <a:t>v2</a:t>
            </a:r>
            <a:r>
              <a:rPr lang="tr-TR" altLang="tr-TR" sz="2200" dirty="0"/>
              <a:t> </a:t>
            </a:r>
            <a:r>
              <a:rPr lang="tr-TR" altLang="tr-TR" sz="2200" dirty="0" smtClean="0"/>
              <a:t>noktası) kenar bayrağı </a:t>
            </a:r>
            <a:r>
              <a:rPr lang="en-US" altLang="tr-TR" sz="2200" dirty="0" smtClean="0"/>
              <a:t>GL_FALSE</a:t>
            </a:r>
            <a:r>
              <a:rPr lang="tr-TR" altLang="tr-TR" sz="2200" dirty="0" smtClean="0"/>
              <a:t> değerine atanır.</a:t>
            </a:r>
          </a:p>
          <a:p>
            <a:r>
              <a:rPr lang="tr-TR" altLang="tr-TR" sz="2200" dirty="0" smtClean="0"/>
              <a:t>Noktaların saat yönünün tersi düzende olduğu varsayılır.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105" y="1871465"/>
            <a:ext cx="46958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7" y="1628800"/>
            <a:ext cx="4176464" cy="1584176"/>
          </a:xfrm>
        </p:spPr>
        <p:txBody>
          <a:bodyPr>
            <a:normAutofit fontScale="70000" lnSpcReduction="20000"/>
          </a:bodyPr>
          <a:lstStyle/>
          <a:p>
            <a:r>
              <a:rPr lang="tr-TR" altLang="tr-TR" dirty="0" smtClean="0"/>
              <a:t>Konkav bir poligon bir dizi üçgene bölündüğünde orijinal poligonun içinde kalan üçgen </a:t>
            </a:r>
            <a:r>
              <a:rPr lang="tr-TR" altLang="tr-TR" smtClean="0"/>
              <a:t>kenarları </a:t>
            </a:r>
            <a:r>
              <a:rPr lang="tr-TR" altLang="tr-TR" smtClean="0"/>
              <a:t>oluşur.</a:t>
            </a:r>
            <a:endParaRPr lang="en-US" altLang="tr-TR" smtClean="0"/>
          </a:p>
          <a:p>
            <a:pPr lvl="1"/>
            <a:r>
              <a:rPr lang="tr-TR" altLang="tr-TR" smtClean="0"/>
              <a:t>Kesikli</a:t>
            </a:r>
            <a:r>
              <a:rPr lang="en-US" altLang="tr-TR" smtClean="0"/>
              <a:t> doğrularla gösterilmiştir.</a:t>
            </a:r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28447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Bazı </a:t>
            </a:r>
            <a:r>
              <a:rPr lang="tr-TR" smtClean="0"/>
              <a:t>OpenGL </a:t>
            </a:r>
            <a:r>
              <a:rPr lang="tr-TR" dirty="0" smtClean="0"/>
              <a:t>Tamponları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Renk tamponları (</a:t>
            </a:r>
            <a:r>
              <a:rPr lang="tr-TR" dirty="0" err="1" smtClean="0"/>
              <a:t>Color</a:t>
            </a:r>
            <a:r>
              <a:rPr lang="tr-TR" dirty="0" smtClean="0"/>
              <a:t> </a:t>
            </a:r>
            <a:r>
              <a:rPr lang="tr-TR" dirty="0" err="1" smtClean="0"/>
              <a:t>buffers</a:t>
            </a:r>
            <a:r>
              <a:rPr lang="tr-TR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tr-TR" smtClean="0"/>
              <a:t>Birik</a:t>
            </a:r>
            <a:r>
              <a:rPr lang="en-US" smtClean="0"/>
              <a:t>i</a:t>
            </a:r>
            <a:r>
              <a:rPr lang="tr-TR" smtClean="0"/>
              <a:t>m </a:t>
            </a:r>
            <a:r>
              <a:rPr lang="tr-TR" dirty="0" smtClean="0"/>
              <a:t>tamponu (</a:t>
            </a:r>
            <a:r>
              <a:rPr lang="tr-TR" dirty="0" err="1" smtClean="0"/>
              <a:t>Accumulation</a:t>
            </a:r>
            <a:r>
              <a:rPr lang="tr-TR" dirty="0" smtClean="0"/>
              <a:t> </a:t>
            </a:r>
            <a:r>
              <a:rPr lang="tr-TR" dirty="0" err="1" smtClean="0"/>
              <a:t>buffer</a:t>
            </a:r>
            <a:r>
              <a:rPr lang="tr-TR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tr-TR" smtClean="0"/>
              <a:t>Derinlik </a:t>
            </a:r>
            <a:r>
              <a:rPr lang="tr-TR" dirty="0" smtClean="0"/>
              <a:t>tamponu (Depth </a:t>
            </a:r>
            <a:r>
              <a:rPr lang="tr-TR" err="1" smtClean="0"/>
              <a:t>buffer</a:t>
            </a:r>
            <a:r>
              <a:rPr lang="tr-TR" smtClean="0"/>
              <a:t>)</a:t>
            </a:r>
            <a:endParaRPr lang="tr-TR" dirty="0" smtClean="0"/>
          </a:p>
          <a:p>
            <a:pPr>
              <a:lnSpc>
                <a:spcPct val="120000"/>
              </a:lnSpc>
            </a:pPr>
            <a:r>
              <a:rPr lang="en-US" smtClean="0"/>
              <a:t>Şablon</a:t>
            </a:r>
            <a:r>
              <a:rPr lang="tr-TR" smtClean="0"/>
              <a:t> </a:t>
            </a:r>
            <a:r>
              <a:rPr lang="tr-TR" dirty="0" smtClean="0"/>
              <a:t>tamponu (</a:t>
            </a:r>
            <a:r>
              <a:rPr lang="tr-TR" dirty="0" err="1" smtClean="0"/>
              <a:t>Stencil</a:t>
            </a:r>
            <a:r>
              <a:rPr lang="tr-TR" dirty="0" smtClean="0"/>
              <a:t> </a:t>
            </a:r>
            <a:r>
              <a:rPr lang="tr-TR" err="1" smtClean="0"/>
              <a:t>buffer</a:t>
            </a:r>
            <a:r>
              <a:rPr lang="tr-TR" smtClean="0"/>
              <a:t>)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9782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Poligon Nokta Çizimi Kontrolü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sz="3300" dirty="0" smtClean="0"/>
              <a:t>Poligon </a:t>
            </a:r>
            <a:r>
              <a:rPr lang="tr-TR" sz="3300" smtClean="0"/>
              <a:t>çizdirilirken </a:t>
            </a:r>
            <a:r>
              <a:rPr lang="en-US" sz="3300" smtClean="0"/>
              <a:t>bazı</a:t>
            </a:r>
            <a:r>
              <a:rPr lang="tr-TR" sz="3300" smtClean="0"/>
              <a:t> </a:t>
            </a:r>
            <a:r>
              <a:rPr lang="tr-TR" sz="3300" dirty="0" smtClean="0"/>
              <a:t>kenarların çizilmesi </a:t>
            </a:r>
            <a:r>
              <a:rPr lang="tr-TR" sz="3300" smtClean="0"/>
              <a:t>önlenebilir.</a:t>
            </a:r>
            <a:endParaRPr lang="en-US" sz="3300" smtClean="0"/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tr-TR" sz="3300"/>
              <a:t>glEdgeFlag(GL_FALSE</a:t>
            </a:r>
            <a:r>
              <a:rPr lang="tr-TR" sz="3300" smtClean="0"/>
              <a:t>)</a:t>
            </a:r>
            <a:r>
              <a:rPr lang="en-US" sz="3300" smtClean="0"/>
              <a:t> çağrımını takip eden noktadan çıkan kenar çizdirilmez.</a:t>
            </a:r>
            <a:endParaRPr lang="tr-TR" sz="3300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 err="1" smtClean="0"/>
              <a:t>glPolygonMode</a:t>
            </a:r>
            <a:r>
              <a:rPr lang="tr-TR" dirty="0" smtClean="0"/>
              <a:t>(GL_FRONT_AND_BACK, GL_LINE);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 err="1" smtClean="0"/>
              <a:t>glBegin</a:t>
            </a:r>
            <a:r>
              <a:rPr lang="tr-TR" dirty="0" smtClean="0"/>
              <a:t>(GL_POLYGON);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 smtClean="0"/>
              <a:t>	glVertex3fv(v1);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 smtClean="0"/>
              <a:t>	</a:t>
            </a:r>
            <a:r>
              <a:rPr lang="tr-TR" dirty="0" err="1" smtClean="0"/>
              <a:t>glEdgeFlag</a:t>
            </a:r>
            <a:r>
              <a:rPr lang="tr-TR" dirty="0" smtClean="0"/>
              <a:t>(GL_FALSE);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 smtClean="0"/>
              <a:t>	glVertex3fv(v2);</a:t>
            </a:r>
            <a:endParaRPr lang="tr-T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/>
              <a:t>	</a:t>
            </a:r>
            <a:r>
              <a:rPr lang="tr-TR" dirty="0" err="1" smtClean="0"/>
              <a:t>glEdgeFlag</a:t>
            </a:r>
            <a:r>
              <a:rPr lang="tr-TR" dirty="0" smtClean="0"/>
              <a:t>(GL_TRUE);</a:t>
            </a:r>
            <a:endParaRPr lang="tr-T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 smtClean="0"/>
              <a:t>	glVertex3fv(v3);</a:t>
            </a:r>
            <a:endParaRPr lang="tr-TR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 err="1" smtClean="0"/>
              <a:t>glEnd</a:t>
            </a:r>
            <a:r>
              <a:rPr lang="tr-TR" dirty="0" smtClean="0"/>
              <a:t>();</a:t>
            </a:r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0724"/>
            <a:ext cx="3721665" cy="203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0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Poligon Nokta Çizimi Kontrolü</a:t>
            </a:r>
            <a:br>
              <a:rPr lang="tr-TR" dirty="0" smtClean="0"/>
            </a:br>
            <a:r>
              <a:rPr lang="tr-TR" dirty="0" smtClean="0"/>
              <a:t>(Alternatif Yol)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2800" dirty="0" smtClean="0"/>
              <a:t>Poligon </a:t>
            </a:r>
            <a:r>
              <a:rPr lang="tr-TR" sz="2800" smtClean="0"/>
              <a:t>çizdirilirken </a:t>
            </a:r>
            <a:r>
              <a:rPr lang="en-US" sz="2800" smtClean="0"/>
              <a:t>bazı </a:t>
            </a:r>
            <a:r>
              <a:rPr lang="tr-TR" sz="2800" smtClean="0"/>
              <a:t>kenarların </a:t>
            </a:r>
            <a:r>
              <a:rPr lang="tr-TR" sz="2800" dirty="0" smtClean="0"/>
              <a:t>çizilmesi önlenebilir.</a:t>
            </a:r>
          </a:p>
          <a:p>
            <a:r>
              <a:rPr lang="tr-TR" sz="2800" dirty="0" smtClean="0"/>
              <a:t>Bayraklar dizi şeklinde verilebilir.</a:t>
            </a:r>
          </a:p>
          <a:p>
            <a:pPr marL="457200" lvl="1" indent="0">
              <a:buNone/>
            </a:pPr>
            <a:r>
              <a:rPr lang="tr-TR" sz="2400" dirty="0" err="1" smtClean="0"/>
              <a:t>glPolygonMode</a:t>
            </a:r>
            <a:r>
              <a:rPr lang="tr-TR" sz="2400" dirty="0" smtClean="0"/>
              <a:t>(GL_FRONT_AND_BACK, GL_LINE);</a:t>
            </a:r>
          </a:p>
          <a:p>
            <a:pPr marL="457200" lvl="1" indent="0">
              <a:buNone/>
            </a:pPr>
            <a:r>
              <a:rPr lang="tr-TR" sz="2400" dirty="0" err="1" smtClean="0"/>
              <a:t>glEnableClientState</a:t>
            </a:r>
            <a:r>
              <a:rPr lang="tr-TR" sz="2400" dirty="0" smtClean="0"/>
              <a:t>(GL_EDGE_FLAG_ARRAY);</a:t>
            </a:r>
          </a:p>
          <a:p>
            <a:pPr marL="457200" lvl="1" indent="0">
              <a:buNone/>
            </a:pPr>
            <a:r>
              <a:rPr lang="tr-TR" sz="2400" dirty="0" err="1" smtClean="0"/>
              <a:t>glEdgeFlagPointer</a:t>
            </a:r>
            <a:r>
              <a:rPr lang="tr-TR" sz="2400" dirty="0" smtClean="0"/>
              <a:t>(</a:t>
            </a:r>
            <a:r>
              <a:rPr lang="tr-TR" sz="2400" dirty="0" err="1" smtClean="0"/>
              <a:t>offset</a:t>
            </a:r>
            <a:r>
              <a:rPr lang="tr-TR" sz="2400" dirty="0" smtClean="0"/>
              <a:t>, </a:t>
            </a:r>
            <a:r>
              <a:rPr lang="tr-TR" sz="2400" dirty="0" err="1" smtClean="0"/>
              <a:t>edgeFlagArray</a:t>
            </a:r>
            <a:r>
              <a:rPr lang="tr-TR" sz="2400" dirty="0" smtClean="0"/>
              <a:t>);</a:t>
            </a:r>
          </a:p>
          <a:p>
            <a:pPr marL="457200" lvl="1" indent="0">
              <a:buNone/>
            </a:pPr>
            <a:r>
              <a:rPr lang="tr-TR" sz="2400" dirty="0" smtClean="0"/>
              <a:t>//</a:t>
            </a:r>
            <a:r>
              <a:rPr lang="tr-TR" altLang="tr-TR" sz="2400" dirty="0" err="1" smtClean="0"/>
              <a:t>glDrawElements</a:t>
            </a:r>
            <a:r>
              <a:rPr lang="tr-TR" altLang="tr-TR" sz="2400" dirty="0" smtClean="0"/>
              <a:t> ile poligonu oluşturan fonksiyonu çağır.</a:t>
            </a:r>
            <a:endParaRPr lang="tr-TR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dirty="0" smtClean="0"/>
              <a:t>Nesne ön </a:t>
            </a:r>
            <a:r>
              <a:rPr lang="tr-TR" smtClean="0"/>
              <a:t>yüzü </a:t>
            </a:r>
            <a:r>
              <a:rPr lang="en-US" smtClean="0"/>
              <a:t>varsayılanda poligon noktalarının saat yönünün tersine düzenlenmesiyle belirlenir</a:t>
            </a:r>
            <a:r>
              <a:rPr lang="tr-TR" smtClean="0"/>
              <a:t>.</a:t>
            </a:r>
            <a:endParaRPr lang="tr-TR" dirty="0" smtClean="0"/>
          </a:p>
          <a:p>
            <a:pPr lvl="1">
              <a:lnSpc>
                <a:spcPct val="80000"/>
              </a:lnSpc>
            </a:pPr>
            <a:r>
              <a:rPr lang="tr-TR" sz="2200" dirty="0" err="1" smtClean="0"/>
              <a:t>glFrontFace</a:t>
            </a:r>
            <a:r>
              <a:rPr lang="tr-TR" sz="2200" dirty="0" smtClean="0"/>
              <a:t>(GL_CCW)</a:t>
            </a:r>
          </a:p>
          <a:p>
            <a:pPr lvl="1">
              <a:lnSpc>
                <a:spcPct val="80000"/>
              </a:lnSpc>
            </a:pPr>
            <a:r>
              <a:rPr lang="tr-TR" sz="2200" dirty="0" smtClean="0"/>
              <a:t>GL_CCW: </a:t>
            </a:r>
            <a:r>
              <a:rPr lang="tr-TR" sz="2200" dirty="0" err="1" smtClean="0"/>
              <a:t>counter</a:t>
            </a:r>
            <a:r>
              <a:rPr lang="tr-TR" sz="2200" dirty="0" smtClean="0"/>
              <a:t> </a:t>
            </a:r>
            <a:r>
              <a:rPr lang="tr-TR" sz="2200" dirty="0" err="1" smtClean="0"/>
              <a:t>clock-wise</a:t>
            </a:r>
            <a:r>
              <a:rPr lang="tr-TR" sz="2200" dirty="0" smtClean="0"/>
              <a:t> (varsayılan)</a:t>
            </a:r>
          </a:p>
          <a:p>
            <a:pPr lvl="1">
              <a:lnSpc>
                <a:spcPct val="80000"/>
              </a:lnSpc>
            </a:pPr>
            <a:r>
              <a:rPr lang="tr-TR" sz="2200" dirty="0" smtClean="0"/>
              <a:t>GL_CW: </a:t>
            </a:r>
            <a:r>
              <a:rPr lang="tr-TR" sz="2200" dirty="0" err="1" smtClean="0"/>
              <a:t>clock-wise</a:t>
            </a:r>
            <a:endParaRPr lang="tr-TR" sz="2200" dirty="0" smtClean="0"/>
          </a:p>
          <a:p>
            <a:pPr lvl="1">
              <a:lnSpc>
                <a:spcPct val="80000"/>
              </a:lnSpc>
            </a:pPr>
            <a:endParaRPr lang="tr-TR" sz="2200" dirty="0" smtClean="0"/>
          </a:p>
          <a:p>
            <a:pPr marL="742950" lvl="2" indent="-342900"/>
            <a:endParaRPr lang="tr-TR" sz="2200" dirty="0"/>
          </a:p>
          <a:p>
            <a:pPr lvl="1">
              <a:lnSpc>
                <a:spcPct val="80000"/>
              </a:lnSpc>
            </a:pPr>
            <a:endParaRPr lang="tr-TR" sz="2200" dirty="0" err="1"/>
          </a:p>
        </p:txBody>
      </p:sp>
    </p:spTree>
    <p:extLst>
      <p:ext uri="{BB962C8B-B14F-4D97-AF65-F5344CB8AC3E}">
        <p14:creationId xmlns:p14="http://schemas.microsoft.com/office/powerpoint/2010/main" val="21565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Grafik Öğelerinin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i="1" dirty="0" smtClean="0"/>
              <a:t>Özellik </a:t>
            </a:r>
            <a:r>
              <a:rPr lang="tr-TR" dirty="0" smtClean="0"/>
              <a:t>Parametresi</a:t>
            </a:r>
            <a:r>
              <a:rPr lang="en-US" dirty="0" smtClean="0"/>
              <a:t>: </a:t>
            </a:r>
            <a:r>
              <a:rPr lang="tr-TR" dirty="0" smtClean="0"/>
              <a:t>bir grafik öğesinin nasıl gösterileceğini belirler</a:t>
            </a:r>
            <a:endParaRPr lang="tr-TR" dirty="0"/>
          </a:p>
          <a:p>
            <a:pPr lvl="1"/>
            <a:r>
              <a:rPr lang="tr-TR" dirty="0" smtClean="0"/>
              <a:t>Örneğin çizgi için</a:t>
            </a:r>
            <a:r>
              <a:rPr lang="en-US" dirty="0" smtClean="0"/>
              <a:t>: </a:t>
            </a:r>
            <a:r>
              <a:rPr lang="tr-TR" dirty="0" smtClean="0"/>
              <a:t>renk</a:t>
            </a:r>
            <a:r>
              <a:rPr lang="en-US" dirty="0" smtClean="0"/>
              <a:t>, </a:t>
            </a:r>
            <a:r>
              <a:rPr lang="tr-TR" dirty="0" smtClean="0"/>
              <a:t>kalınlık</a:t>
            </a:r>
            <a:r>
              <a:rPr lang="en-US" dirty="0" smtClean="0"/>
              <a:t>, </a:t>
            </a:r>
            <a:r>
              <a:rPr lang="tr-TR" dirty="0" smtClean="0"/>
              <a:t>sitil</a:t>
            </a:r>
            <a:endParaRPr lang="en-US" dirty="0"/>
          </a:p>
          <a:p>
            <a:r>
              <a:rPr lang="tr-TR" dirty="0" err="1" smtClean="0"/>
              <a:t>OpenGL</a:t>
            </a:r>
            <a:r>
              <a:rPr lang="tr-TR" dirty="0"/>
              <a:t>: </a:t>
            </a:r>
            <a:r>
              <a:rPr lang="tr-TR" dirty="0" smtClean="0"/>
              <a:t>basit durum sistemi</a:t>
            </a:r>
            <a:endParaRPr lang="tr-TR" i="1" dirty="0" smtClean="0"/>
          </a:p>
          <a:p>
            <a:pPr lvl="1"/>
            <a:r>
              <a:rPr lang="tr-TR" dirty="0" smtClean="0"/>
              <a:t>Mevcut ayar sürdürülür.</a:t>
            </a:r>
          </a:p>
          <a:p>
            <a:pPr lvl="1"/>
            <a:r>
              <a:rPr lang="tr-TR" dirty="0" smtClean="0"/>
              <a:t>Ayarlar bir fonksiyon ile değiştirilebilir.</a:t>
            </a:r>
          </a:p>
        </p:txBody>
      </p:sp>
    </p:spTree>
    <p:extLst>
      <p:ext uri="{BB962C8B-B14F-4D97-AF65-F5344CB8AC3E}">
        <p14:creationId xmlns:p14="http://schemas.microsoft.com/office/powerpoint/2010/main" val="20924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Özellik </a:t>
            </a:r>
            <a:r>
              <a:rPr lang="tr-TR" dirty="0" smtClean="0"/>
              <a:t>Değiştirme Örneği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tr-TR" dirty="0" err="1" smtClean="0"/>
              <a:t>glLineWidth</a:t>
            </a:r>
            <a:r>
              <a:rPr lang="tr-TR" dirty="0" smtClean="0"/>
              <a:t>(</a:t>
            </a:r>
            <a:r>
              <a:rPr lang="tr-TR" dirty="0" err="1" smtClean="0"/>
              <a:t>width</a:t>
            </a:r>
            <a:r>
              <a:rPr lang="tr-TR" dirty="0"/>
              <a:t>);</a:t>
            </a:r>
          </a:p>
          <a:p>
            <a:pPr>
              <a:lnSpc>
                <a:spcPct val="110000"/>
              </a:lnSpc>
            </a:pPr>
            <a:r>
              <a:rPr lang="tr-TR" dirty="0" err="1"/>
              <a:t>glEnable</a:t>
            </a:r>
            <a:r>
              <a:rPr lang="tr-TR" dirty="0"/>
              <a:t>(GL_LINE_STIPPLE);</a:t>
            </a:r>
          </a:p>
          <a:p>
            <a:pPr>
              <a:lnSpc>
                <a:spcPct val="110000"/>
              </a:lnSpc>
            </a:pPr>
            <a:r>
              <a:rPr lang="tr-TR" dirty="0" err="1"/>
              <a:t>glLineStipple</a:t>
            </a:r>
            <a:r>
              <a:rPr lang="tr-TR" dirty="0"/>
              <a:t>(</a:t>
            </a:r>
            <a:r>
              <a:rPr lang="tr-TR" dirty="0" err="1"/>
              <a:t>repeatfactor</a:t>
            </a:r>
            <a:r>
              <a:rPr lang="tr-TR" dirty="0"/>
              <a:t>, </a:t>
            </a:r>
            <a:r>
              <a:rPr lang="tr-TR" dirty="0" err="1"/>
              <a:t>pattern</a:t>
            </a:r>
            <a:r>
              <a:rPr lang="tr-TR" dirty="0"/>
              <a:t>);</a:t>
            </a:r>
          </a:p>
          <a:p>
            <a:pPr>
              <a:lnSpc>
                <a:spcPct val="110000"/>
              </a:lnSpc>
            </a:pPr>
            <a:r>
              <a:rPr lang="tr-TR" dirty="0"/>
              <a:t>// </a:t>
            </a:r>
            <a:r>
              <a:rPr lang="tr-TR" dirty="0" smtClean="0"/>
              <a:t>kesikli çizgileri çizdir</a:t>
            </a:r>
            <a:endParaRPr lang="tr-TR" dirty="0"/>
          </a:p>
          <a:p>
            <a:pPr>
              <a:lnSpc>
                <a:spcPct val="110000"/>
              </a:lnSpc>
            </a:pPr>
            <a:r>
              <a:rPr lang="tr-TR" dirty="0"/>
              <a:t>...</a:t>
            </a:r>
          </a:p>
          <a:p>
            <a:pPr>
              <a:lnSpc>
                <a:spcPct val="110000"/>
              </a:lnSpc>
            </a:pPr>
            <a:r>
              <a:rPr lang="tr-TR" dirty="0" err="1"/>
              <a:t>glDisable</a:t>
            </a:r>
            <a:r>
              <a:rPr lang="tr-TR" dirty="0"/>
              <a:t>(GL_LINE_STIPPLE);</a:t>
            </a:r>
          </a:p>
          <a:p>
            <a:pPr>
              <a:lnSpc>
                <a:spcPct val="110000"/>
              </a:lnSpc>
            </a:pPr>
            <a:r>
              <a:rPr lang="tr-TR" b="1" dirty="0" smtClean="0"/>
              <a:t>Not</a:t>
            </a:r>
            <a:r>
              <a:rPr lang="en-US" b="1" dirty="0" smtClean="0"/>
              <a:t>: </a:t>
            </a:r>
            <a:r>
              <a:rPr lang="tr-TR" dirty="0" smtClean="0"/>
              <a:t>hususi özellikler açıkça </a:t>
            </a:r>
            <a:r>
              <a:rPr lang="tr-TR" dirty="0" err="1" smtClean="0"/>
              <a:t>glEnable</a:t>
            </a:r>
            <a:r>
              <a:rPr lang="tr-TR" dirty="0" smtClean="0"/>
              <a:t>()</a:t>
            </a:r>
            <a:r>
              <a:rPr lang="tr-TR" dirty="0"/>
              <a:t> </a:t>
            </a:r>
            <a:r>
              <a:rPr lang="tr-TR" dirty="0" smtClean="0"/>
              <a:t>fonksiyonu ile etkinleştirilir.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34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Poligon </a:t>
            </a:r>
            <a:r>
              <a:rPr lang="tr-TR" dirty="0" smtClean="0"/>
              <a:t>Dolum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O esnada atanmış tek bir renge dolum yapılır.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Farklı dolum örüntüleri için 32x32 bitlik şekiller tanımlanabilir.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Şekil belirli bir başlangıç konumundan gösterim penceresi sonuna kadar tekrar eder. 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Sadece poligon ile çakışan bölgeler değerlendirilir.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/>
              <a:t> </a:t>
            </a:r>
            <a:r>
              <a:rPr lang="tr-TR" smtClean="0"/>
              <a:t>   G</a:t>
            </a:r>
            <a:r>
              <a:rPr lang="en-US" smtClean="0"/>
              <a:t>L</a:t>
            </a:r>
            <a:r>
              <a:rPr lang="tr-TR" smtClean="0"/>
              <a:t>ubyte </a:t>
            </a:r>
            <a:r>
              <a:rPr lang="tr-TR" dirty="0" err="1" smtClean="0"/>
              <a:t>pattern</a:t>
            </a:r>
            <a:r>
              <a:rPr lang="tr-TR" dirty="0" smtClean="0"/>
              <a:t>[]={0xff, 0x00, 0xff, 0x00,…}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dirty="0" smtClean="0"/>
              <a:t>    </a:t>
            </a:r>
            <a:r>
              <a:rPr lang="tr-TR" dirty="0" err="1" smtClean="0"/>
              <a:t>glPolygonStipple</a:t>
            </a:r>
            <a:r>
              <a:rPr lang="tr-TR" dirty="0" smtClean="0"/>
              <a:t>(</a:t>
            </a:r>
            <a:r>
              <a:rPr lang="tr-TR" dirty="0" err="1" smtClean="0"/>
              <a:t>pattern</a:t>
            </a:r>
            <a:r>
              <a:rPr lang="tr-TR" dirty="0" smtClean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dirty="0"/>
              <a:t> </a:t>
            </a:r>
            <a:r>
              <a:rPr lang="tr-TR" dirty="0" smtClean="0"/>
              <a:t>   </a:t>
            </a:r>
            <a:r>
              <a:rPr lang="tr-TR" dirty="0" err="1" smtClean="0"/>
              <a:t>glEnable</a:t>
            </a:r>
            <a:r>
              <a:rPr lang="tr-TR" dirty="0" smtClean="0"/>
              <a:t>(GL_POLYGON_STIPPLE);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dirty="0" smtClean="0"/>
              <a:t>    //çizim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dirty="0"/>
              <a:t> </a:t>
            </a:r>
            <a:r>
              <a:rPr lang="tr-TR" dirty="0" smtClean="0"/>
              <a:t>   </a:t>
            </a:r>
            <a:r>
              <a:rPr lang="tr-TR" dirty="0" err="1" smtClean="0"/>
              <a:t>glDisable</a:t>
            </a:r>
            <a:r>
              <a:rPr lang="tr-TR" dirty="0" smtClean="0"/>
              <a:t>(GL_POLYGON_STIPPLE);</a:t>
            </a:r>
          </a:p>
          <a:p>
            <a:pPr>
              <a:lnSpc>
                <a:spcPct val="120000"/>
              </a:lnSpc>
            </a:pPr>
            <a:endParaRPr lang="tr-TR" dirty="0"/>
          </a:p>
        </p:txBody>
      </p:sp>
      <p:pic>
        <p:nvPicPr>
          <p:cNvPr id="4" name="AADGHWO0.jpg" descr="AADGHWO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4"/>
          <a:stretch/>
        </p:blipFill>
        <p:spPr bwMode="auto">
          <a:xfrm>
            <a:off x="5364088" y="4393188"/>
            <a:ext cx="3114414" cy="192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Çoklu Çizgi Grafiği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700808"/>
            <a:ext cx="3901380" cy="4277072"/>
          </a:xfrm>
        </p:spPr>
        <p:txBody>
          <a:bodyPr>
            <a:normAutofit/>
          </a:bodyPr>
          <a:lstStyle/>
          <a:p>
            <a:r>
              <a:rPr lang="tr-TR" altLang="tr-TR" dirty="0" smtClean="0"/>
              <a:t> 3 veri setini  farklı </a:t>
            </a:r>
            <a:r>
              <a:rPr lang="en-US" altLang="tr-TR" dirty="0" smtClean="0"/>
              <a:t>OpenGL </a:t>
            </a:r>
            <a:r>
              <a:rPr lang="tr-TR" altLang="tr-TR" dirty="0" smtClean="0"/>
              <a:t>çizgi stili ve kalınlıklarıyla çizdirme:</a:t>
            </a:r>
          </a:p>
          <a:p>
            <a:pPr lvl="1"/>
            <a:r>
              <a:rPr lang="tr-TR" altLang="tr-TR" dirty="0" smtClean="0"/>
              <a:t>Kalınlık-1 çizgi-nokta şekli</a:t>
            </a:r>
          </a:p>
          <a:p>
            <a:pPr lvl="1"/>
            <a:r>
              <a:rPr lang="tr-TR" altLang="tr-TR" dirty="0" smtClean="0"/>
              <a:t>Kalınlık-2 çizgi şekli</a:t>
            </a:r>
            <a:r>
              <a:rPr lang="en-US" altLang="tr-TR" dirty="0" smtClean="0"/>
              <a:t> </a:t>
            </a:r>
            <a:endParaRPr lang="tr-TR" altLang="tr-TR" dirty="0" smtClean="0"/>
          </a:p>
          <a:p>
            <a:pPr lvl="1"/>
            <a:r>
              <a:rPr lang="tr-TR" altLang="tr-TR" dirty="0" smtClean="0"/>
              <a:t>Kalınlık-3 nokta şekli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32856"/>
            <a:ext cx="3890355" cy="341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3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Çizgi Gösterimi için</a:t>
            </a:r>
            <a:br>
              <a:rPr lang="tr-TR" altLang="tr-TR" dirty="0" smtClean="0"/>
            </a:br>
            <a:r>
              <a:rPr lang="tr-TR" altLang="tr-TR" dirty="0" smtClean="0"/>
              <a:t>Kalem ve Fırça Şekilleri</a:t>
            </a:r>
            <a:endParaRPr lang="en-US" altLang="tr-TR" dirty="0" smtClean="0"/>
          </a:p>
        </p:txBody>
      </p:sp>
      <p:pic>
        <p:nvPicPr>
          <p:cNvPr id="18435" name="AADGGZI0.jpg" descr="AADGGZI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8"/>
          <a:stretch/>
        </p:blipFill>
        <p:spPr bwMode="auto">
          <a:xfrm>
            <a:off x="323528" y="2348880"/>
            <a:ext cx="3349988" cy="289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ADGGZL0.jpg" descr="AADGGZL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9"/>
          <a:stretch/>
        </p:blipFill>
        <p:spPr bwMode="auto">
          <a:xfrm>
            <a:off x="4211960" y="5013176"/>
            <a:ext cx="470148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3779912" y="1960240"/>
            <a:ext cx="5040560" cy="3281572"/>
          </a:xfrm>
        </p:spPr>
        <p:txBody>
          <a:bodyPr>
            <a:normAutofit fontScale="70000" lnSpcReduction="20000"/>
          </a:bodyPr>
          <a:lstStyle/>
          <a:p>
            <a:r>
              <a:rPr lang="tr-TR" altLang="tr-TR" dirty="0" smtClean="0"/>
              <a:t>Bir çizim programında eğri çizgiler çeşitli şekil ve yapılarda çizdirilir.</a:t>
            </a:r>
          </a:p>
          <a:p>
            <a:r>
              <a:rPr lang="tr-TR" altLang="tr-TR" dirty="0" err="1" smtClean="0"/>
              <a:t>OpenGL</a:t>
            </a:r>
            <a:r>
              <a:rPr lang="tr-TR" altLang="tr-TR" dirty="0"/>
              <a:t> </a:t>
            </a:r>
            <a:r>
              <a:rPr lang="tr-TR" altLang="tr-TR" dirty="0" smtClean="0"/>
              <a:t>temelde eğrileri çizdirmek için bir fonksiyon içermez. Eğriler:</a:t>
            </a:r>
          </a:p>
          <a:p>
            <a:pPr lvl="1"/>
            <a:r>
              <a:rPr lang="tr-TR" altLang="tr-TR" dirty="0" smtClean="0"/>
              <a:t>Kesikli çizgilerle çizdirilebilir.</a:t>
            </a:r>
          </a:p>
          <a:p>
            <a:pPr lvl="1"/>
            <a:r>
              <a:rPr lang="tr-TR" altLang="tr-TR" dirty="0" smtClean="0"/>
              <a:t>B-</a:t>
            </a:r>
            <a:r>
              <a:rPr lang="tr-TR" altLang="tr-TR" dirty="0" err="1" smtClean="0"/>
              <a:t>splines</a:t>
            </a:r>
            <a:r>
              <a:rPr lang="tr-TR" altLang="tr-TR" dirty="0" smtClean="0"/>
              <a:t> benzeri temsillerle ifade edilebilir. </a:t>
            </a:r>
          </a:p>
          <a:p>
            <a:r>
              <a:rPr lang="tr-TR" altLang="tr-TR" dirty="0" smtClean="0"/>
              <a:t>Soldan sağa fırça şekilleri kare, yuvarlak, köşegen çizgi</a:t>
            </a:r>
            <a:r>
              <a:rPr lang="en-US" altLang="tr-TR" smtClean="0"/>
              <a:t>,</a:t>
            </a:r>
            <a:r>
              <a:rPr lang="tr-TR" altLang="tr-TR" smtClean="0"/>
              <a:t> </a:t>
            </a:r>
            <a:r>
              <a:rPr lang="tr-TR" altLang="tr-TR" smtClean="0"/>
              <a:t>solgun</a:t>
            </a:r>
            <a:r>
              <a:rPr lang="en-US" altLang="tr-TR" smtClean="0"/>
              <a:t> </a:t>
            </a:r>
            <a:r>
              <a:rPr lang="tr-TR" altLang="tr-TR" smtClean="0"/>
              <a:t>fırça</a:t>
            </a:r>
            <a:r>
              <a:rPr lang="en-US" altLang="tr-TR" smtClean="0"/>
              <a:t> ve </a:t>
            </a:r>
            <a:r>
              <a:rPr lang="tr-TR" altLang="tr-TR"/>
              <a:t>nokta </a:t>
            </a:r>
            <a:r>
              <a:rPr lang="tr-TR" altLang="tr-TR" smtClean="0"/>
              <a:t>kalıbıdır</a:t>
            </a:r>
            <a:r>
              <a:rPr lang="en-US" altLang="tr-TR" dirty="0" smtClean="0"/>
              <a:t>.</a:t>
            </a:r>
            <a:endParaRPr lang="tr-TR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9270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Özellik </a:t>
            </a:r>
            <a:r>
              <a:rPr lang="tr-TR" dirty="0" smtClean="0"/>
              <a:t>Grupları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Parametreleri özellik yığınına yerleştirmek için:</a:t>
            </a:r>
          </a:p>
          <a:p>
            <a:pPr lvl="1">
              <a:lnSpc>
                <a:spcPct val="120000"/>
              </a:lnSpc>
            </a:pPr>
            <a:r>
              <a:rPr lang="tr-TR" dirty="0" err="1" smtClean="0"/>
              <a:t>glPushAttrib</a:t>
            </a:r>
            <a:r>
              <a:rPr lang="tr-TR" dirty="0" smtClean="0"/>
              <a:t>(</a:t>
            </a:r>
            <a:r>
              <a:rPr lang="tr-TR" dirty="0" err="1" smtClean="0"/>
              <a:t>attributeGroup</a:t>
            </a:r>
            <a:r>
              <a:rPr lang="tr-TR" dirty="0" smtClean="0"/>
              <a:t>); </a:t>
            </a:r>
          </a:p>
          <a:p>
            <a:pPr lvl="1">
              <a:lnSpc>
                <a:spcPct val="120000"/>
              </a:lnSpc>
            </a:pPr>
            <a:r>
              <a:rPr lang="tr-TR" dirty="0" err="1" smtClean="0"/>
              <a:t>attributeGroup</a:t>
            </a:r>
            <a:r>
              <a:rPr lang="tr-TR" dirty="0" smtClean="0"/>
              <a:t> </a:t>
            </a:r>
            <a:r>
              <a:rPr lang="tr-TR" smtClean="0"/>
              <a:t>şunlar </a:t>
            </a:r>
            <a:r>
              <a:rPr lang="tr-TR" smtClean="0"/>
              <a:t>olabilir</a:t>
            </a:r>
            <a:r>
              <a:rPr lang="en-US" smtClean="0"/>
              <a:t>.</a:t>
            </a:r>
            <a:endParaRPr lang="tr-TR" dirty="0" smtClean="0"/>
          </a:p>
          <a:p>
            <a:pPr lvl="2">
              <a:lnSpc>
                <a:spcPct val="120000"/>
              </a:lnSpc>
            </a:pPr>
            <a:r>
              <a:rPr lang="tr-TR" dirty="0" smtClean="0"/>
              <a:t>GL_POINT_BIT</a:t>
            </a:r>
          </a:p>
          <a:p>
            <a:pPr lvl="2">
              <a:lnSpc>
                <a:spcPct val="120000"/>
              </a:lnSpc>
            </a:pPr>
            <a:r>
              <a:rPr lang="tr-TR" dirty="0" smtClean="0"/>
              <a:t>GL_LINE_BIT</a:t>
            </a:r>
          </a:p>
          <a:p>
            <a:pPr lvl="2">
              <a:lnSpc>
                <a:spcPct val="120000"/>
              </a:lnSpc>
            </a:pPr>
            <a:r>
              <a:rPr lang="tr-TR" dirty="0" smtClean="0"/>
              <a:t>GL_POLYGON_BIT</a:t>
            </a:r>
          </a:p>
          <a:p>
            <a:pPr lvl="2">
              <a:lnSpc>
                <a:spcPct val="120000"/>
              </a:lnSpc>
            </a:pPr>
            <a:r>
              <a:rPr lang="tr-TR" dirty="0" smtClean="0"/>
              <a:t>GL_CURRENT_BIT //renk parametreleri için</a:t>
            </a:r>
          </a:p>
          <a:p>
            <a:pPr lvl="2">
              <a:lnSpc>
                <a:spcPct val="120000"/>
              </a:lnSpc>
            </a:pPr>
            <a:r>
              <a:rPr lang="tr-TR" dirty="0" smtClean="0"/>
              <a:t>GL_ALL_ATTRIB_BITS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Parametreleri özellik yığınından çekip uygulamaya koymak için</a:t>
            </a:r>
          </a:p>
          <a:p>
            <a:pPr lvl="1">
              <a:lnSpc>
                <a:spcPct val="120000"/>
              </a:lnSpc>
            </a:pPr>
            <a:r>
              <a:rPr lang="tr-TR" dirty="0" err="1" smtClean="0"/>
              <a:t>glPopAttrib</a:t>
            </a:r>
            <a:r>
              <a:rPr lang="tr-TR" dirty="0" smtClean="0"/>
              <a:t>()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20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tr-TR" i="1" dirty="0" smtClean="0"/>
              <a:t>n</a:t>
            </a:r>
            <a:r>
              <a:rPr lang="en-US" altLang="tr-TR" dirty="0" smtClean="0"/>
              <a:t> </a:t>
            </a:r>
            <a:r>
              <a:rPr lang="tr-TR" altLang="tr-TR" dirty="0" smtClean="0"/>
              <a:t>x</a:t>
            </a:r>
            <a:r>
              <a:rPr lang="en-US" altLang="tr-TR" dirty="0" smtClean="0"/>
              <a:t> </a:t>
            </a:r>
            <a:r>
              <a:rPr lang="en-US" altLang="tr-TR" i="1" dirty="0" smtClean="0"/>
              <a:t>m</a:t>
            </a:r>
            <a:r>
              <a:rPr lang="en-US" altLang="tr-TR" dirty="0" smtClean="0"/>
              <a:t> </a:t>
            </a:r>
            <a:r>
              <a:rPr lang="tr-TR" altLang="tr-TR" dirty="0"/>
              <a:t>R</a:t>
            </a:r>
            <a:r>
              <a:rPr lang="tr-TR" altLang="tr-TR" dirty="0" smtClean="0"/>
              <a:t>enk Dizisini</a:t>
            </a:r>
            <a:r>
              <a:rPr lang="en-US" altLang="tr-TR" dirty="0" smtClean="0"/>
              <a:t> </a:t>
            </a:r>
            <a:r>
              <a:rPr lang="tr-TR" altLang="tr-TR" dirty="0" smtClean="0"/>
              <a:t>Ekran Koordinatlarında bir Bölgeye Yansıtma</a:t>
            </a:r>
            <a:endParaRPr lang="en-US" altLang="tr-TR" dirty="0" smtClean="0"/>
          </a:p>
        </p:txBody>
      </p:sp>
      <p:pic>
        <p:nvPicPr>
          <p:cNvPr id="69635" name="AADGGYS0.jpg" descr="AADGGYS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5"/>
          <a:stretch/>
        </p:blipFill>
        <p:spPr bwMode="auto">
          <a:xfrm>
            <a:off x="4887292" y="1844824"/>
            <a:ext cx="4293220" cy="316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251520" y="1628800"/>
            <a:ext cx="4896544" cy="5229200"/>
          </a:xfrm>
        </p:spPr>
        <p:txBody>
          <a:bodyPr>
            <a:normAutofit fontScale="70000" lnSpcReduction="20000"/>
          </a:bodyPr>
          <a:lstStyle/>
          <a:p>
            <a:r>
              <a:rPr lang="tr-TR" altLang="tr-TR" dirty="0" smtClean="0"/>
              <a:t>Renk değerlerinden oluşan bir piksel dizisi </a:t>
            </a:r>
            <a:r>
              <a:rPr lang="tr-TR" altLang="tr-TR" dirty="0" err="1" smtClean="0"/>
              <a:t>pixmap</a:t>
            </a:r>
            <a:r>
              <a:rPr lang="tr-TR" altLang="tr-TR" dirty="0" smtClean="0"/>
              <a:t> olarak adlandırılır.</a:t>
            </a:r>
          </a:p>
          <a:p>
            <a:r>
              <a:rPr lang="tr-TR" altLang="tr-TR" dirty="0" err="1" smtClean="0"/>
              <a:t>pixmap</a:t>
            </a:r>
            <a:r>
              <a:rPr lang="tr-TR" altLang="tr-TR" dirty="0" smtClean="0"/>
              <a:t> parametreleri:</a:t>
            </a:r>
          </a:p>
          <a:p>
            <a:pPr lvl="1"/>
            <a:r>
              <a:rPr lang="tr-TR" altLang="tr-TR" dirty="0" smtClean="0"/>
              <a:t>Renk matrisine işaretçi</a:t>
            </a:r>
          </a:p>
          <a:p>
            <a:pPr lvl="1"/>
            <a:r>
              <a:rPr lang="tr-TR" altLang="tr-TR" dirty="0" smtClean="0"/>
              <a:t>Ekran sahasında renk değerlerinden etkilenecek alanın konumu ve boyutu</a:t>
            </a:r>
          </a:p>
          <a:p>
            <a:r>
              <a:rPr lang="tr-TR" altLang="tr-TR" dirty="0" smtClean="0"/>
              <a:t>Sadece 0 ve 1 değerlerinden oluşan bir piksel dizisi </a:t>
            </a:r>
            <a:r>
              <a:rPr lang="tr-TR" altLang="tr-TR" dirty="0" err="1" smtClean="0"/>
              <a:t>bitmap</a:t>
            </a:r>
            <a:r>
              <a:rPr lang="tr-TR" altLang="tr-TR" dirty="0" smtClean="0"/>
              <a:t> olarak adlandırılır.</a:t>
            </a:r>
          </a:p>
          <a:p>
            <a:r>
              <a:rPr lang="tr-TR" altLang="tr-TR" dirty="0" err="1"/>
              <a:t>b</a:t>
            </a:r>
            <a:r>
              <a:rPr lang="tr-TR" altLang="tr-TR" dirty="0" err="1" smtClean="0"/>
              <a:t>itmap</a:t>
            </a:r>
            <a:r>
              <a:rPr lang="tr-TR" altLang="tr-TR" dirty="0" smtClean="0"/>
              <a:t> parametreleri:</a:t>
            </a:r>
          </a:p>
          <a:p>
            <a:pPr lvl="1"/>
            <a:r>
              <a:rPr lang="tr-TR" altLang="tr-TR" dirty="0" smtClean="0"/>
              <a:t>Ekran </a:t>
            </a:r>
            <a:r>
              <a:rPr lang="tr-TR" altLang="tr-TR" dirty="0"/>
              <a:t>sahasında </a:t>
            </a:r>
            <a:r>
              <a:rPr lang="tr-TR" altLang="tr-TR" dirty="0" smtClean="0"/>
              <a:t>bit değerlerinden </a:t>
            </a:r>
            <a:r>
              <a:rPr lang="tr-TR" altLang="tr-TR" dirty="0"/>
              <a:t>etkilenecek alanın konumu ve </a:t>
            </a:r>
            <a:r>
              <a:rPr lang="tr-TR" altLang="tr-TR" dirty="0" smtClean="0"/>
              <a:t>boyutu</a:t>
            </a:r>
          </a:p>
          <a:p>
            <a:r>
              <a:rPr lang="tr-TR" altLang="tr-TR" dirty="0" smtClean="0"/>
              <a:t>Bitmap için:</a:t>
            </a:r>
          </a:p>
          <a:p>
            <a:pPr lvl="1"/>
            <a:r>
              <a:rPr lang="tr-TR" altLang="tr-TR" dirty="0" smtClean="0"/>
              <a:t>1</a:t>
            </a:r>
            <a:r>
              <a:rPr lang="tr-TR" altLang="tr-TR" dirty="0" smtClean="0">
                <a:sym typeface="Wingdings" panose="05000000000000000000" pitchFamily="2" charset="2"/>
              </a:rPr>
              <a:t> piksel önceden belirlenen bir renge boyanır.</a:t>
            </a:r>
            <a:endParaRPr lang="tr-TR" altLang="tr-TR" dirty="0"/>
          </a:p>
          <a:p>
            <a:pPr lvl="1"/>
            <a:r>
              <a:rPr lang="tr-TR" altLang="tr-TR" dirty="0" smtClean="0"/>
              <a:t>0</a:t>
            </a:r>
            <a:r>
              <a:rPr lang="tr-TR" altLang="tr-TR" dirty="0" smtClean="0">
                <a:sym typeface="Wingdings" panose="05000000000000000000" pitchFamily="2" charset="2"/>
              </a:rPr>
              <a:t> piksele herhangi bir işlem yapılmaz.</a:t>
            </a:r>
            <a:endParaRPr lang="tr-TR" altLang="tr-TR" dirty="0"/>
          </a:p>
          <a:p>
            <a:pPr lvl="1"/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endParaRPr lang="tr-TR" altLang="tr-TR" dirty="0" smtClean="0"/>
          </a:p>
          <a:p>
            <a:pPr lvl="1"/>
            <a:endParaRPr lang="tr-TR" altLang="tr-TR" dirty="0" smtClean="0"/>
          </a:p>
          <a:p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6083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Çizdirme (</a:t>
            </a:r>
            <a:r>
              <a:rPr lang="tr-TR" dirty="0" err="1" smtClean="0"/>
              <a:t>Raster</a:t>
            </a:r>
            <a:r>
              <a:rPr lang="tr-TR" smtClean="0"/>
              <a:t>) İşlemi</a:t>
            </a:r>
            <a:r>
              <a:rPr lang="en-US" smtClean="0"/>
              <a:t>: glBitmap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2800" dirty="0" err="1" smtClean="0"/>
              <a:t>glBitmap</a:t>
            </a:r>
            <a:r>
              <a:rPr lang="tr-TR" sz="2800" dirty="0" smtClean="0"/>
              <a:t>(</a:t>
            </a:r>
            <a:r>
              <a:rPr lang="tr-TR" sz="2800" dirty="0" err="1" smtClean="0"/>
              <a:t>width</a:t>
            </a:r>
            <a:r>
              <a:rPr lang="tr-TR" sz="2800" dirty="0" smtClean="0"/>
              <a:t>, height,x0,y0, </a:t>
            </a:r>
            <a:r>
              <a:rPr lang="tr-TR" sz="2800" dirty="0" err="1" smtClean="0"/>
              <a:t>xOffset</a:t>
            </a:r>
            <a:r>
              <a:rPr lang="tr-TR" sz="2800" dirty="0" smtClean="0"/>
              <a:t>, </a:t>
            </a:r>
            <a:r>
              <a:rPr lang="tr-TR" sz="2800" dirty="0" err="1" smtClean="0"/>
              <a:t>yOffset</a:t>
            </a:r>
            <a:r>
              <a:rPr lang="tr-TR" sz="2800" dirty="0" smtClean="0"/>
              <a:t>, </a:t>
            </a:r>
            <a:r>
              <a:rPr lang="tr-TR" sz="2800" dirty="0" err="1" smtClean="0"/>
              <a:t>bitShape</a:t>
            </a:r>
            <a:r>
              <a:rPr lang="tr-TR" sz="2800" dirty="0" smtClean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tr-TR" sz="2800" dirty="0"/>
          </a:p>
          <a:p>
            <a:pPr>
              <a:lnSpc>
                <a:spcPct val="110000"/>
              </a:lnSpc>
            </a:pPr>
            <a:r>
              <a:rPr lang="tr-TR" sz="2800" dirty="0" err="1" smtClean="0"/>
              <a:t>width</a:t>
            </a:r>
            <a:r>
              <a:rPr lang="tr-TR" sz="2800" dirty="0" smtClean="0"/>
              <a:t>, </a:t>
            </a:r>
            <a:r>
              <a:rPr lang="tr-TR" sz="2800" dirty="0" err="1" smtClean="0"/>
              <a:t>height</a:t>
            </a:r>
            <a:r>
              <a:rPr lang="tr-TR" sz="2800" dirty="0" smtClean="0"/>
              <a:t>: </a:t>
            </a:r>
            <a:r>
              <a:rPr lang="tr-TR" sz="2800" dirty="0" err="1" smtClean="0"/>
              <a:t>bitShape</a:t>
            </a:r>
            <a:r>
              <a:rPr lang="tr-TR" sz="2800" dirty="0" smtClean="0"/>
              <a:t> içindeki </a:t>
            </a:r>
            <a:r>
              <a:rPr lang="tr-TR" sz="2800" smtClean="0"/>
              <a:t>çizdirilecek sütun</a:t>
            </a:r>
            <a:r>
              <a:rPr lang="en-US" sz="2800" smtClean="0"/>
              <a:t> ve </a:t>
            </a:r>
            <a:r>
              <a:rPr lang="tr-TR" sz="2800"/>
              <a:t>satır </a:t>
            </a:r>
            <a:r>
              <a:rPr lang="tr-TR" sz="2800" dirty="0" smtClean="0"/>
              <a:t>sayısı</a:t>
            </a:r>
          </a:p>
          <a:p>
            <a:pPr>
              <a:lnSpc>
                <a:spcPct val="110000"/>
              </a:lnSpc>
            </a:pPr>
            <a:r>
              <a:rPr lang="tr-TR" sz="2800" dirty="0" smtClean="0"/>
              <a:t>x0, y0: </a:t>
            </a:r>
            <a:r>
              <a:rPr lang="tr-TR" sz="2800" dirty="0" err="1" smtClean="0"/>
              <a:t>bitShape’in</a:t>
            </a:r>
            <a:r>
              <a:rPr lang="tr-TR" sz="2800" dirty="0" smtClean="0"/>
              <a:t> sol alt köşesine göre tanımlı dikdörtgen alanının orijini</a:t>
            </a:r>
          </a:p>
          <a:p>
            <a:pPr>
              <a:lnSpc>
                <a:spcPct val="110000"/>
              </a:lnSpc>
            </a:pPr>
            <a:r>
              <a:rPr lang="tr-TR" sz="2800" dirty="0" err="1"/>
              <a:t>xOffset</a:t>
            </a:r>
            <a:r>
              <a:rPr lang="tr-TR" sz="2800" dirty="0"/>
              <a:t>, </a:t>
            </a:r>
            <a:r>
              <a:rPr lang="tr-TR" sz="2800" dirty="0" err="1" smtClean="0"/>
              <a:t>yOffset</a:t>
            </a:r>
            <a:r>
              <a:rPr lang="tr-TR" sz="2800" dirty="0" smtClean="0"/>
              <a:t>: </a:t>
            </a:r>
            <a:r>
              <a:rPr lang="tr-TR" sz="2800" dirty="0" err="1" smtClean="0"/>
              <a:t>Raster</a:t>
            </a:r>
            <a:r>
              <a:rPr lang="tr-TR" sz="2800" dirty="0" smtClean="0"/>
              <a:t> işleminden sonra mevcut </a:t>
            </a:r>
            <a:r>
              <a:rPr lang="tr-TR" sz="2800" dirty="0" err="1" smtClean="0"/>
              <a:t>raster</a:t>
            </a:r>
            <a:r>
              <a:rPr lang="tr-TR" sz="2800" dirty="0" smtClean="0"/>
              <a:t> konumuna yapılacak güncelleme</a:t>
            </a:r>
          </a:p>
          <a:p>
            <a:pPr>
              <a:lnSpc>
                <a:spcPct val="110000"/>
              </a:lnSpc>
            </a:pPr>
            <a:r>
              <a:rPr lang="tr-TR" sz="2800" dirty="0" err="1" smtClean="0"/>
              <a:t>bitShape</a:t>
            </a:r>
            <a:r>
              <a:rPr lang="tr-TR" sz="2800" dirty="0" smtClean="0"/>
              <a:t>: 1 ve 0 değerlerinden oluşan çizim matrisi</a:t>
            </a:r>
          </a:p>
          <a:p>
            <a:pPr lvl="1">
              <a:lnSpc>
                <a:spcPct val="110000"/>
              </a:lnSpc>
            </a:pPr>
            <a:r>
              <a:rPr lang="tr-TR" sz="2400" dirty="0" smtClean="0"/>
              <a:t>1 değerleri o esnada atanmış olan renge boyanır 0 değerleri boyanmaz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284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Derinlik Tamponu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2800"/>
              <a:t>Nesnelerin bakış konumundan mesafelerini </a:t>
            </a:r>
            <a:r>
              <a:rPr lang="en-US" sz="2800"/>
              <a:t>(derinliğini) tutan 2-B bir dizidir</a:t>
            </a:r>
            <a:r>
              <a:rPr lang="tr-TR" sz="2800"/>
              <a:t>.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tr-TR" sz="2800"/>
              <a:t>3B grafikte gizli yüzey gidermede ihtiyaç duyulur.</a:t>
            </a:r>
          </a:p>
          <a:p>
            <a:pPr>
              <a:lnSpc>
                <a:spcPct val="120000"/>
              </a:lnSpc>
            </a:pPr>
            <a:r>
              <a:rPr lang="tr-TR" sz="2800" smtClean="0"/>
              <a:t>Böylece </a:t>
            </a:r>
            <a:r>
              <a:rPr lang="tr-TR" sz="2800" dirty="0" smtClean="0"/>
              <a:t>şunları ayırt etmek </a:t>
            </a:r>
            <a:r>
              <a:rPr lang="tr-TR" sz="2800" smtClean="0"/>
              <a:t>mümkün olu</a:t>
            </a:r>
            <a:r>
              <a:rPr lang="en-US" sz="2800" smtClean="0"/>
              <a:t>r.</a:t>
            </a:r>
            <a:endParaRPr lang="tr-TR" sz="2800" dirty="0" smtClean="0"/>
          </a:p>
          <a:p>
            <a:pPr lvl="1">
              <a:lnSpc>
                <a:spcPct val="120000"/>
              </a:lnSpc>
            </a:pPr>
            <a:r>
              <a:rPr lang="en-US" sz="2400" smtClean="0"/>
              <a:t>H</a:t>
            </a:r>
            <a:r>
              <a:rPr lang="tr-TR" sz="2400" smtClean="0"/>
              <a:t>angi yüzeyler </a:t>
            </a:r>
            <a:r>
              <a:rPr lang="en-US" sz="2400" smtClean="0"/>
              <a:t>daha</a:t>
            </a:r>
            <a:r>
              <a:rPr lang="tr-TR" sz="2400" smtClean="0"/>
              <a:t> </a:t>
            </a:r>
            <a:r>
              <a:rPr lang="tr-TR" sz="2400" dirty="0" smtClean="0"/>
              <a:t>yakın </a:t>
            </a:r>
            <a:r>
              <a:rPr lang="tr-TR" sz="2400" smtClean="0"/>
              <a:t>ve görünür</a:t>
            </a:r>
            <a:r>
              <a:rPr lang="en-US" sz="2400" smtClean="0"/>
              <a:t>dür.</a:t>
            </a:r>
            <a:endParaRPr lang="tr-TR" sz="2400" dirty="0" smtClean="0"/>
          </a:p>
          <a:p>
            <a:pPr lvl="1">
              <a:lnSpc>
                <a:spcPct val="120000"/>
              </a:lnSpc>
            </a:pPr>
            <a:r>
              <a:rPr lang="en-US" sz="2400" smtClean="0"/>
              <a:t>H</a:t>
            </a:r>
            <a:r>
              <a:rPr lang="tr-TR" sz="2400" smtClean="0"/>
              <a:t>angi </a:t>
            </a:r>
            <a:r>
              <a:rPr lang="tr-TR" sz="2400" dirty="0" smtClean="0"/>
              <a:t>yüzeyler daha uzak </a:t>
            </a:r>
            <a:r>
              <a:rPr lang="tr-TR" sz="2400" smtClean="0"/>
              <a:t>ve gizlidir</a:t>
            </a:r>
            <a:r>
              <a:rPr lang="en-US" sz="2400" smtClean="0"/>
              <a:t>.</a:t>
            </a:r>
          </a:p>
          <a:p>
            <a:pPr lvl="1">
              <a:lnSpc>
                <a:spcPct val="120000"/>
              </a:lnSpc>
            </a:pP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12104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Çizdirme (</a:t>
            </a:r>
            <a:r>
              <a:rPr lang="tr-TR" dirty="0" err="1"/>
              <a:t>Raster</a:t>
            </a:r>
            <a:r>
              <a:rPr lang="tr-TR" dirty="0"/>
              <a:t>) İşlemi </a:t>
            </a:r>
            <a:r>
              <a:rPr lang="tr-TR" dirty="0" smtClean="0"/>
              <a:t>Örneği</a:t>
            </a:r>
            <a:endParaRPr lang="en-US" altLang="tr-TR" dirty="0" smtClean="0"/>
          </a:p>
        </p:txBody>
      </p:sp>
      <p:pic>
        <p:nvPicPr>
          <p:cNvPr id="71683" name="AADGHWI0.jpg" descr="AADGHWI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2"/>
          <a:stretch/>
        </p:blipFill>
        <p:spPr bwMode="auto">
          <a:xfrm>
            <a:off x="1763688" y="3996152"/>
            <a:ext cx="5582411" cy="281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6" cy="252028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tr-TR" dirty="0" smtClean="0"/>
              <a:t>10 </a:t>
            </a:r>
            <a:r>
              <a:rPr lang="tr-TR" altLang="tr-TR" dirty="0" smtClean="0"/>
              <a:t>satır ve 9 sütunluk bir matris şeklinde çizdirilen bit örüntüsü. </a:t>
            </a:r>
          </a:p>
          <a:p>
            <a:pPr>
              <a:lnSpc>
                <a:spcPct val="120000"/>
              </a:lnSpc>
            </a:pPr>
            <a:r>
              <a:rPr lang="tr-TR" altLang="tr-TR" dirty="0" smtClean="0"/>
              <a:t>Her satır için tutulan 16 bitlik verinin sadece 9 biti kullanılır.</a:t>
            </a:r>
          </a:p>
          <a:p>
            <a:pPr marL="365125" indent="0">
              <a:lnSpc>
                <a:spcPct val="120000"/>
              </a:lnSpc>
              <a:buNone/>
            </a:pPr>
            <a:r>
              <a:rPr lang="tr-TR" altLang="tr-TR" b="1" dirty="0" err="1" smtClean="0"/>
              <a:t>GLubyte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bitShape</a:t>
            </a:r>
            <a:r>
              <a:rPr lang="tr-TR" altLang="tr-TR" dirty="0" smtClean="0"/>
              <a:t>[20] = {0x1c, 0x00, </a:t>
            </a:r>
            <a:r>
              <a:rPr lang="tr-TR" altLang="tr-TR" dirty="0"/>
              <a:t>0x1c, </a:t>
            </a:r>
            <a:r>
              <a:rPr lang="tr-TR" altLang="tr-TR" dirty="0" smtClean="0"/>
              <a:t>0x00, </a:t>
            </a:r>
            <a:r>
              <a:rPr lang="tr-TR" altLang="tr-TR" dirty="0"/>
              <a:t>0x1c, </a:t>
            </a:r>
            <a:r>
              <a:rPr lang="tr-TR" altLang="tr-TR" dirty="0" smtClean="0"/>
              <a:t>0x00,</a:t>
            </a:r>
            <a:r>
              <a:rPr lang="tr-TR" altLang="tr-TR" dirty="0"/>
              <a:t> 0x1c, </a:t>
            </a:r>
            <a:r>
              <a:rPr lang="tr-TR" altLang="tr-TR" dirty="0" smtClean="0"/>
              <a:t>0x00,</a:t>
            </a:r>
            <a:r>
              <a:rPr lang="tr-TR" altLang="tr-TR" dirty="0"/>
              <a:t> 0x1c, </a:t>
            </a:r>
            <a:r>
              <a:rPr lang="tr-TR" altLang="tr-TR" dirty="0" smtClean="0"/>
              <a:t>0x00, 0xff, 0x80, 0x7f, 0x00, 0x3e, 0x00, </a:t>
            </a:r>
            <a:r>
              <a:rPr lang="tr-TR" altLang="tr-TR" dirty="0"/>
              <a:t>0x1c, </a:t>
            </a:r>
            <a:r>
              <a:rPr lang="tr-TR" altLang="tr-TR" dirty="0" smtClean="0"/>
              <a:t>0x00, 0x08, </a:t>
            </a:r>
            <a:r>
              <a:rPr lang="tr-TR" altLang="tr-TR" dirty="0"/>
              <a:t>0x00</a:t>
            </a:r>
            <a:r>
              <a:rPr lang="tr-TR" altLang="tr-TR" dirty="0" smtClean="0"/>
              <a:t>};</a:t>
            </a:r>
          </a:p>
          <a:p>
            <a:pPr marL="365125" indent="0">
              <a:lnSpc>
                <a:spcPct val="120000"/>
              </a:lnSpc>
              <a:buNone/>
            </a:pPr>
            <a:r>
              <a:rPr lang="tr-TR" altLang="tr-TR" dirty="0" err="1" smtClean="0"/>
              <a:t>glPixelStorei</a:t>
            </a:r>
            <a:r>
              <a:rPr lang="tr-TR" altLang="tr-TR" dirty="0" smtClean="0"/>
              <a:t>(GL_UNPACK_ALIGNMENT, 1); //Piksel saklama </a:t>
            </a:r>
            <a:r>
              <a:rPr lang="tr-TR" altLang="tr-TR" dirty="0" err="1" smtClean="0"/>
              <a:t>modu</a:t>
            </a:r>
            <a:endParaRPr lang="tr-TR" altLang="tr-TR" dirty="0" smtClean="0"/>
          </a:p>
          <a:p>
            <a:pPr marL="365125" indent="0">
              <a:lnSpc>
                <a:spcPct val="120000"/>
              </a:lnSpc>
              <a:buNone/>
            </a:pPr>
            <a:r>
              <a:rPr lang="tr-TR" altLang="tr-TR" dirty="0" smtClean="0"/>
              <a:t>glRasterPos2i(30,40);</a:t>
            </a:r>
          </a:p>
          <a:p>
            <a:pPr marL="365125" indent="0">
              <a:lnSpc>
                <a:spcPct val="120000"/>
              </a:lnSpc>
              <a:buNone/>
            </a:pPr>
            <a:r>
              <a:rPr lang="tr-TR" altLang="tr-TR" dirty="0" err="1" smtClean="0"/>
              <a:t>glBitmap</a:t>
            </a:r>
            <a:r>
              <a:rPr lang="tr-TR" altLang="tr-TR" dirty="0" smtClean="0"/>
              <a:t>(9, 10, 0.0, 0.0, 20.0, 15.0, </a:t>
            </a:r>
            <a:r>
              <a:rPr lang="tr-TR" altLang="tr-TR" dirty="0" err="1" smtClean="0"/>
              <a:t>bitShape</a:t>
            </a:r>
            <a:r>
              <a:rPr lang="tr-TR" altLang="tr-TR" dirty="0" smtClean="0"/>
              <a:t>);</a:t>
            </a:r>
          </a:p>
          <a:p>
            <a:pPr lvl="1">
              <a:lnSpc>
                <a:spcPct val="120000"/>
              </a:lnSpc>
            </a:pPr>
            <a:endParaRPr lang="tr-TR" altLang="tr-TR" dirty="0" smtClean="0"/>
          </a:p>
          <a:p>
            <a:pPr lvl="1">
              <a:lnSpc>
                <a:spcPct val="120000"/>
              </a:lnSpc>
            </a:pPr>
            <a:endParaRPr lang="tr-TR" altLang="tr-TR" dirty="0" smtClean="0"/>
          </a:p>
          <a:p>
            <a:pPr lvl="1">
              <a:lnSpc>
                <a:spcPct val="120000"/>
              </a:lnSpc>
            </a:pPr>
            <a:endParaRPr lang="tr-TR" altLang="tr-TR" dirty="0" smtClean="0"/>
          </a:p>
          <a:p>
            <a:pPr>
              <a:lnSpc>
                <a:spcPct val="120000"/>
              </a:lnSpc>
            </a:pP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22549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Çizdirme (</a:t>
            </a:r>
            <a:r>
              <a:rPr lang="tr-TR" dirty="0" err="1" smtClean="0"/>
              <a:t>Raster</a:t>
            </a:r>
            <a:r>
              <a:rPr lang="tr-TR" smtClean="0"/>
              <a:t>) İşlemi</a:t>
            </a:r>
            <a:r>
              <a:rPr lang="en-US" smtClean="0"/>
              <a:t>: glDrawPixels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2800" smtClean="0"/>
              <a:t>gl</a:t>
            </a:r>
            <a:r>
              <a:rPr lang="en-US" sz="2800" smtClean="0"/>
              <a:t>DrawPixels</a:t>
            </a:r>
            <a:r>
              <a:rPr lang="tr-TR" sz="2800" smtClean="0"/>
              <a:t>(width, height,</a:t>
            </a:r>
            <a:r>
              <a:rPr lang="en-US" sz="2800" smtClean="0"/>
              <a:t> DataFormat, DataType</a:t>
            </a:r>
            <a:r>
              <a:rPr lang="tr-TR" sz="2800" smtClean="0"/>
              <a:t>, </a:t>
            </a:r>
            <a:r>
              <a:rPr lang="en-US" sz="2800" smtClean="0"/>
              <a:t>pixMap</a:t>
            </a:r>
            <a:r>
              <a:rPr lang="tr-TR" sz="2800" smtClean="0"/>
              <a:t>)</a:t>
            </a:r>
            <a:endParaRPr lang="tr-TR" sz="2800" dirty="0" smtClean="0"/>
          </a:p>
          <a:p>
            <a:pPr marL="0" indent="0">
              <a:lnSpc>
                <a:spcPct val="110000"/>
              </a:lnSpc>
              <a:buNone/>
            </a:pPr>
            <a:endParaRPr lang="tr-TR" sz="2800" dirty="0"/>
          </a:p>
          <a:p>
            <a:pPr>
              <a:lnSpc>
                <a:spcPct val="110000"/>
              </a:lnSpc>
            </a:pPr>
            <a:r>
              <a:rPr lang="tr-TR" sz="2800" dirty="0" err="1" smtClean="0"/>
              <a:t>width</a:t>
            </a:r>
            <a:r>
              <a:rPr lang="tr-TR" sz="2800" dirty="0" smtClean="0"/>
              <a:t>, </a:t>
            </a:r>
            <a:r>
              <a:rPr lang="tr-TR" sz="2800" dirty="0" err="1" smtClean="0"/>
              <a:t>height</a:t>
            </a:r>
            <a:r>
              <a:rPr lang="tr-TR" sz="2800" smtClean="0"/>
              <a:t>: </a:t>
            </a:r>
            <a:r>
              <a:rPr lang="en-US" sz="2800"/>
              <a:t>pixMap</a:t>
            </a:r>
            <a:r>
              <a:rPr lang="tr-TR" sz="2800" smtClean="0"/>
              <a:t> </a:t>
            </a:r>
            <a:r>
              <a:rPr lang="tr-TR" sz="2800" dirty="0" smtClean="0"/>
              <a:t>içindeki </a:t>
            </a:r>
            <a:r>
              <a:rPr lang="tr-TR" sz="2800" smtClean="0"/>
              <a:t>çizdirilecek sütun</a:t>
            </a:r>
            <a:r>
              <a:rPr lang="en-US" sz="2800" smtClean="0"/>
              <a:t> ve </a:t>
            </a:r>
            <a:r>
              <a:rPr lang="tr-TR" sz="2800"/>
              <a:t>satır </a:t>
            </a:r>
            <a:r>
              <a:rPr lang="tr-TR" sz="2800" dirty="0" smtClean="0"/>
              <a:t>sayısı</a:t>
            </a:r>
          </a:p>
          <a:p>
            <a:pPr>
              <a:lnSpc>
                <a:spcPct val="110000"/>
              </a:lnSpc>
            </a:pPr>
            <a:r>
              <a:rPr lang="en-US" sz="2800"/>
              <a:t>DataFormat </a:t>
            </a:r>
            <a:r>
              <a:rPr lang="tr-TR" sz="2800" smtClean="0"/>
              <a:t>: </a:t>
            </a:r>
            <a:r>
              <a:rPr lang="en-US" sz="2800" smtClean="0"/>
              <a:t>GL_BLUE, GL_RGB, GL_BGR benzeri bir OpenGL sabiti</a:t>
            </a:r>
            <a:endParaRPr lang="tr-TR" sz="2800" dirty="0" smtClean="0"/>
          </a:p>
          <a:p>
            <a:pPr>
              <a:lnSpc>
                <a:spcPct val="110000"/>
              </a:lnSpc>
            </a:pPr>
            <a:r>
              <a:rPr lang="en-US" sz="2800"/>
              <a:t>DataType </a:t>
            </a:r>
            <a:r>
              <a:rPr lang="tr-TR" sz="2800" smtClean="0"/>
              <a:t>: </a:t>
            </a:r>
            <a:r>
              <a:rPr lang="en-US" sz="2800" smtClean="0"/>
              <a:t>GL_BYTE, GL_INT, GL_FLOAT benzeri </a:t>
            </a:r>
            <a:r>
              <a:rPr lang="en-US" sz="2800"/>
              <a:t>bir OpenGL sabiti</a:t>
            </a:r>
            <a:endParaRPr lang="tr-TR" sz="2800"/>
          </a:p>
          <a:p>
            <a:pPr>
              <a:lnSpc>
                <a:spcPct val="110000"/>
              </a:lnSpc>
            </a:pPr>
            <a:r>
              <a:rPr lang="en-US" sz="2800" smtClean="0"/>
              <a:t>pixMap</a:t>
            </a:r>
            <a:r>
              <a:rPr lang="tr-TR" sz="2800" smtClean="0"/>
              <a:t>: </a:t>
            </a:r>
            <a:r>
              <a:rPr lang="en-US" sz="2800" smtClean="0"/>
              <a:t>Belirlenen formatta ve veri tipindeki piksel değerlerini tutan dizi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06488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Çizdirme (</a:t>
            </a:r>
            <a:r>
              <a:rPr lang="tr-TR" dirty="0" err="1"/>
              <a:t>Raster</a:t>
            </a:r>
            <a:r>
              <a:rPr lang="tr-TR" dirty="0"/>
              <a:t>) İşlemi </a:t>
            </a:r>
            <a:r>
              <a:rPr lang="tr-TR" dirty="0" smtClean="0"/>
              <a:t>Örneği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6" cy="4320480"/>
          </a:xfrm>
        </p:spPr>
        <p:txBody>
          <a:bodyPr>
            <a:noAutofit/>
          </a:bodyPr>
          <a:lstStyle/>
          <a:p>
            <a:pPr marL="339725" indent="0">
              <a:buNone/>
            </a:pPr>
            <a:r>
              <a:rPr lang="en-US" sz="2000" b="1" smtClean="0"/>
              <a:t>GLubyte</a:t>
            </a:r>
            <a:r>
              <a:rPr lang="en-US" sz="2000"/>
              <a:t>* image</a:t>
            </a:r>
            <a:r>
              <a:rPr lang="en-US" sz="2000" smtClean="0"/>
              <a:t>;</a:t>
            </a:r>
            <a:endParaRPr lang="en-US" sz="2000"/>
          </a:p>
          <a:p>
            <a:pPr marL="339725" indent="0">
              <a:buNone/>
            </a:pPr>
            <a:r>
              <a:rPr lang="en-US" sz="2000" b="1"/>
              <a:t>GLuint</a:t>
            </a:r>
            <a:r>
              <a:rPr lang="en-US" sz="2000"/>
              <a:t> imageWidth, imageHeight</a:t>
            </a:r>
            <a:r>
              <a:rPr lang="en-US" sz="2000" smtClean="0"/>
              <a:t>;</a:t>
            </a:r>
          </a:p>
          <a:p>
            <a:pPr marL="339725" indent="0">
              <a:buNone/>
            </a:pPr>
            <a:r>
              <a:rPr lang="en-US" sz="2000"/>
              <a:t>readTex("flag_turkiye.ppm</a:t>
            </a:r>
            <a:r>
              <a:rPr lang="en-US" sz="2000" smtClean="0"/>
              <a:t>"); // ppm uzantılı görüntü okuyan bir fonksiyon</a:t>
            </a:r>
            <a:endParaRPr lang="en-US" sz="2000"/>
          </a:p>
          <a:p>
            <a:pPr marL="339725" indent="0">
              <a:buNone/>
            </a:pPr>
            <a:r>
              <a:rPr lang="en-US" sz="2000" smtClean="0"/>
              <a:t>image </a:t>
            </a:r>
            <a:r>
              <a:rPr lang="en-US" sz="2000"/>
              <a:t>= texArray; // </a:t>
            </a:r>
            <a:r>
              <a:rPr lang="en-US" sz="2000" smtClean="0"/>
              <a:t>texArray görüntüyü tutan global bir değişken</a:t>
            </a:r>
          </a:p>
          <a:p>
            <a:pPr marL="339725" indent="0">
              <a:buNone/>
            </a:pPr>
            <a:r>
              <a:rPr lang="en-US" sz="2000" smtClean="0"/>
              <a:t>imageWidth = width</a:t>
            </a:r>
            <a:r>
              <a:rPr lang="en-US" sz="2000"/>
              <a:t>; // width</a:t>
            </a:r>
            <a:r>
              <a:rPr lang="en-US" sz="2000" smtClean="0"/>
              <a:t> </a:t>
            </a:r>
            <a:r>
              <a:rPr lang="en-US" sz="2000"/>
              <a:t>görüntü </a:t>
            </a:r>
            <a:r>
              <a:rPr lang="en-US" sz="2000" smtClean="0"/>
              <a:t>enini </a:t>
            </a:r>
            <a:r>
              <a:rPr lang="en-US" sz="2000"/>
              <a:t>tutan global bir </a:t>
            </a:r>
            <a:r>
              <a:rPr lang="en-US" sz="2000" smtClean="0"/>
              <a:t>değişken</a:t>
            </a:r>
          </a:p>
          <a:p>
            <a:pPr marL="339725" indent="0">
              <a:buNone/>
            </a:pPr>
            <a:r>
              <a:rPr lang="en-US" sz="2000" smtClean="0"/>
              <a:t>imageHeight = height</a:t>
            </a:r>
            <a:r>
              <a:rPr lang="en-US" sz="2000"/>
              <a:t>; // height </a:t>
            </a:r>
            <a:r>
              <a:rPr lang="en-US" sz="2000" smtClean="0"/>
              <a:t>görüntü boyunu tutan </a:t>
            </a:r>
            <a:r>
              <a:rPr lang="en-US" sz="2000"/>
              <a:t>global bir değişken</a:t>
            </a:r>
            <a:endParaRPr lang="en-US" sz="2000" smtClean="0"/>
          </a:p>
          <a:p>
            <a:pPr marL="339725" indent="0">
              <a:buNone/>
            </a:pPr>
            <a:r>
              <a:rPr lang="tr-TR" altLang="tr-TR" sz="2000" smtClean="0"/>
              <a:t>glPixelStorei(GL_UNPACK_ALIGNMENT</a:t>
            </a:r>
            <a:r>
              <a:rPr lang="tr-TR" altLang="tr-TR" sz="2000" dirty="0" smtClean="0"/>
              <a:t>, 1); //Piksel saklama </a:t>
            </a:r>
            <a:r>
              <a:rPr lang="tr-TR" altLang="tr-TR" sz="2000" dirty="0" err="1" smtClean="0"/>
              <a:t>modu</a:t>
            </a:r>
            <a:endParaRPr lang="tr-TR" altLang="tr-TR" sz="2000" dirty="0" smtClean="0"/>
          </a:p>
          <a:p>
            <a:pPr marL="339725" indent="0">
              <a:buNone/>
            </a:pPr>
            <a:r>
              <a:rPr lang="en-US" sz="2000"/>
              <a:t>glRasterPos2i(10, 10);</a:t>
            </a:r>
          </a:p>
          <a:p>
            <a:pPr marL="339725" indent="0">
              <a:buNone/>
            </a:pPr>
            <a:r>
              <a:rPr lang="en-US" sz="2000"/>
              <a:t>glDrawPixels(imageWidth, imageHeight, GL_RGB, GL_UNSIGNED_BYTE, image);</a:t>
            </a:r>
            <a:endParaRPr lang="tr-TR" altLang="tr-TR" sz="2000" dirty="0" smtClean="0"/>
          </a:p>
          <a:p>
            <a:pPr lvl="1">
              <a:lnSpc>
                <a:spcPct val="120000"/>
              </a:lnSpc>
            </a:pPr>
            <a:endParaRPr lang="tr-TR" altLang="tr-TR" sz="1800" dirty="0" smtClean="0"/>
          </a:p>
          <a:p>
            <a:pPr lvl="1">
              <a:lnSpc>
                <a:spcPct val="120000"/>
              </a:lnSpc>
            </a:pPr>
            <a:endParaRPr lang="tr-TR" altLang="tr-TR" sz="1800" dirty="0" smtClean="0"/>
          </a:p>
          <a:p>
            <a:pPr>
              <a:lnSpc>
                <a:spcPct val="120000"/>
              </a:lnSpc>
            </a:pPr>
            <a:endParaRPr lang="tr-TR" altLang="tr-TR" sz="2000" dirty="0"/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/>
          </p:nvPr>
        </p:nvGraphicFramePr>
        <p:xfrm>
          <a:off x="3310259" y="5441578"/>
          <a:ext cx="18034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Bitmap Image" r:id="rId4" imgW="1219320" imgH="784800" progId="Paint.Picture">
                  <p:embed/>
                </p:oleObj>
              </mc:Choice>
              <mc:Fallback>
                <p:oleObj name="Bitmap Image" r:id="rId4" imgW="1219320" imgH="784800" progId="Paint.Picture">
                  <p:embed/>
                  <p:pic>
                    <p:nvPicPr>
                      <p:cNvPr id="5" name="Nesne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0259" y="5441578"/>
                        <a:ext cx="1803400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etin kutusu 1"/>
          <p:cNvSpPr txBox="1"/>
          <p:nvPr/>
        </p:nvSpPr>
        <p:spPr>
          <a:xfrm>
            <a:off x="1192625" y="5487615"/>
            <a:ext cx="2088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Y eksenine göre simetriği alınmış görüntüyü çizdirme</a:t>
            </a:r>
            <a:endParaRPr lang="en-US"/>
          </a:p>
        </p:txBody>
      </p:sp>
      <p:sp>
        <p:nvSpPr>
          <p:cNvPr id="7" name="Metin kutusu 6"/>
          <p:cNvSpPr txBox="1"/>
          <p:nvPr/>
        </p:nvSpPr>
        <p:spPr>
          <a:xfrm>
            <a:off x="5290478" y="5687213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Orijinal görüntüyü çizdirme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 err="1" smtClean="0"/>
              <a:t>OpenGL</a:t>
            </a:r>
            <a:r>
              <a:rPr lang="tr-TR" altLang="tr-TR" dirty="0" smtClean="0"/>
              <a:t> Karakter Tarama</a:t>
            </a:r>
            <a:endParaRPr lang="en-US" altLang="tr-TR" dirty="0" smtClean="0"/>
          </a:p>
        </p:txBody>
      </p:sp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539552" y="2276872"/>
            <a:ext cx="8352928" cy="2664296"/>
          </a:xfrm>
        </p:spPr>
        <p:txBody>
          <a:bodyPr>
            <a:normAutofit fontScale="85000" lnSpcReduction="20000"/>
          </a:bodyPr>
          <a:lstStyle/>
          <a:p>
            <a:r>
              <a:rPr lang="tr-TR" altLang="tr-TR" dirty="0" smtClean="0"/>
              <a:t>glRasterPosition2i(</a:t>
            </a:r>
            <a:r>
              <a:rPr lang="tr-TR" altLang="tr-TR" dirty="0" err="1" smtClean="0"/>
              <a:t>x,y</a:t>
            </a:r>
            <a:r>
              <a:rPr lang="tr-TR" altLang="tr-TR" dirty="0" smtClean="0"/>
              <a:t>);</a:t>
            </a:r>
          </a:p>
          <a:p>
            <a:pPr lvl="1"/>
            <a:r>
              <a:rPr lang="tr-TR" altLang="tr-TR" dirty="0" smtClean="0"/>
              <a:t>Bu fonksiyondan önce yapılan renk ataması </a:t>
            </a:r>
            <a:r>
              <a:rPr lang="tr-TR" altLang="tr-TR" dirty="0" err="1" smtClean="0"/>
              <a:t>bitmapte</a:t>
            </a:r>
            <a:r>
              <a:rPr lang="tr-TR" altLang="tr-TR" dirty="0" smtClean="0"/>
              <a:t> aktif kullanılır. Sonra yapılan renk atamaları etkin değildir.</a:t>
            </a:r>
          </a:p>
          <a:p>
            <a:r>
              <a:rPr lang="tr-TR" altLang="tr-TR" dirty="0" smtClean="0"/>
              <a:t>Bit haritası fonksiyonu</a:t>
            </a:r>
          </a:p>
          <a:p>
            <a:pPr lvl="1"/>
            <a:r>
              <a:rPr lang="tr-TR" altLang="tr-TR" dirty="0" err="1" smtClean="0"/>
              <a:t>glutBitmapCharacter</a:t>
            </a:r>
            <a:r>
              <a:rPr lang="tr-TR" altLang="tr-TR" dirty="0" smtClean="0"/>
              <a:t>(GLUT_BITMAP_9_BY_15, </a:t>
            </a:r>
            <a:r>
              <a:rPr lang="tr-TR" altLang="tr-TR" dirty="0" err="1"/>
              <a:t>character</a:t>
            </a:r>
            <a:r>
              <a:rPr lang="tr-TR" altLang="tr-TR" dirty="0" smtClean="0"/>
              <a:t>);</a:t>
            </a:r>
          </a:p>
          <a:p>
            <a:r>
              <a:rPr lang="tr-TR" altLang="tr-TR" dirty="0" err="1" smtClean="0"/>
              <a:t>Anahat</a:t>
            </a:r>
            <a:r>
              <a:rPr lang="tr-TR" altLang="tr-TR" dirty="0" smtClean="0"/>
              <a:t> fonksiyonu</a:t>
            </a:r>
          </a:p>
          <a:p>
            <a:pPr lvl="1"/>
            <a:r>
              <a:rPr lang="tr-TR" altLang="tr-TR" dirty="0" err="1" smtClean="0"/>
              <a:t>glutStrokeCharacter</a:t>
            </a:r>
            <a:r>
              <a:rPr lang="tr-TR" altLang="tr-TR" dirty="0" smtClean="0"/>
              <a:t>(GLUT_STROKE_ROMAN, </a:t>
            </a:r>
            <a:r>
              <a:rPr lang="tr-TR" altLang="tr-TR" dirty="0" err="1" smtClean="0"/>
              <a:t>character</a:t>
            </a:r>
            <a:r>
              <a:rPr lang="tr-TR" altLang="tr-TR" dirty="0" smtClean="0"/>
              <a:t>);</a:t>
            </a:r>
            <a:endParaRPr lang="tr-TR" altLang="tr-TR" dirty="0"/>
          </a:p>
          <a:p>
            <a:pPr marL="0" indent="0">
              <a:buNone/>
            </a:pP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14655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 smtClean="0"/>
              <a:t>Karakter Tarama</a:t>
            </a:r>
            <a:endParaRPr lang="en-US" altLang="tr-TR" dirty="0" smtClean="0"/>
          </a:p>
        </p:txBody>
      </p:sp>
      <p:sp>
        <p:nvSpPr>
          <p:cNvPr id="5" name="Dikdörtgen 4"/>
          <p:cNvSpPr/>
          <p:nvPr/>
        </p:nvSpPr>
        <p:spPr>
          <a:xfrm>
            <a:off x="5148065" y="5938405"/>
            <a:ext cx="3744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dirty="0" smtClean="0"/>
              <a:t>Düz çizgi ve eğri parçaları ile </a:t>
            </a:r>
            <a:r>
              <a:rPr lang="tr-TR" altLang="tr-TR" dirty="0" err="1" smtClean="0"/>
              <a:t>anahat</a:t>
            </a:r>
            <a:r>
              <a:rPr lang="tr-TR" altLang="tr-TR" dirty="0" smtClean="0"/>
              <a:t> şeklinde tanımlanmış B karakteri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100738" y="5938406"/>
            <a:ext cx="4047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tr-TR" dirty="0" smtClean="0"/>
              <a:t>8x8 dikdörtgen bir matriste bit haritasıyla</a:t>
            </a:r>
          </a:p>
          <a:p>
            <a:pPr algn="ctr"/>
            <a:r>
              <a:rPr lang="tr-TR" altLang="tr-TR" dirty="0" smtClean="0"/>
              <a:t>tanımlanmış karakter </a:t>
            </a:r>
            <a:endParaRPr lang="tr-TR" dirty="0"/>
          </a:p>
        </p:txBody>
      </p:sp>
      <p:pic>
        <p:nvPicPr>
          <p:cNvPr id="7" name="AADGGYT0.jpg" descr="AADGGYT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0"/>
          <a:stretch/>
        </p:blipFill>
        <p:spPr bwMode="auto">
          <a:xfrm>
            <a:off x="1907704" y="2383240"/>
            <a:ext cx="5328592" cy="356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smtClean="0"/>
              <a:t>Karakter Özellikleri</a:t>
            </a:r>
            <a:endParaRPr lang="en-US" altLang="tr-TR" dirty="0" smtClean="0"/>
          </a:p>
        </p:txBody>
      </p:sp>
      <p:pic>
        <p:nvPicPr>
          <p:cNvPr id="9" name="AADGHAA0.jpg" descr="AADGHAA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21"/>
          <a:stretch/>
        </p:blipFill>
        <p:spPr bwMode="auto">
          <a:xfrm>
            <a:off x="4067944" y="4149080"/>
            <a:ext cx="4618856" cy="2458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4860032" y="3573016"/>
            <a:ext cx="24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Karakter gövde örnekleri</a:t>
            </a:r>
            <a:endParaRPr lang="en-US"/>
          </a:p>
        </p:txBody>
      </p:sp>
      <p:sp>
        <p:nvSpPr>
          <p:cNvPr id="11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Karakterlerin temel özellikleri</a:t>
            </a:r>
          </a:p>
          <a:p>
            <a:pPr lvl="1"/>
            <a:r>
              <a:rPr lang="en-US" sz="1800" smtClean="0"/>
              <a:t>Font tipi: Times Roman, Courier New, Calibri…</a:t>
            </a:r>
          </a:p>
          <a:p>
            <a:pPr lvl="1"/>
            <a:r>
              <a:rPr lang="en-US" sz="1800" smtClean="0"/>
              <a:t>Renk …</a:t>
            </a:r>
          </a:p>
          <a:p>
            <a:pPr lvl="1"/>
            <a:r>
              <a:rPr lang="en-US" sz="1800" b="1" smtClean="0"/>
              <a:t>Kalın</a:t>
            </a:r>
            <a:r>
              <a:rPr lang="en-US" sz="1800" smtClean="0"/>
              <a:t>, </a:t>
            </a:r>
            <a:r>
              <a:rPr lang="en-US" sz="1800" i="1" smtClean="0"/>
              <a:t>italik</a:t>
            </a:r>
            <a:r>
              <a:rPr lang="en-US" sz="1800" smtClean="0"/>
              <a:t>, gölge tipi, </a:t>
            </a:r>
            <a:r>
              <a:rPr lang="en-US" sz="1800" u="sng"/>
              <a:t>altçizgi</a:t>
            </a:r>
            <a:r>
              <a:rPr lang="en-US" sz="1800" smtClean="0"/>
              <a:t> …</a:t>
            </a:r>
            <a:endParaRPr lang="tr-TR" sz="2200" dirty="0" smtClean="0"/>
          </a:p>
          <a:p>
            <a:pPr marL="742950" lvl="2" indent="-342900"/>
            <a:endParaRPr lang="tr-TR" sz="2200" dirty="0"/>
          </a:p>
          <a:p>
            <a:pPr lvl="1">
              <a:lnSpc>
                <a:spcPct val="80000"/>
              </a:lnSpc>
            </a:pPr>
            <a:endParaRPr lang="tr-TR" sz="2200" dirty="0" err="1"/>
          </a:p>
        </p:txBody>
      </p:sp>
    </p:spTree>
    <p:extLst>
      <p:ext uri="{BB962C8B-B14F-4D97-AF65-F5344CB8AC3E}">
        <p14:creationId xmlns:p14="http://schemas.microsoft.com/office/powerpoint/2010/main" val="7621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Karakter Özelliklerini Değiştirme</a:t>
            </a:r>
            <a:endParaRPr lang="en-US" altLang="tr-TR" dirty="0" smtClean="0"/>
          </a:p>
        </p:txBody>
      </p:sp>
      <p:pic>
        <p:nvPicPr>
          <p:cNvPr id="38915" name="AADGHAB0.jpg" descr="AADGHAB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9"/>
          <a:stretch/>
        </p:blipFill>
        <p:spPr bwMode="auto">
          <a:xfrm>
            <a:off x="460374" y="2296149"/>
            <a:ext cx="2959497" cy="167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ADGHAC0.jpg" descr="AADGHAC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9"/>
          <a:stretch/>
        </p:blipFill>
        <p:spPr bwMode="auto">
          <a:xfrm>
            <a:off x="5240039" y="2310265"/>
            <a:ext cx="2083793" cy="149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4932041" y="1734201"/>
            <a:ext cx="3632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dirty="0" smtClean="0"/>
              <a:t>sabit boyda değişen karakter enleri</a:t>
            </a:r>
          </a:p>
        </p:txBody>
      </p:sp>
      <p:pic>
        <p:nvPicPr>
          <p:cNvPr id="6" name="AADGHAD0.jpg" descr="AADGHAD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8"/>
          <a:stretch/>
        </p:blipFill>
        <p:spPr bwMode="auto">
          <a:xfrm>
            <a:off x="2771800" y="4551805"/>
            <a:ext cx="3175521" cy="168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2699792" y="4038457"/>
            <a:ext cx="3657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altLang="tr-TR" dirty="0" smtClean="0"/>
              <a:t>değişen karakter aralık değerleri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378768" y="1700808"/>
            <a:ext cx="3185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altLang="tr-TR" dirty="0"/>
              <a:t>sabit en-boy </a:t>
            </a:r>
            <a:r>
              <a:rPr lang="tr-TR" altLang="tr-TR" dirty="0" smtClean="0"/>
              <a:t>oranında değişen karakter boyları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4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 smtClean="0"/>
              <a:t>Metin Yönü Ayarlama</a:t>
            </a:r>
            <a:endParaRPr lang="en-US" altLang="tr-TR" dirty="0" smtClean="0"/>
          </a:p>
        </p:txBody>
      </p:sp>
      <p:pic>
        <p:nvPicPr>
          <p:cNvPr id="45059" name="AADGHAE0.jpg" descr="AADGHAE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2"/>
          <a:stretch/>
        </p:blipFill>
        <p:spPr bwMode="auto">
          <a:xfrm>
            <a:off x="683568" y="4737663"/>
            <a:ext cx="3096344" cy="164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ADGHAF0.jpg" descr="AADGHAF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8"/>
          <a:stretch/>
        </p:blipFill>
        <p:spPr bwMode="auto">
          <a:xfrm>
            <a:off x="4135778" y="4557864"/>
            <a:ext cx="2128656" cy="20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199" y="1700807"/>
            <a:ext cx="8380785" cy="2664297"/>
          </a:xfrm>
        </p:spPr>
        <p:txBody>
          <a:bodyPr>
            <a:normAutofit fontScale="70000" lnSpcReduction="20000"/>
          </a:bodyPr>
          <a:lstStyle/>
          <a:p>
            <a:r>
              <a:rPr lang="tr-TR" altLang="tr-TR" dirty="0" smtClean="0"/>
              <a:t>Yukarı vektörün (</a:t>
            </a:r>
            <a:r>
              <a:rPr lang="tr-TR" altLang="tr-TR" dirty="0" err="1" smtClean="0"/>
              <a:t>up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vector</a:t>
            </a:r>
            <a:r>
              <a:rPr lang="tr-TR" altLang="tr-TR" dirty="0" smtClean="0"/>
              <a:t>) yönü görüntülenen metnin yönelimini kontrol </a:t>
            </a:r>
            <a:r>
              <a:rPr lang="tr-TR" altLang="tr-TR" smtClean="0"/>
              <a:t>eder.</a:t>
            </a:r>
            <a:endParaRPr lang="en-US" altLang="tr-TR" smtClean="0"/>
          </a:p>
          <a:p>
            <a:pPr lvl="1"/>
            <a:r>
              <a:rPr lang="en-US" altLang="tr-TR" smtClean="0"/>
              <a:t>Karakterin base hattından cap hattına yönü yukarı vektörün yönüyle aynı olacak şekilde karakterler dizilir.</a:t>
            </a:r>
            <a:endParaRPr lang="tr-TR" altLang="tr-TR" dirty="0" smtClean="0"/>
          </a:p>
          <a:p>
            <a:r>
              <a:rPr lang="tr-TR" altLang="tr-TR" dirty="0" smtClean="0"/>
              <a:t>Metin yönü özellikleri ayarlanarak yatay veya düşey karakter dizisi düzenleri elde edilebilir</a:t>
            </a:r>
            <a:r>
              <a:rPr lang="en-US" altLang="tr-TR" dirty="0" smtClean="0"/>
              <a:t>.</a:t>
            </a:r>
            <a:endParaRPr lang="tr-TR" altLang="tr-TR" dirty="0" smtClean="0"/>
          </a:p>
          <a:p>
            <a:r>
              <a:rPr lang="tr-TR" altLang="tr-TR" dirty="0" smtClean="0"/>
              <a:t>«</a:t>
            </a:r>
            <a:r>
              <a:rPr lang="en-US" altLang="tr-TR" dirty="0" smtClean="0"/>
              <a:t>string</a:t>
            </a:r>
            <a:r>
              <a:rPr lang="tr-TR" altLang="tr-TR" dirty="0" smtClean="0"/>
              <a:t>» metni 4 metin yönü </a:t>
            </a:r>
            <a:r>
              <a:rPr lang="tr-TR" altLang="tr-TR" smtClean="0"/>
              <a:t>seçeneğiyle gösterilmiştir</a:t>
            </a:r>
            <a:endParaRPr lang="en-US" altLang="tr-TR" smtClean="0"/>
          </a:p>
          <a:p>
            <a:pPr lvl="1"/>
            <a:r>
              <a:rPr lang="tr-TR" altLang="tr-TR" smtClean="0"/>
              <a:t>sol</a:t>
            </a:r>
            <a:r>
              <a:rPr lang="tr-TR" altLang="tr-TR" dirty="0" smtClean="0"/>
              <a:t>, sağ, yukarı, aşağı.</a:t>
            </a:r>
          </a:p>
        </p:txBody>
      </p:sp>
      <p:pic>
        <p:nvPicPr>
          <p:cNvPr id="6" name="AADGHAG0.jpg" descr="AADGHAG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4"/>
          <a:stretch/>
        </p:blipFill>
        <p:spPr bwMode="auto">
          <a:xfrm>
            <a:off x="6732240" y="3873926"/>
            <a:ext cx="1561435" cy="272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0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 smtClean="0"/>
              <a:t>Yukarı Vektör Yönleri</a:t>
            </a:r>
            <a:endParaRPr lang="en-US" altLang="tr-TR" dirty="0" smtClean="0"/>
          </a:p>
        </p:txBody>
      </p:sp>
      <p:pic>
        <p:nvPicPr>
          <p:cNvPr id="51203" name="AADGHAH0.jpg" descr="AADGHAH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75" b="15345"/>
          <a:stretch/>
        </p:blipFill>
        <p:spPr bwMode="auto">
          <a:xfrm>
            <a:off x="6376268" y="4148105"/>
            <a:ext cx="1946424" cy="178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20"/>
          <a:stretch/>
        </p:blipFill>
        <p:spPr bwMode="auto">
          <a:xfrm>
            <a:off x="1619672" y="3650738"/>
            <a:ext cx="4408353" cy="178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5724128" y="5932507"/>
            <a:ext cx="3250704" cy="64807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tr-TR" altLang="tr-TR" dirty="0" smtClean="0"/>
              <a:t>Farklı metin yönleriyle </a:t>
            </a:r>
            <a:r>
              <a:rPr lang="tr-TR" altLang="tr-TR" smtClean="0"/>
              <a:t>ilişkili yukarı vektör </a:t>
            </a:r>
            <a:r>
              <a:rPr lang="tr-TR" altLang="tr-TR" dirty="0" smtClean="0"/>
              <a:t>yönleri</a:t>
            </a: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457199" y="1700807"/>
            <a:ext cx="8380785" cy="1452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tr-TR" smtClean="0"/>
              <a:t>4</a:t>
            </a:r>
            <a:r>
              <a:rPr lang="en-US" altLang="tr-TR"/>
              <a:t>5º </a:t>
            </a:r>
            <a:r>
              <a:rPr lang="tr-TR" altLang="tr-TR"/>
              <a:t>yukarı vektör yönünde </a:t>
            </a:r>
            <a:r>
              <a:rPr lang="tr-TR" altLang="tr-TR" smtClean="0"/>
              <a:t>metinler</a:t>
            </a:r>
            <a:endParaRPr lang="en-US" altLang="tr-TR" smtClean="0"/>
          </a:p>
          <a:p>
            <a:pPr lvl="1"/>
            <a:r>
              <a:rPr lang="en-US" altLang="tr-TR" smtClean="0"/>
              <a:t>Solda karakterler aşağı yönde olunca</a:t>
            </a:r>
            <a:endParaRPr lang="en-US" altLang="tr-TR" dirty="0"/>
          </a:p>
          <a:p>
            <a:pPr lvl="1"/>
            <a:r>
              <a:rPr lang="en-US" altLang="tr-TR" smtClean="0"/>
              <a:t>Sağda </a:t>
            </a:r>
            <a:r>
              <a:rPr lang="en-US" altLang="tr-TR"/>
              <a:t>karakterler </a:t>
            </a:r>
            <a:r>
              <a:rPr lang="en-US" altLang="tr-TR" smtClean="0"/>
              <a:t>sağ yönde </a:t>
            </a:r>
            <a:r>
              <a:rPr lang="en-US" altLang="tr-TR"/>
              <a:t>olunca</a:t>
            </a:r>
            <a:endParaRPr lang="tr-TR" altLang="tr-TR"/>
          </a:p>
          <a:p>
            <a:pPr lvl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410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Yatay ve Düşey </a:t>
            </a:r>
            <a:r>
              <a:rPr lang="tr-TR" altLang="tr-TR" smtClean="0"/>
              <a:t>Metinlerde </a:t>
            </a:r>
            <a:r>
              <a:rPr lang="en-US" altLang="tr-TR" smtClean="0"/>
              <a:t/>
            </a:r>
            <a:br>
              <a:rPr lang="en-US" altLang="tr-TR" smtClean="0"/>
            </a:br>
            <a:r>
              <a:rPr lang="tr-TR" altLang="tr-TR" smtClean="0"/>
              <a:t>Karakter </a:t>
            </a:r>
            <a:r>
              <a:rPr lang="en-US" altLang="tr-TR" smtClean="0"/>
              <a:t>Dizisi </a:t>
            </a:r>
            <a:r>
              <a:rPr lang="tr-TR" altLang="tr-TR" smtClean="0"/>
              <a:t>Hizalama</a:t>
            </a:r>
            <a:endParaRPr lang="en-US" altLang="tr-T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181" y="1916832"/>
            <a:ext cx="2413656" cy="465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" y="2996952"/>
            <a:ext cx="327379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ADGHAK0.jpg" descr="AADGHAK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5"/>
          <a:stretch/>
        </p:blipFill>
        <p:spPr bwMode="auto">
          <a:xfrm>
            <a:off x="5395359" y="2348880"/>
            <a:ext cx="3285059" cy="349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9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Şablon</a:t>
            </a:r>
            <a:r>
              <a:rPr lang="tr-TR" smtClean="0"/>
              <a:t> </a:t>
            </a:r>
            <a:r>
              <a:rPr lang="tr-TR" dirty="0" smtClean="0"/>
              <a:t>Tamponu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/>
              <a:t>Bir nesnenin sınırlarını tanımlamak için gerekli bilgiyi saklar.</a:t>
            </a:r>
            <a:endParaRPr lang="en-US"/>
          </a:p>
          <a:p>
            <a:pPr lvl="1">
              <a:lnSpc>
                <a:spcPct val="120000"/>
              </a:lnSpc>
            </a:pPr>
            <a:r>
              <a:rPr lang="en-US"/>
              <a:t>Genelde tamsayı değer olup piksel başına 1 bayt derinliktedir.</a:t>
            </a:r>
          </a:p>
          <a:p>
            <a:pPr>
              <a:lnSpc>
                <a:spcPct val="120000"/>
              </a:lnSpc>
            </a:pPr>
            <a:r>
              <a:rPr lang="en-US"/>
              <a:t>Görüntüdeki pikselleri maskeleyerek özel efektler oluşturmayı sağlar.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birleştirme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bezeme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dağıtma</a:t>
            </a:r>
            <a:r>
              <a:rPr lang="en-US"/>
              <a:t>, </a:t>
            </a:r>
            <a:r>
              <a:rPr lang="en-US" smtClean="0"/>
              <a:t>soldurma</a:t>
            </a:r>
            <a:r>
              <a:rPr lang="en-US"/>
              <a:t>, </a:t>
            </a:r>
            <a:r>
              <a:rPr lang="en-US" smtClean="0"/>
              <a:t>kaydırma 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ana </a:t>
            </a:r>
            <a:r>
              <a:rPr lang="en-US"/>
              <a:t>hat ve silüet çizdirimleri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21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Çekirdek </a:t>
            </a:r>
            <a:r>
              <a:rPr lang="en-US" smtClean="0"/>
              <a:t>Profilde Kullanılmayan (Deprecated) İşlevler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smtClean="0"/>
              <a:t>Uygulamanın ürettiği nesne isimleri, buffer</a:t>
            </a:r>
            <a:r>
              <a:rPr lang="en-US" sz="1600"/>
              <a:t>, query, </a:t>
            </a:r>
            <a:r>
              <a:rPr lang="en-US" sz="1600" smtClean="0"/>
              <a:t>ve </a:t>
            </a:r>
            <a:r>
              <a:rPr lang="en-US" sz="1600"/>
              <a:t>texture </a:t>
            </a:r>
            <a:r>
              <a:rPr lang="en-US" sz="1600" smtClean="0"/>
              <a:t>gibi nesne isimleri</a:t>
            </a:r>
          </a:p>
          <a:p>
            <a:pPr lvl="1"/>
            <a:r>
              <a:rPr lang="en-US" sz="1400"/>
              <a:t>Bunlar ilgili  Gen* komutlarıyla üretilmeli. </a:t>
            </a:r>
          </a:p>
          <a:p>
            <a:pPr lvl="1"/>
            <a:r>
              <a:rPr lang="en-US" sz="1400"/>
              <a:t>Gen* komutuyla üretilmeyen bir nesneyi bağlamak INVALID_OPERATION hatası verir.</a:t>
            </a:r>
          </a:p>
          <a:p>
            <a:pPr lvl="1"/>
            <a:r>
              <a:rPr lang="en-US" sz="1400"/>
              <a:t>framebuffer, renderbuffer, ve vertex array nesneleri için de bu geçerlidir. </a:t>
            </a:r>
          </a:p>
          <a:p>
            <a:pPr lvl="1"/>
            <a:r>
              <a:rPr lang="en-US" sz="1400"/>
              <a:t>vertex array, framebuffer, ve texture gibi nesneler için sıfır adında varsayılan nesneler bulunur. Bunlar için Gen* tarafından üretilmemiş olsa da varsayılan nesne bağlanabilir.</a:t>
            </a:r>
          </a:p>
          <a:p>
            <a:r>
              <a:rPr lang="en-US" sz="1600"/>
              <a:t>Renk indeksleme modu</a:t>
            </a:r>
          </a:p>
          <a:p>
            <a:pPr lvl="1"/>
            <a:r>
              <a:rPr lang="en-US" sz="1400"/>
              <a:t>GLX ve WGL gibi pencere sistemi bağlayıcı API’lerinde indeksli renk gösterimleri bulunmaz.</a:t>
            </a:r>
          </a:p>
          <a:p>
            <a:pPr lvl="1"/>
            <a:r>
              <a:rPr lang="en-US" sz="1400"/>
              <a:t>Varsayılan çerçeve tamponu her zaman RGBA modundadır. </a:t>
            </a:r>
          </a:p>
          <a:p>
            <a:pPr lvl="1"/>
            <a:r>
              <a:rPr lang="en-US" sz="1400"/>
              <a:t>COLOR_INDEX formatı.</a:t>
            </a:r>
          </a:p>
          <a:p>
            <a:r>
              <a:rPr lang="en-US" sz="1600"/>
              <a:t>OpenGL Gölgelendirme Dili (Shading Language) versiyonları 1.10 ve 1.20. </a:t>
            </a:r>
          </a:p>
          <a:p>
            <a:r>
              <a:rPr lang="en-US" sz="1600"/>
              <a:t>Begin / End öğe </a:t>
            </a:r>
            <a:r>
              <a:rPr lang="en-US" sz="1600" smtClean="0"/>
              <a:t>belirtimi</a:t>
            </a:r>
          </a:p>
          <a:p>
            <a:pPr lvl="1"/>
            <a:r>
              <a:rPr lang="en-US" sz="1400"/>
              <a:t>Begin, End, EdgeFlag*, Color*, FogCoord*, Index*, Normal3*, SecondaryColor3*, TexCoord*, Vertex*</a:t>
            </a:r>
          </a:p>
          <a:p>
            <a:r>
              <a:rPr lang="en-US" sz="1600"/>
              <a:t>Nokta dizileri ve dizi çizim komutları öğeleri çizmek için kullanılmalı</a:t>
            </a:r>
            <a:r>
              <a:rPr lang="en-US" sz="1600" smtClean="0"/>
              <a:t>.</a:t>
            </a:r>
          </a:p>
          <a:p>
            <a:pPr lvl="1"/>
            <a:r>
              <a:rPr lang="en-US" sz="1400" smtClean="0"/>
              <a:t>Bununla birlikte VertexAttrib</a:t>
            </a:r>
            <a:r>
              <a:rPr lang="en-US" sz="1400"/>
              <a:t>* </a:t>
            </a:r>
            <a:r>
              <a:rPr lang="en-US" sz="1400" smtClean="0"/>
              <a:t>ve mevcut nokta özellik durumları devre dışı bırakılan özellik dizileri için varsayılan özellik değerlerini sağlamak adına sürdürülür.</a:t>
            </a:r>
          </a:p>
        </p:txBody>
      </p:sp>
    </p:spTree>
    <p:extLst>
      <p:ext uri="{BB962C8B-B14F-4D97-AF65-F5344CB8AC3E}">
        <p14:creationId xmlns:p14="http://schemas.microsoft.com/office/powerpoint/2010/main" val="20392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Çekirdek </a:t>
            </a:r>
            <a:r>
              <a:rPr lang="en-US" smtClean="0"/>
              <a:t>Profilde Kullanılmayan (Deprecated) İşlevler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/>
              <a:t>Kenar bayrakları ve nokta işleyen sabit fonksiyonlar</a:t>
            </a:r>
          </a:p>
          <a:p>
            <a:pPr lvl="1"/>
            <a:r>
              <a:rPr lang="en-US" sz="1200"/>
              <a:t>ColorPointer, EdgeFlagPointer, FogCoordPointer, IndexPointer, NormalPointer, SecondaryColorPointer, TexCoordPointer, VertexPointer, EnableClientState, DisableClientState, </a:t>
            </a:r>
            <a:r>
              <a:rPr lang="en-US" sz="1200" smtClean="0"/>
              <a:t>ve </a:t>
            </a:r>
            <a:r>
              <a:rPr lang="en-US" sz="1200"/>
              <a:t>InterleavedArrays, ClientActiveTexture</a:t>
            </a:r>
          </a:p>
          <a:p>
            <a:pPr lvl="1"/>
            <a:r>
              <a:rPr lang="en-US" sz="1200"/>
              <a:t>Frustum, LoadIdentity, LoadMatrix, LoadTransposeMatrix, MatrixMode, MultMatrix, MultTransposeMatrix, Ortho, PopMatrix, PushMatrix, Rotate, </a:t>
            </a:r>
            <a:r>
              <a:rPr lang="en-US" sz="1200" smtClean="0"/>
              <a:t>Scale ve Translate</a:t>
            </a:r>
          </a:p>
          <a:p>
            <a:pPr lvl="1"/>
            <a:r>
              <a:rPr lang="en-US" sz="1200" smtClean="0"/>
              <a:t>RESCALE_NORMAL, NORMALIZE, TexGen</a:t>
            </a:r>
            <a:r>
              <a:rPr lang="en-US" sz="1200"/>
              <a:t>* </a:t>
            </a:r>
            <a:r>
              <a:rPr lang="en-US" sz="1200" smtClean="0"/>
              <a:t>ve TEXTURE_GEN_* sabitlerini etkinleştirme</a:t>
            </a:r>
          </a:p>
          <a:p>
            <a:pPr lvl="1"/>
            <a:r>
              <a:rPr lang="en-US" sz="1200" smtClean="0"/>
              <a:t>Material</a:t>
            </a:r>
            <a:r>
              <a:rPr lang="en-US" sz="1200"/>
              <a:t>*, Light*, LightModel*, </a:t>
            </a:r>
            <a:r>
              <a:rPr lang="en-US" sz="1200" smtClean="0"/>
              <a:t>ve </a:t>
            </a:r>
            <a:r>
              <a:rPr lang="en-US" sz="1200"/>
              <a:t>ColorMaterial, ShadeModel</a:t>
            </a:r>
          </a:p>
          <a:p>
            <a:pPr lvl="1"/>
            <a:r>
              <a:rPr lang="en-US" sz="1200" smtClean="0"/>
              <a:t>LIGHTING </a:t>
            </a:r>
            <a:r>
              <a:rPr lang="en-US" sz="1200"/>
              <a:t>sabitlerini </a:t>
            </a:r>
            <a:r>
              <a:rPr lang="en-US" sz="1200" smtClean="0"/>
              <a:t>etkinleştirme. VERTEX_PROGRAM_TWO_SIDE</a:t>
            </a:r>
            <a:r>
              <a:rPr lang="en-US" sz="1200"/>
              <a:t>, LIGHTi, ve </a:t>
            </a:r>
            <a:r>
              <a:rPr lang="en-US" sz="1200" smtClean="0"/>
              <a:t>COLOR_MATERIAL</a:t>
            </a:r>
            <a:endParaRPr lang="en-US" sz="1200"/>
          </a:p>
          <a:p>
            <a:r>
              <a:rPr lang="en-US" sz="1600" smtClean="0"/>
              <a:t>Kırpma düzlemi ve tüm ilişkili sabit fonksiyonları</a:t>
            </a:r>
          </a:p>
          <a:p>
            <a:pPr lvl="1"/>
            <a:r>
              <a:rPr lang="en-US" sz="1200" smtClean="0"/>
              <a:t>Nokta dizisi, çoklu doku, matris ve matris yığını, normal ve doku koordinatları, ışıklandırma ve kırpma düzlemi. </a:t>
            </a:r>
            <a:endParaRPr lang="en-US" sz="1200"/>
          </a:p>
          <a:p>
            <a:r>
              <a:rPr lang="en-US" sz="1600" smtClean="0"/>
              <a:t>Çıktı öğelerini çizmek için nokta gölgelendiricisi tanımlanmalı.</a:t>
            </a:r>
            <a:endParaRPr lang="en-US" sz="1600"/>
          </a:p>
          <a:p>
            <a:r>
              <a:rPr lang="en-US" sz="1600" smtClean="0"/>
              <a:t>Kenar bayraklarını değiştiren dilde tüm kenar bayrakları TRUE olarak değiştirilmiştir.</a:t>
            </a:r>
            <a:endParaRPr lang="en-US" sz="1600"/>
          </a:p>
          <a:p>
            <a:r>
              <a:rPr lang="en-US" sz="1600" smtClean="0"/>
              <a:t>Rectangles: </a:t>
            </a:r>
            <a:r>
              <a:rPr lang="en-US" sz="1600"/>
              <a:t>Rect</a:t>
            </a:r>
            <a:r>
              <a:rPr lang="en-US" sz="1600" smtClean="0"/>
              <a:t>*</a:t>
            </a:r>
          </a:p>
          <a:p>
            <a:r>
              <a:rPr lang="en-US" sz="1600" smtClean="0"/>
              <a:t>ClampColor sabitleri </a:t>
            </a:r>
            <a:r>
              <a:rPr lang="en-US" sz="1600"/>
              <a:t>CLAMP_VERTEX_COLOR </a:t>
            </a:r>
            <a:r>
              <a:rPr lang="en-US" sz="1600" smtClean="0"/>
              <a:t>ve CLAMP_FRAGMENT_COLOR</a:t>
            </a:r>
          </a:p>
          <a:p>
            <a:pPr lvl="1"/>
            <a:r>
              <a:rPr lang="en-US" sz="1200" smtClean="0"/>
              <a:t>Bununla birlikte FrontFace </a:t>
            </a:r>
            <a:r>
              <a:rPr lang="en-US" sz="1200"/>
              <a:t>ve ClampColor </a:t>
            </a:r>
            <a:r>
              <a:rPr lang="en-US" sz="1200" smtClean="0"/>
              <a:t>komutları hala kullanımdadır.</a:t>
            </a:r>
            <a:endParaRPr lang="en-US" sz="1200"/>
          </a:p>
          <a:p>
            <a:r>
              <a:rPr lang="en-US" sz="1600" smtClean="0"/>
              <a:t>Istemci noktası (client vertex) ve indeks dizileri</a:t>
            </a:r>
          </a:p>
          <a:p>
            <a:pPr lvl="1"/>
            <a:r>
              <a:rPr lang="en-US" sz="1200" smtClean="0"/>
              <a:t>Tüm nokta dizi özellikleri ve eleman dizisi indeks işaretçileri tampon nesnelerine sevk edilir. </a:t>
            </a:r>
          </a:p>
          <a:p>
            <a:pPr lvl="1"/>
            <a:r>
              <a:rPr lang="en-US" sz="1200" smtClean="0"/>
              <a:t>Varsayılan nokta dizi nesnesi (sıfır isimli) kullanılmaz. </a:t>
            </a:r>
          </a:p>
          <a:p>
            <a:pPr lvl="1"/>
            <a:r>
              <a:rPr lang="en-US" sz="1200" smtClean="0"/>
              <a:t>VertexAttribPointer tampon nesnesi veya nokta dizisi bağlanmadan çağırmak INVALID_OPERATION hatası verir.</a:t>
            </a:r>
            <a:endParaRPr lang="en-US" sz="12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992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Çekirdek </a:t>
            </a:r>
            <a:r>
              <a:rPr lang="en-US" smtClean="0"/>
              <a:t>Profilde Artık Kullanılmayan (Deprecated) İşlevler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503219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smtClean="0"/>
              <a:t>Mevcut tarama konumunu belirleme: RasterPos</a:t>
            </a:r>
            <a:r>
              <a:rPr lang="en-US" sz="1600"/>
              <a:t>* </a:t>
            </a:r>
            <a:r>
              <a:rPr lang="en-US" sz="1600" smtClean="0"/>
              <a:t>ve </a:t>
            </a:r>
            <a:r>
              <a:rPr lang="en-US" sz="1600"/>
              <a:t>WindowPos</a:t>
            </a:r>
            <a:r>
              <a:rPr lang="en-US" sz="1600" smtClean="0"/>
              <a:t>* ile ilişkili tüm durumlar.</a:t>
            </a:r>
            <a:endParaRPr lang="en-US" sz="1600"/>
          </a:p>
          <a:p>
            <a:r>
              <a:rPr lang="en-US" sz="1600" smtClean="0"/>
              <a:t>İki yönü renk seçimi: VERTEX_PROGRAM_TWO_SIDE sabitini etkinleştirme</a:t>
            </a:r>
          </a:p>
          <a:p>
            <a:pPr lvl="1"/>
            <a:r>
              <a:rPr lang="en-US" sz="1200" smtClean="0"/>
              <a:t>OpenGL Gölgelendirme Dili yapıları </a:t>
            </a:r>
            <a:r>
              <a:rPr lang="en-US" sz="1200"/>
              <a:t>gl_BackColor </a:t>
            </a:r>
            <a:r>
              <a:rPr lang="en-US" sz="1200" smtClean="0"/>
              <a:t>ve </a:t>
            </a:r>
            <a:r>
              <a:rPr lang="en-US" sz="1200"/>
              <a:t>gl_-</a:t>
            </a:r>
            <a:r>
              <a:rPr lang="en-US" sz="1200" smtClean="0"/>
              <a:t>BackSecondaryColor ve ilişkili durumlar</a:t>
            </a:r>
            <a:endParaRPr lang="en-US" sz="1200"/>
          </a:p>
          <a:p>
            <a:r>
              <a:rPr lang="en-US" sz="1600"/>
              <a:t>Hareketli olmayan noktalar: POINT_SMOOTH ve POINT_SPRITE </a:t>
            </a:r>
            <a:r>
              <a:rPr lang="en-US" sz="1600" smtClean="0"/>
              <a:t>sabitlerini etkinleştirme ile ilişkili tüm durumlar</a:t>
            </a:r>
            <a:endParaRPr lang="en-US" sz="1600"/>
          </a:p>
          <a:p>
            <a:pPr lvl="1"/>
            <a:r>
              <a:rPr lang="en-US" sz="1200"/>
              <a:t>Nokta çizimi her zaman POINT_SPRITE etkinleştirilmiş gibi yapılır.</a:t>
            </a:r>
          </a:p>
          <a:p>
            <a:r>
              <a:rPr lang="en-US" sz="1600" smtClean="0"/>
              <a:t>Geniş doğrular ve doğru noktalama</a:t>
            </a:r>
          </a:p>
          <a:p>
            <a:pPr lvl="1"/>
            <a:r>
              <a:rPr lang="en-US" sz="1200"/>
              <a:t>LineWidth kullanım dışı değildir fakat 1.0 değerinden büyük kalınlıklar INVALID_VALUE hatası verir.</a:t>
            </a:r>
          </a:p>
          <a:p>
            <a:pPr lvl="1"/>
            <a:r>
              <a:rPr lang="en-US" sz="1200"/>
              <a:t>LineStipple ile LINE_STIPPLE sabitini etkinleştirme.</a:t>
            </a:r>
          </a:p>
          <a:p>
            <a:r>
              <a:rPr lang="en-US" sz="1600" smtClean="0"/>
              <a:t>Dörtgen ve polygon çıktı öğeleri</a:t>
            </a:r>
          </a:p>
          <a:p>
            <a:pPr lvl="1"/>
            <a:r>
              <a:rPr lang="en-US" sz="1200"/>
              <a:t>Nokta dizisi çizim modları POLYGON, QUADS ve QUAD_STRIP, üçgen olmayan poligonların taranmasıyla ilgili tüm durumlar</a:t>
            </a:r>
          </a:p>
          <a:p>
            <a:r>
              <a:rPr lang="en-US" sz="1600" smtClean="0"/>
              <a:t>Ayrık polygon çizim modu: </a:t>
            </a:r>
            <a:r>
              <a:rPr lang="en-US" sz="1600"/>
              <a:t>PolygonMode </a:t>
            </a:r>
            <a:r>
              <a:rPr lang="en-US" sz="1600" smtClean="0"/>
              <a:t>FRONT ve BACK polygon yüzü değerleri</a:t>
            </a:r>
          </a:p>
          <a:p>
            <a:pPr lvl="1"/>
            <a:r>
              <a:rPr lang="en-US" sz="1200"/>
              <a:t>Poligonlar hangi yüzün çizildiğine bakılmaksızın her zaman aynı modda çizilirler.</a:t>
            </a:r>
          </a:p>
          <a:p>
            <a:pPr algn="just"/>
            <a:r>
              <a:rPr lang="en-US" sz="1600" smtClean="0"/>
              <a:t>Polygon dolumu: </a:t>
            </a:r>
            <a:r>
              <a:rPr lang="en-US" sz="1600"/>
              <a:t>PolygonStipple </a:t>
            </a:r>
            <a:r>
              <a:rPr lang="en-US" sz="1600" smtClean="0"/>
              <a:t>ve POLYGON_STIPPLE sabitini kullanmak</a:t>
            </a:r>
            <a:endParaRPr lang="en-US" sz="1600"/>
          </a:p>
          <a:p>
            <a:r>
              <a:rPr lang="en-US" sz="1600" smtClean="0"/>
              <a:t>Piksel aktarım modları ve işlemleri: piksel haritaları, kaydırma ve sapma, renk çevrim tablosu, renk matrisi ve konvolüsyon komutu ile ilişkili durumlar</a:t>
            </a:r>
            <a:endParaRPr lang="en-US" sz="1600"/>
          </a:p>
          <a:p>
            <a:r>
              <a:rPr lang="en-US" sz="1600" smtClean="0"/>
              <a:t>Piksel çizimi: DrawPixels ve </a:t>
            </a:r>
            <a:r>
              <a:rPr lang="en-US" sz="1600"/>
              <a:t>PixelZoom. </a:t>
            </a:r>
            <a:endParaRPr lang="en-US" sz="1600" smtClean="0"/>
          </a:p>
          <a:p>
            <a:pPr lvl="1"/>
            <a:r>
              <a:rPr lang="en-US" sz="1200" smtClean="0"/>
              <a:t>Piksel dikdörtgenleri TexImage* ve ReadPixels için gerektiğinden sürdürülür.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711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Çekirdek </a:t>
            </a:r>
            <a:r>
              <a:rPr lang="en-US" smtClean="0"/>
              <a:t>Profilde Artık Kullanılmayan (Deprecated) İşlevler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503219"/>
            <a:ext cx="8229600" cy="4525963"/>
          </a:xfrm>
          <a:noFill/>
        </p:spPr>
        <p:txBody>
          <a:bodyPr>
            <a:noAutofit/>
          </a:bodyPr>
          <a:lstStyle/>
          <a:p>
            <a:r>
              <a:rPr lang="en-US" sz="1600" smtClean="0"/>
              <a:t>Bitharitaları: Bitmap ve BITMAP harici formatı</a:t>
            </a:r>
            <a:endParaRPr lang="en-US" sz="1600"/>
          </a:p>
          <a:p>
            <a:r>
              <a:rPr lang="en-US" sz="1600" smtClean="0"/>
              <a:t>Eskiden kalan </a:t>
            </a:r>
            <a:r>
              <a:rPr lang="en-US" sz="1600"/>
              <a:t>OpenGL 1.0 </a:t>
            </a:r>
            <a:r>
              <a:rPr lang="en-US" sz="1600" smtClean="0"/>
              <a:t>piksel formatları</a:t>
            </a:r>
          </a:p>
          <a:p>
            <a:pPr lvl="1"/>
            <a:r>
              <a:rPr lang="en-US" sz="1200" smtClean="0"/>
              <a:t>1</a:t>
            </a:r>
            <a:r>
              <a:rPr lang="en-US" sz="1200"/>
              <a:t>, 2, </a:t>
            </a:r>
            <a:r>
              <a:rPr lang="en-US" sz="1200" smtClean="0"/>
              <a:t>3 ve 4 değerleri artık TexImage</a:t>
            </a:r>
            <a:r>
              <a:rPr lang="en-US" sz="1200"/>
              <a:t>* </a:t>
            </a:r>
            <a:r>
              <a:rPr lang="en-US" sz="1200" smtClean="0"/>
              <a:t>dahili formatında kabul edilmez.</a:t>
            </a:r>
          </a:p>
          <a:p>
            <a:pPr lvl="1"/>
            <a:r>
              <a:rPr lang="en-US" sz="1200" smtClean="0"/>
              <a:t>Dahili </a:t>
            </a:r>
            <a:r>
              <a:rPr lang="en-US" sz="1200"/>
              <a:t>format argümanını alan herhangi bir komut kabul edilmez.</a:t>
            </a:r>
          </a:p>
          <a:p>
            <a:pPr lvl="1"/>
            <a:r>
              <a:rPr lang="en-US" sz="1200" smtClean="0"/>
              <a:t>texel dizisinin ilk dahili formatı 1 yerine RGBA olur. </a:t>
            </a:r>
          </a:p>
          <a:p>
            <a:pPr lvl="1"/>
            <a:r>
              <a:rPr lang="en-US" sz="1200" smtClean="0"/>
              <a:t>TEXTURE_COMPONENTS kullanım dışı olup TEXTURE_INTERNAL_FORMAT</a:t>
            </a:r>
            <a:r>
              <a:rPr lang="en-US" sz="1200"/>
              <a:t> </a:t>
            </a:r>
            <a:r>
              <a:rPr lang="en-US" sz="1200" smtClean="0"/>
              <a:t>her zaman kullanılır.</a:t>
            </a:r>
            <a:endParaRPr lang="en-US" sz="1200"/>
          </a:p>
          <a:p>
            <a:r>
              <a:rPr lang="en-US" sz="1600" smtClean="0"/>
              <a:t>Eskiden kalan piksel formatları:</a:t>
            </a:r>
          </a:p>
          <a:p>
            <a:pPr lvl="1"/>
            <a:r>
              <a:rPr lang="en-US" sz="1200" smtClean="0"/>
              <a:t>Tüm </a:t>
            </a:r>
            <a:r>
              <a:rPr lang="en-US" sz="1200"/>
              <a:t>ALPHA, LUMINANCE, </a:t>
            </a:r>
            <a:r>
              <a:rPr lang="en-US" sz="1200" smtClean="0"/>
              <a:t>LUMINANCE_ALPHA ve INTENSITY harici ve dahili formatları, sıkıştırılmış, ondalık sayı ve tamsayı türevleri dahil</a:t>
            </a:r>
          </a:p>
          <a:p>
            <a:pPr lvl="1"/>
            <a:r>
              <a:rPr lang="en-US" sz="1200" smtClean="0"/>
              <a:t>Tüm parlaklık ve yoğunluk doku formatlarına referanslar ile bunların ve çerçeve tamponu bileşenlerinin tahsis durumunu ifade eden durumlar</a:t>
            </a:r>
            <a:endParaRPr lang="en-US" sz="1200"/>
          </a:p>
          <a:p>
            <a:r>
              <a:rPr lang="en-US" sz="1600" smtClean="0"/>
              <a:t>Derinlik doku modu DEPTH_TEXTURE_MODE</a:t>
            </a:r>
          </a:p>
          <a:p>
            <a:r>
              <a:rPr lang="en-US" sz="1600" smtClean="0"/>
              <a:t>Doku eğme modu CLAMP</a:t>
            </a:r>
          </a:p>
          <a:p>
            <a:pPr lvl="1"/>
            <a:r>
              <a:rPr lang="en-US" sz="1200" smtClean="0"/>
              <a:t>doku parametreleri </a:t>
            </a:r>
            <a:r>
              <a:rPr lang="en-US" sz="1200"/>
              <a:t>TEXTURE_WRAP_S, </a:t>
            </a:r>
            <a:r>
              <a:rPr lang="en-US" sz="1200" smtClean="0"/>
              <a:t>TEXTURE_WRAP_T veya TEXTURE_WRAP_R</a:t>
            </a:r>
            <a:r>
              <a:rPr lang="en-US" sz="1200"/>
              <a:t> </a:t>
            </a:r>
            <a:r>
              <a:rPr lang="en-US" sz="1200" smtClean="0"/>
              <a:t>için bir değer olarak kabul edilmez.</a:t>
            </a:r>
            <a:endParaRPr lang="en-US" sz="1200"/>
          </a:p>
          <a:p>
            <a:r>
              <a:rPr lang="en-US" sz="1600" smtClean="0"/>
              <a:t>Doku sınırları</a:t>
            </a:r>
          </a:p>
          <a:p>
            <a:pPr lvl="1"/>
            <a:r>
              <a:rPr lang="en-US" sz="1200" smtClean="0"/>
              <a:t>TexImage</a:t>
            </a:r>
            <a:r>
              <a:rPr lang="en-US" sz="1200"/>
              <a:t>* </a:t>
            </a:r>
            <a:r>
              <a:rPr lang="en-US" sz="1200" smtClean="0"/>
              <a:t>sınır değeri her zaman sıfır olmalıdır yoksa </a:t>
            </a:r>
            <a:r>
              <a:rPr lang="en-US" sz="1200"/>
              <a:t>INVALID_VALUE </a:t>
            </a:r>
            <a:r>
              <a:rPr lang="en-US" sz="1200" smtClean="0"/>
              <a:t>hatası alınır.</a:t>
            </a:r>
          </a:p>
          <a:p>
            <a:pPr lvl="1"/>
            <a:r>
              <a:rPr lang="en-US" sz="1200"/>
              <a:t>doku görüntüsü tanımı ve doku örneklemede sıfır olmayan sınır kalınlıklarıyla ilgili tüm diller </a:t>
            </a:r>
            <a:r>
              <a:rPr lang="en-US" sz="1200" smtClean="0"/>
              <a:t>ile tüm ilişkili durumlar.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884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Çekirdek </a:t>
            </a:r>
            <a:r>
              <a:rPr lang="en-US" smtClean="0"/>
              <a:t>Profilde Artık Kullanılmayan (Deprecated) İşlevler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503219"/>
            <a:ext cx="8229600" cy="4525963"/>
          </a:xfrm>
          <a:noFill/>
        </p:spPr>
        <p:txBody>
          <a:bodyPr>
            <a:noAutofit/>
          </a:bodyPr>
          <a:lstStyle/>
          <a:p>
            <a:r>
              <a:rPr lang="en-US" sz="1600"/>
              <a:t>Otomatik mipmap üretimi TexParameter* ile GENERATE_MIPMAP sabiti </a:t>
            </a:r>
            <a:r>
              <a:rPr lang="en-US" sz="1600" smtClean="0"/>
              <a:t>ve ilişkili tüm durumlar</a:t>
            </a:r>
            <a:endParaRPr lang="en-US" sz="1600"/>
          </a:p>
          <a:p>
            <a:r>
              <a:rPr lang="en-US" sz="1600" smtClean="0"/>
              <a:t>Parça (fragment) işleme sabit fonksiyonları: </a:t>
            </a:r>
          </a:p>
          <a:p>
            <a:pPr lvl="1"/>
            <a:r>
              <a:rPr lang="en-US" sz="1200" smtClean="0"/>
              <a:t>AreTexturesResident</a:t>
            </a:r>
            <a:r>
              <a:rPr lang="en-US" sz="1200"/>
              <a:t>, </a:t>
            </a:r>
            <a:r>
              <a:rPr lang="en-US" sz="1200" smtClean="0"/>
              <a:t>PrioritizeTextures ve TexParameter TEXTURE_PRIORITY sabiti</a:t>
            </a:r>
          </a:p>
          <a:p>
            <a:pPr lvl="1"/>
            <a:r>
              <a:rPr lang="en-US" sz="1200" smtClean="0"/>
              <a:t>TexEnv TEXTURE_ENV</a:t>
            </a:r>
            <a:r>
              <a:rPr lang="en-US" sz="1200"/>
              <a:t> </a:t>
            </a:r>
            <a:r>
              <a:rPr lang="en-US" sz="1200" smtClean="0"/>
              <a:t>sabiti ile tüm ilişkili durumlar</a:t>
            </a:r>
          </a:p>
          <a:p>
            <a:pPr lvl="1"/>
            <a:r>
              <a:rPr lang="en-US" sz="1200" smtClean="0"/>
              <a:t>TexEnv TEXTURE_FILTER_CONTROL sabiti ve TEXTURE_LOD_BIAS parametresi</a:t>
            </a:r>
          </a:p>
          <a:p>
            <a:pPr lvl="1"/>
            <a:r>
              <a:rPr lang="en-US" sz="1200" smtClean="0"/>
              <a:t>Tüm boyutlar için TEXTURE_1D</a:t>
            </a:r>
            <a:r>
              <a:rPr lang="en-US" sz="1200"/>
              <a:t>, TEXTURE_2D, TEXTURE_3D, TEXTURE_1D_ARRAY, </a:t>
            </a:r>
            <a:r>
              <a:rPr lang="en-US" sz="1200" smtClean="0"/>
              <a:t>TEXTURE_2D_ARRAY ve TEXTURE_CUBE_MAP</a:t>
            </a:r>
            <a:r>
              <a:rPr lang="en-US" sz="1200"/>
              <a:t> </a:t>
            </a:r>
            <a:r>
              <a:rPr lang="en-US" sz="1200" smtClean="0"/>
              <a:t>sabitlerini etkinleştirme</a:t>
            </a:r>
            <a:endParaRPr lang="en-US" sz="1200"/>
          </a:p>
          <a:p>
            <a:pPr lvl="1"/>
            <a:r>
              <a:rPr lang="en-US" sz="1200" smtClean="0"/>
              <a:t>COLOR_SUM ve FOG</a:t>
            </a:r>
            <a:r>
              <a:rPr lang="en-US" sz="1200"/>
              <a:t> </a:t>
            </a:r>
            <a:r>
              <a:rPr lang="en-US" sz="1200" smtClean="0"/>
              <a:t>sabitlerini etkinleştirme,</a:t>
            </a:r>
            <a:r>
              <a:rPr lang="en-US" sz="1200"/>
              <a:t> Fog ile tüm ilişkili </a:t>
            </a:r>
            <a:r>
              <a:rPr lang="en-US" sz="1200" smtClean="0"/>
              <a:t>durumlar</a:t>
            </a:r>
            <a:endParaRPr lang="en-US" sz="1200"/>
          </a:p>
          <a:p>
            <a:pPr lvl="1"/>
            <a:r>
              <a:rPr lang="en-US" sz="1200"/>
              <a:t>MAX_TEXTURE_UNITS ve MAX_TEXTURE_COORDS uygulama bağımlı değerler ile tüm ilişkili durumlar </a:t>
            </a:r>
            <a:endParaRPr lang="en-US" sz="1200" smtClean="0"/>
          </a:p>
          <a:p>
            <a:pPr lvl="1"/>
            <a:r>
              <a:rPr lang="en-US" sz="1200"/>
              <a:t>Alfa testi AlphaFunc ve Enable/Disable ile ALPHA_TEST sabiti ile tüm ilişkili durumlar </a:t>
            </a:r>
          </a:p>
          <a:p>
            <a:r>
              <a:rPr lang="en-US" sz="1600"/>
              <a:t>Birikim </a:t>
            </a:r>
            <a:r>
              <a:rPr lang="en-US" sz="1600" smtClean="0"/>
              <a:t>tamponları,</a:t>
            </a:r>
          </a:p>
          <a:p>
            <a:pPr lvl="1"/>
            <a:r>
              <a:rPr lang="en-US" sz="1200" smtClean="0"/>
              <a:t>ClearAccum </a:t>
            </a:r>
            <a:r>
              <a:rPr lang="en-US" sz="1200"/>
              <a:t>ve ACCUM_BUFFER_BIT, </a:t>
            </a:r>
            <a:r>
              <a:rPr lang="en-US" sz="1200" smtClean="0"/>
              <a:t>Accum, birikim </a:t>
            </a:r>
            <a:r>
              <a:rPr lang="en-US" sz="1200"/>
              <a:t>tamponu bileşenlerinin boyutunu tanımlayan ACCUM_*_BITS çerçeve tamponu durumu sabiti ile tüm ilişkili </a:t>
            </a:r>
            <a:r>
              <a:rPr lang="en-US" sz="1200" smtClean="0"/>
              <a:t>durumlar</a:t>
            </a:r>
          </a:p>
          <a:p>
            <a:r>
              <a:rPr lang="en-US" sz="1600"/>
              <a:t>Piksel kopyalama: CopyPixels</a:t>
            </a:r>
          </a:p>
          <a:p>
            <a:r>
              <a:rPr lang="en-US" sz="1600"/>
              <a:t>Yardımcı renk tamponları, varsayılan çerçeve tamponu için AUXi sabitleri dahil</a:t>
            </a:r>
          </a:p>
          <a:p>
            <a:r>
              <a:rPr lang="en-US" sz="1600"/>
              <a:t>Çerçeve tamponu boyutu sorguları</a:t>
            </a:r>
          </a:p>
          <a:p>
            <a:pPr lvl="1"/>
            <a:r>
              <a:rPr lang="en-US" sz="1200"/>
              <a:t>RED_BITS, GREEN_BITS, BLUE_BITS, ALPHA_BITS, DEPTH_BITS, ve STENCIL_BITS.</a:t>
            </a:r>
          </a:p>
          <a:p>
            <a:endParaRPr lang="en-US" sz="1600" smtClean="0"/>
          </a:p>
          <a:p>
            <a:pPr lvl="1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3316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Çekirdek </a:t>
            </a:r>
            <a:r>
              <a:rPr lang="en-US" smtClean="0"/>
              <a:t>Profilde Artık Kullanılmayan (Deprecated) İşlevler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503219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smtClean="0"/>
              <a:t>Değerlendiriciler</a:t>
            </a:r>
          </a:p>
          <a:p>
            <a:pPr lvl="1"/>
            <a:r>
              <a:rPr lang="en-US" sz="1200" smtClean="0"/>
              <a:t>Map</a:t>
            </a:r>
            <a:r>
              <a:rPr lang="en-US" sz="1200"/>
              <a:t>*, EvalCoord*, MapGrid*, EvalMesh*, </a:t>
            </a:r>
            <a:r>
              <a:rPr lang="en-US" sz="1200" smtClean="0"/>
              <a:t>EvalPoint* ile tüm değerlendirici harita etkinleştirmeleri ve durumları.</a:t>
            </a:r>
            <a:endParaRPr lang="en-US" sz="1200"/>
          </a:p>
          <a:p>
            <a:r>
              <a:rPr lang="en-US" sz="1600"/>
              <a:t>Seçim ve geri bildirim </a:t>
            </a:r>
            <a:r>
              <a:rPr lang="en-US" sz="1600" smtClean="0"/>
              <a:t>modları</a:t>
            </a:r>
          </a:p>
          <a:p>
            <a:pPr lvl="1"/>
            <a:r>
              <a:rPr lang="en-US" sz="1200" smtClean="0"/>
              <a:t>RenderMode</a:t>
            </a:r>
            <a:r>
              <a:rPr lang="en-US" sz="1200"/>
              <a:t>, InitNames, PopName, PushName, LoadName, ve SelectBuffer; FeedbackBuffer ve PassThrough </a:t>
            </a:r>
            <a:r>
              <a:rPr lang="en-US" sz="1200" smtClean="0"/>
              <a:t>ile ilişkili tüm durumlar</a:t>
            </a:r>
            <a:endParaRPr lang="en-US" sz="1200"/>
          </a:p>
          <a:p>
            <a:r>
              <a:rPr lang="en-US" sz="1600"/>
              <a:t>Gösterim listeleri (Display lists</a:t>
            </a:r>
            <a:r>
              <a:rPr lang="en-US" sz="1600" smtClean="0"/>
              <a:t>)</a:t>
            </a:r>
          </a:p>
          <a:p>
            <a:pPr lvl="1"/>
            <a:r>
              <a:rPr lang="en-US" sz="1200" smtClean="0"/>
              <a:t>NewList</a:t>
            </a:r>
            <a:r>
              <a:rPr lang="en-US" sz="1200"/>
              <a:t>, EndList, CallList, CallLists, ListBase, GenLists, IsList, ve DeleteLists</a:t>
            </a:r>
          </a:p>
          <a:p>
            <a:r>
              <a:rPr lang="en-US" sz="1600" smtClean="0"/>
              <a:t>İşaretler</a:t>
            </a:r>
          </a:p>
          <a:p>
            <a:pPr lvl="1"/>
            <a:r>
              <a:rPr lang="en-US" sz="1200" smtClean="0"/>
              <a:t>PERSPECTIVE_CORRECTION_HINT</a:t>
            </a:r>
            <a:r>
              <a:rPr lang="en-US" sz="1200"/>
              <a:t>, POINT_SMOOTH_HINT, FOG_HINT, ve GENERATE_MIPMAP_HINT sabitleri</a:t>
            </a:r>
          </a:p>
          <a:p>
            <a:r>
              <a:rPr lang="en-US" sz="1600"/>
              <a:t>Özellik </a:t>
            </a:r>
            <a:r>
              <a:rPr lang="en-US" sz="1600" smtClean="0"/>
              <a:t>yığınları</a:t>
            </a:r>
          </a:p>
          <a:p>
            <a:pPr lvl="1"/>
            <a:r>
              <a:rPr lang="en-US" sz="1200" smtClean="0"/>
              <a:t>PushAttrib</a:t>
            </a:r>
            <a:r>
              <a:rPr lang="en-US" sz="1200"/>
              <a:t>, PushClientAttrib, PopAttrib, </a:t>
            </a:r>
            <a:r>
              <a:rPr lang="en-US" sz="1200" smtClean="0"/>
              <a:t>Pop-ClientAttrib</a:t>
            </a:r>
          </a:p>
          <a:p>
            <a:pPr lvl="1"/>
            <a:r>
              <a:rPr lang="en-US" sz="1200" smtClean="0"/>
              <a:t>MAX_ATTRIB_STACK_DEPTH</a:t>
            </a:r>
            <a:r>
              <a:rPr lang="en-US" sz="1200"/>
              <a:t>, </a:t>
            </a:r>
            <a:r>
              <a:rPr lang="en-US" sz="1200" smtClean="0"/>
              <a:t>MAX_CLIENT_ATTRIB_STACK_DEPTH</a:t>
            </a:r>
            <a:r>
              <a:rPr lang="en-US" sz="1200"/>
              <a:t>, ATTRIB_STACK_DEPTH, </a:t>
            </a:r>
          </a:p>
          <a:p>
            <a:pPr lvl="1"/>
            <a:r>
              <a:rPr lang="en-US" sz="1200" smtClean="0"/>
              <a:t>CLIENT_ATTRIB_STACK_DEPTH </a:t>
            </a:r>
            <a:r>
              <a:rPr lang="en-US" sz="1200"/>
              <a:t>durumu, ALL_ATTRIB_BITS ve </a:t>
            </a:r>
            <a:r>
              <a:rPr lang="en-US" sz="1200" smtClean="0"/>
              <a:t>CLIENT_ALL_ATTRIB_BITS</a:t>
            </a:r>
          </a:p>
          <a:p>
            <a:r>
              <a:rPr lang="en-US" sz="1600"/>
              <a:t>Birleşik uzantı stringi GetString için EXTENSIONS sabiti</a:t>
            </a:r>
          </a:p>
          <a:p>
            <a:r>
              <a:rPr lang="en-US" sz="1600"/>
              <a:t>Jeton (token) ismi ve sorguları: kullanılmayan durumlar için geçen tüm jeton isimleri ve sorgular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046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 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2908919"/>
          </a:xfrm>
        </p:spPr>
        <p:txBody>
          <a:bodyPr>
            <a:normAutofit fontScale="77500" lnSpcReduction="20000"/>
          </a:bodyPr>
          <a:lstStyle/>
          <a:p>
            <a:r>
              <a:rPr lang="tr-TR" sz="2800" dirty="0" smtClean="0"/>
              <a:t>Bir </a:t>
            </a:r>
            <a:r>
              <a:rPr lang="tr-TR" sz="2800" dirty="0" err="1" smtClean="0"/>
              <a:t>OpenGL</a:t>
            </a:r>
            <a:r>
              <a:rPr lang="tr-TR" sz="2800" dirty="0" smtClean="0"/>
              <a:t> </a:t>
            </a:r>
            <a:r>
              <a:rPr lang="tr-TR" sz="2800" smtClean="0"/>
              <a:t>penceresine </a:t>
            </a:r>
            <a:r>
              <a:rPr lang="en-US" sz="2800" smtClean="0"/>
              <a:t>yüzey rengi interpole edilmiş 3-B bir küp çizdiriniz. </a:t>
            </a:r>
          </a:p>
          <a:p>
            <a:pPr lvl="1"/>
            <a:r>
              <a:rPr lang="en-US" sz="2400"/>
              <a:t>Çekirdek</a:t>
            </a:r>
            <a:r>
              <a:rPr lang="en-US" sz="2400" smtClean="0"/>
              <a:t> </a:t>
            </a:r>
            <a:r>
              <a:rPr lang="en-US" sz="2400"/>
              <a:t>profilde (Core profile) modern OpenGL ile kodu geliştiriniz.</a:t>
            </a:r>
          </a:p>
          <a:p>
            <a:pPr lvl="1"/>
            <a:r>
              <a:rPr lang="en-US" sz="2400" smtClean="0"/>
              <a:t>Nokta </a:t>
            </a:r>
            <a:r>
              <a:rPr lang="en-US" sz="2400" smtClean="0"/>
              <a:t>indeksleme mantığını kullanınız.</a:t>
            </a:r>
          </a:p>
          <a:p>
            <a:pPr lvl="1"/>
            <a:r>
              <a:rPr lang="en-US" sz="2400" smtClean="0"/>
              <a:t>Renkleri nokta tampon listesinde tanımlayınız.</a:t>
            </a:r>
          </a:p>
          <a:p>
            <a:pPr lvl="1"/>
            <a:r>
              <a:rPr lang="en-US" sz="2400" smtClean="0"/>
              <a:t>Renge alfa parametresini de ekleyiniz ve renk harmanlamayı aktifleştiriniz</a:t>
            </a:r>
            <a:r>
              <a:rPr lang="en-US" sz="2400" smtClean="0"/>
              <a:t>.</a:t>
            </a:r>
          </a:p>
          <a:p>
            <a:pPr lvl="1"/>
            <a:r>
              <a:rPr lang="en-US" sz="2400"/>
              <a:t>Kübün geometrisinin anlaşılması için noktaları uniform (düzgün) değişken kullanarak döndürünüz.</a:t>
            </a:r>
          </a:p>
          <a:p>
            <a:pPr lvl="2"/>
            <a:r>
              <a:rPr lang="en-US" sz="2000"/>
              <a:t>glm (OpenGL Mathematics) kütüphanesinden yararlanınız.</a:t>
            </a:r>
          </a:p>
          <a:p>
            <a:pPr lvl="1"/>
            <a:endParaRPr lang="en-US" sz="2400" smtClean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70849" y="4164618"/>
            <a:ext cx="5034596" cy="2216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900" smtClean="0"/>
              <a:t>Tam </a:t>
            </a:r>
            <a:r>
              <a:rPr lang="en-US" sz="1900"/>
              <a:t>yorumlu kodunuzu ve OpenGL çıktısını içeren bir rapor hazırlayınız.</a:t>
            </a:r>
          </a:p>
          <a:p>
            <a:pPr lvl="1" indent="-342900"/>
            <a:r>
              <a:rPr lang="en-US" sz="1900"/>
              <a:t>Raporun içine ve dosya ismine adınızı, soyadınızı ve öğrenci numaranızı yazınız.</a:t>
            </a:r>
          </a:p>
          <a:p>
            <a:pPr lvl="1" indent="-342900"/>
            <a:r>
              <a:rPr lang="en-US" sz="1900"/>
              <a:t>Dosyayı pdf olarak kaydedip son teslim tarihinden önce </a:t>
            </a:r>
            <a:r>
              <a:rPr lang="en-US" sz="1900"/>
              <a:t>UKEY’deki </a:t>
            </a:r>
            <a:r>
              <a:rPr lang="en-US" sz="1900" smtClean="0"/>
              <a:t>Lab1 </a:t>
            </a:r>
            <a:r>
              <a:rPr lang="en-US" sz="1900"/>
              <a:t>ödevi arayüzüne yükleyiniz. </a:t>
            </a:r>
            <a:endParaRPr lang="en-US" sz="190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61" y="4164617"/>
            <a:ext cx="2830976" cy="22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Renk</a:t>
            </a:r>
            <a:r>
              <a:rPr lang="tr-TR" smtClean="0"/>
              <a:t> Tampon</a:t>
            </a:r>
            <a:r>
              <a:rPr lang="en-US" smtClean="0"/>
              <a:t>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tr-TR" sz="2800"/>
              <a:t>Sahneyi göstermede kullanılan mevcut renk tazeleme tamponlarıdır.</a:t>
            </a:r>
          </a:p>
          <a:p>
            <a:pPr>
              <a:lnSpc>
                <a:spcPct val="120000"/>
              </a:lnSpc>
            </a:pPr>
            <a:r>
              <a:rPr lang="tr-TR" sz="2800"/>
              <a:t>glClearColor fonksiyonu tüm renk tamponları için rengi belirler.</a:t>
            </a:r>
          </a:p>
          <a:p>
            <a:pPr>
              <a:lnSpc>
                <a:spcPct val="120000"/>
              </a:lnSpc>
            </a:pPr>
            <a:r>
              <a:rPr lang="tr-TR" sz="2800"/>
              <a:t>İndeksli renk modunda glClearColor yerine glClearIndex(index) çağrılırsa ilgili indeks dizinindeki renk tüm renk tamponları için rengi belirler</a:t>
            </a:r>
            <a:r>
              <a:rPr lang="tr-TR" sz="2800" smtClean="0"/>
              <a:t>.</a:t>
            </a:r>
            <a:endParaRPr lang="en-US" sz="2800" smtClean="0"/>
          </a:p>
          <a:p>
            <a:pPr>
              <a:lnSpc>
                <a:spcPct val="130000"/>
              </a:lnSpc>
            </a:pPr>
            <a:r>
              <a:rPr lang="en-US" sz="2800"/>
              <a:t>glClear(GL_COLOR_BUFFER_BIT</a:t>
            </a:r>
            <a:r>
              <a:rPr lang="en-US" sz="2800" smtClean="0"/>
              <a:t>) </a:t>
            </a:r>
            <a:r>
              <a:rPr lang="en-US" sz="2800" smtClean="0"/>
              <a:t>çağrımında önceden </a:t>
            </a:r>
            <a:r>
              <a:rPr lang="en-US" sz="2800" smtClean="0"/>
              <a:t>belirlenen renk ile renk tamponları temizlenir. </a:t>
            </a:r>
            <a:endParaRPr lang="tr-TR" sz="2800"/>
          </a:p>
          <a:p>
            <a:pPr lvl="1">
              <a:lnSpc>
                <a:spcPct val="120000"/>
              </a:lnSpc>
            </a:pP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7090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OpenGL Renk Tamponları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Dört renk tamponu bulunur.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Stereo görünüm için sol-sağ tamponlar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Hem sol hem de sağ tampon için</a:t>
            </a:r>
          </a:p>
          <a:p>
            <a:pPr lvl="2">
              <a:lnSpc>
                <a:spcPct val="120000"/>
              </a:lnSpc>
            </a:pPr>
            <a:r>
              <a:rPr lang="en-US" smtClean="0"/>
              <a:t>Animasyonlarda kullanım amaçlı ön-arka tamponlar</a:t>
            </a:r>
          </a:p>
          <a:p>
            <a:pPr>
              <a:lnSpc>
                <a:spcPct val="120000"/>
              </a:lnSpc>
            </a:pPr>
            <a:r>
              <a:rPr lang="en-US" smtClean="0"/>
              <a:t>Aktifleştirilmediği sürece güncellenen sadece tek bir renk tamponu vardır.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Varsayılan sol ve ön renk tamponudur.</a:t>
            </a:r>
          </a:p>
          <a:p>
            <a:pPr>
              <a:lnSpc>
                <a:spcPct val="120000"/>
              </a:lnSpc>
            </a:pPr>
            <a:r>
              <a:rPr lang="en-US" smtClean="0"/>
              <a:t>glDrawBuffer(buffer)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pixmap’in saklanacağı tamponu belirler.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buffer: GL_FRONT_LEFT, GL_FRONT_RIGHT, GL_BACK_LEFT, </a:t>
            </a:r>
          </a:p>
          <a:p>
            <a:pPr marL="1489075" lvl="1" indent="0">
              <a:lnSpc>
                <a:spcPct val="120000"/>
              </a:lnSpc>
              <a:buNone/>
            </a:pPr>
            <a:r>
              <a:rPr lang="en-US" smtClean="0"/>
              <a:t>GL_BACK_RIGHT, GL_BACK, GL_FRONT, GL_LEFT, GL_RIGHT, GL_FRONT_AND_BACK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Birikim</a:t>
            </a:r>
            <a:r>
              <a:rPr lang="tr-TR" smtClean="0"/>
              <a:t> </a:t>
            </a:r>
            <a:r>
              <a:rPr lang="tr-TR" dirty="0" smtClean="0"/>
              <a:t>Tamponu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smtClean="0"/>
              <a:t>Harmanlanmış </a:t>
            </a:r>
            <a:r>
              <a:rPr lang="tr-TR"/>
              <a:t>renk bilgilerini </a:t>
            </a:r>
            <a:r>
              <a:rPr lang="tr-TR" smtClean="0"/>
              <a:t>tutar</a:t>
            </a:r>
            <a:r>
              <a:rPr lang="en-US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mtClean="0"/>
              <a:t>Renk harmanlamanın görsellenebilmesi için 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Renk harmanlama özel fonksiyonlarla aktifleştirilir.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Harmanlama katsayıları belirlenir.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tr-TR"/>
              <a:t>Sadece RGB veya </a:t>
            </a:r>
            <a:r>
              <a:rPr lang="tr-TR"/>
              <a:t>RGBA </a:t>
            </a:r>
            <a:r>
              <a:rPr lang="tr-TR" smtClean="0"/>
              <a:t>modu </a:t>
            </a:r>
            <a:r>
              <a:rPr lang="en-US" smtClean="0"/>
              <a:t>kullanılır</a:t>
            </a:r>
            <a:r>
              <a:rPr lang="tr-TR" smtClean="0"/>
              <a:t>.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en-US" smtClean="0"/>
              <a:t>RGBA modunda genellikle alfa kanalı harmanlama katsayılarını belirlemede kullanılır.</a:t>
            </a:r>
          </a:p>
          <a:p>
            <a:pPr lvl="1">
              <a:lnSpc>
                <a:spcPct val="120000"/>
              </a:lnSpc>
            </a:pP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5626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Renk Harmanlama (</a:t>
            </a:r>
            <a:r>
              <a:rPr lang="tr-TR" dirty="0" err="1" smtClean="0"/>
              <a:t>Color</a:t>
            </a:r>
            <a:r>
              <a:rPr lang="tr-TR" dirty="0" smtClean="0"/>
              <a:t> </a:t>
            </a:r>
            <a:r>
              <a:rPr lang="tr-TR" dirty="0" err="1" smtClean="0"/>
              <a:t>Blending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err="1" smtClean="0"/>
              <a:t>Raster</a:t>
            </a:r>
            <a:r>
              <a:rPr lang="tr-TR" dirty="0" smtClean="0"/>
              <a:t> algoritmalarının kırıklı çizimlerindeki tırtıklı bozuk yapıların giderilmesine  yardımcı olur (</a:t>
            </a:r>
            <a:r>
              <a:rPr lang="tr-TR" dirty="0" err="1" smtClean="0"/>
              <a:t>antialiasing</a:t>
            </a:r>
            <a:r>
              <a:rPr lang="tr-TR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tr-TR" smtClean="0"/>
              <a:t>Çerçeve </a:t>
            </a:r>
            <a:r>
              <a:rPr lang="tr-TR" dirty="0"/>
              <a:t>tamponuna önceden çizdirilmiş bir </a:t>
            </a:r>
            <a:r>
              <a:rPr lang="tr-TR" dirty="0" smtClean="0"/>
              <a:t>nesnenin hedef </a:t>
            </a:r>
            <a:r>
              <a:rPr lang="tr-TR" dirty="0"/>
              <a:t>rengi (</a:t>
            </a:r>
            <a:r>
              <a:rPr lang="tr-TR" dirty="0" err="1"/>
              <a:t>destination</a:t>
            </a:r>
            <a:r>
              <a:rPr lang="tr-TR" dirty="0"/>
              <a:t> </a:t>
            </a:r>
            <a:r>
              <a:rPr lang="tr-TR" dirty="0" err="1"/>
              <a:t>color</a:t>
            </a:r>
            <a:r>
              <a:rPr lang="tr-TR" dirty="0"/>
              <a:t>) </a:t>
            </a:r>
            <a:r>
              <a:rPr lang="tr-TR" dirty="0" smtClean="0"/>
              <a:t>ile üzerine </a:t>
            </a:r>
            <a:r>
              <a:rPr lang="tr-TR" dirty="0"/>
              <a:t>çizdirilen ikinci bir </a:t>
            </a:r>
            <a:r>
              <a:rPr lang="tr-TR" dirty="0" smtClean="0"/>
              <a:t>nesnenin kaynak rengi </a:t>
            </a:r>
            <a:r>
              <a:rPr lang="tr-TR" dirty="0"/>
              <a:t>(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color</a:t>
            </a:r>
            <a:r>
              <a:rPr lang="tr-TR" dirty="0"/>
              <a:t>) harmanlanabilir.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Hesaplanan değerler (0.0, 1.0) aralığına </a:t>
            </a:r>
            <a:r>
              <a:rPr lang="tr-TR" smtClean="0"/>
              <a:t>kırpılır.</a:t>
            </a:r>
            <a:endParaRPr lang="tr-TR" dirty="0" smtClean="0"/>
          </a:p>
          <a:p>
            <a:pPr marL="914400" indent="0">
              <a:lnSpc>
                <a:spcPct val="170000"/>
              </a:lnSpc>
              <a:buNone/>
            </a:pPr>
            <a:r>
              <a:rPr lang="tr-TR" sz="2600" dirty="0" smtClean="0"/>
              <a:t>(</a:t>
            </a:r>
            <a:r>
              <a:rPr lang="tr-TR" sz="2600" dirty="0" err="1" smtClean="0"/>
              <a:t>kaynakFaktor</a:t>
            </a:r>
            <a:r>
              <a:rPr lang="tr-TR" sz="2600" baseline="-25000" dirty="0" err="1" smtClean="0"/>
              <a:t>kırmızı</a:t>
            </a:r>
            <a:r>
              <a:rPr lang="tr-TR" sz="2600" dirty="0" smtClean="0"/>
              <a:t>*</a:t>
            </a:r>
            <a:r>
              <a:rPr lang="tr-TR" sz="2600" dirty="0" err="1" smtClean="0"/>
              <a:t>kırmızı</a:t>
            </a:r>
            <a:r>
              <a:rPr lang="tr-TR" sz="2600" baseline="-25000" dirty="0" err="1" smtClean="0"/>
              <a:t>kaynak</a:t>
            </a:r>
            <a:r>
              <a:rPr lang="tr-TR" sz="2600" dirty="0" smtClean="0"/>
              <a:t>+</a:t>
            </a:r>
            <a:r>
              <a:rPr lang="tr-TR" sz="2600" dirty="0"/>
              <a:t> </a:t>
            </a:r>
            <a:r>
              <a:rPr lang="tr-TR" sz="2600" dirty="0" err="1" smtClean="0"/>
              <a:t>hedefFaktor</a:t>
            </a:r>
            <a:r>
              <a:rPr lang="tr-TR" sz="2600" baseline="-25000" dirty="0" err="1" smtClean="0"/>
              <a:t>kırmızı</a:t>
            </a:r>
            <a:r>
              <a:rPr lang="tr-TR" sz="2600" dirty="0" smtClean="0"/>
              <a:t>*</a:t>
            </a:r>
            <a:r>
              <a:rPr lang="tr-TR" sz="2600" dirty="0" err="1" smtClean="0"/>
              <a:t>kırmızı</a:t>
            </a:r>
            <a:r>
              <a:rPr lang="tr-TR" sz="2600" baseline="-25000" dirty="0" err="1" smtClean="0"/>
              <a:t>hedef</a:t>
            </a:r>
            <a:r>
              <a:rPr lang="tr-TR" sz="2600" baseline="-25000" dirty="0" smtClean="0"/>
              <a:t> </a:t>
            </a:r>
            <a:r>
              <a:rPr lang="tr-TR" sz="2600" dirty="0" smtClean="0"/>
              <a:t>, </a:t>
            </a:r>
            <a:r>
              <a:rPr lang="tr-TR" sz="2600" dirty="0" err="1" smtClean="0"/>
              <a:t>kaynakFaktor</a:t>
            </a:r>
            <a:r>
              <a:rPr lang="tr-TR" sz="2600" baseline="-25000" dirty="0" err="1" smtClean="0"/>
              <a:t>yesil</a:t>
            </a:r>
            <a:r>
              <a:rPr lang="tr-TR" sz="2600" dirty="0" smtClean="0"/>
              <a:t>*</a:t>
            </a:r>
            <a:r>
              <a:rPr lang="tr-TR" sz="2600" dirty="0" err="1" smtClean="0"/>
              <a:t>yesil</a:t>
            </a:r>
            <a:r>
              <a:rPr lang="tr-TR" sz="2600" baseline="-25000" dirty="0" err="1" smtClean="0"/>
              <a:t>kaynak</a:t>
            </a:r>
            <a:r>
              <a:rPr lang="tr-TR" sz="2600" dirty="0"/>
              <a:t>+ </a:t>
            </a:r>
            <a:r>
              <a:rPr lang="tr-TR" sz="2600" dirty="0" err="1" smtClean="0"/>
              <a:t>hedefFaktor</a:t>
            </a:r>
            <a:r>
              <a:rPr lang="tr-TR" sz="2600" baseline="-25000" dirty="0" err="1" smtClean="0"/>
              <a:t>yesil</a:t>
            </a:r>
            <a:r>
              <a:rPr lang="tr-TR" sz="2600" dirty="0" smtClean="0"/>
              <a:t>*</a:t>
            </a:r>
            <a:r>
              <a:rPr lang="tr-TR" sz="2600" dirty="0" err="1" smtClean="0"/>
              <a:t>yesil</a:t>
            </a:r>
            <a:r>
              <a:rPr lang="tr-TR" sz="2600" baseline="-25000" dirty="0" err="1" smtClean="0"/>
              <a:t>hedef</a:t>
            </a:r>
            <a:r>
              <a:rPr lang="tr-TR" sz="2600" baseline="-25000" dirty="0" smtClean="0"/>
              <a:t> </a:t>
            </a:r>
            <a:r>
              <a:rPr lang="tr-TR" sz="2600" dirty="0" smtClean="0"/>
              <a:t>, </a:t>
            </a:r>
          </a:p>
          <a:p>
            <a:pPr marL="914400" indent="0">
              <a:lnSpc>
                <a:spcPct val="170000"/>
              </a:lnSpc>
              <a:buNone/>
            </a:pPr>
            <a:r>
              <a:rPr lang="tr-TR" sz="2600" dirty="0" err="1" smtClean="0"/>
              <a:t>kaynakFaktor</a:t>
            </a:r>
            <a:r>
              <a:rPr lang="tr-TR" sz="2600" baseline="-25000" dirty="0" err="1" smtClean="0"/>
              <a:t>mavi</a:t>
            </a:r>
            <a:r>
              <a:rPr lang="tr-TR" sz="2600" dirty="0" smtClean="0"/>
              <a:t>*</a:t>
            </a:r>
            <a:r>
              <a:rPr lang="tr-TR" sz="2600" dirty="0" err="1" smtClean="0"/>
              <a:t>mavi</a:t>
            </a:r>
            <a:r>
              <a:rPr lang="tr-TR" sz="2600" baseline="-25000" dirty="0" err="1" smtClean="0"/>
              <a:t>kaynak</a:t>
            </a:r>
            <a:r>
              <a:rPr lang="tr-TR" sz="2600"/>
              <a:t>+ </a:t>
            </a:r>
            <a:r>
              <a:rPr lang="tr-TR" sz="2600" smtClean="0"/>
              <a:t>hedefFaktor</a:t>
            </a:r>
            <a:r>
              <a:rPr lang="tr-TR" sz="2600" baseline="-25000" smtClean="0"/>
              <a:t>mavi</a:t>
            </a:r>
            <a:r>
              <a:rPr lang="tr-TR" sz="2600" smtClean="0"/>
              <a:t>*mavi</a:t>
            </a:r>
            <a:r>
              <a:rPr lang="tr-TR" sz="2600" baseline="-25000" smtClean="0"/>
              <a:t>hedef</a:t>
            </a:r>
            <a:r>
              <a:rPr lang="en-US" sz="2600"/>
              <a:t> </a:t>
            </a:r>
            <a:r>
              <a:rPr lang="en-US" sz="2600" smtClean="0"/>
              <a:t>,</a:t>
            </a:r>
          </a:p>
          <a:p>
            <a:pPr marL="914400" indent="0">
              <a:lnSpc>
                <a:spcPct val="170000"/>
              </a:lnSpc>
              <a:buNone/>
            </a:pPr>
            <a:r>
              <a:rPr lang="tr-TR" sz="2600" smtClean="0"/>
              <a:t>kaynakFaktor</a:t>
            </a:r>
            <a:r>
              <a:rPr lang="en-US" sz="2600" baseline="-25000" smtClean="0"/>
              <a:t>alfa</a:t>
            </a:r>
            <a:r>
              <a:rPr lang="tr-TR" sz="2600" smtClean="0"/>
              <a:t>*</a:t>
            </a:r>
            <a:r>
              <a:rPr lang="en-US" sz="2600" smtClean="0"/>
              <a:t>alfa</a:t>
            </a:r>
            <a:r>
              <a:rPr lang="tr-TR" sz="2600" baseline="-25000" smtClean="0"/>
              <a:t>kaynak</a:t>
            </a:r>
            <a:r>
              <a:rPr lang="tr-TR" sz="2600"/>
              <a:t>+ </a:t>
            </a:r>
            <a:r>
              <a:rPr lang="tr-TR" sz="2600" smtClean="0"/>
              <a:t>hedefFaktor</a:t>
            </a:r>
            <a:r>
              <a:rPr lang="tr-TR" sz="2600" baseline="-25000" smtClean="0"/>
              <a:t>a</a:t>
            </a:r>
            <a:r>
              <a:rPr lang="en-US" sz="2600" baseline="-25000" smtClean="0"/>
              <a:t>lfa</a:t>
            </a:r>
            <a:r>
              <a:rPr lang="tr-TR" sz="2600" smtClean="0"/>
              <a:t>*</a:t>
            </a:r>
            <a:r>
              <a:rPr lang="en-US" sz="2600" smtClean="0"/>
              <a:t>alfa</a:t>
            </a:r>
            <a:r>
              <a:rPr lang="tr-TR" sz="2600" baseline="-25000" smtClean="0"/>
              <a:t>hedef</a:t>
            </a:r>
            <a:r>
              <a:rPr lang="tr-TR" sz="2600"/>
              <a:t>)</a:t>
            </a:r>
          </a:p>
          <a:p>
            <a:pPr marL="914400" indent="0">
              <a:lnSpc>
                <a:spcPct val="170000"/>
              </a:lnSpc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5248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OpenGL</a:t>
            </a:r>
            <a:r>
              <a:rPr lang="tr-TR" dirty="0" smtClean="0"/>
              <a:t> Renk Harmanlama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Önce renk harmanlama işlevi aktive edilmelidir.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 err="1" smtClean="0"/>
              <a:t>glEnable</a:t>
            </a:r>
            <a:r>
              <a:rPr lang="tr-TR" dirty="0" smtClean="0"/>
              <a:t>(GL_BLEND);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 err="1" smtClean="0"/>
              <a:t>glBlendFunc</a:t>
            </a:r>
            <a:r>
              <a:rPr lang="tr-TR" dirty="0" smtClean="0"/>
              <a:t>(</a:t>
            </a:r>
            <a:r>
              <a:rPr lang="tr-TR" dirty="0" err="1" smtClean="0"/>
              <a:t>kaynakFaktor</a:t>
            </a:r>
            <a:r>
              <a:rPr lang="tr-TR" dirty="0" smtClean="0"/>
              <a:t>, </a:t>
            </a:r>
            <a:r>
              <a:rPr lang="tr-TR" dirty="0" err="1" smtClean="0"/>
              <a:t>hedefFaktor</a:t>
            </a:r>
            <a:r>
              <a:rPr lang="tr-TR" dirty="0" smtClean="0"/>
              <a:t>);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 err="1" smtClean="0"/>
              <a:t>glDisable</a:t>
            </a:r>
            <a:r>
              <a:rPr lang="tr-TR" dirty="0" smtClean="0"/>
              <a:t>(GL_BLEND);</a:t>
            </a:r>
          </a:p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tr-TR" sz="3200" err="1" smtClean="0"/>
              <a:t>glBlendFunc</a:t>
            </a:r>
            <a:r>
              <a:rPr lang="tr-TR" sz="3200" smtClean="0"/>
              <a:t> için</a:t>
            </a:r>
            <a:r>
              <a:rPr lang="en-US" sz="3200" smtClean="0"/>
              <a:t> renk</a:t>
            </a:r>
            <a:r>
              <a:rPr lang="tr-TR" sz="3200" smtClean="0"/>
              <a:t> </a:t>
            </a:r>
            <a:r>
              <a:rPr lang="tr-TR" sz="3200" dirty="0" smtClean="0"/>
              <a:t>harmanlama sabitleri:</a:t>
            </a:r>
          </a:p>
          <a:p>
            <a:pPr lvl="1">
              <a:lnSpc>
                <a:spcPct val="120000"/>
              </a:lnSpc>
            </a:pPr>
            <a:r>
              <a:rPr lang="tr-TR" sz="2500" dirty="0"/>
              <a:t>GL_ZERO (0.0, 0.0</a:t>
            </a:r>
            <a:r>
              <a:rPr lang="tr-TR" sz="2500"/>
              <a:t>, </a:t>
            </a:r>
            <a:r>
              <a:rPr lang="tr-TR" sz="2500" smtClean="0"/>
              <a:t>0.0</a:t>
            </a:r>
            <a:r>
              <a:rPr lang="tr-TR" sz="2500"/>
              <a:t> , 0.0</a:t>
            </a:r>
            <a:r>
              <a:rPr lang="tr-TR" sz="2500" smtClean="0"/>
              <a:t>) </a:t>
            </a:r>
            <a:r>
              <a:rPr lang="tr-TR" sz="2500" dirty="0"/>
              <a:t>: Hedef </a:t>
            </a:r>
            <a:r>
              <a:rPr lang="tr-TR" sz="2500"/>
              <a:t>için </a:t>
            </a:r>
            <a:r>
              <a:rPr lang="tr-TR" sz="2500" smtClean="0"/>
              <a:t>varsayılandır.</a:t>
            </a:r>
            <a:endParaRPr lang="en-US" sz="2500" smtClean="0"/>
          </a:p>
          <a:p>
            <a:pPr lvl="1">
              <a:lnSpc>
                <a:spcPct val="120000"/>
              </a:lnSpc>
            </a:pPr>
            <a:r>
              <a:rPr lang="tr-TR" sz="2500" smtClean="0"/>
              <a:t>GL_ONE </a:t>
            </a:r>
            <a:r>
              <a:rPr lang="tr-TR" sz="2500" dirty="0" smtClean="0"/>
              <a:t>(1.0, 1.0</a:t>
            </a:r>
            <a:r>
              <a:rPr lang="tr-TR" sz="2500" smtClean="0"/>
              <a:t>, </a:t>
            </a:r>
            <a:r>
              <a:rPr lang="tr-TR" sz="2500"/>
              <a:t>1.0 , </a:t>
            </a:r>
            <a:r>
              <a:rPr lang="en-US" sz="2500" smtClean="0"/>
              <a:t>1</a:t>
            </a:r>
            <a:r>
              <a:rPr lang="tr-TR" sz="2500" smtClean="0"/>
              <a:t>.0</a:t>
            </a:r>
            <a:r>
              <a:rPr lang="tr-TR" sz="2500"/>
              <a:t>) </a:t>
            </a:r>
            <a:r>
              <a:rPr lang="tr-TR" sz="2500" dirty="0" smtClean="0"/>
              <a:t>: Kaynak </a:t>
            </a:r>
            <a:r>
              <a:rPr lang="tr-TR" sz="2500" smtClean="0"/>
              <a:t>için varsayılandır.</a:t>
            </a:r>
            <a:endParaRPr lang="en-US" sz="2500" smtClean="0"/>
          </a:p>
          <a:p>
            <a:pPr lvl="1">
              <a:lnSpc>
                <a:spcPct val="120000"/>
              </a:lnSpc>
            </a:pPr>
            <a:r>
              <a:rPr lang="tr-TR" sz="2500" smtClean="0"/>
              <a:t>GL_DST_ALPHA(Alpha</a:t>
            </a:r>
            <a:r>
              <a:rPr lang="tr-TR" sz="2500" baseline="-25000" smtClean="0"/>
              <a:t>hedef</a:t>
            </a:r>
            <a:r>
              <a:rPr lang="en-US" sz="2500" baseline="-25000" smtClean="0"/>
              <a:t> </a:t>
            </a:r>
            <a:r>
              <a:rPr lang="tr-TR" sz="2500" smtClean="0"/>
              <a:t>, Alpha</a:t>
            </a:r>
            <a:r>
              <a:rPr lang="tr-TR" sz="2500" baseline="-25000" smtClean="0"/>
              <a:t>hedef</a:t>
            </a:r>
            <a:r>
              <a:rPr lang="en-US" sz="2500" baseline="-25000" smtClean="0"/>
              <a:t> </a:t>
            </a:r>
            <a:r>
              <a:rPr lang="tr-TR" sz="2500" smtClean="0"/>
              <a:t>, Alpha</a:t>
            </a:r>
            <a:r>
              <a:rPr lang="tr-TR" sz="2500" baseline="-25000" smtClean="0"/>
              <a:t>hedef</a:t>
            </a:r>
            <a:r>
              <a:rPr lang="en-US" sz="2500" baseline="-25000"/>
              <a:t> </a:t>
            </a:r>
            <a:r>
              <a:rPr lang="en-US" sz="2500" smtClean="0"/>
              <a:t>, </a:t>
            </a:r>
            <a:r>
              <a:rPr lang="tr-TR" sz="2500" smtClean="0"/>
              <a:t>Alpha</a:t>
            </a:r>
            <a:r>
              <a:rPr lang="tr-TR" sz="2500" baseline="-25000" smtClean="0"/>
              <a:t>hedef</a:t>
            </a:r>
            <a:r>
              <a:rPr lang="tr-TR" sz="2500" smtClean="0"/>
              <a:t>)</a:t>
            </a:r>
            <a:endParaRPr lang="en-US" sz="2500" smtClean="0"/>
          </a:p>
          <a:p>
            <a:pPr lvl="1">
              <a:lnSpc>
                <a:spcPct val="120000"/>
              </a:lnSpc>
            </a:pPr>
            <a:r>
              <a:rPr lang="tr-TR" sz="2500" smtClean="0"/>
              <a:t>GL_SRC_ALPHA(Alpha</a:t>
            </a:r>
            <a:r>
              <a:rPr lang="tr-TR" sz="2500" baseline="-25000" smtClean="0"/>
              <a:t>kaynak</a:t>
            </a:r>
            <a:r>
              <a:rPr lang="en-US" sz="2500" baseline="-25000" smtClean="0"/>
              <a:t> </a:t>
            </a:r>
            <a:r>
              <a:rPr lang="tr-TR" sz="2500" smtClean="0"/>
              <a:t>, Alpha</a:t>
            </a:r>
            <a:r>
              <a:rPr lang="tr-TR" sz="2500" baseline="-25000" smtClean="0"/>
              <a:t>kaynak</a:t>
            </a:r>
            <a:r>
              <a:rPr lang="en-US" sz="2500" baseline="-25000" smtClean="0"/>
              <a:t> </a:t>
            </a:r>
            <a:r>
              <a:rPr lang="tr-TR" sz="2500" smtClean="0"/>
              <a:t>, Alpha</a:t>
            </a:r>
            <a:r>
              <a:rPr lang="tr-TR" sz="2500" baseline="-25000" smtClean="0"/>
              <a:t>kaynak</a:t>
            </a:r>
            <a:r>
              <a:rPr lang="en-US" sz="2500"/>
              <a:t> </a:t>
            </a:r>
            <a:r>
              <a:rPr lang="en-US" sz="2500" smtClean="0"/>
              <a:t>, </a:t>
            </a:r>
            <a:r>
              <a:rPr lang="tr-TR" sz="2500" smtClean="0"/>
              <a:t>Alpha</a:t>
            </a:r>
            <a:r>
              <a:rPr lang="tr-TR" sz="2500" baseline="-25000" smtClean="0"/>
              <a:t>kaynak</a:t>
            </a:r>
            <a:r>
              <a:rPr lang="tr-TR" sz="2500" smtClean="0"/>
              <a:t>)</a:t>
            </a:r>
            <a:endParaRPr lang="en-US" sz="2500" smtClean="0"/>
          </a:p>
          <a:p>
            <a:pPr lvl="1">
              <a:lnSpc>
                <a:spcPct val="120000"/>
              </a:lnSpc>
            </a:pPr>
            <a:r>
              <a:rPr lang="tr-TR" sz="2500" smtClean="0"/>
              <a:t>GL_ONE_MINUS_DST_ALPHA</a:t>
            </a:r>
            <a:endParaRPr lang="en-US" sz="2500" smtClean="0"/>
          </a:p>
          <a:p>
            <a:pPr lvl="1">
              <a:lnSpc>
                <a:spcPct val="120000"/>
              </a:lnSpc>
            </a:pPr>
            <a:r>
              <a:rPr lang="tr-TR" sz="2500" smtClean="0"/>
              <a:t>GL_ONE_MINUS_SRC_ALPHA</a:t>
            </a:r>
            <a:endParaRPr lang="en-US" sz="2500" smtClean="0"/>
          </a:p>
          <a:p>
            <a:pPr lvl="1">
              <a:lnSpc>
                <a:spcPct val="120000"/>
              </a:lnSpc>
            </a:pPr>
            <a:r>
              <a:rPr lang="tr-TR" sz="2500" smtClean="0"/>
              <a:t>GL_DST_COLOR</a:t>
            </a:r>
            <a:endParaRPr lang="en-US" sz="2500" smtClean="0"/>
          </a:p>
          <a:p>
            <a:pPr lvl="1">
              <a:lnSpc>
                <a:spcPct val="120000"/>
              </a:lnSpc>
            </a:pPr>
            <a:r>
              <a:rPr lang="tr-TR" sz="2500" smtClean="0"/>
              <a:t>GL_SRC_COLOR</a:t>
            </a:r>
            <a:endParaRPr lang="tr-TR" sz="2500" dirty="0" smtClean="0"/>
          </a:p>
        </p:txBody>
      </p:sp>
    </p:spTree>
    <p:extLst>
      <p:ext uri="{BB962C8B-B14F-4D97-AF65-F5344CB8AC3E}">
        <p14:creationId xmlns:p14="http://schemas.microsoft.com/office/powerpoint/2010/main" val="105077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30619</TotalTime>
  <Words>3267</Words>
  <Application>Microsoft Office PowerPoint</Application>
  <PresentationFormat>Ekran Gösterisi (4:3)</PresentationFormat>
  <Paragraphs>502</Paragraphs>
  <Slides>46</Slides>
  <Notes>27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2" baseType="lpstr">
      <vt:lpstr>Arial</vt:lpstr>
      <vt:lpstr>Calibri</vt:lpstr>
      <vt:lpstr>Cambria Math</vt:lpstr>
      <vt:lpstr>Wingdings</vt:lpstr>
      <vt:lpstr>Ofis Teması</vt:lpstr>
      <vt:lpstr>Bitmap Image</vt:lpstr>
      <vt:lpstr>BMB 3022 BİLGİSAYAR GRAFİKLERİ</vt:lpstr>
      <vt:lpstr>Bazı OpenGL Tamponları</vt:lpstr>
      <vt:lpstr>Derinlik Tamponu</vt:lpstr>
      <vt:lpstr>Şablon Tamponu</vt:lpstr>
      <vt:lpstr>Renk Tamponları</vt:lpstr>
      <vt:lpstr>OpenGL Renk Tamponları</vt:lpstr>
      <vt:lpstr>Birikim Tamponu</vt:lpstr>
      <vt:lpstr>Renk Harmanlama (Color Blending)</vt:lpstr>
      <vt:lpstr>OpenGL Renk Harmanlama</vt:lpstr>
      <vt:lpstr>OpenGL Renk Aradeğerlemesi (İnterpolasyon)</vt:lpstr>
      <vt:lpstr>OpenGL Renk Aradeğerlemesi (İnterpolasyon)</vt:lpstr>
      <vt:lpstr>Poligon Modu Ayarlama</vt:lpstr>
      <vt:lpstr>Poligon Modu Ayarlama</vt:lpstr>
      <vt:lpstr>Poligonlarla 3-B Nesne Çizdirimi </vt:lpstr>
      <vt:lpstr>Poligonlarla 3-B Nesne Çizdirimi:  Yol I- Yüzeyleri Ayrı Ayrı Çizdirme</vt:lpstr>
      <vt:lpstr>Poligonlarla 3-B Nesne Çizdirimi:  Yol II- Nokta Dizileri (Vertex Lists) Kullanma</vt:lpstr>
      <vt:lpstr>Poligonlarla 3-B Nesne Çizdirimi:  Noktaları Farklı Renkte Çizdirme</vt:lpstr>
      <vt:lpstr>Poligonlarla 3-B Nesne Çizdirimi:  Noktaları Farklı Renkte Çizdirme</vt:lpstr>
      <vt:lpstr>Konkav Poligonları Çizdirme</vt:lpstr>
      <vt:lpstr>Poligon Nokta Çizimi Kontrolü</vt:lpstr>
      <vt:lpstr>Poligon Nokta Çizimi Kontrolü (Alternatif Yol)</vt:lpstr>
      <vt:lpstr>Grafik Öğelerinin Özellikleri</vt:lpstr>
      <vt:lpstr>Özellik Değiştirme Örneği</vt:lpstr>
      <vt:lpstr>Poligon Dolum Özellikleri</vt:lpstr>
      <vt:lpstr>Çoklu Çizgi Grafiği</vt:lpstr>
      <vt:lpstr>Çizgi Gösterimi için Kalem ve Fırça Şekilleri</vt:lpstr>
      <vt:lpstr>Özellik Grupları</vt:lpstr>
      <vt:lpstr>n x m Renk Dizisini Ekran Koordinatlarında bir Bölgeye Yansıtma</vt:lpstr>
      <vt:lpstr>Çizdirme (Raster) İşlemi: glBitmap</vt:lpstr>
      <vt:lpstr>Çizdirme (Raster) İşlemi Örneği</vt:lpstr>
      <vt:lpstr>Çizdirme (Raster) İşlemi: glDrawPixels</vt:lpstr>
      <vt:lpstr>Çizdirme (Raster) İşlemi Örneği</vt:lpstr>
      <vt:lpstr>OpenGL Karakter Tarama</vt:lpstr>
      <vt:lpstr>Karakter Tarama</vt:lpstr>
      <vt:lpstr>Karakter Özellikleri</vt:lpstr>
      <vt:lpstr>Karakter Özelliklerini Değiştirme</vt:lpstr>
      <vt:lpstr>Metin Yönü Ayarlama</vt:lpstr>
      <vt:lpstr>Yukarı Vektör Yönleri</vt:lpstr>
      <vt:lpstr>Yatay ve Düşey Metinlerde  Karakter Dizisi Hizalama</vt:lpstr>
      <vt:lpstr>Çekirdek Profilde Kullanılmayan (Deprecated) İşlevler</vt:lpstr>
      <vt:lpstr>Çekirdek Profilde Kullanılmayan (Deprecated) İşlevler</vt:lpstr>
      <vt:lpstr>Çekirdek Profilde Artık Kullanılmayan (Deprecated) İşlevler</vt:lpstr>
      <vt:lpstr>Çekirdek Profilde Artık Kullanılmayan (Deprecated) İşlevler</vt:lpstr>
      <vt:lpstr>Çekirdek Profilde Artık Kullanılmayan (Deprecated) İşlevler</vt:lpstr>
      <vt:lpstr>Çekirdek Profilde Artık Kullanılmayan (Deprecated) İşlevler</vt:lpstr>
      <vt:lpstr>Lab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 Donanımı</dc:title>
  <dc:creator>cnr</dc:creator>
  <cp:lastModifiedBy>Ceydanur Öztürk</cp:lastModifiedBy>
  <cp:revision>346</cp:revision>
  <dcterms:created xsi:type="dcterms:W3CDTF">2019-09-27T04:50:11Z</dcterms:created>
  <dcterms:modified xsi:type="dcterms:W3CDTF">2025-03-10T09:43:40Z</dcterms:modified>
</cp:coreProperties>
</file>