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9" r:id="rId4"/>
    <p:sldId id="267" r:id="rId5"/>
    <p:sldId id="268" r:id="rId6"/>
    <p:sldId id="265" r:id="rId7"/>
    <p:sldId id="266" r:id="rId8"/>
    <p:sldId id="260" r:id="rId9"/>
    <p:sldId id="261" r:id="rId10"/>
    <p:sldId id="262" r:id="rId11"/>
    <p:sldId id="263" r:id="rId12"/>
    <p:sldId id="264" r:id="rId13"/>
    <p:sldId id="269" r:id="rId14"/>
    <p:sldId id="270" r:id="rId15"/>
    <p:sldId id="271" r:id="rId16"/>
    <p:sldId id="272" r:id="rId17"/>
    <p:sldId id="273"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84548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406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77694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6201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pPr/>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4297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pPr/>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984746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532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3137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756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3233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6168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373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09492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7093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954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48A87A34-81AB-432B-8DAE-1953F412C126}" type="datetimeFigureOut">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177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3/14/2025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576216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dirty="0"/>
              <a:t>Mikroişlemciler </a:t>
            </a:r>
          </a:p>
        </p:txBody>
      </p:sp>
      <p:sp>
        <p:nvSpPr>
          <p:cNvPr id="3" name="Alt Başlık 2"/>
          <p:cNvSpPr>
            <a:spLocks noGrp="1"/>
          </p:cNvSpPr>
          <p:nvPr>
            <p:ph type="subTitle" idx="1"/>
          </p:nvPr>
        </p:nvSpPr>
        <p:spPr/>
        <p:txBody>
          <a:bodyPr>
            <a:normAutofit lnSpcReduction="10000"/>
          </a:bodyPr>
          <a:lstStyle/>
          <a:p>
            <a:pPr algn="ctr"/>
            <a:r>
              <a:rPr lang="tr-TR" dirty="0"/>
              <a:t>2024-2025 Bahar dönemi</a:t>
            </a:r>
          </a:p>
          <a:p>
            <a:endParaRPr lang="tr-TR" dirty="0"/>
          </a:p>
          <a:p>
            <a:r>
              <a:rPr lang="tr-TR" dirty="0"/>
              <a:t>Bilgisayar mühendisliği bölümü</a:t>
            </a:r>
          </a:p>
        </p:txBody>
      </p:sp>
    </p:spTree>
    <p:extLst>
      <p:ext uri="{BB962C8B-B14F-4D97-AF65-F5344CB8AC3E}">
        <p14:creationId xmlns:p14="http://schemas.microsoft.com/office/powerpoint/2010/main" val="1184225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Autofit/>
          </a:bodyPr>
          <a:lstStyle/>
          <a:p>
            <a:r>
              <a:rPr lang="tr-TR" sz="4000" dirty="0"/>
              <a:t>Mikroişlemci - </a:t>
            </a:r>
            <a:r>
              <a:rPr lang="tr-TR" sz="4000" dirty="0" err="1"/>
              <a:t>mikrodenetleyici</a:t>
            </a:r>
            <a:endParaRPr lang="tr-TR" sz="4000" dirty="0"/>
          </a:p>
        </p:txBody>
      </p:sp>
      <p:sp>
        <p:nvSpPr>
          <p:cNvPr id="3" name="Alt Başlık 2"/>
          <p:cNvSpPr>
            <a:spLocks noGrp="1"/>
          </p:cNvSpPr>
          <p:nvPr>
            <p:ph type="subTitle" idx="1"/>
          </p:nvPr>
        </p:nvSpPr>
        <p:spPr>
          <a:xfrm>
            <a:off x="1841590" y="1375954"/>
            <a:ext cx="8791575" cy="4902926"/>
          </a:xfrm>
        </p:spPr>
        <p:txBody>
          <a:bodyPr>
            <a:noAutofit/>
          </a:bodyPr>
          <a:lstStyle/>
          <a:p>
            <a:r>
              <a:rPr lang="tr-TR" sz="2500" dirty="0"/>
              <a:t>Mikroişlemci ve </a:t>
            </a:r>
            <a:r>
              <a:rPr lang="tr-TR" sz="2500" dirty="0" err="1"/>
              <a:t>mikrodenetleyicilerin</a:t>
            </a:r>
            <a:r>
              <a:rPr lang="tr-TR" sz="2500" dirty="0"/>
              <a:t> farkı: </a:t>
            </a:r>
          </a:p>
          <a:p>
            <a:r>
              <a:rPr lang="tr-TR" sz="2500" dirty="0"/>
              <a:t>Mikroişlemciler hafıza veya giriş çıkış entegresi gibi çevre elemanlar ile birlikte aritmetik işlemler yapabilen, karar verebilen entegrelerdir. </a:t>
            </a:r>
          </a:p>
          <a:p>
            <a:r>
              <a:rPr lang="tr-TR" sz="2500" dirty="0"/>
              <a:t>Mikro denetleyici ise mikroişlemcinin yanı sıra kendi program hafızası ve giriş çıkış özelliklerini içinde barındıran entegrelerdir. </a:t>
            </a:r>
          </a:p>
          <a:p>
            <a:r>
              <a:rPr lang="tr-TR" sz="2500" dirty="0"/>
              <a:t>Bu özellikleri sayesinde yüklü bir programı uygulamaya dönüştürerek bir kontrol sistemi olarak kullanılabilir.</a:t>
            </a:r>
          </a:p>
        </p:txBody>
      </p:sp>
    </p:spTree>
    <p:extLst>
      <p:ext uri="{BB962C8B-B14F-4D97-AF65-F5344CB8AC3E}">
        <p14:creationId xmlns:p14="http://schemas.microsoft.com/office/powerpoint/2010/main" val="163301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Autofit/>
          </a:bodyPr>
          <a:lstStyle/>
          <a:p>
            <a:r>
              <a:rPr lang="tr-TR" sz="4000" dirty="0"/>
              <a:t>Mikroişlemci - </a:t>
            </a:r>
            <a:r>
              <a:rPr lang="tr-TR" sz="4000" dirty="0" err="1"/>
              <a:t>mikrodenetleyici</a:t>
            </a:r>
            <a:endParaRPr lang="tr-TR" sz="4000" dirty="0"/>
          </a:p>
        </p:txBody>
      </p:sp>
      <p:sp>
        <p:nvSpPr>
          <p:cNvPr id="3" name="Alt Başlık 2"/>
          <p:cNvSpPr>
            <a:spLocks noGrp="1"/>
          </p:cNvSpPr>
          <p:nvPr>
            <p:ph type="subTitle" idx="1"/>
          </p:nvPr>
        </p:nvSpPr>
        <p:spPr>
          <a:xfrm>
            <a:off x="1841590" y="1375954"/>
            <a:ext cx="8791575" cy="4902926"/>
          </a:xfrm>
        </p:spPr>
        <p:txBody>
          <a:bodyPr>
            <a:normAutofit/>
          </a:bodyPr>
          <a:lstStyle/>
          <a:p>
            <a:r>
              <a:rPr lang="tr-TR" sz="2200" dirty="0"/>
              <a:t>Mikro denetleyiciler, mikroişlemcilere kıyasla daha özelleşmiş uygulamalar için hazırlanmıştır diyebiliriz. </a:t>
            </a:r>
          </a:p>
          <a:p>
            <a:r>
              <a:rPr lang="tr-TR" sz="2200" dirty="0"/>
              <a:t>Çünkü gerekli elemanları kendi üzerinde barındırarak neredeyse yalnız başına çalışabilmektedir. Oysa mikroişlemciler bilindiği üzere BUS (veri yolu), IO (giriş/çıkış), RAM (bellek) vb. yapılara ihtiyaç duyarlar. </a:t>
            </a:r>
          </a:p>
          <a:p>
            <a:r>
              <a:rPr lang="tr-TR" sz="2200" dirty="0"/>
              <a:t>Kısaca şunu söylemek yanlış olmaz;</a:t>
            </a:r>
          </a:p>
          <a:p>
            <a:endParaRPr lang="tr-TR" sz="2200" dirty="0"/>
          </a:p>
          <a:p>
            <a:r>
              <a:rPr lang="tr-TR" sz="2200" dirty="0"/>
              <a:t>mikro denetleyiciyi kendi işlemcisi, ana kartı, belleği, portları bulunan bir bilgisayar gibi düşünebiliriz.</a:t>
            </a:r>
          </a:p>
        </p:txBody>
      </p:sp>
    </p:spTree>
    <p:extLst>
      <p:ext uri="{BB962C8B-B14F-4D97-AF65-F5344CB8AC3E}">
        <p14:creationId xmlns:p14="http://schemas.microsoft.com/office/powerpoint/2010/main" val="3693716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Autofit/>
          </a:bodyPr>
          <a:lstStyle/>
          <a:p>
            <a:r>
              <a:rPr lang="tr-TR" sz="4000" dirty="0"/>
              <a:t>Mikroişlemci - </a:t>
            </a:r>
            <a:r>
              <a:rPr lang="tr-TR" sz="4000" dirty="0" err="1"/>
              <a:t>mikrodenetleyici</a:t>
            </a:r>
            <a:endParaRPr lang="tr-TR" sz="4000" dirty="0"/>
          </a:p>
        </p:txBody>
      </p:sp>
      <p:sp>
        <p:nvSpPr>
          <p:cNvPr id="3" name="Alt Başlık 2"/>
          <p:cNvSpPr>
            <a:spLocks noGrp="1"/>
          </p:cNvSpPr>
          <p:nvPr>
            <p:ph type="subTitle" idx="1"/>
          </p:nvPr>
        </p:nvSpPr>
        <p:spPr>
          <a:xfrm>
            <a:off x="1841590" y="1375954"/>
            <a:ext cx="8791575" cy="4902926"/>
          </a:xfrm>
        </p:spPr>
        <p:txBody>
          <a:bodyPr>
            <a:normAutofit/>
          </a:bodyPr>
          <a:lstStyle/>
          <a:p>
            <a:r>
              <a:rPr lang="tr-TR" sz="2500" dirty="0">
                <a:solidFill>
                  <a:srgbClr val="FF0000"/>
                </a:solidFill>
              </a:rPr>
              <a:t>boyutlarının küçülmesi, fiyatlarının ucuzlaması, daha az ısınmalarını </a:t>
            </a:r>
            <a:r>
              <a:rPr lang="tr-TR" sz="2500" dirty="0"/>
              <a:t>sağlamak bazı özelliklerin bilgisayarlardan daha </a:t>
            </a:r>
            <a:r>
              <a:rPr lang="tr-TR" sz="2500" dirty="0">
                <a:solidFill>
                  <a:srgbClr val="FF0000"/>
                </a:solidFill>
              </a:rPr>
              <a:t>az güçlü </a:t>
            </a:r>
            <a:r>
              <a:rPr lang="tr-TR" sz="2500" dirty="0"/>
              <a:t>olmasını gerektirebilmektedir. </a:t>
            </a:r>
          </a:p>
          <a:p>
            <a:endParaRPr lang="tr-TR" sz="2500" dirty="0"/>
          </a:p>
          <a:p>
            <a:r>
              <a:rPr lang="tr-TR" sz="2500" dirty="0"/>
              <a:t>Daha önce bahsettiğim gibi biraz daha </a:t>
            </a:r>
            <a:r>
              <a:rPr lang="tr-TR" sz="2500" dirty="0">
                <a:solidFill>
                  <a:srgbClr val="FF0000"/>
                </a:solidFill>
              </a:rPr>
              <a:t>özel amaçlar </a:t>
            </a:r>
            <a:r>
              <a:rPr lang="tr-TR" sz="2500" dirty="0"/>
              <a:t>için hazırlanırlar. Bu sebeple piyasada hayli fazla çeşit bulunmakta ve bunlardan birini seçmek tamamen yapılacak iş ile bağımlı duruma gelmektedir.</a:t>
            </a:r>
          </a:p>
        </p:txBody>
      </p:sp>
    </p:spTree>
    <p:extLst>
      <p:ext uri="{BB962C8B-B14F-4D97-AF65-F5344CB8AC3E}">
        <p14:creationId xmlns:p14="http://schemas.microsoft.com/office/powerpoint/2010/main" val="2154264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rmAutofit fontScale="90000"/>
          </a:bodyPr>
          <a:lstStyle/>
          <a:p>
            <a:r>
              <a:rPr lang="tr-TR" dirty="0"/>
              <a:t>Mikroişlemcinin iç yapısı</a:t>
            </a:r>
          </a:p>
        </p:txBody>
      </p:sp>
      <p:sp>
        <p:nvSpPr>
          <p:cNvPr id="3" name="Alt Başlık 2"/>
          <p:cNvSpPr>
            <a:spLocks noGrp="1"/>
          </p:cNvSpPr>
          <p:nvPr>
            <p:ph type="subTitle" idx="1"/>
          </p:nvPr>
        </p:nvSpPr>
        <p:spPr>
          <a:xfrm>
            <a:off x="1841590" y="1375954"/>
            <a:ext cx="8791575" cy="4902926"/>
          </a:xfrm>
        </p:spPr>
        <p:txBody>
          <a:bodyPr>
            <a:normAutofit/>
          </a:bodyPr>
          <a:lstStyle/>
          <a:p>
            <a:pPr marL="342900" lvl="0" indent="-342900" eaLnBrk="0" fontAlgn="base" hangingPunct="0">
              <a:lnSpc>
                <a:spcPct val="100000"/>
              </a:lnSpc>
              <a:spcBef>
                <a:spcPct val="20000"/>
              </a:spcBef>
              <a:spcAft>
                <a:spcPct val="0"/>
              </a:spcAft>
              <a:buClr>
                <a:srgbClr val="000000"/>
              </a:buClr>
              <a:buSzTx/>
              <a:buFontTx/>
              <a:buChar char="•"/>
            </a:pPr>
            <a:r>
              <a:rPr lang="en-US" altLang="tr-TR" sz="2200" kern="0" cap="none" dirty="0">
                <a:solidFill>
                  <a:srgbClr val="FF0000"/>
                </a:solidFill>
                <a:effectLst/>
                <a:latin typeface="Arial"/>
              </a:rPr>
              <a:t>CPU Registers</a:t>
            </a:r>
          </a:p>
          <a:p>
            <a:pPr marL="742950" lvl="1" indent="-285750" algn="l" eaLnBrk="0" fontAlgn="base" hangingPunct="0">
              <a:lnSpc>
                <a:spcPct val="100000"/>
              </a:lnSpc>
              <a:spcBef>
                <a:spcPct val="20000"/>
              </a:spcBef>
              <a:spcAft>
                <a:spcPct val="0"/>
              </a:spcAft>
              <a:buClr>
                <a:srgbClr val="000000"/>
              </a:buClr>
              <a:buSzTx/>
              <a:buFontTx/>
              <a:buChar char="–"/>
            </a:pPr>
            <a:r>
              <a:rPr lang="en-US" altLang="tr-TR" sz="2200" kern="0" dirty="0">
                <a:solidFill>
                  <a:srgbClr val="000000"/>
                </a:solidFill>
                <a:effectLst/>
                <a:latin typeface="Arial"/>
              </a:rPr>
              <a:t>special memory locations constructed from flip-flops and implemented on-chip </a:t>
            </a:r>
          </a:p>
          <a:p>
            <a:pPr marL="742950" lvl="1" indent="-285750" algn="l" eaLnBrk="0" fontAlgn="base" hangingPunct="0">
              <a:lnSpc>
                <a:spcPct val="100000"/>
              </a:lnSpc>
              <a:spcBef>
                <a:spcPct val="20000"/>
              </a:spcBef>
              <a:spcAft>
                <a:spcPct val="0"/>
              </a:spcAft>
              <a:buClr>
                <a:srgbClr val="000000"/>
              </a:buClr>
              <a:buSzTx/>
              <a:buFontTx/>
              <a:buChar char="–"/>
            </a:pPr>
            <a:r>
              <a:rPr lang="en-US" altLang="tr-TR" sz="2200" kern="0" dirty="0">
                <a:solidFill>
                  <a:srgbClr val="000000"/>
                </a:solidFill>
                <a:effectLst/>
                <a:latin typeface="Arial"/>
              </a:rPr>
              <a:t>e.g., accumulator, count register, flag register</a:t>
            </a:r>
          </a:p>
          <a:p>
            <a:pPr marL="342900" lvl="0" indent="-342900" eaLnBrk="0" fontAlgn="base" hangingPunct="0">
              <a:lnSpc>
                <a:spcPct val="100000"/>
              </a:lnSpc>
              <a:spcBef>
                <a:spcPct val="20000"/>
              </a:spcBef>
              <a:spcAft>
                <a:spcPct val="0"/>
              </a:spcAft>
              <a:buClr>
                <a:srgbClr val="000000"/>
              </a:buClr>
              <a:buSzTx/>
              <a:buFontTx/>
              <a:buChar char="•"/>
            </a:pPr>
            <a:r>
              <a:rPr lang="en-US" altLang="tr-TR" sz="2200" kern="0" cap="none" dirty="0">
                <a:solidFill>
                  <a:srgbClr val="FF0000"/>
                </a:solidFill>
                <a:effectLst/>
                <a:latin typeface="Arial"/>
              </a:rPr>
              <a:t>Arithmetic and Logic Unit (ALU)</a:t>
            </a:r>
          </a:p>
          <a:p>
            <a:pPr marL="742950" lvl="1" indent="-285750" algn="l" eaLnBrk="0" fontAlgn="base" hangingPunct="0">
              <a:lnSpc>
                <a:spcPct val="100000"/>
              </a:lnSpc>
              <a:spcBef>
                <a:spcPct val="20000"/>
              </a:spcBef>
              <a:spcAft>
                <a:spcPct val="0"/>
              </a:spcAft>
              <a:buClr>
                <a:srgbClr val="000000"/>
              </a:buClr>
              <a:buSzTx/>
              <a:buFontTx/>
              <a:buChar char="–"/>
            </a:pPr>
            <a:r>
              <a:rPr lang="en-US" altLang="tr-TR" sz="2200" kern="0" dirty="0">
                <a:solidFill>
                  <a:srgbClr val="000000"/>
                </a:solidFill>
                <a:effectLst/>
                <a:latin typeface="Arial"/>
              </a:rPr>
              <a:t>ALU is  where most of the action takes place inside the CPU</a:t>
            </a:r>
          </a:p>
          <a:p>
            <a:pPr marL="342900" lvl="0" indent="-342900" eaLnBrk="0" fontAlgn="base" hangingPunct="0">
              <a:lnSpc>
                <a:spcPct val="100000"/>
              </a:lnSpc>
              <a:spcBef>
                <a:spcPct val="20000"/>
              </a:spcBef>
              <a:spcAft>
                <a:spcPct val="0"/>
              </a:spcAft>
              <a:buClr>
                <a:srgbClr val="000000"/>
              </a:buClr>
              <a:buSzTx/>
              <a:buFontTx/>
              <a:buChar char="•"/>
            </a:pPr>
            <a:r>
              <a:rPr lang="en-US" altLang="tr-TR" sz="2200" kern="0" cap="none" dirty="0">
                <a:solidFill>
                  <a:srgbClr val="FF0000"/>
                </a:solidFill>
                <a:effectLst/>
                <a:latin typeface="Arial"/>
              </a:rPr>
              <a:t>Bus Interface Unit (BIU)</a:t>
            </a:r>
          </a:p>
          <a:p>
            <a:pPr marL="742950" lvl="1" indent="-285750" algn="l" eaLnBrk="0" fontAlgn="base" hangingPunct="0">
              <a:lnSpc>
                <a:spcPct val="100000"/>
              </a:lnSpc>
              <a:spcBef>
                <a:spcPct val="20000"/>
              </a:spcBef>
              <a:spcAft>
                <a:spcPct val="0"/>
              </a:spcAft>
              <a:buClr>
                <a:srgbClr val="000000"/>
              </a:buClr>
              <a:buSzTx/>
              <a:buFontTx/>
              <a:buChar char="–"/>
            </a:pPr>
            <a:r>
              <a:rPr lang="en-US" altLang="tr-TR" sz="2200" kern="0" dirty="0">
                <a:solidFill>
                  <a:srgbClr val="000000"/>
                </a:solidFill>
                <a:effectLst/>
                <a:latin typeface="Arial"/>
              </a:rPr>
              <a:t>responsible for controlling the address and data busses when accessing main memory and data in the cache</a:t>
            </a:r>
          </a:p>
          <a:p>
            <a:pPr marL="342900" lvl="0" indent="-342900" eaLnBrk="0" fontAlgn="base" hangingPunct="0">
              <a:lnSpc>
                <a:spcPct val="100000"/>
              </a:lnSpc>
              <a:spcBef>
                <a:spcPct val="20000"/>
              </a:spcBef>
              <a:spcAft>
                <a:spcPct val="0"/>
              </a:spcAft>
              <a:buClr>
                <a:srgbClr val="000000"/>
              </a:buClr>
              <a:buSzTx/>
              <a:buFontTx/>
              <a:buChar char="•"/>
            </a:pPr>
            <a:r>
              <a:rPr lang="en-US" altLang="tr-TR" sz="2200" kern="0" cap="none" dirty="0">
                <a:solidFill>
                  <a:srgbClr val="FF0000"/>
                </a:solidFill>
                <a:effectLst/>
                <a:latin typeface="Arial"/>
              </a:rPr>
              <a:t>Control Unit and Instruction Set</a:t>
            </a:r>
          </a:p>
          <a:p>
            <a:pPr marL="742950" lvl="1" indent="-285750" algn="l" eaLnBrk="0" fontAlgn="base" hangingPunct="0">
              <a:lnSpc>
                <a:spcPct val="100000"/>
              </a:lnSpc>
              <a:spcBef>
                <a:spcPct val="20000"/>
              </a:spcBef>
              <a:spcAft>
                <a:spcPct val="0"/>
              </a:spcAft>
              <a:buClr>
                <a:srgbClr val="000000"/>
              </a:buClr>
              <a:buSzTx/>
              <a:buFontTx/>
              <a:buChar char="–"/>
            </a:pPr>
            <a:r>
              <a:rPr lang="en-US" altLang="tr-TR" sz="2200" kern="0" dirty="0">
                <a:solidFill>
                  <a:srgbClr val="000000"/>
                </a:solidFill>
                <a:effectLst/>
                <a:latin typeface="Arial"/>
              </a:rPr>
              <a:t>CPU has a fixed set of instructions with which to work, e.g., MOV, CMP, JMP, ADD</a:t>
            </a:r>
          </a:p>
          <a:p>
            <a:endParaRPr lang="tr-TR" dirty="0"/>
          </a:p>
        </p:txBody>
      </p:sp>
    </p:spTree>
    <p:extLst>
      <p:ext uri="{BB962C8B-B14F-4D97-AF65-F5344CB8AC3E}">
        <p14:creationId xmlns:p14="http://schemas.microsoft.com/office/powerpoint/2010/main" val="391934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rmAutofit fontScale="90000"/>
          </a:bodyPr>
          <a:lstStyle/>
          <a:p>
            <a:r>
              <a:rPr lang="tr-TR" dirty="0"/>
              <a:t>Mikroişlemcinin iç yapısı</a:t>
            </a:r>
          </a:p>
        </p:txBody>
      </p:sp>
      <p:sp>
        <p:nvSpPr>
          <p:cNvPr id="3" name="Alt Başlık 2"/>
          <p:cNvSpPr>
            <a:spLocks noGrp="1"/>
          </p:cNvSpPr>
          <p:nvPr>
            <p:ph type="subTitle" idx="1"/>
          </p:nvPr>
        </p:nvSpPr>
        <p:spPr>
          <a:xfrm>
            <a:off x="1841590" y="1375954"/>
            <a:ext cx="8791575" cy="4902926"/>
          </a:xfrm>
        </p:spPr>
        <p:txBody>
          <a:bodyPr>
            <a:normAutofit/>
          </a:bodyPr>
          <a:lstStyle/>
          <a:p>
            <a:r>
              <a:rPr lang="tr-TR" dirty="0"/>
              <a:t> </a:t>
            </a:r>
          </a:p>
          <a:p>
            <a:endParaRPr lang="tr-TR" dirty="0"/>
          </a:p>
        </p:txBody>
      </p:sp>
      <p:pic>
        <p:nvPicPr>
          <p:cNvPr id="4" name="Resim 3"/>
          <p:cNvPicPr>
            <a:picLocks noChangeAspect="1"/>
          </p:cNvPicPr>
          <p:nvPr/>
        </p:nvPicPr>
        <p:blipFill>
          <a:blip r:embed="rId2"/>
          <a:stretch>
            <a:fillRect/>
          </a:stretch>
        </p:blipFill>
        <p:spPr>
          <a:xfrm>
            <a:off x="1954801" y="1463040"/>
            <a:ext cx="9420225" cy="3924300"/>
          </a:xfrm>
          <a:prstGeom prst="rect">
            <a:avLst/>
          </a:prstGeom>
        </p:spPr>
      </p:pic>
    </p:spTree>
    <p:extLst>
      <p:ext uri="{BB962C8B-B14F-4D97-AF65-F5344CB8AC3E}">
        <p14:creationId xmlns:p14="http://schemas.microsoft.com/office/powerpoint/2010/main" val="2280907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rmAutofit fontScale="90000"/>
          </a:bodyPr>
          <a:lstStyle/>
          <a:p>
            <a:r>
              <a:rPr lang="tr-TR" dirty="0"/>
              <a:t>Mikroişlemcinin ilerleyişi</a:t>
            </a:r>
          </a:p>
        </p:txBody>
      </p:sp>
      <p:sp>
        <p:nvSpPr>
          <p:cNvPr id="3" name="Alt Başlık 2"/>
          <p:cNvSpPr>
            <a:spLocks noGrp="1"/>
          </p:cNvSpPr>
          <p:nvPr>
            <p:ph type="subTitle" idx="1"/>
          </p:nvPr>
        </p:nvSpPr>
        <p:spPr>
          <a:xfrm>
            <a:off x="1841590" y="1375954"/>
            <a:ext cx="8791575" cy="4902926"/>
          </a:xfrm>
        </p:spPr>
        <p:txBody>
          <a:bodyPr>
            <a:normAutofit/>
          </a:bodyPr>
          <a:lstStyle/>
          <a:p>
            <a:r>
              <a:rPr lang="tr-TR" dirty="0"/>
              <a:t> </a:t>
            </a:r>
          </a:p>
          <a:p>
            <a:endParaRPr lang="tr-TR" dirty="0"/>
          </a:p>
        </p:txBody>
      </p:sp>
      <p:pic>
        <p:nvPicPr>
          <p:cNvPr id="5" name="Resim 4"/>
          <p:cNvPicPr>
            <a:picLocks noChangeAspect="1"/>
          </p:cNvPicPr>
          <p:nvPr/>
        </p:nvPicPr>
        <p:blipFill>
          <a:blip r:embed="rId2"/>
          <a:stretch>
            <a:fillRect/>
          </a:stretch>
        </p:blipFill>
        <p:spPr>
          <a:xfrm>
            <a:off x="2355125" y="1595029"/>
            <a:ext cx="8648700" cy="3981450"/>
          </a:xfrm>
          <a:prstGeom prst="rect">
            <a:avLst/>
          </a:prstGeom>
        </p:spPr>
      </p:pic>
    </p:spTree>
    <p:extLst>
      <p:ext uri="{BB962C8B-B14F-4D97-AF65-F5344CB8AC3E}">
        <p14:creationId xmlns:p14="http://schemas.microsoft.com/office/powerpoint/2010/main" val="1336707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rmAutofit fontScale="90000"/>
          </a:bodyPr>
          <a:lstStyle/>
          <a:p>
            <a:r>
              <a:rPr lang="tr-TR" dirty="0"/>
              <a:t>Mikroişlemcinin iç yapısı</a:t>
            </a:r>
          </a:p>
        </p:txBody>
      </p:sp>
      <p:sp>
        <p:nvSpPr>
          <p:cNvPr id="3" name="Alt Başlık 2"/>
          <p:cNvSpPr>
            <a:spLocks noGrp="1"/>
          </p:cNvSpPr>
          <p:nvPr>
            <p:ph type="subTitle" idx="1"/>
          </p:nvPr>
        </p:nvSpPr>
        <p:spPr>
          <a:xfrm>
            <a:off x="1841590" y="1375954"/>
            <a:ext cx="8791575" cy="4902926"/>
          </a:xfrm>
        </p:spPr>
        <p:txBody>
          <a:bodyPr>
            <a:normAutofit/>
          </a:bodyPr>
          <a:lstStyle/>
          <a:p>
            <a:r>
              <a:rPr lang="tr-TR" dirty="0"/>
              <a:t> </a:t>
            </a:r>
          </a:p>
          <a:p>
            <a:endParaRPr lang="tr-TR" dirty="0"/>
          </a:p>
        </p:txBody>
      </p:sp>
      <p:pic>
        <p:nvPicPr>
          <p:cNvPr id="4" name="Resim 3"/>
          <p:cNvPicPr>
            <a:picLocks noChangeAspect="1"/>
          </p:cNvPicPr>
          <p:nvPr/>
        </p:nvPicPr>
        <p:blipFill>
          <a:blip r:embed="rId2"/>
          <a:stretch>
            <a:fillRect/>
          </a:stretch>
        </p:blipFill>
        <p:spPr>
          <a:xfrm>
            <a:off x="2020797" y="1493792"/>
            <a:ext cx="8220075" cy="4667250"/>
          </a:xfrm>
          <a:prstGeom prst="rect">
            <a:avLst/>
          </a:prstGeom>
        </p:spPr>
      </p:pic>
    </p:spTree>
    <p:extLst>
      <p:ext uri="{BB962C8B-B14F-4D97-AF65-F5344CB8AC3E}">
        <p14:creationId xmlns:p14="http://schemas.microsoft.com/office/powerpoint/2010/main" val="1125795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rmAutofit fontScale="90000"/>
          </a:bodyPr>
          <a:lstStyle/>
          <a:p>
            <a:r>
              <a:rPr lang="tr-TR" dirty="0"/>
              <a:t>Mikroişlemcinin iç yapısı</a:t>
            </a:r>
          </a:p>
        </p:txBody>
      </p:sp>
      <p:sp>
        <p:nvSpPr>
          <p:cNvPr id="3" name="Alt Başlık 2"/>
          <p:cNvSpPr>
            <a:spLocks noGrp="1"/>
          </p:cNvSpPr>
          <p:nvPr>
            <p:ph type="subTitle" idx="1"/>
          </p:nvPr>
        </p:nvSpPr>
        <p:spPr>
          <a:xfrm>
            <a:off x="1841590" y="1375954"/>
            <a:ext cx="8791575" cy="4902926"/>
          </a:xfrm>
        </p:spPr>
        <p:txBody>
          <a:bodyPr>
            <a:normAutofit/>
          </a:bodyPr>
          <a:lstStyle/>
          <a:p>
            <a:r>
              <a:rPr lang="tr-TR" dirty="0"/>
              <a:t> </a:t>
            </a:r>
          </a:p>
          <a:p>
            <a:endParaRPr lang="tr-TR" dirty="0"/>
          </a:p>
        </p:txBody>
      </p:sp>
      <p:pic>
        <p:nvPicPr>
          <p:cNvPr id="5" name="Resim 4"/>
          <p:cNvPicPr>
            <a:picLocks noChangeAspect="1"/>
          </p:cNvPicPr>
          <p:nvPr/>
        </p:nvPicPr>
        <p:blipFill>
          <a:blip r:embed="rId2"/>
          <a:stretch>
            <a:fillRect/>
          </a:stretch>
        </p:blipFill>
        <p:spPr>
          <a:xfrm>
            <a:off x="2355125" y="1595029"/>
            <a:ext cx="8648700" cy="3981450"/>
          </a:xfrm>
          <a:prstGeom prst="rect">
            <a:avLst/>
          </a:prstGeom>
        </p:spPr>
      </p:pic>
    </p:spTree>
    <p:extLst>
      <p:ext uri="{BB962C8B-B14F-4D97-AF65-F5344CB8AC3E}">
        <p14:creationId xmlns:p14="http://schemas.microsoft.com/office/powerpoint/2010/main" val="39957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068012" y="704352"/>
            <a:ext cx="8791575" cy="689019"/>
          </a:xfrm>
        </p:spPr>
        <p:txBody>
          <a:bodyPr>
            <a:normAutofit fontScale="90000"/>
          </a:bodyPr>
          <a:lstStyle/>
          <a:p>
            <a:r>
              <a:rPr lang="tr-TR" dirty="0"/>
              <a:t>kaynaklar</a:t>
            </a:r>
          </a:p>
        </p:txBody>
      </p:sp>
      <p:sp>
        <p:nvSpPr>
          <p:cNvPr id="3" name="Alt Başlık 2"/>
          <p:cNvSpPr>
            <a:spLocks noGrp="1"/>
          </p:cNvSpPr>
          <p:nvPr>
            <p:ph type="subTitle" idx="1"/>
          </p:nvPr>
        </p:nvSpPr>
        <p:spPr>
          <a:xfrm>
            <a:off x="2181224" y="1393370"/>
            <a:ext cx="8791575" cy="4676503"/>
          </a:xfrm>
        </p:spPr>
        <p:txBody>
          <a:bodyPr>
            <a:normAutofit/>
          </a:bodyPr>
          <a:lstStyle/>
          <a:p>
            <a:r>
              <a:rPr lang="tr-TR" dirty="0"/>
              <a:t>1- ali Osman </a:t>
            </a:r>
            <a:r>
              <a:rPr lang="tr-TR" dirty="0" err="1"/>
              <a:t>yağlıoğlu</a:t>
            </a:r>
            <a:r>
              <a:rPr lang="tr-TR" dirty="0"/>
              <a:t> ders notları</a:t>
            </a:r>
          </a:p>
          <a:p>
            <a:r>
              <a:rPr lang="tr-TR" dirty="0"/>
              <a:t>2- MEB mikrodenetleyici-1 ders notu</a:t>
            </a:r>
          </a:p>
          <a:p>
            <a:r>
              <a:rPr lang="tr-TR" dirty="0"/>
              <a:t>3- </a:t>
            </a:r>
            <a:r>
              <a:rPr lang="tr-TR" dirty="0" err="1"/>
              <a:t>Teramoto</a:t>
            </a:r>
            <a:r>
              <a:rPr lang="tr-TR" dirty="0"/>
              <a:t> </a:t>
            </a:r>
            <a:r>
              <a:rPr lang="tr-TR" dirty="0" err="1"/>
              <a:t>Koshi</a:t>
            </a:r>
            <a:r>
              <a:rPr lang="tr-TR" dirty="0"/>
              <a:t>, İşbilen Turgay, Güneş Mustafa, PIC 16F84 Mikro denetleyici Temel Bilgileri, Programlanması ve Uygulamaları JICA 2.Baskı, İzmir, 2004. </a:t>
            </a:r>
          </a:p>
          <a:p>
            <a:r>
              <a:rPr lang="tr-TR" dirty="0"/>
              <a:t>4- </a:t>
            </a:r>
            <a:r>
              <a:rPr lang="tr-TR" dirty="0" err="1"/>
              <a:t>Altınbaşak</a:t>
            </a:r>
            <a:r>
              <a:rPr lang="tr-TR" dirty="0"/>
              <a:t> Orhan, Mikro denetleyiciler ve PIC programlama Eylül İstanbul, 2000. </a:t>
            </a:r>
          </a:p>
          <a:p>
            <a:r>
              <a:rPr lang="tr-TR" dirty="0"/>
              <a:t>5- </a:t>
            </a:r>
            <a:r>
              <a:rPr lang="tr-TR" dirty="0" err="1"/>
              <a:t>Vikipedi</a:t>
            </a:r>
            <a:r>
              <a:rPr lang="tr-TR" dirty="0"/>
              <a:t> mikroişlemci araması</a:t>
            </a:r>
          </a:p>
          <a:p>
            <a:r>
              <a:rPr lang="tr-TR" dirty="0"/>
              <a:t>6- Levent EREN ders notları</a:t>
            </a:r>
          </a:p>
          <a:p>
            <a:r>
              <a:rPr lang="tr-TR" dirty="0"/>
              <a:t>7- https://slideplayer.biz.tr/slide/2703550/</a:t>
            </a:r>
          </a:p>
          <a:p>
            <a:endParaRPr lang="tr-TR" dirty="0"/>
          </a:p>
          <a:p>
            <a:endParaRPr lang="tr-TR" dirty="0"/>
          </a:p>
        </p:txBody>
      </p:sp>
    </p:spTree>
    <p:extLst>
      <p:ext uri="{BB962C8B-B14F-4D97-AF65-F5344CB8AC3E}">
        <p14:creationId xmlns:p14="http://schemas.microsoft.com/office/powerpoint/2010/main" val="3997179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4" y="1122363"/>
            <a:ext cx="8791575" cy="662894"/>
          </a:xfrm>
        </p:spPr>
        <p:txBody>
          <a:bodyPr>
            <a:normAutofit fontScale="90000"/>
          </a:bodyPr>
          <a:lstStyle/>
          <a:p>
            <a:r>
              <a:rPr lang="tr-TR" dirty="0"/>
              <a:t>Mikroişlemcinin tanımı</a:t>
            </a:r>
          </a:p>
        </p:txBody>
      </p:sp>
      <p:sp>
        <p:nvSpPr>
          <p:cNvPr id="3" name="Alt Başlık 2"/>
          <p:cNvSpPr>
            <a:spLocks noGrp="1"/>
          </p:cNvSpPr>
          <p:nvPr>
            <p:ph type="subTitle" idx="1"/>
          </p:nvPr>
        </p:nvSpPr>
        <p:spPr>
          <a:xfrm>
            <a:off x="1876424" y="1846217"/>
            <a:ext cx="8791575" cy="3936274"/>
          </a:xfrm>
        </p:spPr>
        <p:txBody>
          <a:bodyPr>
            <a:noAutofit/>
          </a:bodyPr>
          <a:lstStyle/>
          <a:p>
            <a:pPr algn="just"/>
            <a:r>
              <a:rPr lang="tr-TR" sz="2500" dirty="0">
                <a:solidFill>
                  <a:schemeClr val="tx1"/>
                </a:solidFill>
              </a:rPr>
              <a:t>Mikroişlemci, işlemci (bazen kısaltma olarak </a:t>
            </a:r>
            <a:r>
              <a:rPr lang="tr-TR" sz="2500" dirty="0" err="1">
                <a:solidFill>
                  <a:schemeClr val="tx1"/>
                </a:solidFill>
              </a:rPr>
              <a:t>mP</a:t>
            </a:r>
            <a:r>
              <a:rPr lang="tr-TR" sz="2500" dirty="0">
                <a:solidFill>
                  <a:schemeClr val="tx1"/>
                </a:solidFill>
              </a:rPr>
              <a:t> kullanılır) ana işlem biriminin (CPU) fonksiyonlarını tek bir yarı iletken </a:t>
            </a:r>
            <a:r>
              <a:rPr lang="tr-TR" sz="2500" dirty="0" err="1">
                <a:solidFill>
                  <a:schemeClr val="tx1"/>
                </a:solidFill>
              </a:rPr>
              <a:t>tümdevrede</a:t>
            </a:r>
            <a:r>
              <a:rPr lang="tr-TR" sz="2500" dirty="0">
                <a:solidFill>
                  <a:schemeClr val="tx1"/>
                </a:solidFill>
              </a:rPr>
              <a:t> (IC) birleştiren programlanabilir bir sayısal elektronik bileşendir. Mikroişlemci, ana işlem birimindeki kelime boyutunun (</a:t>
            </a:r>
            <a:r>
              <a:rPr lang="tr-TR" sz="2500" dirty="0" err="1">
                <a:solidFill>
                  <a:schemeClr val="tx1"/>
                </a:solidFill>
              </a:rPr>
              <a:t>word</a:t>
            </a:r>
            <a:r>
              <a:rPr lang="tr-TR" sz="2500" dirty="0">
                <a:solidFill>
                  <a:schemeClr val="tx1"/>
                </a:solidFill>
              </a:rPr>
              <a:t> size) 32 bit ten 4 bit e düşürülmesiyle doğmuştur. Böylece, ana işlem biriminin mantıksal devrelerinin </a:t>
            </a:r>
            <a:r>
              <a:rPr lang="tr-TR" sz="2500" dirty="0" err="1">
                <a:solidFill>
                  <a:schemeClr val="tx1"/>
                </a:solidFill>
              </a:rPr>
              <a:t>transistörleri</a:t>
            </a:r>
            <a:r>
              <a:rPr lang="tr-TR" sz="2500" dirty="0">
                <a:solidFill>
                  <a:schemeClr val="tx1"/>
                </a:solidFill>
              </a:rPr>
              <a:t> tek bir parçaya sığdırılabilmiştir. Bir veya daha çok mikroişlemci, tipik olarak bir bilgisayar sisteminde, gömülü sistemde ya da bir mobil cihazda ana işlem birimi olarak görev yapmaktadır.</a:t>
            </a:r>
          </a:p>
        </p:txBody>
      </p:sp>
    </p:spTree>
    <p:extLst>
      <p:ext uri="{BB962C8B-B14F-4D97-AF65-F5344CB8AC3E}">
        <p14:creationId xmlns:p14="http://schemas.microsoft.com/office/powerpoint/2010/main" val="1872384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4" y="1122363"/>
            <a:ext cx="8791575" cy="662894"/>
          </a:xfrm>
        </p:spPr>
        <p:txBody>
          <a:bodyPr>
            <a:normAutofit fontScale="90000"/>
          </a:bodyPr>
          <a:lstStyle/>
          <a:p>
            <a:r>
              <a:rPr lang="tr-TR" dirty="0"/>
              <a:t>Mikroişlemcinin tarihçesi</a:t>
            </a:r>
          </a:p>
        </p:txBody>
      </p:sp>
      <p:sp>
        <p:nvSpPr>
          <p:cNvPr id="3" name="Alt Başlık 2"/>
          <p:cNvSpPr>
            <a:spLocks noGrp="1"/>
          </p:cNvSpPr>
          <p:nvPr>
            <p:ph type="subTitle" idx="1"/>
          </p:nvPr>
        </p:nvSpPr>
        <p:spPr>
          <a:xfrm>
            <a:off x="1876424" y="1846217"/>
            <a:ext cx="8791575" cy="3936274"/>
          </a:xfrm>
        </p:spPr>
        <p:txBody>
          <a:bodyPr>
            <a:noAutofit/>
          </a:bodyPr>
          <a:lstStyle/>
          <a:p>
            <a:r>
              <a:rPr lang="tr-TR" sz="2400" dirty="0"/>
              <a:t>1970'lerin ortalarından itibaren mikroişlemciler, mikrobilgisayarların doğuşunu mümkün kılmıştır. Bundan önce, tipik olarak elektronik ana işlem birimleri, sadece birkaç </a:t>
            </a:r>
            <a:r>
              <a:rPr lang="tr-TR" sz="2400" dirty="0" err="1"/>
              <a:t>transistöre</a:t>
            </a:r>
            <a:r>
              <a:rPr lang="tr-TR" sz="2400" dirty="0"/>
              <a:t> eşdeğer büyük, ayrık anahtarlama (</a:t>
            </a:r>
            <a:r>
              <a:rPr lang="tr-TR" sz="2400" dirty="0" err="1"/>
              <a:t>switching</a:t>
            </a:r>
            <a:r>
              <a:rPr lang="tr-TR" sz="2400" dirty="0"/>
              <a:t>) aygıtları (daha sonra </a:t>
            </a:r>
            <a:r>
              <a:rPr lang="tr-TR" sz="2400" dirty="0" err="1"/>
              <a:t>small-scale</a:t>
            </a:r>
            <a:r>
              <a:rPr lang="tr-TR" sz="2400" dirty="0"/>
              <a:t> </a:t>
            </a:r>
            <a:r>
              <a:rPr lang="tr-TR" sz="2400" dirty="0" err="1"/>
              <a:t>tümdevreler</a:t>
            </a:r>
            <a:r>
              <a:rPr lang="tr-TR" sz="2400" dirty="0"/>
              <a:t>) kullanılarak yapılıyordu. İşlemciyi, bir ya da birkaç </a:t>
            </a:r>
            <a:r>
              <a:rPr lang="tr-TR" sz="2400" dirty="0" err="1"/>
              <a:t>large-scale</a:t>
            </a:r>
            <a:r>
              <a:rPr lang="tr-TR" sz="2400" dirty="0"/>
              <a:t> </a:t>
            </a:r>
            <a:r>
              <a:rPr lang="tr-TR" sz="2400" dirty="0" err="1"/>
              <a:t>tümdevre</a:t>
            </a:r>
            <a:r>
              <a:rPr lang="tr-TR" sz="2400" dirty="0"/>
              <a:t> (binlerce veya milyonlarca ayrık </a:t>
            </a:r>
            <a:r>
              <a:rPr lang="tr-TR" sz="2400" dirty="0" err="1"/>
              <a:t>transistörün</a:t>
            </a:r>
            <a:r>
              <a:rPr lang="tr-TR" sz="2400" dirty="0"/>
              <a:t> eşdeğeri) içine gömmekle işlemci gücü fiyatı büyük ölçüde düşürüldü. 1970'lerin ortalarında </a:t>
            </a:r>
            <a:r>
              <a:rPr lang="tr-TR" sz="2400" dirty="0" err="1"/>
              <a:t>tümdevrelerin</a:t>
            </a:r>
            <a:r>
              <a:rPr lang="tr-TR" sz="2400" dirty="0"/>
              <a:t> doğuşuyla mikroişlemci, diğer bütün türleri değiştirip, ana işlem biriminin yapımında en yaygın yol oldu.</a:t>
            </a:r>
          </a:p>
        </p:txBody>
      </p:sp>
    </p:spTree>
    <p:extLst>
      <p:ext uri="{BB962C8B-B14F-4D97-AF65-F5344CB8AC3E}">
        <p14:creationId xmlns:p14="http://schemas.microsoft.com/office/powerpoint/2010/main" val="187110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4" y="1122363"/>
            <a:ext cx="8791575" cy="662894"/>
          </a:xfrm>
        </p:spPr>
        <p:txBody>
          <a:bodyPr>
            <a:normAutofit fontScale="90000"/>
          </a:bodyPr>
          <a:lstStyle/>
          <a:p>
            <a:r>
              <a:rPr lang="tr-TR" dirty="0"/>
              <a:t>Mikroişlemcinin tarihçesi</a:t>
            </a:r>
          </a:p>
        </p:txBody>
      </p:sp>
      <p:sp>
        <p:nvSpPr>
          <p:cNvPr id="3" name="Alt Başlık 2"/>
          <p:cNvSpPr>
            <a:spLocks noGrp="1"/>
          </p:cNvSpPr>
          <p:nvPr>
            <p:ph type="subTitle" idx="1"/>
          </p:nvPr>
        </p:nvSpPr>
        <p:spPr>
          <a:xfrm>
            <a:off x="1876424" y="1846217"/>
            <a:ext cx="8791575" cy="3936274"/>
          </a:xfrm>
        </p:spPr>
        <p:txBody>
          <a:bodyPr/>
          <a:lstStyle/>
          <a:p>
            <a:r>
              <a:rPr lang="tr-TR" dirty="0"/>
              <a:t> </a:t>
            </a:r>
          </a:p>
          <a:p>
            <a:endParaRPr lang="tr-TR" dirty="0"/>
          </a:p>
        </p:txBody>
      </p:sp>
      <p:pic>
        <p:nvPicPr>
          <p:cNvPr id="4" name="Resim 3"/>
          <p:cNvPicPr>
            <a:picLocks noChangeAspect="1"/>
          </p:cNvPicPr>
          <p:nvPr/>
        </p:nvPicPr>
        <p:blipFill>
          <a:blip r:embed="rId2"/>
          <a:stretch>
            <a:fillRect/>
          </a:stretch>
        </p:blipFill>
        <p:spPr>
          <a:xfrm>
            <a:off x="1876424" y="1785257"/>
            <a:ext cx="8582025" cy="4486275"/>
          </a:xfrm>
          <a:prstGeom prst="rect">
            <a:avLst/>
          </a:prstGeom>
        </p:spPr>
      </p:pic>
    </p:spTree>
    <p:extLst>
      <p:ext uri="{BB962C8B-B14F-4D97-AF65-F5344CB8AC3E}">
        <p14:creationId xmlns:p14="http://schemas.microsoft.com/office/powerpoint/2010/main" val="1251596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3" y="617266"/>
            <a:ext cx="8791575" cy="662894"/>
          </a:xfrm>
        </p:spPr>
        <p:txBody>
          <a:bodyPr>
            <a:normAutofit fontScale="90000"/>
          </a:bodyPr>
          <a:lstStyle/>
          <a:p>
            <a:r>
              <a:rPr lang="tr-TR" dirty="0"/>
              <a:t>Mikroişlemcinin tarihçesi</a:t>
            </a:r>
          </a:p>
        </p:txBody>
      </p:sp>
      <p:sp>
        <p:nvSpPr>
          <p:cNvPr id="3" name="Alt Başlık 2"/>
          <p:cNvSpPr>
            <a:spLocks noGrp="1"/>
          </p:cNvSpPr>
          <p:nvPr>
            <p:ph type="subTitle" idx="1"/>
          </p:nvPr>
        </p:nvSpPr>
        <p:spPr>
          <a:xfrm>
            <a:off x="1876422" y="1384662"/>
            <a:ext cx="8791575" cy="3936274"/>
          </a:xfrm>
        </p:spPr>
        <p:txBody>
          <a:bodyPr>
            <a:noAutofit/>
          </a:bodyPr>
          <a:lstStyle/>
          <a:p>
            <a:r>
              <a:rPr lang="tr-TR" sz="2000" dirty="0"/>
              <a:t> </a:t>
            </a:r>
            <a:r>
              <a:rPr lang="tr-TR" sz="2000" dirty="0" err="1"/>
              <a:t>transistörü</a:t>
            </a:r>
            <a:r>
              <a:rPr lang="tr-TR" sz="2000" dirty="0"/>
              <a:t> tanıyalım;</a:t>
            </a:r>
          </a:p>
          <a:p>
            <a:r>
              <a:rPr lang="tr-TR" sz="2000" dirty="0"/>
              <a:t>Özetle, 3 adet yarı iletkenin birbirine bağlanmış hali.</a:t>
            </a:r>
          </a:p>
          <a:p>
            <a:r>
              <a:rPr lang="tr-TR" sz="2000" dirty="0"/>
              <a:t>Silikon ısıtılınca iletken hale geçen bir yalıtkan. Sadece ısıtarak değil başka maddeleri enjekte </a:t>
            </a:r>
            <a:r>
              <a:rPr lang="tr-TR" sz="2000" dirty="0" err="1"/>
              <a:t>ederekte</a:t>
            </a:r>
            <a:r>
              <a:rPr lang="tr-TR" sz="2000" dirty="0"/>
              <a:t> bunu sağlamak mümkün.</a:t>
            </a:r>
          </a:p>
          <a:p>
            <a:r>
              <a:rPr lang="tr-TR" sz="2000" dirty="0"/>
              <a:t>Fosfor enjekte edince N tipi hareketlilik sağlamış oluruz. </a:t>
            </a:r>
            <a:r>
              <a:rPr lang="tr-TR" sz="2000" dirty="0" err="1"/>
              <a:t>Forfor</a:t>
            </a:r>
            <a:r>
              <a:rPr lang="tr-TR" sz="2000" dirty="0"/>
              <a:t> 5 </a:t>
            </a:r>
            <a:r>
              <a:rPr lang="tr-TR" sz="2000" dirty="0" err="1"/>
              <a:t>elekton</a:t>
            </a:r>
            <a:r>
              <a:rPr lang="tr-TR" sz="2000" dirty="0"/>
              <a:t> içerir. Silikon ise 4.</a:t>
            </a:r>
          </a:p>
          <a:p>
            <a:r>
              <a:rPr lang="tr-TR" sz="2000" dirty="0"/>
              <a:t>Bor 3 atomlu pozitif </a:t>
            </a:r>
            <a:r>
              <a:rPr lang="tr-TR" sz="2000" dirty="0" err="1"/>
              <a:t>yüKü</a:t>
            </a:r>
            <a:r>
              <a:rPr lang="tr-TR" sz="2000" dirty="0"/>
              <a:t> </a:t>
            </a:r>
            <a:r>
              <a:rPr lang="tr-TR" sz="2000" dirty="0" err="1"/>
              <a:t>arTıtır</a:t>
            </a:r>
            <a:r>
              <a:rPr lang="tr-TR" sz="2000" dirty="0"/>
              <a:t> P tipi madde elde etmemizi sağlar.</a:t>
            </a:r>
          </a:p>
          <a:p>
            <a:r>
              <a:rPr lang="tr-TR" sz="2000" dirty="0"/>
              <a:t>Bu ikisini birbirine yapıştırınca diyot Elde ettiniz. </a:t>
            </a:r>
          </a:p>
          <a:p>
            <a:r>
              <a:rPr lang="tr-TR" sz="2000" dirty="0"/>
              <a:t>1 p 2 n bağlarsan </a:t>
            </a:r>
            <a:r>
              <a:rPr lang="tr-TR" sz="2000" dirty="0" err="1"/>
              <a:t>transistörün</a:t>
            </a:r>
            <a:r>
              <a:rPr lang="tr-TR" sz="2000" dirty="0"/>
              <a:t> oldu.</a:t>
            </a:r>
          </a:p>
          <a:p>
            <a:r>
              <a:rPr lang="tr-TR" sz="2000" dirty="0"/>
              <a:t>Base bir musluk görevi görüp Akımın geçip geçmeyeceğine karar vermemizi sağlar.</a:t>
            </a:r>
          </a:p>
        </p:txBody>
      </p:sp>
    </p:spTree>
    <p:extLst>
      <p:ext uri="{BB962C8B-B14F-4D97-AF65-F5344CB8AC3E}">
        <p14:creationId xmlns:p14="http://schemas.microsoft.com/office/powerpoint/2010/main" val="3040203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876424" y="769145"/>
            <a:ext cx="8791575" cy="662894"/>
          </a:xfrm>
        </p:spPr>
        <p:txBody>
          <a:bodyPr>
            <a:normAutofit fontScale="90000"/>
          </a:bodyPr>
          <a:lstStyle/>
          <a:p>
            <a:r>
              <a:rPr lang="tr-TR" dirty="0"/>
              <a:t>Mikroişlemcinin tarihçesi</a:t>
            </a:r>
          </a:p>
        </p:txBody>
      </p:sp>
      <p:sp>
        <p:nvSpPr>
          <p:cNvPr id="3" name="Alt Başlık 2"/>
          <p:cNvSpPr>
            <a:spLocks noGrp="1"/>
          </p:cNvSpPr>
          <p:nvPr>
            <p:ph type="subTitle" idx="1"/>
          </p:nvPr>
        </p:nvSpPr>
        <p:spPr>
          <a:xfrm>
            <a:off x="1876424" y="1846217"/>
            <a:ext cx="8791575" cy="3936274"/>
          </a:xfrm>
        </p:spPr>
        <p:txBody>
          <a:bodyPr/>
          <a:lstStyle/>
          <a:p>
            <a:r>
              <a:rPr lang="tr-TR" dirty="0"/>
              <a:t> </a:t>
            </a:r>
          </a:p>
          <a:p>
            <a:endParaRPr lang="tr-TR" dirty="0"/>
          </a:p>
        </p:txBody>
      </p:sp>
      <p:pic>
        <p:nvPicPr>
          <p:cNvPr id="4" name="Resim 3"/>
          <p:cNvPicPr>
            <a:picLocks noChangeAspect="1"/>
          </p:cNvPicPr>
          <p:nvPr/>
        </p:nvPicPr>
        <p:blipFill>
          <a:blip r:embed="rId2"/>
          <a:stretch>
            <a:fillRect/>
          </a:stretch>
        </p:blipFill>
        <p:spPr>
          <a:xfrm>
            <a:off x="1602378" y="1680755"/>
            <a:ext cx="9182100" cy="4514850"/>
          </a:xfrm>
          <a:prstGeom prst="rect">
            <a:avLst/>
          </a:prstGeom>
        </p:spPr>
      </p:pic>
    </p:spTree>
    <p:extLst>
      <p:ext uri="{BB962C8B-B14F-4D97-AF65-F5344CB8AC3E}">
        <p14:creationId xmlns:p14="http://schemas.microsoft.com/office/powerpoint/2010/main" val="1394438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390230" y="312466"/>
            <a:ext cx="8791575" cy="662894"/>
          </a:xfrm>
        </p:spPr>
        <p:txBody>
          <a:bodyPr>
            <a:normAutofit fontScale="90000"/>
          </a:bodyPr>
          <a:lstStyle/>
          <a:p>
            <a:r>
              <a:rPr lang="tr-TR" dirty="0"/>
              <a:t>Mikroişlemcinin tarihçesi</a:t>
            </a:r>
          </a:p>
        </p:txBody>
      </p:sp>
      <p:sp>
        <p:nvSpPr>
          <p:cNvPr id="3" name="Alt Başlık 2"/>
          <p:cNvSpPr>
            <a:spLocks noGrp="1"/>
          </p:cNvSpPr>
          <p:nvPr>
            <p:ph type="subTitle" idx="1"/>
          </p:nvPr>
        </p:nvSpPr>
        <p:spPr>
          <a:xfrm>
            <a:off x="2480989" y="1741193"/>
            <a:ext cx="8791575" cy="3936274"/>
          </a:xfrm>
        </p:spPr>
        <p:txBody>
          <a:bodyPr/>
          <a:lstStyle/>
          <a:p>
            <a:r>
              <a:rPr lang="tr-TR" dirty="0"/>
              <a:t> </a:t>
            </a:r>
          </a:p>
          <a:p>
            <a:endParaRPr lang="tr-TR" dirty="0"/>
          </a:p>
        </p:txBody>
      </p:sp>
      <p:pic>
        <p:nvPicPr>
          <p:cNvPr id="1026" name="Picture 2" descr="https://www.aydinlatma.org/wp-content/uploads/2019/09/Diyot-642x3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4915" y="1077943"/>
            <a:ext cx="1920513" cy="9572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C547 Transistö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442" y="1077943"/>
            <a:ext cx="1357835" cy="13578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Entegre Devre Nedir? Entegre Çeşitleri ve Görevler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3868" y="1063029"/>
            <a:ext cx="1387662" cy="138766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PIC24FJxxGx 16-bit Microcontrollers - Microchip Technology | Mous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5717" y="1063029"/>
            <a:ext cx="2193345" cy="159383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3: p-n junction When a metallurgical junction is formed between an n... |  Download Scientific Diagra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772" y="2618677"/>
            <a:ext cx="3162514" cy="378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4653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Autofit/>
          </a:bodyPr>
          <a:lstStyle/>
          <a:p>
            <a:r>
              <a:rPr lang="tr-TR" sz="4000" dirty="0"/>
              <a:t>Mikroişlemci - </a:t>
            </a:r>
            <a:r>
              <a:rPr lang="tr-TR" sz="4000" dirty="0" err="1"/>
              <a:t>mikrodenetleyici</a:t>
            </a:r>
            <a:endParaRPr lang="tr-TR" sz="4000" dirty="0"/>
          </a:p>
        </p:txBody>
      </p:sp>
      <p:sp>
        <p:nvSpPr>
          <p:cNvPr id="3" name="Alt Başlık 2"/>
          <p:cNvSpPr>
            <a:spLocks noGrp="1"/>
          </p:cNvSpPr>
          <p:nvPr>
            <p:ph type="subTitle" idx="1"/>
          </p:nvPr>
        </p:nvSpPr>
        <p:spPr>
          <a:xfrm>
            <a:off x="1841590" y="1375954"/>
            <a:ext cx="8791575" cy="4902926"/>
          </a:xfrm>
        </p:spPr>
        <p:txBody>
          <a:bodyPr>
            <a:normAutofit/>
          </a:bodyPr>
          <a:lstStyle/>
          <a:p>
            <a:r>
              <a:rPr lang="tr-TR" sz="2200" dirty="0"/>
              <a:t>Mikroişlemci dediğimiz eleman temelde bir programı icra etme yeteneğine sahip bir elemandır; ancak bu icra işlemi için çok fazla sayıda yan aparata ihtiyaç duyar. Bu aparatları kısaca hafızalar, </a:t>
            </a:r>
            <a:r>
              <a:rPr lang="tr-TR" sz="2200" dirty="0" err="1"/>
              <a:t>osilatör</a:t>
            </a:r>
            <a:r>
              <a:rPr lang="tr-TR" sz="2200" dirty="0"/>
              <a:t> elemanları, besleme elemanları, giriş-çıkış elemanları şeklinde sıralamak mümkündür. Bu listedeki besleme elemanları, zaten her türlü elektrikli devrede kullanılması gereken elemanlardır. </a:t>
            </a:r>
            <a:r>
              <a:rPr lang="tr-TR" sz="2200" dirty="0" err="1"/>
              <a:t>Osilatör</a:t>
            </a:r>
            <a:r>
              <a:rPr lang="tr-TR" sz="2200" dirty="0"/>
              <a:t> devresi ise yerine göre tek bir elemanla bile yapılabilen bir devre parçasıdır. Bunları bir tarafa bıraktığımızda, bir mikroişlemci ile iş gören bir devre yapmak istediğimizde, en çok uğraşılacak bölüm hafıza (RAM, ROM, Adres </a:t>
            </a:r>
            <a:r>
              <a:rPr lang="tr-TR" sz="2200" dirty="0" err="1"/>
              <a:t>Decoder</a:t>
            </a:r>
            <a:r>
              <a:rPr lang="tr-TR" sz="2200" dirty="0"/>
              <a:t>) ve Giriş-Çıkış (PIA ve </a:t>
            </a:r>
            <a:r>
              <a:rPr lang="tr-TR" sz="2200" dirty="0" err="1"/>
              <a:t>Buffers</a:t>
            </a:r>
            <a:r>
              <a:rPr lang="tr-TR" sz="2200" dirty="0"/>
              <a:t>) elemanlarıdır ki plaket üzerinde mikroişlemcinizin kaplayacağı alandan kat kat fazlasını işgal ederler. </a:t>
            </a:r>
          </a:p>
        </p:txBody>
      </p:sp>
    </p:spTree>
    <p:extLst>
      <p:ext uri="{BB962C8B-B14F-4D97-AF65-F5344CB8AC3E}">
        <p14:creationId xmlns:p14="http://schemas.microsoft.com/office/powerpoint/2010/main" val="342263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954801" y="713060"/>
            <a:ext cx="8791575" cy="662894"/>
          </a:xfrm>
        </p:spPr>
        <p:txBody>
          <a:bodyPr>
            <a:noAutofit/>
          </a:bodyPr>
          <a:lstStyle/>
          <a:p>
            <a:r>
              <a:rPr lang="tr-TR" sz="4000" dirty="0"/>
              <a:t>Mikroişlemci - </a:t>
            </a:r>
            <a:r>
              <a:rPr lang="tr-TR" sz="4000" dirty="0" err="1"/>
              <a:t>mikrodenetleyici</a:t>
            </a:r>
            <a:endParaRPr lang="tr-TR" sz="4000" dirty="0"/>
          </a:p>
        </p:txBody>
      </p:sp>
      <p:sp>
        <p:nvSpPr>
          <p:cNvPr id="3" name="Alt Başlık 2"/>
          <p:cNvSpPr>
            <a:spLocks noGrp="1"/>
          </p:cNvSpPr>
          <p:nvPr>
            <p:ph type="subTitle" idx="1"/>
          </p:nvPr>
        </p:nvSpPr>
        <p:spPr>
          <a:xfrm>
            <a:off x="1841590" y="1375954"/>
            <a:ext cx="8791575" cy="4902926"/>
          </a:xfrm>
        </p:spPr>
        <p:txBody>
          <a:bodyPr>
            <a:normAutofit/>
          </a:bodyPr>
          <a:lstStyle/>
          <a:p>
            <a:r>
              <a:rPr lang="tr-TR" sz="2500" dirty="0" err="1"/>
              <a:t>Mikrokontrollör</a:t>
            </a:r>
            <a:r>
              <a:rPr lang="tr-TR" sz="2500" dirty="0"/>
              <a:t> elemanında ise, hafıza ve giriş-çıkış bölümleri ve hatta bazı modellerde A/D ve D/A dönüştürücü elemanları da tek </a:t>
            </a:r>
            <a:r>
              <a:rPr lang="tr-TR" sz="2500" dirty="0" err="1"/>
              <a:t>chip</a:t>
            </a:r>
            <a:r>
              <a:rPr lang="tr-TR" sz="2500" dirty="0"/>
              <a:t> üzerine yerleştirilmiştir. </a:t>
            </a:r>
          </a:p>
          <a:p>
            <a:endParaRPr lang="tr-TR" sz="2500" dirty="0"/>
          </a:p>
          <a:p>
            <a:r>
              <a:rPr lang="tr-TR" sz="2500" dirty="0"/>
              <a:t>Böylece </a:t>
            </a:r>
            <a:r>
              <a:rPr lang="tr-TR" sz="2500" dirty="0" err="1"/>
              <a:t>mikrokontrollör</a:t>
            </a:r>
            <a:r>
              <a:rPr lang="tr-TR" sz="2500" dirty="0"/>
              <a:t> ile işlem yapabilmek için, devreye ilave olarak sadece besleme devresi ve </a:t>
            </a:r>
            <a:r>
              <a:rPr lang="tr-TR" sz="2500" dirty="0" err="1"/>
              <a:t>osilatör</a:t>
            </a:r>
            <a:r>
              <a:rPr lang="tr-TR" sz="2500" dirty="0"/>
              <a:t> devresi elemanlarını eklemek yeterli olacaktır. </a:t>
            </a:r>
          </a:p>
          <a:p>
            <a:r>
              <a:rPr lang="tr-TR" sz="2500" dirty="0"/>
              <a:t>Böylece gerekli durumda pil ile besleme yapılırsa, kibrit kutusunun yarısı büyüklüğünde devreler üretmek ve bir çok işi yaptırmak mümkün olacaktır. </a:t>
            </a:r>
          </a:p>
        </p:txBody>
      </p:sp>
    </p:spTree>
    <p:extLst>
      <p:ext uri="{BB962C8B-B14F-4D97-AF65-F5344CB8AC3E}">
        <p14:creationId xmlns:p14="http://schemas.microsoft.com/office/powerpoint/2010/main" val="1415760404"/>
      </p:ext>
    </p:extLst>
  </p:cSld>
  <p:clrMapOvr>
    <a:masterClrMapping/>
  </p:clrMapOvr>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TotalTime>
  <Words>857</Words>
  <Application>Microsoft Office PowerPoint</Application>
  <PresentationFormat>Geniş ekran</PresentationFormat>
  <Paragraphs>71</Paragraphs>
  <Slides>18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18</vt:i4>
      </vt:variant>
    </vt:vector>
  </HeadingPairs>
  <TitlesOfParts>
    <vt:vector size="22" baseType="lpstr">
      <vt:lpstr>Arial</vt:lpstr>
      <vt:lpstr>Century Gothic</vt:lpstr>
      <vt:lpstr>Wingdings 3</vt:lpstr>
      <vt:lpstr>Duman</vt:lpstr>
      <vt:lpstr>Mikroişlemciler </vt:lpstr>
      <vt:lpstr>Mikroişlemcinin tanımı</vt:lpstr>
      <vt:lpstr>Mikroişlemcinin tarihçesi</vt:lpstr>
      <vt:lpstr>Mikroişlemcinin tarihçesi</vt:lpstr>
      <vt:lpstr>Mikroişlemcinin tarihçesi</vt:lpstr>
      <vt:lpstr>Mikroişlemcinin tarihçesi</vt:lpstr>
      <vt:lpstr>Mikroişlemcinin tarihçesi</vt:lpstr>
      <vt:lpstr>Mikroişlemci - mikrodenetleyici</vt:lpstr>
      <vt:lpstr>Mikroişlemci - mikrodenetleyici</vt:lpstr>
      <vt:lpstr>Mikroişlemci - mikrodenetleyici</vt:lpstr>
      <vt:lpstr>Mikroişlemci - mikrodenetleyici</vt:lpstr>
      <vt:lpstr>Mikroişlemci - mikrodenetleyici</vt:lpstr>
      <vt:lpstr>Mikroişlemcinin iç yapısı</vt:lpstr>
      <vt:lpstr>Mikroişlemcinin iç yapısı</vt:lpstr>
      <vt:lpstr>Mikroişlemcinin ilerleyişi</vt:lpstr>
      <vt:lpstr>Mikroişlemcinin iç yapısı</vt:lpstr>
      <vt:lpstr>Mikroişlemcinin iç yapısı</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Mikroişlemciler</dc:title>
  <dc:creator>Nebi sa</dc:creator>
  <cp:lastModifiedBy>nebi seren</cp:lastModifiedBy>
  <cp:revision>15</cp:revision>
  <dcterms:created xsi:type="dcterms:W3CDTF">2020-10-04T21:18:44Z</dcterms:created>
  <dcterms:modified xsi:type="dcterms:W3CDTF">2025-03-13T23:49:03Z</dcterms:modified>
</cp:coreProperties>
</file>