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9" r:id="rId16"/>
    <p:sldId id="280" r:id="rId17"/>
    <p:sldId id="281" r:id="rId18"/>
    <p:sldId id="269" r:id="rId19"/>
    <p:sldId id="270" r:id="rId20"/>
    <p:sldId id="282" r:id="rId21"/>
    <p:sldId id="273" r:id="rId22"/>
    <p:sldId id="274" r:id="rId23"/>
    <p:sldId id="275" r:id="rId24"/>
    <p:sldId id="276" r:id="rId25"/>
    <p:sldId id="277" r:id="rId26"/>
    <p:sldId id="272" r:id="rId27"/>
    <p:sldId id="271" r:id="rId28"/>
  </p:sldIdLst>
  <p:sldSz cx="9144000" cy="5143500" type="screen16x9"/>
  <p:notesSz cx="6858000" cy="9144000"/>
  <p:embeddedFontLst>
    <p:embeddedFont>
      <p:font typeface="Average" panose="020B0604020202020204" charset="-94"/>
      <p:regular r:id="rId30"/>
    </p:embeddedFont>
    <p:embeddedFont>
      <p:font typeface="Oswald" panose="00000500000000000000" pitchFamily="2" charset="-94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9751ab475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9751ab475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9751ab475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9751ab475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9751ab475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9751ab475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9751ab475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9751ab475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9751ab475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9751ab475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9751ab475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9751ab475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9751ab475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9751ab475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9751ab47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9751ab47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9751ab475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9751ab475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751ab475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751ab475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9751ab475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9751ab475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9751ab47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9751ab47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9751ab475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9751ab475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9751ab475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9751ab475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9751ab475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9751ab475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727950" y="720675"/>
            <a:ext cx="7688100" cy="200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Resume Ranker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500"/>
              <a:t>Yapay Zeka Destekli CV Değerlendirme ve İşe Alım Otomasyon Sistemi</a:t>
            </a:r>
            <a:endParaRPr sz="3500"/>
          </a:p>
        </p:txBody>
      </p:sp>
      <p:sp>
        <p:nvSpPr>
          <p:cNvPr id="60" name="Google Shape;60;p13"/>
          <p:cNvSpPr txBox="1"/>
          <p:nvPr/>
        </p:nvSpPr>
        <p:spPr>
          <a:xfrm>
            <a:off x="1919100" y="3166250"/>
            <a:ext cx="5305800" cy="14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032290008 - Murat Berk Yetiştirir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032290024 - Yiğit Özdemir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032290157 - Mehmet Halim Baş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3616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/>
              <a:t>Girdiler</a:t>
            </a:r>
            <a:endParaRPr sz="4400"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069050"/>
            <a:ext cx="8520600" cy="3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Kabul Edilebilir: 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tr" sz="2400"/>
              <a:t>PDF/DOCX formatında CV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tr" sz="2400"/>
              <a:t> İş ilanı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tr" sz="2400"/>
              <a:t> LinkedIn profili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tr" sz="2400"/>
              <a:t> başvuru formları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Kabul Edilemez: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tr" sz="2400"/>
              <a:t> Sahte veriler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tr" sz="2400"/>
              <a:t> bozuk dosyalar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tr" sz="2400"/>
              <a:t> desteklenmeyen formatlar</a:t>
            </a:r>
            <a:endParaRPr sz="24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525" y="311825"/>
            <a:ext cx="3009974" cy="22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/>
              <a:t>Sistem Ortamı ve Entegrasyonlar</a:t>
            </a:r>
            <a:endParaRPr sz="4400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875600"/>
            <a:ext cx="8520600" cy="13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Bulut tabanlı yapı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Python, React, Node.js, PostgreSQL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LinkedIn ve ATS API entegrasyonları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/>
              <a:t>Ana Süreçler</a:t>
            </a:r>
            <a:endParaRPr sz="4400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852975"/>
            <a:ext cx="8520600" cy="17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CV yükleme ve OCR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İş ilanı girme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NLP ile analiz ve puanlama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Geri bildirim ve raporlama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/>
              <a:t>Gerekli Kaynaklar</a:t>
            </a:r>
            <a:endParaRPr sz="4400"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274400"/>
            <a:ext cx="8520600" cy="3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tr" sz="3200"/>
              <a:t>Yazılım ekipleri</a:t>
            </a:r>
            <a:endParaRPr sz="3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tr" sz="2400"/>
              <a:t>Backend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tr" sz="2400"/>
              <a:t>Frontend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tr" sz="2400"/>
              <a:t>AI</a:t>
            </a:r>
            <a:endParaRPr sz="24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tr" sz="3200"/>
              <a:t>Bulut altyapı</a:t>
            </a:r>
            <a:endParaRPr sz="3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tr" sz="2400"/>
              <a:t>AWS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tr" sz="2400"/>
              <a:t>Azure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Veri setleri (anonimleştirilmiş CV ve ilanlar)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B9B9B3-D82C-76A9-265F-42406438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Kritik Görevler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0A5E67B-B1FF-13A7-7062-03A0DF0DC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Model geliştirme süreci, projenin en karmaşık aşamalarından biri olup, gecikmesi tüm süreci etkileyebilir.</a:t>
            </a:r>
          </a:p>
          <a:p>
            <a:r>
              <a:rPr lang="tr-TR" dirty="0"/>
              <a:t>Uygulama geliştirme aşaması, modelin entegrasyonunu içermesi nedeniyle kritik öneme sahiptir.</a:t>
            </a:r>
          </a:p>
          <a:p>
            <a:r>
              <a:rPr lang="tr-TR" dirty="0"/>
              <a:t>Test süreci, sistemin sorunsuz çalışmasını sağlamak için tamamlanmalıdır.</a:t>
            </a:r>
          </a:p>
          <a:p>
            <a:endParaRPr lang="tr-TR" dirty="0"/>
          </a:p>
          <a:p>
            <a:pPr marL="114300" indent="0">
              <a:buNone/>
            </a:pPr>
            <a:r>
              <a:rPr lang="tr-TR" dirty="0"/>
              <a:t>Bu görevlerin zamanında bitmesi, projenin başarıyla tamamlanmasını sağlayacaktır.</a:t>
            </a:r>
          </a:p>
        </p:txBody>
      </p:sp>
    </p:spTree>
    <p:extLst>
      <p:ext uri="{BB962C8B-B14F-4D97-AF65-F5344CB8AC3E}">
        <p14:creationId xmlns:p14="http://schemas.microsoft.com/office/powerpoint/2010/main" val="6680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F86737-FC35-9927-595E-58D26BDC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Dönüm Noktaları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926F816-FBE1-C3EE-3F27-D0D19E446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Planlama Tamamlandı (1. hafta)</a:t>
            </a:r>
          </a:p>
          <a:p>
            <a:r>
              <a:rPr lang="tr-TR" dirty="0"/>
              <a:t>Veri İşleme Tamamlandı (4. hafta)</a:t>
            </a:r>
          </a:p>
          <a:p>
            <a:r>
              <a:rPr lang="tr-TR" dirty="0"/>
              <a:t>Model Geliştirildi (9. hafta)</a:t>
            </a:r>
          </a:p>
          <a:p>
            <a:r>
              <a:rPr lang="tr-TR" dirty="0"/>
              <a:t>İlk Prototip Yayında (16. hafta)</a:t>
            </a:r>
          </a:p>
          <a:p>
            <a:r>
              <a:rPr lang="tr-TR" dirty="0"/>
              <a:t>Testler Başarıyla Geçildi 19. hafta)</a:t>
            </a:r>
          </a:p>
          <a:p>
            <a:r>
              <a:rPr lang="tr-TR" dirty="0"/>
              <a:t>Sistem Yayına Alındı (20. hafta)</a:t>
            </a:r>
          </a:p>
        </p:txBody>
      </p:sp>
    </p:spTree>
    <p:extLst>
      <p:ext uri="{BB962C8B-B14F-4D97-AF65-F5344CB8AC3E}">
        <p14:creationId xmlns:p14="http://schemas.microsoft.com/office/powerpoint/2010/main" val="838056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E79BC5-DEFC-82CA-D1F6-4463812F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Nakit Akışı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07C02EC-3F7D-BC87-C052-50C5B92DB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Projede toplam maliyet 150,000$ olup, harcamalar haftalara yayılmıştır:</a:t>
            </a:r>
          </a:p>
          <a:p>
            <a:r>
              <a:rPr lang="tr-TR" dirty="0"/>
              <a:t>İlk 4 hafta: Planlama ve veri işleme maliyetleri (~36,000$)</a:t>
            </a:r>
          </a:p>
          <a:p>
            <a:r>
              <a:rPr lang="tr-TR" dirty="0"/>
              <a:t>4 - 7. hafta: Model geliştirme süreci (~48,000$)</a:t>
            </a:r>
          </a:p>
          <a:p>
            <a:r>
              <a:rPr lang="tr-TR" dirty="0"/>
              <a:t>8 - 14. hafta: Uygulama geliştirme (~48,000$)</a:t>
            </a:r>
          </a:p>
          <a:p>
            <a:r>
              <a:rPr lang="tr-TR" dirty="0"/>
              <a:t>15 - 20. hafta: Test ve dağıtım (~18,000$)</a:t>
            </a:r>
          </a:p>
        </p:txBody>
      </p:sp>
    </p:spTree>
    <p:extLst>
      <p:ext uri="{BB962C8B-B14F-4D97-AF65-F5344CB8AC3E}">
        <p14:creationId xmlns:p14="http://schemas.microsoft.com/office/powerpoint/2010/main" val="1717757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5ADBF3-F206-E9B2-329F-6FE49111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Function</a:t>
            </a:r>
            <a:r>
              <a:rPr lang="tr-TR" dirty="0"/>
              <a:t> Point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BA1FAD1-F870-62B7-8986-7A10D5DBA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Function</a:t>
            </a:r>
            <a:r>
              <a:rPr lang="tr-TR" dirty="0"/>
              <a:t> Point değerlerinden çaba tahmini yapmak için aşağıdaki formül kullanılır:</a:t>
            </a:r>
          </a:p>
          <a:p>
            <a:r>
              <a:rPr lang="tr-TR" dirty="0"/>
              <a:t>Çaba (Adam-Gün) = </a:t>
            </a:r>
            <a:r>
              <a:rPr lang="tr-TR" dirty="0" err="1"/>
              <a:t>Function</a:t>
            </a:r>
            <a:r>
              <a:rPr lang="tr-TR" dirty="0"/>
              <a:t> Point × Ortalama Çaba Katsayısı Ortalama çaba katsayısı1.4 Adam-Saat / </a:t>
            </a:r>
            <a:r>
              <a:rPr lang="tr-TR" dirty="0" err="1"/>
              <a:t>Function</a:t>
            </a:r>
            <a:r>
              <a:rPr lang="tr-TR" dirty="0"/>
              <a:t> Point olarak alınmıştır: </a:t>
            </a:r>
          </a:p>
          <a:p>
            <a:r>
              <a:rPr lang="tr-TR" dirty="0"/>
              <a:t>595 FP × 1.4 Adam-Saat ≈ 833 Adam-Saat 833 Adam-Saat / 6 Saat ≈ 138 Adam-Gün</a:t>
            </a:r>
          </a:p>
        </p:txBody>
      </p:sp>
    </p:spTree>
    <p:extLst>
      <p:ext uri="{BB962C8B-B14F-4D97-AF65-F5344CB8AC3E}">
        <p14:creationId xmlns:p14="http://schemas.microsoft.com/office/powerpoint/2010/main" val="2724443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/>
              <a:t>Çıktılar</a:t>
            </a:r>
            <a:endParaRPr sz="4400"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671600"/>
            <a:ext cx="85206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Aday değerlendirme raporları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Sıralama listeleri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Geri bildirim ve öneriler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Veritabanı kayıtları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/>
              <a:t>Katkılar ve Gelecek Geliştirmeler</a:t>
            </a:r>
            <a:endParaRPr sz="4400"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1622550"/>
            <a:ext cx="85206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Hızlı ve net dönüş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Zaman ve maliyet tasarrufu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Objektif sistem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Video mülakat, AI CV oluşturucu, çoklu dil desteği</a:t>
            </a:r>
            <a:endParaRPr sz="2400"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052" y="1493500"/>
            <a:ext cx="2237102" cy="12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4400"/>
              <a:t>Proje Tanıtımı</a:t>
            </a:r>
            <a:endParaRPr sz="440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95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Bu proje, işverenler için CV değerlendirme sürecini hızlandırmak ve adaylar için daha adil bir sistem sunmak üzere geliştirilmiştir. Amaç, yapay zeka destekli bir platformla CV analizini objektif ve verimli hale getirmektir.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0A6B25-2153-61F6-C35D-1FA32B90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Model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761D56D-7E6F-1D51-100E-61C31CC98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Agile Modeli: Esnek, iteratif ve kullanıcı geri bildirimine dayalı bir geliştirme süreci uygulanacaktır.</a:t>
            </a:r>
          </a:p>
          <a:p>
            <a:r>
              <a:rPr lang="tr-TR" dirty="0"/>
              <a:t>RAD (</a:t>
            </a:r>
            <a:r>
              <a:rPr lang="tr-TR" dirty="0" err="1"/>
              <a:t>Rapid</a:t>
            </a:r>
            <a:r>
              <a:rPr lang="tr-TR" dirty="0"/>
              <a:t> Application Development) Modeli: Hızlı prototipleme ve sürekli entegrasyon sağlanarak geliştirme süreci hızlandıracaktır.</a:t>
            </a:r>
          </a:p>
        </p:txBody>
      </p:sp>
    </p:spTree>
    <p:extLst>
      <p:ext uri="{BB962C8B-B14F-4D97-AF65-F5344CB8AC3E}">
        <p14:creationId xmlns:p14="http://schemas.microsoft.com/office/powerpoint/2010/main" val="2078847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9C75B1-1390-F42C-077B-5F450D1A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Veri Akış Diyagramları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EDF3093-4D9A-0661-EE3E-A02533FAB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1374" y="1071563"/>
            <a:ext cx="6393901" cy="3529011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C5B8E4-B36E-45F6-67A1-7D5C12F34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19" y="1017725"/>
            <a:ext cx="7068344" cy="400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475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D1B559-C551-D0A2-88F7-A514C9E7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Bağlam Diyagramı</a:t>
            </a:r>
            <a:br>
              <a:rPr lang="tr-TR" dirty="0"/>
            </a:b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6769EE7-0F5D-CC84-CCD1-61486841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856" y="1017726"/>
            <a:ext cx="8053632" cy="3758318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8B7BE0-DF1C-6ACD-95E6-A7DE6B26D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079" y="1017725"/>
            <a:ext cx="5103841" cy="386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147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146D58-ABA0-BE6D-9575-EE861D1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Seviye 0 VAN (Diyagram 0)</a:t>
            </a:r>
            <a:endParaRPr lang="tr-T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8C8862-AB76-E777-3221-B16194A99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2" y="1153538"/>
            <a:ext cx="17811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464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17E95E-4018-6F78-3E17-0500843D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Seviye 1 VAN</a:t>
            </a:r>
            <a:r>
              <a:rPr lang="tr-TR" dirty="0"/>
              <a:t> </a:t>
            </a:r>
            <a:r>
              <a:rPr lang="tr-TR" sz="2000" dirty="0"/>
              <a:t>Süreç 1.0 (CV İşleme) 		</a:t>
            </a:r>
            <a:r>
              <a:rPr lang="nl-NL" dirty="0"/>
              <a:t>Seviye </a:t>
            </a:r>
            <a:r>
              <a:rPr lang="tr-TR" dirty="0"/>
              <a:t>1</a:t>
            </a:r>
            <a:r>
              <a:rPr lang="nl-NL" dirty="0"/>
              <a:t> VAN</a:t>
            </a:r>
            <a:r>
              <a:rPr lang="tr-TR" dirty="0"/>
              <a:t> </a:t>
            </a:r>
            <a:r>
              <a:rPr lang="tr-TR" sz="2000" dirty="0"/>
              <a:t>Süreç 3.0 (CV Analizi):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005EDD-1F36-CA5B-80E2-1EA761E24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1131094"/>
            <a:ext cx="22098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5F89F86-11F6-EDF1-8D4E-ED617251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006" y="1131094"/>
            <a:ext cx="2471737" cy="366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933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B4F097-0F2A-3C0A-C7E1-F2EBCAEA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Seviye 2 VAN </a:t>
            </a:r>
            <a:r>
              <a:rPr lang="tr-TR" sz="2000" dirty="0"/>
              <a:t>Süreç 3.3 (NLP Analizi)		</a:t>
            </a:r>
            <a:r>
              <a:rPr lang="tr-TR" sz="2700" dirty="0"/>
              <a:t>Seviye 2 VAN </a:t>
            </a:r>
            <a:r>
              <a:rPr lang="tr-TR" sz="2000" dirty="0"/>
              <a:t>Süreç 4.0 (Aday Sıralama):	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0B18710B-2596-1128-6DF1-EC60F3F0F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6" y="1283494"/>
            <a:ext cx="23241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E76EF9B4-037D-FE69-7F0A-3D635779D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194" y="1283494"/>
            <a:ext cx="2514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213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D8AE30-C276-E703-AADC-2575E30B6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5D99938F-29CC-9685-2E5C-8FA58D15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1. Entity Relationship Diagram (ERD)</a:t>
            </a:r>
            <a:br>
              <a:rPr lang="en-US" dirty="0"/>
            </a:br>
            <a:endParaRPr lang="tr-T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8EB1737-04F1-A534-E42E-451161A40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731" y="-2797825"/>
            <a:ext cx="3734180" cy="60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2852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33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tr-TR" altLang="tr-T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C8E8AD4-A63D-C56F-112C-CBA78AC93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1152475"/>
            <a:ext cx="3640129" cy="34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296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1436100" y="810350"/>
            <a:ext cx="6271800" cy="15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/>
              <a:t>Bizi Dinlediğiniz İçin</a:t>
            </a:r>
            <a:endParaRPr sz="44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/>
              <a:t>	Teşekkür Ederiz…</a:t>
            </a:r>
            <a:endParaRPr sz="4400"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2412750" y="2920475"/>
            <a:ext cx="4318500" cy="18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032290008 - Murat Berk Yetiştirir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032290024 - Yiğit Özdemir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032290157 - Mehmet Halim Baş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23275"/>
            <a:ext cx="85206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/>
              <a:t>Proje Seçim Nedeni</a:t>
            </a:r>
            <a:endParaRPr sz="440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658550"/>
            <a:ext cx="8520600" cy="18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Genç işsizliğin artması</a:t>
            </a:r>
            <a:endParaRPr sz="2400"/>
          </a:p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Ağır iş yükü nedeniyle geciken dönüşler</a:t>
            </a:r>
            <a:endParaRPr sz="2400"/>
          </a:p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Objektif değerlendirme ihtiyacı</a:t>
            </a:r>
            <a:endParaRPr sz="2400"/>
          </a:p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Hem işveren hem aday için fayda sağlama hedefi</a:t>
            </a:r>
            <a:endParaRPr sz="24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900" y="182250"/>
            <a:ext cx="2954400" cy="19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3798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/>
              <a:t>Yazılım Ürün Türü</a:t>
            </a:r>
            <a:endParaRPr sz="440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087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Genel kullanıma uygun ve ölçeklenebilir bir sistem. Şirketlerin kriterlerine göre özelleşebilir yapıda olacak.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75" y="2099575"/>
            <a:ext cx="3467000" cy="26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08100"/>
            <a:ext cx="85206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/>
              <a:t>Proje Hedefleri</a:t>
            </a:r>
            <a:endParaRPr sz="440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63500"/>
            <a:ext cx="8672700" cy="19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CV inceleme sürelerini %80 azaltmak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NLP ile otomatik uyumluluk analizi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Adaylara kişiselleştirilmiş geri bildirim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Hızlı, entegre ve verimli platform sunmak</a:t>
            </a:r>
            <a:endParaRPr sz="24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350" y="2938500"/>
            <a:ext cx="3374750" cy="21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828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4400"/>
              <a:t>Yeni Bir Sistem mi?</a:t>
            </a:r>
            <a:endParaRPr sz="440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456950"/>
            <a:ext cx="8520600" cy="12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400"/>
              <a:t>Evet, mevcut sistemlerden farklı olarak NLP ve yapay zeka kullanarak hızlı ve özelleştirilebilir değerlendirme sunar.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77650"/>
            <a:ext cx="85206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/>
              <a:t>Sistemin Çalışma Prensibi</a:t>
            </a:r>
            <a:endParaRPr sz="440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658150"/>
            <a:ext cx="8520600" cy="19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29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30"/>
              <a:buChar char="●"/>
            </a:pPr>
            <a:r>
              <a:rPr lang="tr" sz="2430"/>
              <a:t>İşveren kriter belirler</a:t>
            </a:r>
            <a:endParaRPr sz="2430"/>
          </a:p>
          <a:p>
            <a:pPr marL="457200" lvl="0" indent="-3829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30"/>
              <a:buChar char="●"/>
            </a:pPr>
            <a:r>
              <a:rPr lang="tr" sz="2430"/>
              <a:t>Aday CV yükler</a:t>
            </a:r>
            <a:endParaRPr sz="2430"/>
          </a:p>
          <a:p>
            <a:pPr marL="457200" lvl="0" indent="-3829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30"/>
              <a:buChar char="●"/>
            </a:pPr>
            <a:r>
              <a:rPr lang="tr" sz="2430"/>
              <a:t>Sistem puanlama yapar</a:t>
            </a:r>
            <a:endParaRPr sz="2430"/>
          </a:p>
          <a:p>
            <a:pPr marL="457200" lvl="0" indent="-3829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30"/>
              <a:buChar char="●"/>
            </a:pPr>
            <a:r>
              <a:rPr lang="tr" sz="2430"/>
              <a:t>En uygun adaylar sıralanır</a:t>
            </a:r>
            <a:endParaRPr sz="2430"/>
          </a:p>
          <a:p>
            <a:pPr marL="457200" lvl="0" indent="-3829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30"/>
              <a:buChar char="●"/>
            </a:pPr>
            <a:r>
              <a:rPr lang="tr" sz="2430"/>
              <a:t>Aday bilgilendirilir</a:t>
            </a:r>
            <a:endParaRPr sz="243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94775"/>
            <a:ext cx="8520600" cy="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/>
              <a:t>Sistemin Özellikleri</a:t>
            </a:r>
            <a:endParaRPr sz="4400"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359125"/>
            <a:ext cx="8520600" cy="14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Kriter ağırlıklarına göre puanlama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Hızlı ve objektif eleme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İşveren odaklı esnek kurgular</a:t>
            </a:r>
            <a:endParaRPr sz="24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25" y="1898875"/>
            <a:ext cx="4010075" cy="26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2540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/>
              <a:t>Mevcut Sorunlar &amp; Çözümler</a:t>
            </a:r>
            <a:endParaRPr sz="4400"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046100"/>
            <a:ext cx="8520600" cy="4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tr" sz="3200"/>
              <a:t>Yanıltıcı CV: </a:t>
            </a:r>
            <a:endParaRPr sz="3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tr" sz="2400"/>
              <a:t>Mülakatla doğrulama</a:t>
            </a:r>
            <a:endParaRPr sz="24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tr" sz="3200"/>
              <a:t>Hatalı kriter: </a:t>
            </a:r>
            <a:endParaRPr sz="3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tr" sz="2400"/>
              <a:t>Rehberlik sistemleri</a:t>
            </a:r>
            <a:endParaRPr sz="24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tr" sz="3200"/>
              <a:t>Eksik değerlendirme: </a:t>
            </a:r>
            <a:endParaRPr sz="3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tr" sz="2400"/>
              <a:t>Online test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tr" sz="2400"/>
              <a:t> Proje</a:t>
            </a:r>
            <a:endParaRPr sz="24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tr" sz="3200"/>
              <a:t>Yanlış ağırlıklar:</a:t>
            </a:r>
            <a:endParaRPr sz="3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tr" sz="2400"/>
              <a:t>Ön izleme ve test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662</Words>
  <Application>Microsoft Office PowerPoint</Application>
  <PresentationFormat>Ekran Gösterisi (16:9)</PresentationFormat>
  <Paragraphs>118</Paragraphs>
  <Slides>27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2" baseType="lpstr">
      <vt:lpstr>Calibri</vt:lpstr>
      <vt:lpstr>Arial</vt:lpstr>
      <vt:lpstr>Oswald</vt:lpstr>
      <vt:lpstr>Average</vt:lpstr>
      <vt:lpstr>Slate</vt:lpstr>
      <vt:lpstr>Resume Ranker Yapay Zeka Destekli CV Değerlendirme ve İşe Alım Otomasyon Sistemi</vt:lpstr>
      <vt:lpstr>Proje Tanıtımı</vt:lpstr>
      <vt:lpstr>Proje Seçim Nedeni</vt:lpstr>
      <vt:lpstr>Yazılım Ürün Türü</vt:lpstr>
      <vt:lpstr>Proje Hedefleri</vt:lpstr>
      <vt:lpstr>Yeni Bir Sistem mi?</vt:lpstr>
      <vt:lpstr>Sistemin Çalışma Prensibi</vt:lpstr>
      <vt:lpstr>Sistemin Özellikleri</vt:lpstr>
      <vt:lpstr>Mevcut Sorunlar &amp; Çözümler</vt:lpstr>
      <vt:lpstr>Girdiler</vt:lpstr>
      <vt:lpstr>Sistem Ortamı ve Entegrasyonlar</vt:lpstr>
      <vt:lpstr>Ana Süreçler</vt:lpstr>
      <vt:lpstr>Gerekli Kaynaklar</vt:lpstr>
      <vt:lpstr>Kritik Görevler</vt:lpstr>
      <vt:lpstr>Dönüm Noktaları</vt:lpstr>
      <vt:lpstr>Nakit Akışı</vt:lpstr>
      <vt:lpstr>Function Point</vt:lpstr>
      <vt:lpstr>Çıktılar</vt:lpstr>
      <vt:lpstr>Katkılar ve Gelecek Geliştirmeler</vt:lpstr>
      <vt:lpstr>Model</vt:lpstr>
      <vt:lpstr>Veri Akış Diyagramları</vt:lpstr>
      <vt:lpstr>Bağlam Diyagramı </vt:lpstr>
      <vt:lpstr>Seviye 0 VAN (Diyagram 0)</vt:lpstr>
      <vt:lpstr>Seviye 1 VAN Süreç 1.0 (CV İşleme)   Seviye 1 VAN Süreç 3.0 (CV Analizi):</vt:lpstr>
      <vt:lpstr>Seviye 2 VAN Süreç 3.3 (NLP Analizi)  Seviye 2 VAN Süreç 4.0 (Aday Sıralama): </vt:lpstr>
      <vt:lpstr>1. Entity Relationship Diagram (ERD) </vt:lpstr>
      <vt:lpstr>Bizi Dinlediğiniz İçin  Teşekkür Ederiz…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Murat Berk Yetiştirir</cp:lastModifiedBy>
  <cp:revision>2</cp:revision>
  <dcterms:modified xsi:type="dcterms:W3CDTF">2025-04-09T11:38:42Z</dcterms:modified>
</cp:coreProperties>
</file>