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63" r:id="rId4"/>
    <p:sldId id="274" r:id="rId5"/>
    <p:sldId id="270" r:id="rId6"/>
    <p:sldId id="300" r:id="rId7"/>
    <p:sldId id="312" r:id="rId8"/>
    <p:sldId id="313" r:id="rId9"/>
    <p:sldId id="302" r:id="rId10"/>
    <p:sldId id="304" r:id="rId11"/>
    <p:sldId id="314" r:id="rId12"/>
    <p:sldId id="315" r:id="rId13"/>
    <p:sldId id="305" r:id="rId14"/>
    <p:sldId id="316" r:id="rId15"/>
    <p:sldId id="317" r:id="rId16"/>
    <p:sldId id="307" r:id="rId17"/>
    <p:sldId id="308" r:id="rId18"/>
    <p:sldId id="309" r:id="rId19"/>
    <p:sldId id="310" r:id="rId20"/>
    <p:sldId id="273" r:id="rId21"/>
    <p:sldId id="289" r:id="rId22"/>
    <p:sldId id="311"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C5A93CE-DB99-445A-9007-CCF90E35C7E7}">
          <p14:sldIdLst>
            <p14:sldId id="256"/>
            <p14:sldId id="257"/>
          </p14:sldIdLst>
        </p14:section>
        <p14:section name="Untitled Section" id="{97850F5E-CF3D-4653-9B87-D85A2477053E}">
          <p14:sldIdLst>
            <p14:sldId id="263"/>
            <p14:sldId id="274"/>
            <p14:sldId id="270"/>
            <p14:sldId id="300"/>
            <p14:sldId id="312"/>
            <p14:sldId id="313"/>
            <p14:sldId id="302"/>
            <p14:sldId id="304"/>
            <p14:sldId id="314"/>
            <p14:sldId id="315"/>
            <p14:sldId id="305"/>
            <p14:sldId id="316"/>
            <p14:sldId id="317"/>
            <p14:sldId id="307"/>
            <p14:sldId id="308"/>
            <p14:sldId id="309"/>
            <p14:sldId id="310"/>
            <p14:sldId id="273"/>
            <p14:sldId id="289"/>
            <p14:sldId id="31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3A49"/>
    <a:srgbClr val="032F62"/>
    <a:srgbClr val="6A737D"/>
    <a:srgbClr val="22863A"/>
    <a:srgbClr val="E362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2ED427-D870-F0CE-9CE7-8B88983BC642}" v="314" dt="2024-12-16T18:53:47.688"/>
    <p1510:client id="{CEEC81F3-5828-21F0-5184-680F69EE506A}" v="18" dt="2024-12-16T17:35:44.5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691" autoAdjust="0"/>
  </p:normalViewPr>
  <p:slideViewPr>
    <p:cSldViewPr snapToGrid="0">
      <p:cViewPr varScale="1">
        <p:scale>
          <a:sx n="105" d="100"/>
          <a:sy n="105" d="100"/>
        </p:scale>
        <p:origin x="177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BA61FF-94A8-4B09-A88E-D72E5C20E533}" type="datetimeFigureOut">
              <a:rPr lang="en-US" smtClean="0"/>
              <a:t>12/16/2024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396A59-A2CB-43CA-A76D-9F33710F93ED}" type="slidenum">
              <a:rPr lang="en-US" smtClean="0"/>
              <a:t>‹#›</a:t>
            </a:fld>
            <a:endParaRPr lang="en-US"/>
          </a:p>
        </p:txBody>
      </p:sp>
    </p:spTree>
    <p:extLst>
      <p:ext uri="{BB962C8B-B14F-4D97-AF65-F5344CB8AC3E}">
        <p14:creationId xmlns:p14="http://schemas.microsoft.com/office/powerpoint/2010/main" val="2971151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İlk başta telefon ağları gibi ulaşım ve iletişim ağlarında kısa yolları hesaplamak için kullanılan algoritma, günümüzde çeşitli alanlarda yol bulma ve optimizasyon problemlerinin çözümünde kullanılmaktadır. </a:t>
            </a:r>
            <a:r>
              <a:rPr lang="tr-TR" dirty="0" err="1"/>
              <a:t>Dijkstra’nın</a:t>
            </a:r>
            <a:r>
              <a:rPr lang="tr-TR" dirty="0"/>
              <a:t> algoritması, graf teorisinde önemli bir dönüm noktası olmuş ve en kısa yol bulma problemlerinde standart bir çözüm yöntemi haline gelmiştir.</a:t>
            </a:r>
          </a:p>
        </p:txBody>
      </p:sp>
      <p:sp>
        <p:nvSpPr>
          <p:cNvPr id="4" name="Slide Number Placeholder 3"/>
          <p:cNvSpPr>
            <a:spLocks noGrp="1"/>
          </p:cNvSpPr>
          <p:nvPr>
            <p:ph type="sldNum" sz="quarter" idx="5"/>
          </p:nvPr>
        </p:nvSpPr>
        <p:spPr/>
        <p:txBody>
          <a:bodyPr/>
          <a:lstStyle/>
          <a:p>
            <a:fld id="{0B396A59-A2CB-43CA-A76D-9F33710F93ED}" type="slidenum">
              <a:rPr lang="en-US" smtClean="0"/>
              <a:t>3</a:t>
            </a:fld>
            <a:endParaRPr lang="en-US"/>
          </a:p>
        </p:txBody>
      </p:sp>
    </p:spTree>
    <p:extLst>
      <p:ext uri="{BB962C8B-B14F-4D97-AF65-F5344CB8AC3E}">
        <p14:creationId xmlns:p14="http://schemas.microsoft.com/office/powerpoint/2010/main" val="29361097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Burada</a:t>
            </a:r>
            <a:r>
              <a:rPr lang="en-US" dirty="0"/>
              <a:t> v </a:t>
            </a:r>
            <a:r>
              <a:rPr lang="en-US" dirty="0" err="1"/>
              <a:t>düğüme</a:t>
            </a:r>
            <a:r>
              <a:rPr lang="en-US" dirty="0"/>
              <a:t> e </a:t>
            </a:r>
            <a:r>
              <a:rPr lang="en-US" dirty="0" err="1"/>
              <a:t>ise</a:t>
            </a:r>
            <a:r>
              <a:rPr lang="en-US" dirty="0"/>
              <a:t> </a:t>
            </a:r>
            <a:r>
              <a:rPr lang="en-US" dirty="0" err="1"/>
              <a:t>kenar</a:t>
            </a:r>
            <a:r>
              <a:rPr lang="en-US" dirty="0"/>
              <a:t> </a:t>
            </a:r>
            <a:r>
              <a:rPr lang="en-US" dirty="0" err="1"/>
              <a:t>sayısıdır</a:t>
            </a:r>
            <a:endParaRPr lang="en-US" dirty="0"/>
          </a:p>
          <a:p>
            <a:r>
              <a:rPr lang="en-US" dirty="0" err="1"/>
              <a:t>Düz</a:t>
            </a:r>
            <a:r>
              <a:rPr lang="en-US" dirty="0"/>
              <a:t> dizi</a:t>
            </a:r>
            <a:endParaRPr lang="tr-TR" dirty="0"/>
          </a:p>
        </p:txBody>
      </p:sp>
      <p:sp>
        <p:nvSpPr>
          <p:cNvPr id="4" name="Slide Number Placeholder 3"/>
          <p:cNvSpPr>
            <a:spLocks noGrp="1"/>
          </p:cNvSpPr>
          <p:nvPr>
            <p:ph type="sldNum" sz="quarter" idx="5"/>
          </p:nvPr>
        </p:nvSpPr>
        <p:spPr/>
        <p:txBody>
          <a:bodyPr/>
          <a:lstStyle/>
          <a:p>
            <a:fld id="{0B396A59-A2CB-43CA-A76D-9F33710F93ED}" type="slidenum">
              <a:rPr lang="en-US" smtClean="0"/>
              <a:t>4</a:t>
            </a:fld>
            <a:endParaRPr lang="en-US"/>
          </a:p>
        </p:txBody>
      </p:sp>
    </p:spTree>
    <p:extLst>
      <p:ext uri="{BB962C8B-B14F-4D97-AF65-F5344CB8AC3E}">
        <p14:creationId xmlns:p14="http://schemas.microsoft.com/office/powerpoint/2010/main" val="34455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4BBBE5-648B-492C-BA23-ABE519607C9E}" type="datetime1">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49D0C-AFA5-4E71-A65E-422F634B557B}" type="slidenum">
              <a:rPr lang="en-US" smtClean="0"/>
              <a:t>‹#›</a:t>
            </a:fld>
            <a:endParaRPr lang="en-US"/>
          </a:p>
        </p:txBody>
      </p:sp>
    </p:spTree>
    <p:extLst>
      <p:ext uri="{BB962C8B-B14F-4D97-AF65-F5344CB8AC3E}">
        <p14:creationId xmlns:p14="http://schemas.microsoft.com/office/powerpoint/2010/main" val="30003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D516611-4541-4188-BC16-6AB1E344D8F4}" type="datetime1">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49D0C-AFA5-4E71-A65E-422F634B557B}" type="slidenum">
              <a:rPr lang="en-US" smtClean="0"/>
              <a:t>‹#›</a:t>
            </a:fld>
            <a:endParaRPr lang="en-US"/>
          </a:p>
        </p:txBody>
      </p:sp>
    </p:spTree>
    <p:extLst>
      <p:ext uri="{BB962C8B-B14F-4D97-AF65-F5344CB8AC3E}">
        <p14:creationId xmlns:p14="http://schemas.microsoft.com/office/powerpoint/2010/main" val="3565827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527FBF-6CFE-448B-833E-C6E6FA71189A}" type="datetime1">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49D0C-AFA5-4E71-A65E-422F634B557B}" type="slidenum">
              <a:rPr lang="en-US" smtClean="0"/>
              <a:t>‹#›</a:t>
            </a:fld>
            <a:endParaRPr lang="en-US"/>
          </a:p>
        </p:txBody>
      </p:sp>
    </p:spTree>
    <p:extLst>
      <p:ext uri="{BB962C8B-B14F-4D97-AF65-F5344CB8AC3E}">
        <p14:creationId xmlns:p14="http://schemas.microsoft.com/office/powerpoint/2010/main" val="3849920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DA1D695-95DF-4D6A-9B11-EDE06CF30C68}" type="datetime1">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49D0C-AFA5-4E71-A65E-422F634B557B}" type="slidenum">
              <a:rPr lang="en-US" smtClean="0"/>
              <a:t>‹#›</a:t>
            </a:fld>
            <a:endParaRPr lang="en-US"/>
          </a:p>
        </p:txBody>
      </p:sp>
    </p:spTree>
    <p:extLst>
      <p:ext uri="{BB962C8B-B14F-4D97-AF65-F5344CB8AC3E}">
        <p14:creationId xmlns:p14="http://schemas.microsoft.com/office/powerpoint/2010/main" val="1051340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A10FCA-2E4B-47D4-BC02-62EDDFE07D54}" type="datetime1">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749D0C-AFA5-4E71-A65E-422F634B557B}" type="slidenum">
              <a:rPr lang="en-US" smtClean="0"/>
              <a:t>‹#›</a:t>
            </a:fld>
            <a:endParaRPr lang="en-US"/>
          </a:p>
        </p:txBody>
      </p:sp>
    </p:spTree>
    <p:extLst>
      <p:ext uri="{BB962C8B-B14F-4D97-AF65-F5344CB8AC3E}">
        <p14:creationId xmlns:p14="http://schemas.microsoft.com/office/powerpoint/2010/main" val="2224907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1C7032-AC08-4F49-98AC-46FD998D902D}" type="datetime1">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49D0C-AFA5-4E71-A65E-422F634B557B}" type="slidenum">
              <a:rPr lang="en-US" smtClean="0"/>
              <a:t>‹#›</a:t>
            </a:fld>
            <a:endParaRPr lang="en-US"/>
          </a:p>
        </p:txBody>
      </p:sp>
    </p:spTree>
    <p:extLst>
      <p:ext uri="{BB962C8B-B14F-4D97-AF65-F5344CB8AC3E}">
        <p14:creationId xmlns:p14="http://schemas.microsoft.com/office/powerpoint/2010/main" val="1357155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990542-7CBE-435D-9DAF-314434D13D02}" type="datetime1">
              <a:rPr lang="en-US" smtClean="0"/>
              <a:t>12/16/2024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749D0C-AFA5-4E71-A65E-422F634B557B}" type="slidenum">
              <a:rPr lang="en-US" smtClean="0"/>
              <a:t>‹#›</a:t>
            </a:fld>
            <a:endParaRPr lang="en-US"/>
          </a:p>
        </p:txBody>
      </p:sp>
    </p:spTree>
    <p:extLst>
      <p:ext uri="{BB962C8B-B14F-4D97-AF65-F5344CB8AC3E}">
        <p14:creationId xmlns:p14="http://schemas.microsoft.com/office/powerpoint/2010/main" val="2507555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533CB0-5E6F-4B18-9A63-E9463DE0C735}" type="datetime1">
              <a:rPr lang="en-US" smtClean="0"/>
              <a:t>12/16/2024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749D0C-AFA5-4E71-A65E-422F634B557B}" type="slidenum">
              <a:rPr lang="en-US" smtClean="0"/>
              <a:t>‹#›</a:t>
            </a:fld>
            <a:endParaRPr lang="en-US"/>
          </a:p>
        </p:txBody>
      </p:sp>
    </p:spTree>
    <p:extLst>
      <p:ext uri="{BB962C8B-B14F-4D97-AF65-F5344CB8AC3E}">
        <p14:creationId xmlns:p14="http://schemas.microsoft.com/office/powerpoint/2010/main" val="728911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98F84-AB0F-4E11-8DC1-50190BADCC09}" type="datetime1">
              <a:rPr lang="en-US" smtClean="0"/>
              <a:t>12/16/2024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749D0C-AFA5-4E71-A65E-422F634B557B}" type="slidenum">
              <a:rPr lang="en-US" smtClean="0"/>
              <a:t>‹#›</a:t>
            </a:fld>
            <a:endParaRPr lang="en-US"/>
          </a:p>
        </p:txBody>
      </p:sp>
    </p:spTree>
    <p:extLst>
      <p:ext uri="{BB962C8B-B14F-4D97-AF65-F5344CB8AC3E}">
        <p14:creationId xmlns:p14="http://schemas.microsoft.com/office/powerpoint/2010/main" val="3547108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9E0D4B-5B9F-4650-9FCE-45BFBA1DE096}" type="datetime1">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49D0C-AFA5-4E71-A65E-422F634B557B}" type="slidenum">
              <a:rPr lang="en-US" smtClean="0"/>
              <a:t>‹#›</a:t>
            </a:fld>
            <a:endParaRPr lang="en-US"/>
          </a:p>
        </p:txBody>
      </p:sp>
    </p:spTree>
    <p:extLst>
      <p:ext uri="{BB962C8B-B14F-4D97-AF65-F5344CB8AC3E}">
        <p14:creationId xmlns:p14="http://schemas.microsoft.com/office/powerpoint/2010/main" val="2959974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EE2242-78BB-4814-8CA8-F26EEDA6BA3E}" type="datetime1">
              <a:rPr lang="en-US" smtClean="0"/>
              <a:t>12/16/2024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749D0C-AFA5-4E71-A65E-422F634B557B}" type="slidenum">
              <a:rPr lang="en-US" smtClean="0"/>
              <a:t>‹#›</a:t>
            </a:fld>
            <a:endParaRPr lang="en-US"/>
          </a:p>
        </p:txBody>
      </p:sp>
    </p:spTree>
    <p:extLst>
      <p:ext uri="{BB962C8B-B14F-4D97-AF65-F5344CB8AC3E}">
        <p14:creationId xmlns:p14="http://schemas.microsoft.com/office/powerpoint/2010/main" val="185256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73AC3-66B0-4AEB-BA52-7746E4E658DF}" type="datetime1">
              <a:rPr lang="en-US" smtClean="0"/>
              <a:t>12/16/2024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749D0C-AFA5-4E71-A65E-422F634B557B}" type="slidenum">
              <a:rPr lang="en-US" smtClean="0"/>
              <a:t>‹#›</a:t>
            </a:fld>
            <a:endParaRPr lang="en-US"/>
          </a:p>
        </p:txBody>
      </p:sp>
    </p:spTree>
    <p:extLst>
      <p:ext uri="{BB962C8B-B14F-4D97-AF65-F5344CB8AC3E}">
        <p14:creationId xmlns:p14="http://schemas.microsoft.com/office/powerpoint/2010/main" val="3445585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E3279-A0BF-66B0-E2A4-8C497AE43F01}"/>
              </a:ext>
            </a:extLst>
          </p:cNvPr>
          <p:cNvSpPr>
            <a:spLocks noGrp="1"/>
          </p:cNvSpPr>
          <p:nvPr>
            <p:ph type="ctrTitle"/>
          </p:nvPr>
        </p:nvSpPr>
        <p:spPr>
          <a:xfrm>
            <a:off x="0" y="1355276"/>
            <a:ext cx="9144000" cy="2387600"/>
          </a:xfrm>
        </p:spPr>
        <p:txBody>
          <a:bodyPr>
            <a:noAutofit/>
          </a:bodyPr>
          <a:lstStyle/>
          <a:p>
            <a:br>
              <a:rPr lang="en-US" sz="4000" dirty="0">
                <a:latin typeface="JetBrains Mono SemiBold" panose="02000009000000000000" pitchFamily="49" charset="0"/>
                <a:ea typeface="JetBrains Mono SemiBold" panose="02000009000000000000" pitchFamily="49" charset="0"/>
                <a:cs typeface="JetBrains Mono SemiBold" panose="02000009000000000000" pitchFamily="49" charset="0"/>
              </a:rPr>
            </a:br>
            <a:r>
              <a:rPr lang="en-US" sz="4000" dirty="0">
                <a:solidFill>
                  <a:srgbClr val="D73A49"/>
                </a:solidFill>
                <a:latin typeface="JetBrains Mono SemiBold"/>
                <a:ea typeface="JetBrains Mono SemiBold" panose="02000009000000000000" pitchFamily="49" charset="0"/>
                <a:cs typeface="JetBrains Mono SemiBold" panose="02000009000000000000" pitchFamily="49" charset="0"/>
              </a:rPr>
              <a:t>Dijkstra  </a:t>
            </a:r>
            <a:r>
              <a:rPr lang="en-US" sz="4000" dirty="0" err="1">
                <a:solidFill>
                  <a:srgbClr val="D73A49"/>
                </a:solidFill>
                <a:latin typeface="JetBrains Mono SemiBold"/>
                <a:ea typeface="JetBrains Mono SemiBold" panose="02000009000000000000" pitchFamily="49" charset="0"/>
                <a:cs typeface="JetBrains Mono SemiBold" panose="02000009000000000000" pitchFamily="49" charset="0"/>
              </a:rPr>
              <a:t>ve</a:t>
            </a:r>
            <a:r>
              <a:rPr lang="en-US" sz="4000" dirty="0">
                <a:solidFill>
                  <a:srgbClr val="D73A49"/>
                </a:solidFill>
                <a:latin typeface="JetBrains Mono SemiBold"/>
                <a:ea typeface="JetBrains Mono SemiBold" panose="02000009000000000000" pitchFamily="49" charset="0"/>
                <a:cs typeface="JetBrains Mono SemiBold" panose="02000009000000000000" pitchFamily="49" charset="0"/>
              </a:rPr>
              <a:t> Contraction Hierarchies </a:t>
            </a:r>
            <a:r>
              <a:rPr lang="en-US" sz="4000" dirty="0" err="1">
                <a:solidFill>
                  <a:srgbClr val="D73A49"/>
                </a:solidFill>
                <a:latin typeface="JetBrains Mono SemiBold"/>
                <a:ea typeface="JetBrains Mono SemiBold" panose="02000009000000000000" pitchFamily="49" charset="0"/>
                <a:cs typeface="JetBrains Mono SemiBold" panose="02000009000000000000" pitchFamily="49" charset="0"/>
              </a:rPr>
              <a:t>ile</a:t>
            </a:r>
            <a:r>
              <a:rPr lang="en-US" sz="4000" dirty="0">
                <a:solidFill>
                  <a:srgbClr val="D73A49"/>
                </a:solidFill>
                <a:latin typeface="JetBrains Mono SemiBold"/>
                <a:ea typeface="JetBrains Mono SemiBold" panose="02000009000000000000" pitchFamily="49" charset="0"/>
                <a:cs typeface="JetBrains Mono SemiBold" panose="02000009000000000000" pitchFamily="49" charset="0"/>
              </a:rPr>
              <a:t> </a:t>
            </a:r>
            <a:r>
              <a:rPr lang="en-US" sz="4000" dirty="0" err="1">
                <a:solidFill>
                  <a:srgbClr val="D73A49"/>
                </a:solidFill>
                <a:latin typeface="JetBrains Mono SemiBold"/>
                <a:ea typeface="JetBrains Mono SemiBold" panose="02000009000000000000" pitchFamily="49" charset="0"/>
                <a:cs typeface="JetBrains Mono SemiBold" panose="02000009000000000000" pitchFamily="49" charset="0"/>
              </a:rPr>
              <a:t>kısa</a:t>
            </a:r>
            <a:r>
              <a:rPr lang="en-US" sz="4000" dirty="0">
                <a:solidFill>
                  <a:srgbClr val="D73A49"/>
                </a:solidFill>
                <a:latin typeface="JetBrains Mono SemiBold"/>
                <a:ea typeface="JetBrains Mono SemiBold" panose="02000009000000000000" pitchFamily="49" charset="0"/>
                <a:cs typeface="JetBrains Mono SemiBold" panose="02000009000000000000" pitchFamily="49" charset="0"/>
              </a:rPr>
              <a:t> </a:t>
            </a:r>
            <a:r>
              <a:rPr lang="en-US" sz="4000" dirty="0" err="1">
                <a:solidFill>
                  <a:srgbClr val="D73A49"/>
                </a:solidFill>
                <a:latin typeface="JetBrains Mono SemiBold"/>
                <a:ea typeface="JetBrains Mono SemiBold" panose="02000009000000000000" pitchFamily="49" charset="0"/>
                <a:cs typeface="JetBrains Mono SemiBold" panose="02000009000000000000" pitchFamily="49" charset="0"/>
              </a:rPr>
              <a:t>yol</a:t>
            </a:r>
            <a:r>
              <a:rPr lang="en-US" sz="4000" dirty="0">
                <a:solidFill>
                  <a:srgbClr val="D73A49"/>
                </a:solidFill>
                <a:latin typeface="JetBrains Mono SemiBold"/>
                <a:ea typeface="JetBrains Mono SemiBold" panose="02000009000000000000" pitchFamily="49" charset="0"/>
                <a:cs typeface="JetBrains Mono SemiBold" panose="02000009000000000000" pitchFamily="49" charset="0"/>
              </a:rPr>
              <a:t> </a:t>
            </a:r>
            <a:r>
              <a:rPr lang="en-US" sz="4000" dirty="0" err="1">
                <a:solidFill>
                  <a:srgbClr val="D73A49"/>
                </a:solidFill>
                <a:latin typeface="JetBrains Mono SemiBold"/>
                <a:ea typeface="JetBrains Mono SemiBold" panose="02000009000000000000" pitchFamily="49" charset="0"/>
                <a:cs typeface="JetBrains Mono SemiBold" panose="02000009000000000000" pitchFamily="49" charset="0"/>
              </a:rPr>
              <a:t>karşılaştırması</a:t>
            </a:r>
          </a:p>
        </p:txBody>
      </p:sp>
      <p:sp>
        <p:nvSpPr>
          <p:cNvPr id="3" name="Subtitle 2">
            <a:extLst>
              <a:ext uri="{FF2B5EF4-FFF2-40B4-BE49-F238E27FC236}">
                <a16:creationId xmlns:a16="http://schemas.microsoft.com/office/drawing/2014/main" id="{5E158DB7-33FD-D4CE-CF3C-A820EC30C794}"/>
              </a:ext>
            </a:extLst>
          </p:cNvPr>
          <p:cNvSpPr>
            <a:spLocks noGrp="1"/>
          </p:cNvSpPr>
          <p:nvPr>
            <p:ph type="subTitle" idx="1"/>
          </p:nvPr>
        </p:nvSpPr>
        <p:spPr>
          <a:xfrm>
            <a:off x="0" y="4516438"/>
            <a:ext cx="9144000" cy="1655762"/>
          </a:xfrm>
        </p:spPr>
        <p:txBody>
          <a:bodyPr/>
          <a:lstStyle/>
          <a:p>
            <a:pPr>
              <a:lnSpc>
                <a:spcPts val="1425"/>
              </a:lnSpc>
            </a:pPr>
            <a:r>
              <a:rPr lang="en-US" b="0" dirty="0">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b="0" dirty="0" err="1">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murat</a:t>
            </a:r>
            <a:r>
              <a:rPr lang="en-US" b="0" dirty="0">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tr-TR" b="0" dirty="0">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berk</a:t>
            </a:r>
            <a:r>
              <a:rPr lang="en-US" b="0" dirty="0">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b="0" dirty="0" err="1">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yetiştirir</a:t>
            </a:r>
            <a:r>
              <a:rPr lang="en-US" b="0" dirty="0">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 032290008</a:t>
            </a:r>
          </a:p>
          <a:p>
            <a:pPr>
              <a:lnSpc>
                <a:spcPts val="1425"/>
              </a:lnSpc>
            </a:pPr>
            <a:r>
              <a:rPr lang="en-US" b="0" dirty="0">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b="0" dirty="0" err="1">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buğra</a:t>
            </a:r>
            <a:r>
              <a:rPr lang="en-US" b="0" dirty="0">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b="0" dirty="0" err="1">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özgen</a:t>
            </a:r>
            <a:r>
              <a:rPr lang="en-US" b="0" dirty="0">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           032290037</a:t>
            </a:r>
          </a:p>
          <a:p>
            <a:pPr>
              <a:lnSpc>
                <a:spcPts val="1425"/>
              </a:lnSpc>
            </a:pPr>
            <a:r>
              <a:rPr lang="en-US" b="0" dirty="0">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b="0" dirty="0" err="1">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barış</a:t>
            </a:r>
            <a:r>
              <a:rPr lang="en-US" b="0" dirty="0">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b="0" dirty="0" err="1">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ışık</a:t>
            </a:r>
            <a:r>
              <a:rPr lang="en-US" b="0" dirty="0">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            032290004</a:t>
            </a:r>
          </a:p>
        </p:txBody>
      </p:sp>
      <p:sp>
        <p:nvSpPr>
          <p:cNvPr id="4" name="Slide Number Placeholder 3">
            <a:extLst>
              <a:ext uri="{FF2B5EF4-FFF2-40B4-BE49-F238E27FC236}">
                <a16:creationId xmlns:a16="http://schemas.microsoft.com/office/drawing/2014/main" id="{BEAAFEB4-7C10-FE63-271A-B18CD15979A1}"/>
              </a:ext>
            </a:extLst>
          </p:cNvPr>
          <p:cNvSpPr>
            <a:spLocks noGrp="1"/>
          </p:cNvSpPr>
          <p:nvPr>
            <p:ph type="sldNum" sz="quarter" idx="12"/>
          </p:nvPr>
        </p:nvSpPr>
        <p:spPr/>
        <p:txBody>
          <a:bodyPr/>
          <a:lstStyle/>
          <a:p>
            <a:fld id="{E1749D0C-AFA5-4E71-A65E-422F634B557B}" type="slidenum">
              <a:rPr lang="en-US" smtClean="0">
                <a:solidFill>
                  <a:srgbClr val="032F62"/>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1</a:t>
            </a:fld>
            <a:endParaRPr lang="en-US" dirty="0">
              <a:solidFill>
                <a:srgbClr val="032F62"/>
              </a:solidFill>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Tree>
    <p:extLst>
      <p:ext uri="{BB962C8B-B14F-4D97-AF65-F5344CB8AC3E}">
        <p14:creationId xmlns:p14="http://schemas.microsoft.com/office/powerpoint/2010/main" val="2018489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B1997-01F6-FE23-E03D-CC4641ACA113}"/>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B5FD4C51-2A84-576E-02E7-2DC51D1CED84}"/>
              </a:ext>
            </a:extLst>
          </p:cNvPr>
          <p:cNvSpPr>
            <a:spLocks noGrp="1"/>
          </p:cNvSpPr>
          <p:nvPr>
            <p:ph idx="1"/>
          </p:nvPr>
        </p:nvSpPr>
        <p:spPr>
          <a:xfrm>
            <a:off x="628650" y="1825625"/>
            <a:ext cx="7886700" cy="4351338"/>
          </a:xfrm>
        </p:spPr>
        <p:txBody>
          <a:bodyPr vert="horz" lIns="91440" tIns="45720" rIns="91440" bIns="45720" rtlCol="0" anchor="t">
            <a:normAutofit/>
          </a:bodyPr>
          <a:lstStyle/>
          <a:p>
            <a:pPr marL="0" indent="0">
              <a:buNone/>
            </a:pPr>
            <a:r>
              <a:rPr lang="en-US" b="1" dirty="0">
                <a:solidFill>
                  <a:srgbClr val="C00000"/>
                </a:solidFill>
                <a:latin typeface="JetBrains Mono SemiBold"/>
                <a:cs typeface="Times New Roman"/>
              </a:rPr>
              <a:t>preprocess(): </a:t>
            </a:r>
            <a:r>
              <a:rPr lang="en-US" dirty="0">
                <a:latin typeface="JetBrains Mono SemiBold"/>
                <a:cs typeface="Times New Roman"/>
              </a:rPr>
              <a:t>Bu </a:t>
            </a:r>
            <a:r>
              <a:rPr lang="en-US" dirty="0" err="1">
                <a:latin typeface="JetBrains Mono SemiBold"/>
                <a:cs typeface="Times New Roman"/>
              </a:rPr>
              <a:t>yöntem</a:t>
            </a:r>
            <a:r>
              <a:rPr lang="en-US" dirty="0">
                <a:latin typeface="JetBrains Mono SemiBold"/>
                <a:cs typeface="Times New Roman"/>
              </a:rPr>
              <a:t>, </a:t>
            </a:r>
            <a:r>
              <a:rPr lang="en-US" dirty="0" err="1">
                <a:latin typeface="JetBrains Mono SemiBold"/>
                <a:cs typeface="Times New Roman"/>
              </a:rPr>
              <a:t>bir</a:t>
            </a:r>
            <a:r>
              <a:rPr lang="en-US" dirty="0">
                <a:latin typeface="JetBrains Mono SemiBold"/>
                <a:cs typeface="Times New Roman"/>
              </a:rPr>
              <a:t> contraction hierarchy </a:t>
            </a:r>
            <a:r>
              <a:rPr lang="en-US" dirty="0" err="1">
                <a:latin typeface="JetBrains Mono SemiBold"/>
                <a:cs typeface="Times New Roman"/>
              </a:rPr>
              <a:t>ön</a:t>
            </a:r>
            <a:r>
              <a:rPr lang="en-US" dirty="0">
                <a:latin typeface="JetBrains Mono SemiBold"/>
                <a:cs typeface="Times New Roman"/>
              </a:rPr>
              <a:t> </a:t>
            </a:r>
            <a:r>
              <a:rPr lang="en-US" dirty="0" err="1">
                <a:latin typeface="JetBrains Mono SemiBold"/>
                <a:cs typeface="Times New Roman"/>
              </a:rPr>
              <a:t>işleme</a:t>
            </a:r>
            <a:r>
              <a:rPr lang="en-US" dirty="0">
                <a:latin typeface="JetBrains Mono SemiBold"/>
                <a:cs typeface="Times New Roman"/>
              </a:rPr>
              <a:t> </a:t>
            </a:r>
            <a:r>
              <a:rPr lang="en-US" dirty="0" err="1">
                <a:latin typeface="JetBrains Mono SemiBold"/>
                <a:cs typeface="Times New Roman"/>
              </a:rPr>
              <a:t>adımını</a:t>
            </a:r>
            <a:r>
              <a:rPr lang="en-US" dirty="0">
                <a:latin typeface="JetBrains Mono SemiBold"/>
                <a:cs typeface="Times New Roman"/>
              </a:rPr>
              <a:t> </a:t>
            </a:r>
            <a:r>
              <a:rPr lang="en-US" dirty="0" err="1">
                <a:latin typeface="JetBrains Mono SemiBold"/>
                <a:cs typeface="Times New Roman"/>
              </a:rPr>
              <a:t>gerçekleştirir</a:t>
            </a:r>
            <a:r>
              <a:rPr lang="en-US" dirty="0">
                <a:latin typeface="JetBrains Mono SemiBold"/>
                <a:cs typeface="Times New Roman"/>
              </a:rPr>
              <a:t>. Her </a:t>
            </a:r>
            <a:r>
              <a:rPr lang="en-US" dirty="0" err="1">
                <a:latin typeface="JetBrains Mono SemiBold"/>
                <a:cs typeface="Times New Roman"/>
              </a:rPr>
              <a:t>düğümün</a:t>
            </a:r>
            <a:r>
              <a:rPr lang="en-US" dirty="0">
                <a:latin typeface="JetBrains Mono SemiBold"/>
                <a:cs typeface="Times New Roman"/>
              </a:rPr>
              <a:t> "</a:t>
            </a:r>
            <a:r>
              <a:rPr lang="en-US" dirty="0" err="1">
                <a:latin typeface="JetBrains Mono SemiBold"/>
                <a:cs typeface="Times New Roman"/>
              </a:rPr>
              <a:t>önemini</a:t>
            </a:r>
            <a:r>
              <a:rPr lang="en-US" dirty="0">
                <a:latin typeface="JetBrains Mono SemiBold"/>
                <a:cs typeface="Times New Roman"/>
              </a:rPr>
              <a:t>" </a:t>
            </a:r>
            <a:r>
              <a:rPr lang="en-US" dirty="0" err="1">
                <a:latin typeface="JetBrains Mono SemiBold"/>
                <a:cs typeface="Times New Roman"/>
              </a:rPr>
              <a:t>kenar</a:t>
            </a:r>
            <a:r>
              <a:rPr lang="en-US" dirty="0">
                <a:latin typeface="JetBrains Mono SemiBold"/>
                <a:cs typeface="Times New Roman"/>
              </a:rPr>
              <a:t> </a:t>
            </a:r>
            <a:r>
              <a:rPr lang="en-US" dirty="0" err="1">
                <a:latin typeface="JetBrains Mono SemiBold"/>
                <a:cs typeface="Times New Roman"/>
              </a:rPr>
              <a:t>farkları</a:t>
            </a:r>
            <a:r>
              <a:rPr lang="en-US" dirty="0">
                <a:latin typeface="JetBrains Mono SemiBold"/>
                <a:cs typeface="Times New Roman"/>
              </a:rPr>
              <a:t> </a:t>
            </a:r>
            <a:r>
              <a:rPr lang="en-US" dirty="0" err="1">
                <a:latin typeface="JetBrains Mono SemiBold"/>
                <a:cs typeface="Times New Roman"/>
              </a:rPr>
              <a:t>kullanarak</a:t>
            </a:r>
            <a:r>
              <a:rPr lang="en-US" dirty="0">
                <a:latin typeface="JetBrains Mono SemiBold"/>
                <a:cs typeface="Times New Roman"/>
              </a:rPr>
              <a:t> </a:t>
            </a:r>
            <a:r>
              <a:rPr lang="en-US" dirty="0" err="1">
                <a:latin typeface="JetBrains Mono SemiBold"/>
                <a:cs typeface="Times New Roman"/>
              </a:rPr>
              <a:t>hesaplar</a:t>
            </a:r>
            <a:r>
              <a:rPr lang="en-US" dirty="0">
                <a:latin typeface="JetBrains Mono SemiBold"/>
                <a:cs typeface="Times New Roman"/>
              </a:rPr>
              <a:t> </a:t>
            </a:r>
            <a:r>
              <a:rPr lang="en-US" dirty="0" err="1">
                <a:latin typeface="JetBrains Mono SemiBold"/>
                <a:cs typeface="Times New Roman"/>
              </a:rPr>
              <a:t>ve</a:t>
            </a:r>
            <a:r>
              <a:rPr lang="en-US" dirty="0">
                <a:latin typeface="JetBrains Mono SemiBold"/>
                <a:cs typeface="Times New Roman"/>
              </a:rPr>
              <a:t> </a:t>
            </a:r>
            <a:r>
              <a:rPr lang="en-US" dirty="0" err="1">
                <a:latin typeface="JetBrains Mono SemiBold"/>
                <a:cs typeface="Times New Roman"/>
              </a:rPr>
              <a:t>en</a:t>
            </a:r>
            <a:r>
              <a:rPr lang="en-US" dirty="0">
                <a:latin typeface="JetBrains Mono SemiBold"/>
                <a:cs typeface="Times New Roman"/>
              </a:rPr>
              <a:t> </a:t>
            </a:r>
            <a:r>
              <a:rPr lang="en-US" dirty="0" err="1">
                <a:latin typeface="JetBrains Mono SemiBold"/>
                <a:cs typeface="Times New Roman"/>
              </a:rPr>
              <a:t>az</a:t>
            </a:r>
            <a:r>
              <a:rPr lang="en-US" dirty="0">
                <a:latin typeface="JetBrains Mono SemiBold"/>
                <a:cs typeface="Times New Roman"/>
              </a:rPr>
              <a:t> </a:t>
            </a:r>
            <a:r>
              <a:rPr lang="en-US" dirty="0" err="1">
                <a:latin typeface="JetBrains Mono SemiBold"/>
                <a:cs typeface="Times New Roman"/>
              </a:rPr>
              <a:t>önemli</a:t>
            </a:r>
            <a:r>
              <a:rPr lang="en-US" dirty="0">
                <a:latin typeface="JetBrains Mono SemiBold"/>
                <a:cs typeface="Times New Roman"/>
              </a:rPr>
              <a:t> </a:t>
            </a:r>
            <a:r>
              <a:rPr lang="en-US" dirty="0" err="1">
                <a:latin typeface="JetBrains Mono SemiBold"/>
                <a:cs typeface="Times New Roman"/>
              </a:rPr>
              <a:t>düğümleri</a:t>
            </a:r>
            <a:r>
              <a:rPr lang="en-US" dirty="0">
                <a:latin typeface="JetBrains Mono SemiBold"/>
                <a:cs typeface="Times New Roman"/>
              </a:rPr>
              <a:t> </a:t>
            </a:r>
            <a:r>
              <a:rPr lang="en-US" dirty="0" err="1">
                <a:latin typeface="JetBrains Mono SemiBold"/>
                <a:cs typeface="Times New Roman"/>
              </a:rPr>
              <a:t>kontrat</a:t>
            </a:r>
            <a:r>
              <a:rPr lang="en-US" dirty="0">
                <a:latin typeface="JetBrains Mono SemiBold"/>
                <a:cs typeface="Times New Roman"/>
              </a:rPr>
              <a:t> </a:t>
            </a:r>
            <a:r>
              <a:rPr lang="en-US" dirty="0" err="1">
                <a:latin typeface="JetBrains Mono SemiBold"/>
                <a:cs typeface="Times New Roman"/>
              </a:rPr>
              <a:t>eder</a:t>
            </a:r>
            <a:r>
              <a:rPr lang="en-US" dirty="0">
                <a:latin typeface="JetBrains Mono SemiBold"/>
                <a:cs typeface="Times New Roman"/>
              </a:rPr>
              <a:t>. Bu, </a:t>
            </a:r>
            <a:r>
              <a:rPr lang="en-US" dirty="0" err="1">
                <a:latin typeface="JetBrains Mono SemiBold"/>
                <a:cs typeface="Times New Roman"/>
              </a:rPr>
              <a:t>yol</a:t>
            </a:r>
            <a:r>
              <a:rPr lang="en-US" dirty="0">
                <a:latin typeface="JetBrains Mono SemiBold"/>
                <a:cs typeface="Times New Roman"/>
              </a:rPr>
              <a:t> </a:t>
            </a:r>
            <a:r>
              <a:rPr lang="en-US" dirty="0" err="1">
                <a:latin typeface="JetBrains Mono SemiBold"/>
                <a:cs typeface="Times New Roman"/>
              </a:rPr>
              <a:t>bulma</a:t>
            </a:r>
            <a:r>
              <a:rPr lang="en-US" dirty="0">
                <a:latin typeface="JetBrains Mono SemiBold"/>
                <a:cs typeface="Times New Roman"/>
              </a:rPr>
              <a:t> </a:t>
            </a:r>
            <a:r>
              <a:rPr lang="en-US" dirty="0" err="1">
                <a:latin typeface="JetBrains Mono SemiBold"/>
                <a:cs typeface="Times New Roman"/>
              </a:rPr>
              <a:t>sorguları</a:t>
            </a:r>
            <a:r>
              <a:rPr lang="en-US" dirty="0">
                <a:latin typeface="JetBrains Mono SemiBold"/>
                <a:cs typeface="Times New Roman"/>
              </a:rPr>
              <a:t> </a:t>
            </a:r>
            <a:r>
              <a:rPr lang="en-US" dirty="0" err="1">
                <a:latin typeface="JetBrains Mono SemiBold"/>
                <a:cs typeface="Times New Roman"/>
              </a:rPr>
              <a:t>sırasında</a:t>
            </a:r>
            <a:r>
              <a:rPr lang="en-US" dirty="0">
                <a:latin typeface="JetBrains Mono SemiBold"/>
                <a:cs typeface="Times New Roman"/>
              </a:rPr>
              <a:t> </a:t>
            </a:r>
            <a:r>
              <a:rPr lang="en-US" dirty="0" err="1">
                <a:latin typeface="JetBrains Mono SemiBold"/>
                <a:cs typeface="Times New Roman"/>
              </a:rPr>
              <a:t>arama</a:t>
            </a:r>
            <a:r>
              <a:rPr lang="en-US" dirty="0">
                <a:latin typeface="JetBrains Mono SemiBold"/>
                <a:cs typeface="Times New Roman"/>
              </a:rPr>
              <a:t> </a:t>
            </a:r>
            <a:r>
              <a:rPr lang="en-US" dirty="0" err="1">
                <a:latin typeface="JetBrains Mono SemiBold"/>
                <a:cs typeface="Times New Roman"/>
              </a:rPr>
              <a:t>alanını</a:t>
            </a:r>
            <a:r>
              <a:rPr lang="en-US" dirty="0">
                <a:latin typeface="JetBrains Mono SemiBold"/>
                <a:cs typeface="Times New Roman"/>
              </a:rPr>
              <a:t> </a:t>
            </a:r>
            <a:r>
              <a:rPr lang="en-US" dirty="0" err="1">
                <a:latin typeface="JetBrains Mono SemiBold"/>
                <a:cs typeface="Times New Roman"/>
              </a:rPr>
              <a:t>azaltmaya</a:t>
            </a:r>
            <a:r>
              <a:rPr lang="en-US" dirty="0">
                <a:latin typeface="JetBrains Mono SemiBold"/>
                <a:cs typeface="Times New Roman"/>
              </a:rPr>
              <a:t> </a:t>
            </a:r>
            <a:r>
              <a:rPr lang="en-US" dirty="0" err="1">
                <a:latin typeface="JetBrains Mono SemiBold"/>
                <a:cs typeface="Times New Roman"/>
              </a:rPr>
              <a:t>yardımcı</a:t>
            </a:r>
            <a:r>
              <a:rPr lang="en-US" dirty="0">
                <a:latin typeface="JetBrains Mono SemiBold"/>
                <a:cs typeface="Times New Roman"/>
              </a:rPr>
              <a:t> </a:t>
            </a:r>
            <a:r>
              <a:rPr lang="en-US" dirty="0" err="1">
                <a:latin typeface="JetBrains Mono SemiBold"/>
                <a:cs typeface="Times New Roman"/>
              </a:rPr>
              <a:t>olur</a:t>
            </a:r>
            <a:r>
              <a:rPr lang="en-US" dirty="0">
                <a:latin typeface="JetBrains Mono SemiBold"/>
                <a:cs typeface="Times New Roman"/>
              </a:rPr>
              <a:t>.</a:t>
            </a:r>
            <a:endParaRPr lang="en-US" dirty="0">
              <a:latin typeface="JetBrains Mono SemiBold"/>
            </a:endParaRPr>
          </a:p>
        </p:txBody>
      </p:sp>
      <p:sp>
        <p:nvSpPr>
          <p:cNvPr id="4" name="Slide Number Placeholder 3">
            <a:extLst>
              <a:ext uri="{FF2B5EF4-FFF2-40B4-BE49-F238E27FC236}">
                <a16:creationId xmlns:a16="http://schemas.microsoft.com/office/drawing/2014/main" id="{4726161D-57E6-A958-259E-7C266968AEF7}"/>
              </a:ext>
            </a:extLst>
          </p:cNvPr>
          <p:cNvSpPr>
            <a:spLocks noGrp="1"/>
          </p:cNvSpPr>
          <p:nvPr>
            <p:ph type="sldNum" sz="quarter" idx="12"/>
          </p:nvPr>
        </p:nvSpPr>
        <p:spPr/>
        <p:txBody>
          <a:bodyPr/>
          <a:lstStyle/>
          <a:p>
            <a:fld id="{E1749D0C-AFA5-4E71-A65E-422F634B557B}" type="slidenum">
              <a:rPr lang="en-US" smtClean="0"/>
              <a:t>10</a:t>
            </a:fld>
            <a:endParaRPr lang="en-US"/>
          </a:p>
        </p:txBody>
      </p:sp>
    </p:spTree>
    <p:extLst>
      <p:ext uri="{BB962C8B-B14F-4D97-AF65-F5344CB8AC3E}">
        <p14:creationId xmlns:p14="http://schemas.microsoft.com/office/powerpoint/2010/main" val="1844381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34472-F167-918C-5E66-2212BF568BD5}"/>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CC264AB8-B99B-EB0C-FE80-580400C3DF99}"/>
              </a:ext>
            </a:extLst>
          </p:cNvPr>
          <p:cNvSpPr>
            <a:spLocks noGrp="1"/>
          </p:cNvSpPr>
          <p:nvPr>
            <p:ph idx="1"/>
          </p:nvPr>
        </p:nvSpPr>
        <p:spPr/>
        <p:txBody>
          <a:bodyPr/>
          <a:lstStyle/>
          <a:p>
            <a:endParaRPr lang="tr-TR"/>
          </a:p>
        </p:txBody>
      </p:sp>
      <p:sp>
        <p:nvSpPr>
          <p:cNvPr id="4" name="Slide Number Placeholder 3">
            <a:extLst>
              <a:ext uri="{FF2B5EF4-FFF2-40B4-BE49-F238E27FC236}">
                <a16:creationId xmlns:a16="http://schemas.microsoft.com/office/drawing/2014/main" id="{0DC7219E-D0D9-B719-BC8E-D74BCD61146C}"/>
              </a:ext>
            </a:extLst>
          </p:cNvPr>
          <p:cNvSpPr>
            <a:spLocks noGrp="1"/>
          </p:cNvSpPr>
          <p:nvPr>
            <p:ph type="sldNum" sz="quarter" idx="12"/>
          </p:nvPr>
        </p:nvSpPr>
        <p:spPr/>
        <p:txBody>
          <a:bodyPr/>
          <a:lstStyle/>
          <a:p>
            <a:fld id="{E1749D0C-AFA5-4E71-A65E-422F634B557B}" type="slidenum">
              <a:rPr lang="en-US" smtClean="0"/>
              <a:t>11</a:t>
            </a:fld>
            <a:endParaRPr lang="en-US"/>
          </a:p>
        </p:txBody>
      </p:sp>
      <p:pic>
        <p:nvPicPr>
          <p:cNvPr id="6" name="Picture 5">
            <a:extLst>
              <a:ext uri="{FF2B5EF4-FFF2-40B4-BE49-F238E27FC236}">
                <a16:creationId xmlns:a16="http://schemas.microsoft.com/office/drawing/2014/main" id="{291F568B-1C46-37A0-10B7-EB0DFF0CAFB5}"/>
              </a:ext>
            </a:extLst>
          </p:cNvPr>
          <p:cNvPicPr>
            <a:picLocks noChangeAspect="1"/>
          </p:cNvPicPr>
          <p:nvPr/>
        </p:nvPicPr>
        <p:blipFill>
          <a:blip r:embed="rId2"/>
          <a:stretch>
            <a:fillRect/>
          </a:stretch>
        </p:blipFill>
        <p:spPr>
          <a:xfrm>
            <a:off x="1494995" y="1823813"/>
            <a:ext cx="6154009" cy="3210373"/>
          </a:xfrm>
          <a:prstGeom prst="rect">
            <a:avLst/>
          </a:prstGeom>
        </p:spPr>
      </p:pic>
    </p:spTree>
    <p:extLst>
      <p:ext uri="{BB962C8B-B14F-4D97-AF65-F5344CB8AC3E}">
        <p14:creationId xmlns:p14="http://schemas.microsoft.com/office/powerpoint/2010/main" val="1419589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B2008-EE3F-A3E6-1C37-7548C2FD36DC}"/>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208FBB98-687A-F7C3-5109-90200385BE20}"/>
              </a:ext>
            </a:extLst>
          </p:cNvPr>
          <p:cNvSpPr>
            <a:spLocks noGrp="1"/>
          </p:cNvSpPr>
          <p:nvPr>
            <p:ph idx="1"/>
          </p:nvPr>
        </p:nvSpPr>
        <p:spPr/>
        <p:txBody>
          <a:bodyPr/>
          <a:lstStyle/>
          <a:p>
            <a:endParaRPr lang="tr-TR"/>
          </a:p>
        </p:txBody>
      </p:sp>
      <p:sp>
        <p:nvSpPr>
          <p:cNvPr id="4" name="Slide Number Placeholder 3">
            <a:extLst>
              <a:ext uri="{FF2B5EF4-FFF2-40B4-BE49-F238E27FC236}">
                <a16:creationId xmlns:a16="http://schemas.microsoft.com/office/drawing/2014/main" id="{75ACEC6D-D434-2F2C-4D00-614CE0DC7B36}"/>
              </a:ext>
            </a:extLst>
          </p:cNvPr>
          <p:cNvSpPr>
            <a:spLocks noGrp="1"/>
          </p:cNvSpPr>
          <p:nvPr>
            <p:ph type="sldNum" sz="quarter" idx="12"/>
          </p:nvPr>
        </p:nvSpPr>
        <p:spPr/>
        <p:txBody>
          <a:bodyPr/>
          <a:lstStyle/>
          <a:p>
            <a:fld id="{E1749D0C-AFA5-4E71-A65E-422F634B557B}" type="slidenum">
              <a:rPr lang="en-US" smtClean="0"/>
              <a:t>12</a:t>
            </a:fld>
            <a:endParaRPr lang="en-US"/>
          </a:p>
        </p:txBody>
      </p:sp>
      <p:pic>
        <p:nvPicPr>
          <p:cNvPr id="6" name="Picture 5">
            <a:extLst>
              <a:ext uri="{FF2B5EF4-FFF2-40B4-BE49-F238E27FC236}">
                <a16:creationId xmlns:a16="http://schemas.microsoft.com/office/drawing/2014/main" id="{0CD330F6-BA2E-7F12-3DC3-AA6FEE25CC14}"/>
              </a:ext>
            </a:extLst>
          </p:cNvPr>
          <p:cNvPicPr>
            <a:picLocks noChangeAspect="1"/>
          </p:cNvPicPr>
          <p:nvPr/>
        </p:nvPicPr>
        <p:blipFill>
          <a:blip r:embed="rId2"/>
          <a:stretch>
            <a:fillRect/>
          </a:stretch>
        </p:blipFill>
        <p:spPr>
          <a:xfrm>
            <a:off x="1299706" y="1061707"/>
            <a:ext cx="6544588" cy="4734586"/>
          </a:xfrm>
          <a:prstGeom prst="rect">
            <a:avLst/>
          </a:prstGeom>
        </p:spPr>
      </p:pic>
    </p:spTree>
    <p:extLst>
      <p:ext uri="{BB962C8B-B14F-4D97-AF65-F5344CB8AC3E}">
        <p14:creationId xmlns:p14="http://schemas.microsoft.com/office/powerpoint/2010/main" val="3643507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1AF69-A0BD-613E-7622-2C316441DE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586C91-D96B-EF9E-432E-06889FC8FFF9}"/>
              </a:ext>
            </a:extLst>
          </p:cNvPr>
          <p:cNvSpPr>
            <a:spLocks noGrp="1"/>
          </p:cNvSpPr>
          <p:nvPr>
            <p:ph idx="1"/>
          </p:nvPr>
        </p:nvSpPr>
        <p:spPr>
          <a:xfrm>
            <a:off x="628650" y="1825625"/>
            <a:ext cx="7886700" cy="4351338"/>
          </a:xfrm>
        </p:spPr>
        <p:txBody>
          <a:bodyPr vert="horz" lIns="91440" tIns="45720" rIns="91440" bIns="45720" rtlCol="0" anchor="t">
            <a:normAutofit/>
          </a:bodyPr>
          <a:lstStyle/>
          <a:p>
            <a:r>
              <a:rPr lang="en-US" b="1" dirty="0" err="1">
                <a:latin typeface="JetBrains Mono SemiBold"/>
                <a:cs typeface="Times New Roman"/>
              </a:rPr>
              <a:t>get_shortest_path_CH</a:t>
            </a:r>
            <a:r>
              <a:rPr lang="en-US" b="1" dirty="0">
                <a:latin typeface="JetBrains Mono SemiBold"/>
                <a:cs typeface="Times New Roman"/>
              </a:rPr>
              <a:t>(): </a:t>
            </a:r>
            <a:r>
              <a:rPr lang="en-US" dirty="0" err="1">
                <a:latin typeface="JetBrains Mono SemiBold"/>
                <a:cs typeface="Times New Roman"/>
              </a:rPr>
              <a:t>Ön</a:t>
            </a:r>
            <a:r>
              <a:rPr lang="en-US" dirty="0">
                <a:latin typeface="JetBrains Mono SemiBold"/>
                <a:cs typeface="Times New Roman"/>
              </a:rPr>
              <a:t> </a:t>
            </a:r>
            <a:r>
              <a:rPr lang="en-US" dirty="0" err="1">
                <a:latin typeface="JetBrains Mono SemiBold"/>
                <a:cs typeface="Times New Roman"/>
              </a:rPr>
              <a:t>işleme</a:t>
            </a:r>
            <a:r>
              <a:rPr lang="en-US" dirty="0">
                <a:latin typeface="JetBrains Mono SemiBold"/>
                <a:cs typeface="Times New Roman"/>
              </a:rPr>
              <a:t> </a:t>
            </a:r>
            <a:r>
              <a:rPr lang="en-US" dirty="0" err="1">
                <a:latin typeface="JetBrains Mono SemiBold"/>
                <a:cs typeface="Times New Roman"/>
              </a:rPr>
              <a:t>tamamlandıktan</a:t>
            </a:r>
            <a:r>
              <a:rPr lang="en-US" dirty="0">
                <a:latin typeface="JetBrains Mono SemiBold"/>
                <a:cs typeface="Times New Roman"/>
              </a:rPr>
              <a:t> </a:t>
            </a:r>
            <a:r>
              <a:rPr lang="en-US" dirty="0" err="1">
                <a:latin typeface="JetBrains Mono SemiBold"/>
                <a:cs typeface="Times New Roman"/>
              </a:rPr>
              <a:t>sonra</a:t>
            </a:r>
            <a:r>
              <a:rPr lang="en-US" dirty="0">
                <a:latin typeface="JetBrains Mono SemiBold"/>
                <a:cs typeface="Times New Roman"/>
              </a:rPr>
              <a:t>, </a:t>
            </a:r>
            <a:r>
              <a:rPr lang="en-US" dirty="0" err="1">
                <a:latin typeface="JetBrains Mono SemiBold"/>
                <a:cs typeface="Times New Roman"/>
              </a:rPr>
              <a:t>bu</a:t>
            </a:r>
            <a:r>
              <a:rPr lang="en-US" dirty="0">
                <a:latin typeface="JetBrains Mono SemiBold"/>
                <a:cs typeface="Times New Roman"/>
              </a:rPr>
              <a:t> </a:t>
            </a:r>
            <a:r>
              <a:rPr lang="en-US" dirty="0" err="1">
                <a:latin typeface="JetBrains Mono SemiBold"/>
                <a:cs typeface="Times New Roman"/>
              </a:rPr>
              <a:t>yöntem</a:t>
            </a:r>
            <a:r>
              <a:rPr lang="en-US" dirty="0">
                <a:latin typeface="JetBrains Mono SemiBold"/>
                <a:cs typeface="Times New Roman"/>
              </a:rPr>
              <a:t> </a:t>
            </a:r>
            <a:r>
              <a:rPr lang="en-US" dirty="0" err="1">
                <a:latin typeface="JetBrains Mono SemiBold"/>
                <a:cs typeface="Times New Roman"/>
              </a:rPr>
              <a:t>daha</a:t>
            </a:r>
            <a:r>
              <a:rPr lang="en-US" dirty="0">
                <a:latin typeface="JetBrains Mono SemiBold"/>
                <a:cs typeface="Times New Roman"/>
              </a:rPr>
              <a:t> </a:t>
            </a:r>
            <a:r>
              <a:rPr lang="en-US" dirty="0" err="1">
                <a:latin typeface="JetBrains Mono SemiBold"/>
                <a:cs typeface="Times New Roman"/>
              </a:rPr>
              <a:t>hızlı</a:t>
            </a:r>
            <a:r>
              <a:rPr lang="en-US" dirty="0">
                <a:latin typeface="JetBrains Mono SemiBold"/>
                <a:cs typeface="Times New Roman"/>
              </a:rPr>
              <a:t> </a:t>
            </a:r>
            <a:r>
              <a:rPr lang="en-US" dirty="0" err="1">
                <a:latin typeface="JetBrains Mono SemiBold"/>
                <a:cs typeface="Times New Roman"/>
              </a:rPr>
              <a:t>sorgulama</a:t>
            </a:r>
            <a:r>
              <a:rPr lang="en-US" dirty="0">
                <a:latin typeface="JetBrains Mono SemiBold"/>
                <a:cs typeface="Times New Roman"/>
              </a:rPr>
              <a:t> </a:t>
            </a:r>
            <a:r>
              <a:rPr lang="en-US" dirty="0" err="1">
                <a:latin typeface="JetBrains Mono SemiBold"/>
                <a:cs typeface="Times New Roman"/>
              </a:rPr>
              <a:t>için</a:t>
            </a:r>
            <a:r>
              <a:rPr lang="en-US" dirty="0">
                <a:latin typeface="JetBrains Mono SemiBold"/>
                <a:cs typeface="Times New Roman"/>
              </a:rPr>
              <a:t> </a:t>
            </a:r>
            <a:r>
              <a:rPr lang="en-US" dirty="0" err="1">
                <a:latin typeface="JetBrains Mono SemiBold"/>
                <a:cs typeface="Times New Roman"/>
              </a:rPr>
              <a:t>çift</a:t>
            </a:r>
            <a:r>
              <a:rPr lang="en-US" dirty="0">
                <a:latin typeface="JetBrains Mono SemiBold"/>
                <a:cs typeface="Times New Roman"/>
              </a:rPr>
              <a:t> </a:t>
            </a:r>
            <a:r>
              <a:rPr lang="en-US" dirty="0" err="1">
                <a:latin typeface="JetBrains Mono SemiBold"/>
                <a:cs typeface="Times New Roman"/>
              </a:rPr>
              <a:t>yönlü</a:t>
            </a:r>
            <a:r>
              <a:rPr lang="en-US" dirty="0">
                <a:latin typeface="JetBrains Mono SemiBold"/>
                <a:cs typeface="Times New Roman"/>
              </a:rPr>
              <a:t> Dijkstra </a:t>
            </a:r>
            <a:r>
              <a:rPr lang="en-US" dirty="0" err="1">
                <a:latin typeface="JetBrains Mono SemiBold"/>
                <a:cs typeface="Times New Roman"/>
              </a:rPr>
              <a:t>algoritmasını</a:t>
            </a:r>
            <a:r>
              <a:rPr lang="en-US" dirty="0">
                <a:latin typeface="JetBrains Mono SemiBold"/>
                <a:cs typeface="Times New Roman"/>
              </a:rPr>
              <a:t> </a:t>
            </a:r>
            <a:r>
              <a:rPr lang="en-US" dirty="0" err="1">
                <a:latin typeface="JetBrains Mono SemiBold"/>
                <a:cs typeface="Times New Roman"/>
              </a:rPr>
              <a:t>kullanarak</a:t>
            </a:r>
            <a:r>
              <a:rPr lang="en-US" dirty="0">
                <a:latin typeface="JetBrains Mono SemiBold"/>
                <a:cs typeface="Times New Roman"/>
              </a:rPr>
              <a:t> </a:t>
            </a:r>
            <a:r>
              <a:rPr lang="en-US" dirty="0" err="1">
                <a:latin typeface="JetBrains Mono SemiBold"/>
                <a:cs typeface="Times New Roman"/>
              </a:rPr>
              <a:t>en</a:t>
            </a:r>
            <a:r>
              <a:rPr lang="en-US" dirty="0">
                <a:latin typeface="JetBrains Mono SemiBold"/>
                <a:cs typeface="Times New Roman"/>
              </a:rPr>
              <a:t> </a:t>
            </a:r>
            <a:r>
              <a:rPr lang="en-US" dirty="0" err="1">
                <a:latin typeface="JetBrains Mono SemiBold"/>
                <a:cs typeface="Times New Roman"/>
              </a:rPr>
              <a:t>kısa</a:t>
            </a:r>
            <a:r>
              <a:rPr lang="en-US" dirty="0">
                <a:latin typeface="JetBrains Mono SemiBold"/>
                <a:cs typeface="Times New Roman"/>
              </a:rPr>
              <a:t> </a:t>
            </a:r>
            <a:r>
              <a:rPr lang="en-US" dirty="0" err="1">
                <a:latin typeface="JetBrains Mono SemiBold"/>
                <a:cs typeface="Times New Roman"/>
              </a:rPr>
              <a:t>yolu</a:t>
            </a:r>
            <a:r>
              <a:rPr lang="en-US" dirty="0">
                <a:latin typeface="JetBrains Mono SemiBold"/>
                <a:cs typeface="Times New Roman"/>
              </a:rPr>
              <a:t> </a:t>
            </a:r>
            <a:r>
              <a:rPr lang="en-US" dirty="0" err="1">
                <a:latin typeface="JetBrains Mono SemiBold"/>
                <a:cs typeface="Times New Roman"/>
              </a:rPr>
              <a:t>bulur</a:t>
            </a:r>
            <a:r>
              <a:rPr lang="en-US" dirty="0">
                <a:latin typeface="JetBrains Mono SemiBold"/>
                <a:cs typeface="Times New Roman"/>
              </a:rPr>
              <a:t> </a:t>
            </a:r>
            <a:r>
              <a:rPr lang="en-US" dirty="0" err="1">
                <a:latin typeface="JetBrains Mono SemiBold"/>
                <a:cs typeface="Times New Roman"/>
              </a:rPr>
              <a:t>ve</a:t>
            </a:r>
            <a:r>
              <a:rPr lang="en-US" dirty="0">
                <a:latin typeface="JetBrains Mono SemiBold"/>
                <a:cs typeface="Times New Roman"/>
              </a:rPr>
              <a:t> contraction hierarchies </a:t>
            </a:r>
            <a:r>
              <a:rPr lang="en-US" dirty="0" err="1">
                <a:latin typeface="JetBrains Mono SemiBold"/>
                <a:cs typeface="Times New Roman"/>
              </a:rPr>
              <a:t>yönteminden</a:t>
            </a:r>
            <a:r>
              <a:rPr lang="en-US" dirty="0">
                <a:latin typeface="JetBrains Mono SemiBold"/>
                <a:cs typeface="Times New Roman"/>
              </a:rPr>
              <a:t> </a:t>
            </a:r>
            <a:r>
              <a:rPr lang="en-US" dirty="0" err="1">
                <a:latin typeface="JetBrains Mono SemiBold"/>
                <a:cs typeface="Times New Roman"/>
              </a:rPr>
              <a:t>yararlanır</a:t>
            </a:r>
            <a:r>
              <a:rPr lang="en-US" dirty="0">
                <a:latin typeface="JetBrains Mono SemiBold"/>
                <a:cs typeface="Times New Roman"/>
              </a:rPr>
              <a:t>.</a:t>
            </a:r>
            <a:endParaRPr lang="en-US" dirty="0">
              <a:latin typeface="JetBrains Mono SemiBold"/>
            </a:endParaRPr>
          </a:p>
        </p:txBody>
      </p:sp>
      <p:sp>
        <p:nvSpPr>
          <p:cNvPr id="4" name="Slide Number Placeholder 3">
            <a:extLst>
              <a:ext uri="{FF2B5EF4-FFF2-40B4-BE49-F238E27FC236}">
                <a16:creationId xmlns:a16="http://schemas.microsoft.com/office/drawing/2014/main" id="{1DEC1B4E-3F17-14EF-E4C2-EEF85A13AADE}"/>
              </a:ext>
            </a:extLst>
          </p:cNvPr>
          <p:cNvSpPr>
            <a:spLocks noGrp="1"/>
          </p:cNvSpPr>
          <p:nvPr>
            <p:ph type="sldNum" sz="quarter" idx="12"/>
          </p:nvPr>
        </p:nvSpPr>
        <p:spPr/>
        <p:txBody>
          <a:bodyPr/>
          <a:lstStyle/>
          <a:p>
            <a:fld id="{E1749D0C-AFA5-4E71-A65E-422F634B557B}" type="slidenum">
              <a:rPr lang="en-US" smtClean="0"/>
              <a:t>13</a:t>
            </a:fld>
            <a:endParaRPr lang="en-US"/>
          </a:p>
        </p:txBody>
      </p:sp>
    </p:spTree>
    <p:extLst>
      <p:ext uri="{BB962C8B-B14F-4D97-AF65-F5344CB8AC3E}">
        <p14:creationId xmlns:p14="http://schemas.microsoft.com/office/powerpoint/2010/main" val="1151420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E9A3C-C135-1E3C-83A6-2CA3539385F0}"/>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4B1C8573-FCFE-B965-202E-A85A8A1956BF}"/>
              </a:ext>
            </a:extLst>
          </p:cNvPr>
          <p:cNvSpPr>
            <a:spLocks noGrp="1"/>
          </p:cNvSpPr>
          <p:nvPr>
            <p:ph idx="1"/>
          </p:nvPr>
        </p:nvSpPr>
        <p:spPr/>
        <p:txBody>
          <a:bodyPr/>
          <a:lstStyle/>
          <a:p>
            <a:endParaRPr lang="tr-TR"/>
          </a:p>
        </p:txBody>
      </p:sp>
      <p:sp>
        <p:nvSpPr>
          <p:cNvPr id="4" name="Slide Number Placeholder 3">
            <a:extLst>
              <a:ext uri="{FF2B5EF4-FFF2-40B4-BE49-F238E27FC236}">
                <a16:creationId xmlns:a16="http://schemas.microsoft.com/office/drawing/2014/main" id="{1B50D007-5EF1-27D6-D9C2-0DDD7D8EBDC8}"/>
              </a:ext>
            </a:extLst>
          </p:cNvPr>
          <p:cNvSpPr>
            <a:spLocks noGrp="1"/>
          </p:cNvSpPr>
          <p:nvPr>
            <p:ph type="sldNum" sz="quarter" idx="12"/>
          </p:nvPr>
        </p:nvSpPr>
        <p:spPr/>
        <p:txBody>
          <a:bodyPr/>
          <a:lstStyle/>
          <a:p>
            <a:fld id="{E1749D0C-AFA5-4E71-A65E-422F634B557B}" type="slidenum">
              <a:rPr lang="en-US" smtClean="0"/>
              <a:t>14</a:t>
            </a:fld>
            <a:endParaRPr lang="en-US"/>
          </a:p>
        </p:txBody>
      </p:sp>
      <p:pic>
        <p:nvPicPr>
          <p:cNvPr id="6" name="Picture 5">
            <a:extLst>
              <a:ext uri="{FF2B5EF4-FFF2-40B4-BE49-F238E27FC236}">
                <a16:creationId xmlns:a16="http://schemas.microsoft.com/office/drawing/2014/main" id="{148FCF83-8CBE-0299-7E5D-1D6FE2434055}"/>
              </a:ext>
            </a:extLst>
          </p:cNvPr>
          <p:cNvPicPr>
            <a:picLocks noChangeAspect="1"/>
          </p:cNvPicPr>
          <p:nvPr/>
        </p:nvPicPr>
        <p:blipFill>
          <a:blip r:embed="rId2"/>
          <a:stretch>
            <a:fillRect/>
          </a:stretch>
        </p:blipFill>
        <p:spPr>
          <a:xfrm>
            <a:off x="1452319" y="2112264"/>
            <a:ext cx="6239362" cy="3217350"/>
          </a:xfrm>
          <a:prstGeom prst="rect">
            <a:avLst/>
          </a:prstGeom>
        </p:spPr>
      </p:pic>
    </p:spTree>
    <p:extLst>
      <p:ext uri="{BB962C8B-B14F-4D97-AF65-F5344CB8AC3E}">
        <p14:creationId xmlns:p14="http://schemas.microsoft.com/office/powerpoint/2010/main" val="2897080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FC8EA-2E80-2925-4837-AEF6CCF870FA}"/>
              </a:ext>
            </a:extLst>
          </p:cNvPr>
          <p:cNvSpPr>
            <a:spLocks noGrp="1"/>
          </p:cNvSpPr>
          <p:nvPr>
            <p:ph type="title"/>
          </p:nvPr>
        </p:nvSpPr>
        <p:spPr/>
        <p:txBody>
          <a:bodyPr/>
          <a:lstStyle/>
          <a:p>
            <a:endParaRPr lang="tr-TR"/>
          </a:p>
        </p:txBody>
      </p:sp>
      <p:pic>
        <p:nvPicPr>
          <p:cNvPr id="7" name="Content Placeholder 6">
            <a:extLst>
              <a:ext uri="{FF2B5EF4-FFF2-40B4-BE49-F238E27FC236}">
                <a16:creationId xmlns:a16="http://schemas.microsoft.com/office/drawing/2014/main" id="{37A13BBD-E23D-FAED-5367-C0C9FAC6CF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6979" y="1825625"/>
            <a:ext cx="4390041" cy="4351338"/>
          </a:xfrm>
        </p:spPr>
      </p:pic>
      <p:sp>
        <p:nvSpPr>
          <p:cNvPr id="4" name="Slide Number Placeholder 3">
            <a:extLst>
              <a:ext uri="{FF2B5EF4-FFF2-40B4-BE49-F238E27FC236}">
                <a16:creationId xmlns:a16="http://schemas.microsoft.com/office/drawing/2014/main" id="{92369586-1502-3B03-5B5A-8DAD4BA0CD5A}"/>
              </a:ext>
            </a:extLst>
          </p:cNvPr>
          <p:cNvSpPr>
            <a:spLocks noGrp="1"/>
          </p:cNvSpPr>
          <p:nvPr>
            <p:ph type="sldNum" sz="quarter" idx="12"/>
          </p:nvPr>
        </p:nvSpPr>
        <p:spPr/>
        <p:txBody>
          <a:bodyPr/>
          <a:lstStyle/>
          <a:p>
            <a:fld id="{E1749D0C-AFA5-4E71-A65E-422F634B557B}" type="slidenum">
              <a:rPr lang="en-US" smtClean="0"/>
              <a:t>15</a:t>
            </a:fld>
            <a:endParaRPr lang="en-US"/>
          </a:p>
        </p:txBody>
      </p:sp>
      <p:sp>
        <p:nvSpPr>
          <p:cNvPr id="5" name="AutoShape 2">
            <a:extLst>
              <a:ext uri="{FF2B5EF4-FFF2-40B4-BE49-F238E27FC236}">
                <a16:creationId xmlns:a16="http://schemas.microsoft.com/office/drawing/2014/main" id="{EA48F8F6-E94F-B25E-A6AA-87824B02512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Tree>
    <p:extLst>
      <p:ext uri="{BB962C8B-B14F-4D97-AF65-F5344CB8AC3E}">
        <p14:creationId xmlns:p14="http://schemas.microsoft.com/office/powerpoint/2010/main" val="1499783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B8766-B3DE-EE7D-61DE-0983601B231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5058CC7-EDC4-6A41-CA7F-518743E24EA9}"/>
              </a:ext>
            </a:extLst>
          </p:cNvPr>
          <p:cNvPicPr>
            <a:picLocks noGrp="1" noChangeAspect="1"/>
          </p:cNvPicPr>
          <p:nvPr>
            <p:ph idx="1"/>
          </p:nvPr>
        </p:nvPicPr>
        <p:blipFill>
          <a:blip r:embed="rId2"/>
          <a:stretch>
            <a:fillRect/>
          </a:stretch>
        </p:blipFill>
        <p:spPr>
          <a:xfrm>
            <a:off x="381000" y="2058194"/>
            <a:ext cx="3886200" cy="4048125"/>
          </a:xfrm>
        </p:spPr>
      </p:pic>
      <p:sp>
        <p:nvSpPr>
          <p:cNvPr id="4" name="Slide Number Placeholder 3">
            <a:extLst>
              <a:ext uri="{FF2B5EF4-FFF2-40B4-BE49-F238E27FC236}">
                <a16:creationId xmlns:a16="http://schemas.microsoft.com/office/drawing/2014/main" id="{D3802242-94BF-64FC-F14B-D45541059E5E}"/>
              </a:ext>
            </a:extLst>
          </p:cNvPr>
          <p:cNvSpPr>
            <a:spLocks noGrp="1"/>
          </p:cNvSpPr>
          <p:nvPr>
            <p:ph type="sldNum" sz="quarter" idx="12"/>
          </p:nvPr>
        </p:nvSpPr>
        <p:spPr/>
        <p:txBody>
          <a:bodyPr/>
          <a:lstStyle/>
          <a:p>
            <a:fld id="{E1749D0C-AFA5-4E71-A65E-422F634B557B}" type="slidenum">
              <a:rPr lang="en-US" smtClean="0"/>
              <a:t>16</a:t>
            </a:fld>
            <a:endParaRPr lang="en-US"/>
          </a:p>
        </p:txBody>
      </p:sp>
      <p:pic>
        <p:nvPicPr>
          <p:cNvPr id="6" name="Picture 5" descr="A map of a city&#10;&#10;Description automatically generated">
            <a:extLst>
              <a:ext uri="{FF2B5EF4-FFF2-40B4-BE49-F238E27FC236}">
                <a16:creationId xmlns:a16="http://schemas.microsoft.com/office/drawing/2014/main" id="{52CB64F1-812D-2D1C-8B66-9EFBCC345C45}"/>
              </a:ext>
            </a:extLst>
          </p:cNvPr>
          <p:cNvPicPr>
            <a:picLocks noChangeAspect="1"/>
          </p:cNvPicPr>
          <p:nvPr/>
        </p:nvPicPr>
        <p:blipFill>
          <a:blip r:embed="rId3"/>
          <a:stretch>
            <a:fillRect/>
          </a:stretch>
        </p:blipFill>
        <p:spPr>
          <a:xfrm>
            <a:off x="4857750" y="2057400"/>
            <a:ext cx="4038600" cy="4048125"/>
          </a:xfrm>
          <a:prstGeom prst="rect">
            <a:avLst/>
          </a:prstGeom>
        </p:spPr>
      </p:pic>
    </p:spTree>
    <p:extLst>
      <p:ext uri="{BB962C8B-B14F-4D97-AF65-F5344CB8AC3E}">
        <p14:creationId xmlns:p14="http://schemas.microsoft.com/office/powerpoint/2010/main" val="3372822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4F2E5-D8DA-2CA3-18A3-691C00AAFDFB}"/>
              </a:ext>
            </a:extLst>
          </p:cNvPr>
          <p:cNvSpPr>
            <a:spLocks noGrp="1"/>
          </p:cNvSpPr>
          <p:nvPr>
            <p:ph type="title"/>
          </p:nvPr>
        </p:nvSpPr>
        <p:spPr/>
        <p:txBody>
          <a:bodyPr/>
          <a:lstStyle/>
          <a:p>
            <a:endParaRPr lang="en-US" dirty="0"/>
          </a:p>
        </p:txBody>
      </p:sp>
      <p:pic>
        <p:nvPicPr>
          <p:cNvPr id="5" name="Content Placeholder 4" descr="A colorful lines and dots&#10;&#10;Description automatically generated">
            <a:extLst>
              <a:ext uri="{FF2B5EF4-FFF2-40B4-BE49-F238E27FC236}">
                <a16:creationId xmlns:a16="http://schemas.microsoft.com/office/drawing/2014/main" id="{B003C409-F569-AAB2-7417-5A639788A4F9}"/>
              </a:ext>
            </a:extLst>
          </p:cNvPr>
          <p:cNvPicPr>
            <a:picLocks noGrp="1" noChangeAspect="1"/>
          </p:cNvPicPr>
          <p:nvPr>
            <p:ph idx="1"/>
          </p:nvPr>
        </p:nvPicPr>
        <p:blipFill>
          <a:blip r:embed="rId2"/>
          <a:stretch>
            <a:fillRect/>
          </a:stretch>
        </p:blipFill>
        <p:spPr>
          <a:xfrm>
            <a:off x="4724400" y="2167731"/>
            <a:ext cx="4181475" cy="4371975"/>
          </a:xfrm>
        </p:spPr>
      </p:pic>
      <p:sp>
        <p:nvSpPr>
          <p:cNvPr id="4" name="Slide Number Placeholder 3">
            <a:extLst>
              <a:ext uri="{FF2B5EF4-FFF2-40B4-BE49-F238E27FC236}">
                <a16:creationId xmlns:a16="http://schemas.microsoft.com/office/drawing/2014/main" id="{ED63BB18-76EF-BFCF-0B2C-DECF9A61506D}"/>
              </a:ext>
            </a:extLst>
          </p:cNvPr>
          <p:cNvSpPr>
            <a:spLocks noGrp="1"/>
          </p:cNvSpPr>
          <p:nvPr>
            <p:ph type="sldNum" sz="quarter" idx="12"/>
          </p:nvPr>
        </p:nvSpPr>
        <p:spPr/>
        <p:txBody>
          <a:bodyPr/>
          <a:lstStyle/>
          <a:p>
            <a:fld id="{E1749D0C-AFA5-4E71-A65E-422F634B557B}" type="slidenum">
              <a:rPr lang="en-US" smtClean="0"/>
              <a:t>17</a:t>
            </a:fld>
            <a:endParaRPr lang="en-US"/>
          </a:p>
        </p:txBody>
      </p:sp>
      <p:pic>
        <p:nvPicPr>
          <p:cNvPr id="6" name="Picture 5" descr="A blue and red lines and dots&#10;&#10;Description automatically generated">
            <a:extLst>
              <a:ext uri="{FF2B5EF4-FFF2-40B4-BE49-F238E27FC236}">
                <a16:creationId xmlns:a16="http://schemas.microsoft.com/office/drawing/2014/main" id="{906800CE-97A7-CB80-2D72-8F8AA3775023}"/>
              </a:ext>
            </a:extLst>
          </p:cNvPr>
          <p:cNvPicPr>
            <a:picLocks noChangeAspect="1"/>
          </p:cNvPicPr>
          <p:nvPr/>
        </p:nvPicPr>
        <p:blipFill>
          <a:blip r:embed="rId3"/>
          <a:stretch>
            <a:fillRect/>
          </a:stretch>
        </p:blipFill>
        <p:spPr>
          <a:xfrm>
            <a:off x="352425" y="1871662"/>
            <a:ext cx="4057650" cy="4857750"/>
          </a:xfrm>
          <a:prstGeom prst="rect">
            <a:avLst/>
          </a:prstGeom>
        </p:spPr>
      </p:pic>
    </p:spTree>
    <p:extLst>
      <p:ext uri="{BB962C8B-B14F-4D97-AF65-F5344CB8AC3E}">
        <p14:creationId xmlns:p14="http://schemas.microsoft.com/office/powerpoint/2010/main" val="2628522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5A05F-18C1-E3A6-42A3-931AE6FBCC2D}"/>
              </a:ext>
            </a:extLst>
          </p:cNvPr>
          <p:cNvSpPr>
            <a:spLocks noGrp="1"/>
          </p:cNvSpPr>
          <p:nvPr>
            <p:ph type="title"/>
          </p:nvPr>
        </p:nvSpPr>
        <p:spPr/>
        <p:txBody>
          <a:bodyPr/>
          <a:lstStyle/>
          <a:p>
            <a:pPr algn="ct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Ön</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işleme</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ve</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Sorgular</a:t>
            </a:r>
            <a:endPar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
        <p:nvSpPr>
          <p:cNvPr id="3" name="Content Placeholder 2">
            <a:extLst>
              <a:ext uri="{FF2B5EF4-FFF2-40B4-BE49-F238E27FC236}">
                <a16:creationId xmlns:a16="http://schemas.microsoft.com/office/drawing/2014/main" id="{24C729EA-0F7D-1C36-6101-4C38A171FCAE}"/>
              </a:ext>
            </a:extLst>
          </p:cNvPr>
          <p:cNvSpPr>
            <a:spLocks noGrp="1"/>
          </p:cNvSpPr>
          <p:nvPr>
            <p:ph idx="1"/>
          </p:nvPr>
        </p:nvSpPr>
        <p:spPr/>
        <p:txBody>
          <a:bodyPr vert="horz" lIns="91440" tIns="45720" rIns="91440" bIns="45720" rtlCol="0" anchor="t">
            <a:noAutofit/>
          </a:bodyPr>
          <a:lstStyle/>
          <a:p>
            <a:pPr marL="0" indent="0">
              <a:buNone/>
            </a:pPr>
            <a:r>
              <a:rPr lang="en-US" b="1" dirty="0" err="1">
                <a:latin typeface="JetBrains Mono ExtraBold" panose="02000009000000000000" pitchFamily="49" charset="0"/>
                <a:ea typeface="JetBrains Mono ExtraBold" panose="02000009000000000000" pitchFamily="49" charset="0"/>
                <a:cs typeface="JetBrains Mono ExtraBold" panose="02000009000000000000" pitchFamily="49" charset="0"/>
              </a:rPr>
              <a:t>Ön</a:t>
            </a:r>
            <a:r>
              <a:rPr lang="en-US" b="1" dirty="0">
                <a:latin typeface="JetBrains Mono ExtraBold" panose="02000009000000000000" pitchFamily="49" charset="0"/>
                <a:ea typeface="JetBrains Mono ExtraBold" panose="02000009000000000000" pitchFamily="49" charset="0"/>
                <a:cs typeface="JetBrains Mono ExtraBold" panose="02000009000000000000" pitchFamily="49" charset="0"/>
              </a:rPr>
              <a:t> </a:t>
            </a:r>
            <a:r>
              <a:rPr lang="en-US" b="1" dirty="0" err="1">
                <a:latin typeface="JetBrains Mono ExtraBold" panose="02000009000000000000" pitchFamily="49" charset="0"/>
                <a:ea typeface="JetBrains Mono ExtraBold" panose="02000009000000000000" pitchFamily="49" charset="0"/>
                <a:cs typeface="JetBrains Mono ExtraBold" panose="02000009000000000000" pitchFamily="49" charset="0"/>
              </a:rPr>
              <a:t>İşleme</a:t>
            </a:r>
            <a:r>
              <a:rPr lang="en-US" b="1" dirty="0">
                <a:latin typeface="JetBrains Mono ExtraBold" panose="02000009000000000000" pitchFamily="49" charset="0"/>
                <a:ea typeface="JetBrains Mono ExtraBold" panose="02000009000000000000" pitchFamily="49" charset="0"/>
                <a:cs typeface="JetBrains Mono ExtraBold" panose="02000009000000000000" pitchFamily="49" charset="0"/>
              </a:rPr>
              <a:t> </a:t>
            </a:r>
            <a:r>
              <a:rPr lang="en-US" b="1" dirty="0" err="1">
                <a:latin typeface="JetBrains Mono ExtraBold" panose="02000009000000000000" pitchFamily="49" charset="0"/>
                <a:ea typeface="JetBrains Mono ExtraBold" panose="02000009000000000000" pitchFamily="49" charset="0"/>
                <a:cs typeface="JetBrains Mono ExtraBold" panose="02000009000000000000" pitchFamily="49" charset="0"/>
              </a:rPr>
              <a:t>Süresi</a:t>
            </a:r>
            <a:r>
              <a:rPr lang="en-US" b="1" dirty="0">
                <a:latin typeface="JetBrains Mono ExtraBold" panose="02000009000000000000" pitchFamily="49" charset="0"/>
                <a:ea typeface="JetBrains Mono ExtraBold" panose="02000009000000000000" pitchFamily="49" charset="0"/>
                <a:cs typeface="JetBrains Mono ExtraBold" panose="02000009000000000000" pitchFamily="49" charset="0"/>
              </a:rPr>
              <a:t>: </a:t>
            </a:r>
            <a:r>
              <a:rPr lang="en-US" dirty="0">
                <a:latin typeface="JetBrains Mono SemiBold"/>
                <a:cs typeface="Times New Roman"/>
              </a:rPr>
              <a:t>Contraction Hierarchies (CH), </a:t>
            </a:r>
            <a:r>
              <a:rPr lang="en-US" dirty="0" err="1">
                <a:latin typeface="JetBrains Mono SemiBold"/>
                <a:cs typeface="Times New Roman"/>
              </a:rPr>
              <a:t>hiyerarşik</a:t>
            </a:r>
            <a:r>
              <a:rPr lang="en-US" dirty="0">
                <a:latin typeface="JetBrains Mono SemiBold"/>
                <a:cs typeface="Times New Roman"/>
              </a:rPr>
              <a:t> </a:t>
            </a:r>
            <a:r>
              <a:rPr lang="en-US" dirty="0" err="1">
                <a:latin typeface="JetBrains Mono SemiBold"/>
                <a:cs typeface="Times New Roman"/>
              </a:rPr>
              <a:t>yapıyı</a:t>
            </a:r>
            <a:r>
              <a:rPr lang="en-US" dirty="0">
                <a:latin typeface="JetBrains Mono SemiBold"/>
                <a:cs typeface="Times New Roman"/>
              </a:rPr>
              <a:t> </a:t>
            </a:r>
            <a:r>
              <a:rPr lang="en-US" dirty="0" err="1">
                <a:latin typeface="JetBrains Mono SemiBold"/>
                <a:cs typeface="Times New Roman"/>
              </a:rPr>
              <a:t>oluşturmak</a:t>
            </a:r>
            <a:r>
              <a:rPr lang="en-US" dirty="0">
                <a:latin typeface="JetBrains Mono SemiBold"/>
                <a:cs typeface="Times New Roman"/>
              </a:rPr>
              <a:t> </a:t>
            </a:r>
            <a:r>
              <a:rPr lang="en-US" dirty="0" err="1">
                <a:latin typeface="JetBrains Mono SemiBold"/>
                <a:cs typeface="Times New Roman"/>
              </a:rPr>
              <a:t>için</a:t>
            </a:r>
            <a:r>
              <a:rPr lang="en-US" dirty="0">
                <a:latin typeface="JetBrains Mono SemiBold"/>
                <a:cs typeface="Times New Roman"/>
              </a:rPr>
              <a:t> </a:t>
            </a:r>
            <a:r>
              <a:rPr lang="en-US" dirty="0">
                <a:solidFill>
                  <a:srgbClr val="D73A49"/>
                </a:solidFill>
                <a:latin typeface="JetBrains Mono SemiBold"/>
                <a:cs typeface="Times New Roman"/>
              </a:rPr>
              <a:t>1.74383s</a:t>
            </a:r>
            <a:r>
              <a:rPr lang="en-US" dirty="0">
                <a:latin typeface="JetBrains Mono SemiBold"/>
                <a:cs typeface="Times New Roman"/>
              </a:rPr>
              <a:t> </a:t>
            </a:r>
            <a:r>
              <a:rPr lang="en-US" dirty="0" err="1">
                <a:latin typeface="JetBrains Mono SemiBold"/>
                <a:cs typeface="Times New Roman"/>
              </a:rPr>
              <a:t>gibi</a:t>
            </a:r>
            <a:r>
              <a:rPr lang="en-US" dirty="0">
                <a:latin typeface="JetBrains Mono SemiBold"/>
                <a:cs typeface="Times New Roman"/>
              </a:rPr>
              <a:t> </a:t>
            </a:r>
            <a:r>
              <a:rPr lang="en-US" dirty="0" err="1">
                <a:latin typeface="JetBrains Mono SemiBold"/>
                <a:cs typeface="Times New Roman"/>
              </a:rPr>
              <a:t>önemli</a:t>
            </a:r>
            <a:r>
              <a:rPr lang="en-US" dirty="0">
                <a:latin typeface="JetBrains Mono SemiBold"/>
                <a:cs typeface="Times New Roman"/>
              </a:rPr>
              <a:t> </a:t>
            </a:r>
            <a:r>
              <a:rPr lang="en-US" dirty="0" err="1">
                <a:latin typeface="JetBrains Mono SemiBold"/>
                <a:cs typeface="Times New Roman"/>
              </a:rPr>
              <a:t>bir</a:t>
            </a:r>
            <a:r>
              <a:rPr lang="en-US" dirty="0">
                <a:latin typeface="JetBrains Mono SemiBold"/>
                <a:cs typeface="Times New Roman"/>
              </a:rPr>
              <a:t> </a:t>
            </a:r>
            <a:r>
              <a:rPr lang="en-US" dirty="0" err="1">
                <a:latin typeface="JetBrains Mono SemiBold"/>
                <a:cs typeface="Times New Roman"/>
              </a:rPr>
              <a:t>ön</a:t>
            </a:r>
            <a:r>
              <a:rPr lang="en-US" dirty="0">
                <a:latin typeface="JetBrains Mono SemiBold"/>
                <a:cs typeface="Times New Roman"/>
              </a:rPr>
              <a:t> </a:t>
            </a:r>
            <a:r>
              <a:rPr lang="en-US" dirty="0" err="1">
                <a:latin typeface="JetBrains Mono SemiBold"/>
                <a:cs typeface="Times New Roman"/>
              </a:rPr>
              <a:t>işleme</a:t>
            </a:r>
            <a:r>
              <a:rPr lang="en-US" dirty="0">
                <a:latin typeface="JetBrains Mono SemiBold"/>
                <a:cs typeface="Times New Roman"/>
              </a:rPr>
              <a:t> </a:t>
            </a:r>
            <a:r>
              <a:rPr lang="en-US" dirty="0" err="1">
                <a:latin typeface="JetBrains Mono SemiBold"/>
                <a:cs typeface="Times New Roman"/>
              </a:rPr>
              <a:t>süresi</a:t>
            </a:r>
            <a:r>
              <a:rPr lang="en-US" dirty="0">
                <a:latin typeface="JetBrains Mono SemiBold"/>
                <a:cs typeface="Times New Roman"/>
              </a:rPr>
              <a:t> </a:t>
            </a:r>
            <a:r>
              <a:rPr lang="en-US" dirty="0" err="1">
                <a:latin typeface="JetBrains Mono SemiBold"/>
                <a:cs typeface="Times New Roman"/>
              </a:rPr>
              <a:t>gerektirir</a:t>
            </a:r>
            <a:r>
              <a:rPr lang="en-US" dirty="0">
                <a:latin typeface="JetBrains Mono SemiBold"/>
                <a:cs typeface="Times New Roman"/>
              </a:rPr>
              <a:t>. Bu, </a:t>
            </a:r>
            <a:r>
              <a:rPr lang="en-US" dirty="0" err="1">
                <a:latin typeface="JetBrains Mono SemiBold"/>
                <a:cs typeface="Times New Roman"/>
              </a:rPr>
              <a:t>daha</a:t>
            </a:r>
            <a:r>
              <a:rPr lang="en-US" dirty="0">
                <a:latin typeface="JetBrains Mono SemiBold"/>
                <a:cs typeface="Times New Roman"/>
              </a:rPr>
              <a:t> </a:t>
            </a:r>
            <a:r>
              <a:rPr lang="en-US" dirty="0" err="1">
                <a:latin typeface="JetBrains Mono SemiBold"/>
                <a:cs typeface="Times New Roman"/>
              </a:rPr>
              <a:t>hızlı</a:t>
            </a:r>
            <a:r>
              <a:rPr lang="en-US" dirty="0">
                <a:latin typeface="JetBrains Mono SemiBold"/>
                <a:cs typeface="Times New Roman"/>
              </a:rPr>
              <a:t> </a:t>
            </a:r>
            <a:r>
              <a:rPr lang="en-US" dirty="0" err="1">
                <a:latin typeface="JetBrains Mono SemiBold"/>
                <a:cs typeface="Times New Roman"/>
              </a:rPr>
              <a:t>sorgulamalar</a:t>
            </a:r>
            <a:r>
              <a:rPr lang="en-US" dirty="0">
                <a:latin typeface="JetBrains Mono SemiBold"/>
                <a:cs typeface="Times New Roman"/>
              </a:rPr>
              <a:t> </a:t>
            </a:r>
            <a:r>
              <a:rPr lang="en-US" dirty="0" err="1">
                <a:latin typeface="JetBrains Mono SemiBold"/>
                <a:cs typeface="Times New Roman"/>
              </a:rPr>
              <a:t>için</a:t>
            </a:r>
            <a:r>
              <a:rPr lang="en-US" dirty="0">
                <a:latin typeface="JetBrains Mono SemiBold"/>
                <a:cs typeface="Times New Roman"/>
              </a:rPr>
              <a:t> </a:t>
            </a:r>
            <a:r>
              <a:rPr lang="en-US" dirty="0" err="1">
                <a:latin typeface="JetBrains Mono SemiBold"/>
                <a:cs typeface="Times New Roman"/>
              </a:rPr>
              <a:t>bir</a:t>
            </a:r>
            <a:r>
              <a:rPr lang="en-US" dirty="0">
                <a:latin typeface="JetBrains Mono SemiBold"/>
                <a:cs typeface="Times New Roman"/>
              </a:rPr>
              <a:t> </a:t>
            </a:r>
            <a:r>
              <a:rPr lang="en-US" dirty="0" err="1">
                <a:latin typeface="JetBrains Mono SemiBold"/>
                <a:cs typeface="Times New Roman"/>
              </a:rPr>
              <a:t>defaya</a:t>
            </a:r>
            <a:r>
              <a:rPr lang="en-US" dirty="0">
                <a:latin typeface="JetBrains Mono SemiBold"/>
                <a:cs typeface="Times New Roman"/>
              </a:rPr>
              <a:t> </a:t>
            </a:r>
            <a:r>
              <a:rPr lang="en-US" dirty="0" err="1">
                <a:latin typeface="JetBrains Mono SemiBold"/>
                <a:cs typeface="Times New Roman"/>
              </a:rPr>
              <a:t>mahsus</a:t>
            </a:r>
            <a:r>
              <a:rPr lang="en-US" dirty="0">
                <a:latin typeface="JetBrains Mono SemiBold"/>
                <a:cs typeface="Times New Roman"/>
              </a:rPr>
              <a:t> </a:t>
            </a:r>
            <a:r>
              <a:rPr lang="en-US" dirty="0" err="1">
                <a:latin typeface="JetBrains Mono SemiBold"/>
                <a:cs typeface="Times New Roman"/>
              </a:rPr>
              <a:t>bir</a:t>
            </a:r>
            <a:r>
              <a:rPr lang="en-US" dirty="0">
                <a:latin typeface="JetBrains Mono SemiBold"/>
                <a:cs typeface="Times New Roman"/>
              </a:rPr>
              <a:t> </a:t>
            </a:r>
            <a:r>
              <a:rPr lang="en-US" dirty="0" err="1">
                <a:latin typeface="JetBrains Mono SemiBold"/>
                <a:cs typeface="Times New Roman"/>
              </a:rPr>
              <a:t>maliyettir</a:t>
            </a:r>
            <a:r>
              <a:rPr lang="en-US" dirty="0">
                <a:latin typeface="JetBrains Mono SemiBold"/>
                <a:cs typeface="Times New Roman"/>
              </a:rPr>
              <a:t>.</a:t>
            </a:r>
            <a:endParaRPr lang="en-US" dirty="0">
              <a:latin typeface="JetBrains Mono SemiBold"/>
              <a:ea typeface="Calibri" panose="020F0502020204030204"/>
              <a:cs typeface="Calibri" panose="020F0502020204030204"/>
            </a:endParaRPr>
          </a:p>
          <a:p>
            <a:pPr marL="0" indent="0">
              <a:buNone/>
            </a:pPr>
            <a:r>
              <a:rPr lang="en-US" b="1" dirty="0" err="1">
                <a:latin typeface="JetBrains Mono ExtraBold" panose="02000009000000000000" pitchFamily="49" charset="0"/>
                <a:ea typeface="JetBrains Mono ExtraBold" panose="02000009000000000000" pitchFamily="49" charset="0"/>
                <a:cs typeface="JetBrains Mono ExtraBold" panose="02000009000000000000" pitchFamily="49" charset="0"/>
              </a:rPr>
              <a:t>Sorgu</a:t>
            </a:r>
            <a:r>
              <a:rPr lang="en-US" b="1" dirty="0">
                <a:latin typeface="JetBrains Mono ExtraBold" panose="02000009000000000000" pitchFamily="49" charset="0"/>
                <a:ea typeface="JetBrains Mono ExtraBold" panose="02000009000000000000" pitchFamily="49" charset="0"/>
                <a:cs typeface="JetBrains Mono ExtraBold" panose="02000009000000000000" pitchFamily="49" charset="0"/>
              </a:rPr>
              <a:t> </a:t>
            </a:r>
            <a:r>
              <a:rPr lang="en-US" b="1" dirty="0" err="1">
                <a:latin typeface="JetBrains Mono ExtraBold" panose="02000009000000000000" pitchFamily="49" charset="0"/>
                <a:ea typeface="JetBrains Mono ExtraBold" panose="02000009000000000000" pitchFamily="49" charset="0"/>
                <a:cs typeface="JetBrains Mono ExtraBold" panose="02000009000000000000" pitchFamily="49" charset="0"/>
              </a:rPr>
              <a:t>Süresi</a:t>
            </a:r>
            <a:r>
              <a:rPr lang="en-US" b="1" dirty="0">
                <a:latin typeface="JetBrains Mono ExtraBold" panose="02000009000000000000" pitchFamily="49" charset="0"/>
                <a:ea typeface="JetBrains Mono ExtraBold" panose="02000009000000000000" pitchFamily="49" charset="0"/>
                <a:cs typeface="JetBrains Mono ExtraBold" panose="02000009000000000000" pitchFamily="49" charset="0"/>
              </a:rPr>
              <a:t>:</a:t>
            </a:r>
            <a:endParaRPr lang="en-US" dirty="0">
              <a:latin typeface="JetBrains Mono ExtraBold" panose="02000009000000000000" pitchFamily="49" charset="0"/>
              <a:ea typeface="JetBrains Mono ExtraBold" panose="02000009000000000000" pitchFamily="49" charset="0"/>
              <a:cs typeface="JetBrains Mono ExtraBold" panose="02000009000000000000" pitchFamily="49" charset="0"/>
            </a:endParaRPr>
          </a:p>
          <a:p>
            <a:pPr marL="0" indent="0">
              <a:buNone/>
            </a:pPr>
            <a:r>
              <a:rPr lang="en-US" dirty="0">
                <a:solidFill>
                  <a:srgbClr val="D73A49"/>
                </a:solidFill>
                <a:latin typeface="JetBrains Mono SemiBold"/>
                <a:cs typeface="Times New Roman"/>
              </a:rPr>
              <a:t>Contraction Hierarchies: 0.0032s </a:t>
            </a:r>
          </a:p>
          <a:p>
            <a:pPr marL="0" indent="0">
              <a:buNone/>
            </a:pPr>
            <a:r>
              <a:rPr lang="en-US" dirty="0">
                <a:solidFill>
                  <a:srgbClr val="7030A0"/>
                </a:solidFill>
                <a:latin typeface="JetBrains Mono SemiBold"/>
                <a:cs typeface="Times New Roman"/>
              </a:rPr>
              <a:t>Dijkstra: 0.0156s</a:t>
            </a:r>
            <a:endParaRPr lang="en-US" dirty="0">
              <a:solidFill>
                <a:srgbClr val="7030A0"/>
              </a:solidFill>
              <a:latin typeface="JetBrains Mono SemiBold"/>
            </a:endParaRPr>
          </a:p>
        </p:txBody>
      </p:sp>
      <p:sp>
        <p:nvSpPr>
          <p:cNvPr id="4" name="Slide Number Placeholder 3">
            <a:extLst>
              <a:ext uri="{FF2B5EF4-FFF2-40B4-BE49-F238E27FC236}">
                <a16:creationId xmlns:a16="http://schemas.microsoft.com/office/drawing/2014/main" id="{8A35C608-16FC-CE98-4C39-6477150EA9DA}"/>
              </a:ext>
            </a:extLst>
          </p:cNvPr>
          <p:cNvSpPr>
            <a:spLocks noGrp="1"/>
          </p:cNvSpPr>
          <p:nvPr>
            <p:ph type="sldNum" sz="quarter" idx="12"/>
          </p:nvPr>
        </p:nvSpPr>
        <p:spPr/>
        <p:txBody>
          <a:bodyPr/>
          <a:lstStyle/>
          <a:p>
            <a:fld id="{E1749D0C-AFA5-4E71-A65E-422F634B557B}" type="slidenum">
              <a:rPr lang="en-US" smtClean="0"/>
              <a:t>18</a:t>
            </a:fld>
            <a:endParaRPr lang="en-US"/>
          </a:p>
        </p:txBody>
      </p:sp>
    </p:spTree>
    <p:extLst>
      <p:ext uri="{BB962C8B-B14F-4D97-AF65-F5344CB8AC3E}">
        <p14:creationId xmlns:p14="http://schemas.microsoft.com/office/powerpoint/2010/main" val="2819784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5C66F-0291-166F-BD5F-896A7938CB8D}"/>
              </a:ext>
            </a:extLst>
          </p:cNvPr>
          <p:cNvSpPr>
            <a:spLocks noGrp="1"/>
          </p:cNvSpPr>
          <p:nvPr>
            <p:ph type="title"/>
          </p:nvPr>
        </p:nvSpPr>
        <p:spPr>
          <a:xfrm>
            <a:off x="521208" y="392558"/>
            <a:ext cx="8110728" cy="1325563"/>
          </a:xfrm>
        </p:spPr>
        <p:txBody>
          <a:bodyPr>
            <a:normAutofit/>
          </a:bodyPr>
          <a:lstStyle/>
          <a:p>
            <a:pPr algn="ctr"/>
            <a:r>
              <a:rPr lang="en-US" sz="4000"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İncelenen</a:t>
            </a:r>
            <a:r>
              <a:rPr lang="en-US" sz="4000"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sz="4000"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Düğüm</a:t>
            </a:r>
            <a:r>
              <a:rPr lang="en-US" sz="4000"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sz="4000"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Sayıları</a:t>
            </a:r>
            <a:endParaRPr lang="en-US" sz="4000"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
        <p:nvSpPr>
          <p:cNvPr id="3" name="Content Placeholder 2">
            <a:extLst>
              <a:ext uri="{FF2B5EF4-FFF2-40B4-BE49-F238E27FC236}">
                <a16:creationId xmlns:a16="http://schemas.microsoft.com/office/drawing/2014/main" id="{FFFBFA72-8C1A-0654-D6D9-B2E6E7E5E070}"/>
              </a:ext>
            </a:extLst>
          </p:cNvPr>
          <p:cNvSpPr>
            <a:spLocks noGrp="1"/>
          </p:cNvSpPr>
          <p:nvPr>
            <p:ph idx="1"/>
          </p:nvPr>
        </p:nvSpPr>
        <p:spPr/>
        <p:txBody>
          <a:bodyPr vert="horz" lIns="91440" tIns="45720" rIns="91440" bIns="45720" rtlCol="0" anchor="t">
            <a:normAutofit/>
          </a:bodyPr>
          <a:lstStyle/>
          <a:p>
            <a:pPr marL="0" indent="0">
              <a:buNone/>
            </a:pPr>
            <a:r>
              <a:rPr lang="en-US" b="1" dirty="0" err="1">
                <a:latin typeface="JetBrains Mono ExtraBold" panose="02000009000000000000" pitchFamily="49" charset="0"/>
                <a:ea typeface="JetBrains Mono ExtraBold" panose="02000009000000000000" pitchFamily="49" charset="0"/>
                <a:cs typeface="JetBrains Mono ExtraBold" panose="02000009000000000000" pitchFamily="49" charset="0"/>
              </a:rPr>
              <a:t>İncelenen</a:t>
            </a:r>
            <a:r>
              <a:rPr lang="en-US" b="1" dirty="0">
                <a:latin typeface="JetBrains Mono ExtraBold" panose="02000009000000000000" pitchFamily="49" charset="0"/>
                <a:ea typeface="JetBrains Mono ExtraBold" panose="02000009000000000000" pitchFamily="49" charset="0"/>
                <a:cs typeface="JetBrains Mono ExtraBold" panose="02000009000000000000" pitchFamily="49" charset="0"/>
              </a:rPr>
              <a:t> </a:t>
            </a:r>
            <a:r>
              <a:rPr lang="en-US" b="1" dirty="0" err="1">
                <a:latin typeface="JetBrains Mono ExtraBold" panose="02000009000000000000" pitchFamily="49" charset="0"/>
                <a:ea typeface="JetBrains Mono ExtraBold" panose="02000009000000000000" pitchFamily="49" charset="0"/>
                <a:cs typeface="JetBrains Mono ExtraBold" panose="02000009000000000000" pitchFamily="49" charset="0"/>
              </a:rPr>
              <a:t>Düğüm</a:t>
            </a:r>
            <a:r>
              <a:rPr lang="en-US" b="1" dirty="0">
                <a:latin typeface="JetBrains Mono ExtraBold" panose="02000009000000000000" pitchFamily="49" charset="0"/>
                <a:ea typeface="JetBrains Mono ExtraBold" panose="02000009000000000000" pitchFamily="49" charset="0"/>
                <a:cs typeface="JetBrains Mono ExtraBold" panose="02000009000000000000" pitchFamily="49" charset="0"/>
              </a:rPr>
              <a:t> </a:t>
            </a:r>
            <a:r>
              <a:rPr lang="en-US" b="1" dirty="0" err="1">
                <a:latin typeface="JetBrains Mono ExtraBold" panose="02000009000000000000" pitchFamily="49" charset="0"/>
                <a:ea typeface="JetBrains Mono ExtraBold" panose="02000009000000000000" pitchFamily="49" charset="0"/>
                <a:cs typeface="JetBrains Mono ExtraBold" panose="02000009000000000000" pitchFamily="49" charset="0"/>
              </a:rPr>
              <a:t>Sayısı</a:t>
            </a:r>
            <a:r>
              <a:rPr lang="en-US" b="1" dirty="0">
                <a:latin typeface="JetBrains Mono ExtraBold" panose="02000009000000000000" pitchFamily="49" charset="0"/>
                <a:ea typeface="JetBrains Mono ExtraBold" panose="02000009000000000000" pitchFamily="49" charset="0"/>
                <a:cs typeface="JetBrains Mono ExtraBold" panose="02000009000000000000" pitchFamily="49" charset="0"/>
              </a:rPr>
              <a:t>:</a:t>
            </a:r>
            <a:endParaRPr lang="en-US" dirty="0">
              <a:latin typeface="JetBrains Mono ExtraBold" panose="02000009000000000000" pitchFamily="49" charset="0"/>
              <a:ea typeface="JetBrains Mono ExtraBold" panose="02000009000000000000" pitchFamily="49" charset="0"/>
              <a:cs typeface="JetBrains Mono ExtraBold" panose="02000009000000000000" pitchFamily="49" charset="0"/>
            </a:endParaRPr>
          </a:p>
          <a:p>
            <a:pPr marL="0" indent="0">
              <a:buNone/>
            </a:pPr>
            <a:r>
              <a:rPr lang="en-US" dirty="0">
                <a:solidFill>
                  <a:srgbClr val="D73A49"/>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Contraction Hierarchies: 58 </a:t>
            </a:r>
            <a:r>
              <a:rPr lang="en-US" dirty="0" err="1">
                <a:solidFill>
                  <a:srgbClr val="D73A49"/>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düğüm</a:t>
            </a:r>
            <a:endParaRPr lang="en-US" dirty="0">
              <a:solidFill>
                <a:srgbClr val="D73A49"/>
              </a:solidFill>
              <a:latin typeface="JetBrains Mono SemiBold" panose="02000009000000000000" pitchFamily="49" charset="0"/>
              <a:ea typeface="JetBrains Mono SemiBold" panose="02000009000000000000" pitchFamily="49" charset="0"/>
              <a:cs typeface="JetBrains Mono SemiBold" panose="02000009000000000000" pitchFamily="49" charset="0"/>
            </a:endParaRPr>
          </a:p>
          <a:p>
            <a:pPr marL="0" indent="0">
              <a:buNone/>
            </a:pPr>
            <a:r>
              <a:rPr lang="en-US" dirty="0">
                <a:solidFill>
                  <a:srgbClr val="7030A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Dijkstra: 439 </a:t>
            </a:r>
            <a:r>
              <a:rPr lang="en-US" dirty="0" err="1">
                <a:solidFill>
                  <a:srgbClr val="7030A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düğüm</a:t>
            </a:r>
            <a:endParaRPr lang="en-US" dirty="0">
              <a:solidFill>
                <a:srgbClr val="7030A0"/>
              </a:solidFill>
              <a:latin typeface="JetBrains Mono SemiBold" panose="02000009000000000000" pitchFamily="49" charset="0"/>
              <a:ea typeface="JetBrains Mono SemiBold" panose="02000009000000000000" pitchFamily="49" charset="0"/>
              <a:cs typeface="JetBrains Mono SemiBold" panose="02000009000000000000" pitchFamily="49" charset="0"/>
            </a:endParaRPr>
          </a:p>
          <a:p>
            <a:pPr marL="0" indent="0">
              <a:buNone/>
            </a:pPr>
            <a:endPar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a:p>
            <a:pPr marL="0" indent="0">
              <a:buNone/>
            </a:pP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Contraction Hierarchies,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Dijkstra’ya</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kıyasla</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yaklaşık</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a:solidFill>
                  <a:srgbClr val="D73A49"/>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8 kat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daha</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az</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düğüm</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incelemektedir</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a:t>
            </a:r>
          </a:p>
          <a:p>
            <a:pPr marL="0" indent="0">
              <a:buNone/>
            </a:pPr>
            <a:b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br>
            <a:endPar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
        <p:nvSpPr>
          <p:cNvPr id="4" name="Slide Number Placeholder 3">
            <a:extLst>
              <a:ext uri="{FF2B5EF4-FFF2-40B4-BE49-F238E27FC236}">
                <a16:creationId xmlns:a16="http://schemas.microsoft.com/office/drawing/2014/main" id="{23CBBDC4-4ACC-9363-1FE8-94D3A7E78F7A}"/>
              </a:ext>
            </a:extLst>
          </p:cNvPr>
          <p:cNvSpPr>
            <a:spLocks noGrp="1"/>
          </p:cNvSpPr>
          <p:nvPr>
            <p:ph type="sldNum" sz="quarter" idx="12"/>
          </p:nvPr>
        </p:nvSpPr>
        <p:spPr/>
        <p:txBody>
          <a:bodyPr/>
          <a:lstStyle/>
          <a:p>
            <a:fld id="{E1749D0C-AFA5-4E71-A65E-422F634B557B}" type="slidenum">
              <a:rPr lang="en-US" smtClean="0"/>
              <a:t>19</a:t>
            </a:fld>
            <a:endParaRPr lang="en-US"/>
          </a:p>
        </p:txBody>
      </p:sp>
    </p:spTree>
    <p:extLst>
      <p:ext uri="{BB962C8B-B14F-4D97-AF65-F5344CB8AC3E}">
        <p14:creationId xmlns:p14="http://schemas.microsoft.com/office/powerpoint/2010/main" val="1294259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82A1-8768-B2CC-F5CD-353B180E0CC5}"/>
              </a:ext>
            </a:extLst>
          </p:cNvPr>
          <p:cNvSpPr>
            <a:spLocks noGrp="1"/>
          </p:cNvSpPr>
          <p:nvPr>
            <p:ph type="title"/>
          </p:nvPr>
        </p:nvSpPr>
        <p:spPr/>
        <p:txBody>
          <a:bodyPr/>
          <a:lstStyle/>
          <a:p>
            <a:pPr algn="ct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Bölümler</a:t>
            </a:r>
            <a:endPar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
        <p:nvSpPr>
          <p:cNvPr id="3" name="Content Placeholder 2">
            <a:extLst>
              <a:ext uri="{FF2B5EF4-FFF2-40B4-BE49-F238E27FC236}">
                <a16:creationId xmlns:a16="http://schemas.microsoft.com/office/drawing/2014/main" id="{67F0E1F5-357E-AE39-0F9B-0D4968A38AE0}"/>
              </a:ext>
            </a:extLst>
          </p:cNvPr>
          <p:cNvSpPr>
            <a:spLocks noGrp="1"/>
          </p:cNvSpPr>
          <p:nvPr>
            <p:ph idx="1"/>
          </p:nvPr>
        </p:nvSpPr>
        <p:spPr>
          <a:xfrm>
            <a:off x="1097281" y="1690688"/>
            <a:ext cx="6618330" cy="4351338"/>
          </a:xfrm>
        </p:spPr>
        <p:txBody>
          <a:bodyPr vert="horz" lIns="91440" tIns="45720" rIns="91440" bIns="45720" rtlCol="0" anchor="t">
            <a:normAutofit/>
          </a:bodyPr>
          <a:lstStyle/>
          <a:p>
            <a:pPr marL="0" indent="0">
              <a:buNone/>
            </a:pPr>
            <a:endPar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a:p>
            <a:pPr marL="0" indent="0">
              <a:buNone/>
            </a:pP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1.	Dijkstra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ve</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CH</a:t>
            </a:r>
          </a:p>
          <a:p>
            <a:pPr marL="0" indent="0">
              <a:buNone/>
            </a:pP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2.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Kodlama</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ve</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similasyon</a:t>
            </a:r>
            <a:endPar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a:p>
            <a:pPr marL="0" indent="0">
              <a:buNone/>
            </a:pP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3.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Simülasyon</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Sonucu</a:t>
            </a:r>
            <a:endPar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a:p>
            <a:pPr marL="0" indent="0">
              <a:buNone/>
            </a:pP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4.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Sonuç</a:t>
            </a:r>
          </a:p>
        </p:txBody>
      </p:sp>
      <p:sp>
        <p:nvSpPr>
          <p:cNvPr id="4" name="Slide Number Placeholder 3">
            <a:extLst>
              <a:ext uri="{FF2B5EF4-FFF2-40B4-BE49-F238E27FC236}">
                <a16:creationId xmlns:a16="http://schemas.microsoft.com/office/drawing/2014/main" id="{E8D9110B-10FC-2E35-0DB5-B491FD012950}"/>
              </a:ext>
            </a:extLst>
          </p:cNvPr>
          <p:cNvSpPr>
            <a:spLocks noGrp="1"/>
          </p:cNvSpPr>
          <p:nvPr>
            <p:ph type="sldNum" sz="quarter" idx="12"/>
          </p:nvPr>
        </p:nvSpPr>
        <p:spPr/>
        <p:txBody>
          <a:bodyPr/>
          <a:lstStyle/>
          <a:p>
            <a:fld id="{E1749D0C-AFA5-4E71-A65E-422F634B557B}" type="slidenum">
              <a:rPr lang="en-US" smtClean="0">
                <a:solidFill>
                  <a:srgbClr val="032F62"/>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2</a:t>
            </a:fld>
            <a:endParaRPr lang="en-US" dirty="0">
              <a:solidFill>
                <a:srgbClr val="032F62"/>
              </a:solidFill>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Tree>
    <p:extLst>
      <p:ext uri="{BB962C8B-B14F-4D97-AF65-F5344CB8AC3E}">
        <p14:creationId xmlns:p14="http://schemas.microsoft.com/office/powerpoint/2010/main" val="2786669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5DF43-5544-BAFA-31B8-B07999D15F0B}"/>
              </a:ext>
            </a:extLst>
          </p:cNvPr>
          <p:cNvSpPr>
            <a:spLocks noGrp="1"/>
          </p:cNvSpPr>
          <p:nvPr>
            <p:ph type="title"/>
          </p:nvPr>
        </p:nvSpPr>
        <p:spPr/>
        <p:txBody>
          <a:bodyPr/>
          <a:lstStyle/>
          <a:p>
            <a:pPr algn="ct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Sonuç</a:t>
            </a:r>
            <a:endParaRPr lang="tr-TR"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
        <p:nvSpPr>
          <p:cNvPr id="4" name="Slide Number Placeholder 3">
            <a:extLst>
              <a:ext uri="{FF2B5EF4-FFF2-40B4-BE49-F238E27FC236}">
                <a16:creationId xmlns:a16="http://schemas.microsoft.com/office/drawing/2014/main" id="{D42F8207-0480-1335-FCA6-597406E1640B}"/>
              </a:ext>
            </a:extLst>
          </p:cNvPr>
          <p:cNvSpPr>
            <a:spLocks noGrp="1"/>
          </p:cNvSpPr>
          <p:nvPr>
            <p:ph type="sldNum" sz="quarter" idx="12"/>
          </p:nvPr>
        </p:nvSpPr>
        <p:spPr/>
        <p:txBody>
          <a:bodyPr/>
          <a:lstStyle/>
          <a:p>
            <a:fld id="{E1749D0C-AFA5-4E71-A65E-422F634B557B}" type="slidenum">
              <a:rPr lang="en-US" smtClean="0">
                <a:solidFill>
                  <a:srgbClr val="032F62"/>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20</a:t>
            </a:fld>
            <a:endParaRPr lang="en-US" dirty="0">
              <a:solidFill>
                <a:srgbClr val="032F62"/>
              </a:solidFill>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
        <p:nvSpPr>
          <p:cNvPr id="9" name="Content Placeholder 8">
            <a:extLst>
              <a:ext uri="{FF2B5EF4-FFF2-40B4-BE49-F238E27FC236}">
                <a16:creationId xmlns:a16="http://schemas.microsoft.com/office/drawing/2014/main" id="{39C04FB8-C38E-3EA2-57F5-AE51860F4503}"/>
              </a:ext>
            </a:extLst>
          </p:cNvPr>
          <p:cNvSpPr>
            <a:spLocks noGrp="1"/>
          </p:cNvSpPr>
          <p:nvPr>
            <p:ph idx="1"/>
          </p:nvPr>
        </p:nvSpPr>
        <p:spPr/>
        <p:txBody>
          <a:bodyPr>
            <a:normAutofit fontScale="85000" lnSpcReduction="20000"/>
          </a:bodyPr>
          <a:lstStyle/>
          <a:p>
            <a:pPr marL="0" indent="0">
              <a:buNone/>
            </a:pPr>
            <a:r>
              <a:rPr lang="tr-TR"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Contraction</a:t>
            </a:r>
            <a:r>
              <a:rPr lang="tr-TR"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tr-TR"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Hierarchies</a:t>
            </a:r>
            <a:r>
              <a:rPr lang="tr-TR" dirty="0">
                <a:latin typeface="JetBrains Mono SemiBold" panose="02000009000000000000" pitchFamily="49" charset="0"/>
                <a:ea typeface="JetBrains Mono SemiBold" panose="02000009000000000000" pitchFamily="49" charset="0"/>
                <a:cs typeface="JetBrains Mono SemiBold" panose="02000009000000000000" pitchFamily="49" charset="0"/>
              </a:rPr>
              <a:t>, tek seferlik bir önişleme süresi yatırımıyla sorgu sırasında incelenen düğüm sayısını büyük ölçüde azaltır. Bu ön işleme aşamasında, haritadaki tüm düğümler analiz edilerek önem sırasına göre sıralanır ve daha az önemli olan düğümler birleştirilerek atlama yolları (</a:t>
            </a:r>
            <a:r>
              <a:rPr lang="tr-TR"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shortcuts</a:t>
            </a:r>
            <a:r>
              <a:rPr lang="tr-TR" dirty="0">
                <a:latin typeface="JetBrains Mono SemiBold" panose="02000009000000000000" pitchFamily="49" charset="0"/>
                <a:ea typeface="JetBrains Mono SemiBold" panose="02000009000000000000" pitchFamily="49" charset="0"/>
                <a:cs typeface="JetBrains Mono SemiBold" panose="02000009000000000000" pitchFamily="49" charset="0"/>
              </a:rPr>
              <a:t>) oluşturulur. Bu sayede, sorgu sırasında algoritma yalnızca gerekli düğümleri inceleyerek en kısa rotayı çok daha hızlı bir şekilde hesaplar. Özellikle büyük yol ağlarında, her sorguda tüm düğümleri baştan incelemenin getirdiği zaman maliyetinden kaçınılır.</a:t>
            </a:r>
          </a:p>
        </p:txBody>
      </p:sp>
    </p:spTree>
    <p:extLst>
      <p:ext uri="{BB962C8B-B14F-4D97-AF65-F5344CB8AC3E}">
        <p14:creationId xmlns:p14="http://schemas.microsoft.com/office/powerpoint/2010/main" val="1655677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92F4E-90DB-8ED2-7849-8BA1DEC5AF27}"/>
              </a:ext>
            </a:extLst>
          </p:cNvPr>
          <p:cNvSpPr>
            <a:spLocks noGrp="1"/>
          </p:cNvSpPr>
          <p:nvPr>
            <p:ph type="title"/>
          </p:nvPr>
        </p:nvSpPr>
        <p:spPr/>
        <p:txBody>
          <a:bodyPr/>
          <a:lstStyle/>
          <a:p>
            <a:pPr algn="ct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Sonuç</a:t>
            </a:r>
            <a:endParaRPr lang="tr-TR" dirty="0"/>
          </a:p>
        </p:txBody>
      </p:sp>
      <p:sp>
        <p:nvSpPr>
          <p:cNvPr id="3" name="Content Placeholder 2">
            <a:extLst>
              <a:ext uri="{FF2B5EF4-FFF2-40B4-BE49-F238E27FC236}">
                <a16:creationId xmlns:a16="http://schemas.microsoft.com/office/drawing/2014/main" id="{5A5DF8E4-A48A-AB0D-5DA2-0BC9880F8A7F}"/>
              </a:ext>
            </a:extLst>
          </p:cNvPr>
          <p:cNvSpPr>
            <a:spLocks noGrp="1"/>
          </p:cNvSpPr>
          <p:nvPr>
            <p:ph idx="1"/>
          </p:nvPr>
        </p:nvSpPr>
        <p:spPr/>
        <p:txBody>
          <a:bodyPr vert="horz" lIns="91440" tIns="45720" rIns="91440" bIns="45720" rtlCol="0" anchor="t">
            <a:noAutofit/>
          </a:bodyPr>
          <a:lstStyle/>
          <a:p>
            <a:pPr marL="0" indent="0">
              <a:spcBef>
                <a:spcPts val="1200"/>
              </a:spcBef>
              <a:spcAft>
                <a:spcPts val="1200"/>
              </a:spcAft>
              <a:buNone/>
            </a:pPr>
            <a:r>
              <a:rPr lang="tr-TR" sz="2000" dirty="0">
                <a:solidFill>
                  <a:srgbClr val="00000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Bu yöntem, yoğun trafik ağları, büyük şehir haritaları veya sık sık en kısa yol hesaplaması gerektiren navigasyon uygulamaları gibi alanlarda </a:t>
            </a:r>
            <a:r>
              <a:rPr lang="tr-TR" sz="2000" dirty="0" err="1">
                <a:solidFill>
                  <a:srgbClr val="00000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Dijkstra</a:t>
            </a:r>
            <a:r>
              <a:rPr lang="tr-TR" sz="2000" dirty="0">
                <a:solidFill>
                  <a:srgbClr val="00000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 algoritmasına kıyasla çok daha verimli bir seçenek olarak öne çıkar. Örneğin, bir şehirdeki yüzlerce kavşak ve yolun analiz edildiği bir ağda, </a:t>
            </a:r>
            <a:r>
              <a:rPr lang="tr-TR" sz="2000" b="0" i="0" u="none" strike="noStrike" dirty="0" err="1">
                <a:solidFill>
                  <a:srgbClr val="000000"/>
                </a:solidFill>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Contraction</a:t>
            </a:r>
            <a:r>
              <a:rPr lang="tr-TR" sz="2000" b="0" i="0" u="none" strike="noStrike" dirty="0">
                <a:solidFill>
                  <a:srgbClr val="000000"/>
                </a:solidFill>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tr-TR" sz="2000" b="0" i="0" u="none" strike="noStrike" dirty="0" err="1">
                <a:solidFill>
                  <a:srgbClr val="000000"/>
                </a:solidFill>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Hierarchies</a:t>
            </a:r>
            <a:r>
              <a:rPr lang="tr-TR" sz="2000" b="0" i="0" u="none" strike="noStrike" dirty="0">
                <a:solidFill>
                  <a:srgbClr val="000000"/>
                </a:solidFill>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tr-TR" sz="2000" dirty="0">
                <a:solidFill>
                  <a:srgbClr val="00000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algoritması</a:t>
            </a:r>
            <a:r>
              <a:rPr lang="tr-TR" sz="2000" b="0" i="0" u="none" strike="noStrike" dirty="0">
                <a:solidFill>
                  <a:srgbClr val="000000"/>
                </a:solidFill>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tr-TR" sz="2000" dirty="0">
                <a:solidFill>
                  <a:srgbClr val="00000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yalnızca önemli kavşakları ve bağlantıları dikkate alarak </a:t>
            </a:r>
            <a:r>
              <a:rPr lang="tr-TR" sz="2000" b="0" i="0" u="none" strike="noStrike" dirty="0">
                <a:solidFill>
                  <a:srgbClr val="000000"/>
                </a:solidFill>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sorgu </a:t>
            </a:r>
            <a:r>
              <a:rPr lang="tr-TR" sz="2000" dirty="0">
                <a:solidFill>
                  <a:srgbClr val="00000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süresini büyük ölçüde hızlandırabilir</a:t>
            </a:r>
            <a:r>
              <a:rPr lang="tr-TR" sz="2000" b="0" i="0" u="none" strike="noStrike" dirty="0">
                <a:solidFill>
                  <a:srgbClr val="000000"/>
                </a:solidFill>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tr-TR" sz="2000" dirty="0">
                <a:solidFill>
                  <a:srgbClr val="00000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Bu hız avantajı</a:t>
            </a:r>
            <a:r>
              <a:rPr lang="tr-TR" sz="2000" b="0" i="0" u="none" strike="noStrike" dirty="0">
                <a:solidFill>
                  <a:srgbClr val="000000"/>
                </a:solidFill>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tr-TR" sz="2000" dirty="0">
                <a:solidFill>
                  <a:srgbClr val="00000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gerçek zamanlı navigasyon veya </a:t>
            </a:r>
            <a:r>
              <a:rPr lang="tr-TR" sz="2000" b="0" i="0" u="none" strike="noStrike" dirty="0">
                <a:solidFill>
                  <a:srgbClr val="000000"/>
                </a:solidFill>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sık </a:t>
            </a:r>
            <a:r>
              <a:rPr lang="tr-TR" sz="2000" dirty="0">
                <a:solidFill>
                  <a:srgbClr val="00000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sorgu gerektiren sistemlerde önemli bir fark yaratır </a:t>
            </a:r>
            <a:r>
              <a:rPr lang="tr-TR" sz="2000" b="0" i="0" u="none" strike="noStrike" dirty="0">
                <a:solidFill>
                  <a:srgbClr val="000000"/>
                </a:solidFill>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ve </a:t>
            </a:r>
            <a:r>
              <a:rPr lang="tr-TR" sz="2000" dirty="0">
                <a:solidFill>
                  <a:srgbClr val="00000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hem kullanıcı deneyimini hem de işlem verimliliğini artırır</a:t>
            </a:r>
            <a:r>
              <a:rPr lang="tr-TR" sz="2000" b="0" i="0" u="none" strike="noStrike" dirty="0">
                <a:solidFill>
                  <a:srgbClr val="000000"/>
                </a:solidFill>
                <a:effectLst/>
                <a:latin typeface="JetBrains Mono SemiBold" panose="02000009000000000000" pitchFamily="49" charset="0"/>
                <a:ea typeface="JetBrains Mono SemiBold" panose="02000009000000000000" pitchFamily="49" charset="0"/>
                <a:cs typeface="JetBrains Mono SemiBold" panose="02000009000000000000" pitchFamily="49" charset="0"/>
              </a:rPr>
              <a:t>.</a:t>
            </a:r>
            <a:endParaRPr lang="en-US" sz="2000"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a:p>
            <a:pPr marL="0" indent="0" rtl="0" fontAlgn="base">
              <a:spcBef>
                <a:spcPts val="1200"/>
              </a:spcBef>
              <a:spcAft>
                <a:spcPts val="1200"/>
              </a:spcAft>
              <a:buNone/>
            </a:pPr>
            <a:endParaRPr lang="tr-TR" sz="2000" b="0" i="0" u="none" strike="noStrike" dirty="0">
              <a:solidFill>
                <a:srgbClr val="000000"/>
              </a:solidFill>
              <a:effectLst/>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
        <p:nvSpPr>
          <p:cNvPr id="4" name="Slide Number Placeholder 3">
            <a:extLst>
              <a:ext uri="{FF2B5EF4-FFF2-40B4-BE49-F238E27FC236}">
                <a16:creationId xmlns:a16="http://schemas.microsoft.com/office/drawing/2014/main" id="{B514B326-B302-767C-29DC-B0E52C6399FC}"/>
              </a:ext>
            </a:extLst>
          </p:cNvPr>
          <p:cNvSpPr>
            <a:spLocks noGrp="1"/>
          </p:cNvSpPr>
          <p:nvPr>
            <p:ph type="sldNum" sz="quarter" idx="12"/>
          </p:nvPr>
        </p:nvSpPr>
        <p:spPr/>
        <p:txBody>
          <a:bodyPr/>
          <a:lstStyle/>
          <a:p>
            <a:fld id="{E1749D0C-AFA5-4E71-A65E-422F634B557B}" type="slidenum">
              <a:rPr lang="en-US" smtClean="0">
                <a:solidFill>
                  <a:srgbClr val="032F62"/>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21</a:t>
            </a:fld>
            <a:endParaRPr lang="en-US" dirty="0">
              <a:solidFill>
                <a:srgbClr val="032F62"/>
              </a:solidFill>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Tree>
    <p:extLst>
      <p:ext uri="{BB962C8B-B14F-4D97-AF65-F5344CB8AC3E}">
        <p14:creationId xmlns:p14="http://schemas.microsoft.com/office/powerpoint/2010/main" val="4160864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77F54-9599-288F-C312-342D89C9F5E5}"/>
              </a:ext>
            </a:extLst>
          </p:cNvPr>
          <p:cNvSpPr>
            <a:spLocks noGrp="1"/>
          </p:cNvSpPr>
          <p:nvPr>
            <p:ph type="title"/>
          </p:nvPr>
        </p:nvSpPr>
        <p:spPr/>
        <p:txBody>
          <a:bodyPr/>
          <a:lstStyle/>
          <a:p>
            <a:pPr algn="ctr"/>
            <a:r>
              <a:rPr lang="en-US" dirty="0" err="1">
                <a:solidFill>
                  <a:srgbClr val="FF000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Kaynakça</a:t>
            </a:r>
          </a:p>
        </p:txBody>
      </p:sp>
      <p:sp>
        <p:nvSpPr>
          <p:cNvPr id="3" name="Content Placeholder 2">
            <a:extLst>
              <a:ext uri="{FF2B5EF4-FFF2-40B4-BE49-F238E27FC236}">
                <a16:creationId xmlns:a16="http://schemas.microsoft.com/office/drawing/2014/main" id="{8C2DED99-FB54-E688-728D-D98045BD34F4}"/>
              </a:ext>
            </a:extLst>
          </p:cNvPr>
          <p:cNvSpPr>
            <a:spLocks noGrp="1"/>
          </p:cNvSpPr>
          <p:nvPr>
            <p:ph idx="1"/>
          </p:nvPr>
        </p:nvSpPr>
        <p:spPr/>
        <p:txBody>
          <a:bodyPr vert="horz" lIns="91440" tIns="45720" rIns="91440" bIns="45720" rtlCol="0" anchor="t">
            <a:normAutofit/>
          </a:bodyPr>
          <a:lstStyle/>
          <a:p>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https://github.com/tungduong0708/Contraction-Hierarchy </a:t>
            </a:r>
          </a:p>
        </p:txBody>
      </p:sp>
      <p:sp>
        <p:nvSpPr>
          <p:cNvPr id="4" name="Slide Number Placeholder 3">
            <a:extLst>
              <a:ext uri="{FF2B5EF4-FFF2-40B4-BE49-F238E27FC236}">
                <a16:creationId xmlns:a16="http://schemas.microsoft.com/office/drawing/2014/main" id="{8F9FCA58-3758-A654-5325-B16EA1EA7FFA}"/>
              </a:ext>
            </a:extLst>
          </p:cNvPr>
          <p:cNvSpPr>
            <a:spLocks noGrp="1"/>
          </p:cNvSpPr>
          <p:nvPr>
            <p:ph type="sldNum" sz="quarter" idx="12"/>
          </p:nvPr>
        </p:nvSpPr>
        <p:spPr/>
        <p:txBody>
          <a:bodyPr/>
          <a:lstStyle/>
          <a:p>
            <a:fld id="{E1749D0C-AFA5-4E71-A65E-422F634B557B}" type="slidenum">
              <a:rPr lang="en-US" smtClean="0"/>
              <a:t>22</a:t>
            </a:fld>
            <a:endParaRPr lang="en-US"/>
          </a:p>
        </p:txBody>
      </p:sp>
    </p:spTree>
    <p:extLst>
      <p:ext uri="{BB962C8B-B14F-4D97-AF65-F5344CB8AC3E}">
        <p14:creationId xmlns:p14="http://schemas.microsoft.com/office/powerpoint/2010/main" val="1774331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2E44-3903-7CE1-8458-7DFB02A94E9D}"/>
              </a:ext>
            </a:extLst>
          </p:cNvPr>
          <p:cNvSpPr>
            <a:spLocks noGrp="1"/>
          </p:cNvSpPr>
          <p:nvPr>
            <p:ph type="title"/>
          </p:nvPr>
        </p:nvSpPr>
        <p:spPr/>
        <p:txBody>
          <a:bodyPr/>
          <a:lstStyle/>
          <a:p>
            <a:pPr algn="ct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Dijkstra</a:t>
            </a:r>
            <a:endParaRPr lang="tr-TR"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
        <p:nvSpPr>
          <p:cNvPr id="3" name="Content Placeholder 2">
            <a:extLst>
              <a:ext uri="{FF2B5EF4-FFF2-40B4-BE49-F238E27FC236}">
                <a16:creationId xmlns:a16="http://schemas.microsoft.com/office/drawing/2014/main" id="{3E86043A-72CC-2515-BC7A-A0EEAC060A76}"/>
              </a:ext>
            </a:extLst>
          </p:cNvPr>
          <p:cNvSpPr>
            <a:spLocks noGrp="1"/>
          </p:cNvSpPr>
          <p:nvPr>
            <p:ph idx="1"/>
          </p:nvPr>
        </p:nvSpPr>
        <p:spPr>
          <a:xfrm>
            <a:off x="628650" y="2248190"/>
            <a:ext cx="7886700" cy="4303713"/>
          </a:xfrm>
        </p:spPr>
        <p:txBody>
          <a:bodyPr vert="horz" lIns="91440" tIns="45720" rIns="91440" bIns="45720" rtlCol="0" anchor="t">
            <a:normAutofit fontScale="92500" lnSpcReduction="10000"/>
          </a:bodyPr>
          <a:lstStyle/>
          <a:p>
            <a:pPr marL="0" indent="0">
              <a:buNone/>
            </a:pPr>
            <a:r>
              <a:rPr lang="tr-TR"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Dijkstra</a:t>
            </a:r>
            <a:r>
              <a:rPr lang="tr-TR" dirty="0">
                <a:latin typeface="JetBrains Mono SemiBold" panose="02000009000000000000" pitchFamily="49" charset="0"/>
                <a:ea typeface="JetBrains Mono SemiBold" panose="02000009000000000000" pitchFamily="49" charset="0"/>
                <a:cs typeface="JetBrains Mono SemiBold" panose="02000009000000000000" pitchFamily="49" charset="0"/>
              </a:rPr>
              <a:t> algoritması, bir kaynaktan hedefe en kısa yolu bulurken, her adımda en küçük mesafeye sahip düğümü seçer. Düğüm etiketlerini güncelleyerek, geçiş kenarlarının uzunluklarını dikkate alır</a:t>
            </a:r>
            <a:r>
              <a:rPr lang="tr-TR" dirty="0">
                <a:solidFill>
                  <a:srgbClr val="00000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 Bu işlem, tüm düğümler işlenene kadar devam eder </a:t>
            </a:r>
            <a:r>
              <a:rPr lang="tr-TR" dirty="0">
                <a:latin typeface="JetBrains Mono SemiBold" panose="02000009000000000000" pitchFamily="49" charset="0"/>
                <a:ea typeface="JetBrains Mono SemiBold" panose="02000009000000000000" pitchFamily="49" charset="0"/>
                <a:cs typeface="JetBrains Mono SemiBold" panose="02000009000000000000" pitchFamily="49" charset="0"/>
              </a:rPr>
              <a:t>ve her seferinde en kısa yolun keşfedilmesini sağlar. Algoritma, gereksiz hesaplamaları minimize ederek, büyük ağlarda daha verimli çalışmak için optimize edilebilir. </a:t>
            </a:r>
            <a:endPar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
        <p:nvSpPr>
          <p:cNvPr id="4" name="Slide Number Placeholder 3">
            <a:extLst>
              <a:ext uri="{FF2B5EF4-FFF2-40B4-BE49-F238E27FC236}">
                <a16:creationId xmlns:a16="http://schemas.microsoft.com/office/drawing/2014/main" id="{7ACB6482-C5EB-900B-B9EA-5E2E54455DFB}"/>
              </a:ext>
            </a:extLst>
          </p:cNvPr>
          <p:cNvSpPr>
            <a:spLocks noGrp="1"/>
          </p:cNvSpPr>
          <p:nvPr>
            <p:ph type="sldNum" sz="quarter" idx="12"/>
          </p:nvPr>
        </p:nvSpPr>
        <p:spPr/>
        <p:txBody>
          <a:bodyPr/>
          <a:lstStyle/>
          <a:p>
            <a:fld id="{E1749D0C-AFA5-4E71-A65E-422F634B557B}" type="slidenum">
              <a:rPr lang="en-US" smtClean="0">
                <a:solidFill>
                  <a:srgbClr val="032F62"/>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3</a:t>
            </a:fld>
            <a:endParaRPr lang="en-US" dirty="0">
              <a:solidFill>
                <a:srgbClr val="032F62"/>
              </a:solidFill>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
        <p:nvSpPr>
          <p:cNvPr id="6" name="AutoShape 4">
            <a:extLst>
              <a:ext uri="{FF2B5EF4-FFF2-40B4-BE49-F238E27FC236}">
                <a16:creationId xmlns:a16="http://schemas.microsoft.com/office/drawing/2014/main" id="{780C51AF-02A5-0799-6D58-79B0E5D69B4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Tree>
    <p:extLst>
      <p:ext uri="{BB962C8B-B14F-4D97-AF65-F5344CB8AC3E}">
        <p14:creationId xmlns:p14="http://schemas.microsoft.com/office/powerpoint/2010/main" val="41836884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C7404-D1AA-3497-F96B-C497B68F5DBF}"/>
              </a:ext>
            </a:extLst>
          </p:cNvPr>
          <p:cNvSpPr>
            <a:spLocks noGrp="1"/>
          </p:cNvSpPr>
          <p:nvPr>
            <p:ph type="title"/>
          </p:nvPr>
        </p:nvSpPr>
        <p:spPr/>
        <p:txBody>
          <a:bodyPr/>
          <a:lstStyle/>
          <a:p>
            <a:pPr algn="ct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Dijkstra</a:t>
            </a:r>
            <a:endParaRPr lang="tr-TR"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07C7504-B17A-7355-34E5-E0DDF677681B}"/>
                  </a:ext>
                </a:extLst>
              </p:cNvPr>
              <p:cNvSpPr>
                <a:spLocks noGrp="1"/>
              </p:cNvSpPr>
              <p:nvPr>
                <p:ph idx="1"/>
              </p:nvPr>
            </p:nvSpPr>
            <p:spPr>
              <a:xfrm>
                <a:off x="482735" y="1825625"/>
                <a:ext cx="7889021" cy="4351338"/>
              </a:xfrm>
            </p:spPr>
            <p:txBody>
              <a:bodyPr>
                <a:normAutofit/>
              </a:bodyPr>
              <a:lstStyle/>
              <a:p>
                <a:pPr marL="0" indent="0">
                  <a:buNone/>
                </a:pPr>
                <a:r>
                  <a:rPr lang="tr-TR"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Dijkstra</a:t>
                </a:r>
                <a:r>
                  <a:rPr lang="tr-TR" dirty="0">
                    <a:latin typeface="JetBrains Mono SemiBold" panose="02000009000000000000" pitchFamily="49" charset="0"/>
                    <a:ea typeface="JetBrains Mono SemiBold" panose="02000009000000000000" pitchFamily="49" charset="0"/>
                    <a:cs typeface="JetBrains Mono SemiBold" panose="02000009000000000000" pitchFamily="49" charset="0"/>
                  </a:rPr>
                  <a:t> algoritmasının</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zaman</a:t>
                </a:r>
                <a:r>
                  <a:rPr lang="tr-TR" dirty="0">
                    <a:latin typeface="JetBrains Mono SemiBold" panose="02000009000000000000" pitchFamily="49" charset="0"/>
                    <a:ea typeface="JetBrains Mono SemiBold" panose="02000009000000000000" pitchFamily="49" charset="0"/>
                    <a:cs typeface="JetBrains Mono SemiBold" panose="02000009000000000000" pitchFamily="49" charset="0"/>
                  </a:rPr>
                  <a:t> karmaşıklığı, kullanılan veri yapısına bağlı olarak değişir:</a:t>
                </a:r>
                <a:endPar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a:p>
                <a:pPr marL="0" indent="0">
                  <a:buNone/>
                </a:pPr>
                <a:endParaRPr lang="tr-TR"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a:p>
                <a:pPr marL="0" indent="0">
                  <a:buNone/>
                </a:pPr>
                <a:r>
                  <a:rPr lang="en-US" dirty="0">
                    <a:solidFill>
                      <a:srgbClr val="7030A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F</a:t>
                </a:r>
                <a:r>
                  <a:rPr lang="tr-TR" dirty="0">
                    <a:solidFill>
                      <a:srgbClr val="7030A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a:t>
                </a:r>
                <a:r>
                  <a:rPr lang="tr-TR" dirty="0" err="1">
                    <a:solidFill>
                      <a:srgbClr val="7030A0"/>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Heap</a:t>
                </a:r>
                <a:r>
                  <a:rPr lang="tr-TR" dirty="0">
                    <a:latin typeface="JetBrains Mono SemiBold" panose="02000009000000000000" pitchFamily="49" charset="0"/>
                    <a:ea typeface="JetBrains Mono SemiBold" panose="02000009000000000000" pitchFamily="49" charset="0"/>
                    <a:cs typeface="JetBrains Mono SemiBold" panose="02000009000000000000" pitchFamily="49" charset="0"/>
                  </a:rPr>
                  <a:t> ile:</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14:m>
                  <m:oMath xmlns:m="http://schemas.openxmlformats.org/officeDocument/2006/math">
                    <m:r>
                      <a:rPr lang="en-US" b="0" i="1" smtClean="0">
                        <a:solidFill>
                          <a:schemeClr val="tx1"/>
                        </a:solidFill>
                        <a:latin typeface="Cambria Math" panose="02040503050406030204" pitchFamily="18" charset="0"/>
                      </a:rPr>
                      <m:t>𝑂</m:t>
                    </m:r>
                    <m:d>
                      <m:dPr>
                        <m:ctrlPr>
                          <a:rPr lang="en-US"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𝑉</m:t>
                        </m:r>
                        <m:func>
                          <m:funcPr>
                            <m:ctrlPr>
                              <a:rPr lang="en-US" i="1" smtClean="0">
                                <a:solidFill>
                                  <a:schemeClr val="tx1"/>
                                </a:solidFill>
                                <a:latin typeface="Cambria Math" panose="02040503050406030204" pitchFamily="18" charset="0"/>
                              </a:rPr>
                            </m:ctrlPr>
                          </m:funcPr>
                          <m:fName>
                            <m:r>
                              <a:rPr lang="en-US" b="0" i="1" smtClean="0">
                                <a:solidFill>
                                  <a:schemeClr val="tx1"/>
                                </a:solidFill>
                                <a:latin typeface="Cambria Math" panose="02040503050406030204" pitchFamily="18" charset="0"/>
                              </a:rPr>
                              <m:t>𝑙𝑜𝑔</m:t>
                            </m:r>
                          </m:fName>
                          <m:e>
                            <m:r>
                              <a:rPr lang="en-US" b="0" i="1" smtClean="0">
                                <a:solidFill>
                                  <a:schemeClr val="tx1"/>
                                </a:solidFill>
                                <a:latin typeface="Cambria Math" panose="02040503050406030204" pitchFamily="18" charset="0"/>
                              </a:rPr>
                              <m:t>𝑉</m:t>
                            </m:r>
                          </m:e>
                        </m:func>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𝐸</m:t>
                        </m:r>
                      </m:e>
                    </m:d>
                  </m:oMath>
                </a14:m>
                <a:endParaRPr lang="tr-TR"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a:p>
                <a:pPr marL="0" indent="0">
                  <a:buNone/>
                </a:pPr>
                <a:r>
                  <a:rPr lang="tr-TR" b="1" dirty="0">
                    <a:solidFill>
                      <a:srgbClr val="D73A49"/>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Düz Dizi </a:t>
                </a:r>
                <a:r>
                  <a:rPr lang="tr-TR" b="1" dirty="0">
                    <a:latin typeface="JetBrains Mono SemiBold" panose="02000009000000000000" pitchFamily="49" charset="0"/>
                    <a:ea typeface="JetBrains Mono SemiBold" panose="02000009000000000000" pitchFamily="49" charset="0"/>
                    <a:cs typeface="JetBrains Mono SemiBold" panose="02000009000000000000" pitchFamily="49" charset="0"/>
                  </a:rPr>
                  <a:t>ile:</a:t>
                </a:r>
                <a14:m>
                  <m:oMath xmlns:m="http://schemas.openxmlformats.org/officeDocument/2006/math">
                    <m:r>
                      <a:rPr lang="en-US" b="0" i="1" smtClean="0">
                        <a:solidFill>
                          <a:schemeClr val="tx1"/>
                        </a:solidFill>
                        <a:latin typeface="Cambria Math" panose="02040503050406030204" pitchFamily="18" charset="0"/>
                      </a:rPr>
                      <m:t>𝑂</m:t>
                    </m:r>
                    <m:d>
                      <m:dPr>
                        <m:ctrlPr>
                          <a:rPr lang="en-US" b="0" i="1" smtClean="0">
                            <a:solidFill>
                              <a:schemeClr val="tx1"/>
                            </a:solidFill>
                            <a:latin typeface="Cambria Math" panose="02040503050406030204" pitchFamily="18" charset="0"/>
                          </a:rPr>
                        </m:ctrlPr>
                      </m:dPr>
                      <m:e>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𝑉</m:t>
                            </m:r>
                          </m:e>
                          <m:sup>
                            <m:r>
                              <a:rPr lang="en-US" b="0" i="1" smtClean="0">
                                <a:solidFill>
                                  <a:schemeClr val="tx1"/>
                                </a:solidFill>
                                <a:latin typeface="Cambria Math" panose="02040503050406030204" pitchFamily="18" charset="0"/>
                              </a:rPr>
                              <m:t>2</m:t>
                            </m:r>
                          </m:sup>
                        </m:sSup>
                      </m:e>
                    </m:d>
                  </m:oMath>
                </a14:m>
                <a:endParaRPr lang="tr-TR"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mc:Choice>
        <mc:Fallback xmlns="">
          <p:sp>
            <p:nvSpPr>
              <p:cNvPr id="3" name="Content Placeholder 2">
                <a:extLst>
                  <a:ext uri="{FF2B5EF4-FFF2-40B4-BE49-F238E27FC236}">
                    <a16:creationId xmlns:a16="http://schemas.microsoft.com/office/drawing/2014/main" id="{B07C7504-B17A-7355-34E5-E0DDF677681B}"/>
                  </a:ext>
                </a:extLst>
              </p:cNvPr>
              <p:cNvSpPr>
                <a:spLocks noGrp="1" noRot="1" noChangeAspect="1" noMove="1" noResize="1" noEditPoints="1" noAdjustHandles="1" noChangeArrowheads="1" noChangeShapeType="1" noTextEdit="1"/>
              </p:cNvSpPr>
              <p:nvPr>
                <p:ph idx="1"/>
              </p:nvPr>
            </p:nvSpPr>
            <p:spPr>
              <a:xfrm>
                <a:off x="482735" y="1825625"/>
                <a:ext cx="7889021" cy="4351338"/>
              </a:xfrm>
              <a:blipFill>
                <a:blip r:embed="rId3"/>
                <a:stretch>
                  <a:fillRect l="-1546" t="-2241" r="-100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55BAE1A-BD20-99ED-2643-2DCBF7206139}"/>
              </a:ext>
            </a:extLst>
          </p:cNvPr>
          <p:cNvSpPr>
            <a:spLocks noGrp="1"/>
          </p:cNvSpPr>
          <p:nvPr>
            <p:ph type="sldNum" sz="quarter" idx="12"/>
          </p:nvPr>
        </p:nvSpPr>
        <p:spPr/>
        <p:txBody>
          <a:bodyPr/>
          <a:lstStyle/>
          <a:p>
            <a:fld id="{E1749D0C-AFA5-4E71-A65E-422F634B557B}" type="slidenum">
              <a:rPr lang="en-US" smtClean="0">
                <a:solidFill>
                  <a:srgbClr val="032F62"/>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4</a:t>
            </a:fld>
            <a:endParaRPr lang="en-US" dirty="0">
              <a:solidFill>
                <a:srgbClr val="032F62"/>
              </a:solidFill>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Tree>
    <p:extLst>
      <p:ext uri="{BB962C8B-B14F-4D97-AF65-F5344CB8AC3E}">
        <p14:creationId xmlns:p14="http://schemas.microsoft.com/office/powerpoint/2010/main" val="227796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0F340-5FA4-9D6B-2612-BE6F834AF287}"/>
              </a:ext>
            </a:extLst>
          </p:cNvPr>
          <p:cNvSpPr>
            <a:spLocks noGrp="1"/>
          </p:cNvSpPr>
          <p:nvPr>
            <p:ph type="title"/>
          </p:nvPr>
        </p:nvSpPr>
        <p:spPr>
          <a:xfrm>
            <a:off x="628649" y="365126"/>
            <a:ext cx="7953375" cy="1325563"/>
          </a:xfrm>
        </p:spPr>
        <p:txBody>
          <a:bodyPr/>
          <a:lstStyle/>
          <a:p>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Contraction Hierarchies</a:t>
            </a:r>
            <a:endParaRPr lang="tr-TR"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
        <p:nvSpPr>
          <p:cNvPr id="3" name="Content Placeholder 2">
            <a:extLst>
              <a:ext uri="{FF2B5EF4-FFF2-40B4-BE49-F238E27FC236}">
                <a16:creationId xmlns:a16="http://schemas.microsoft.com/office/drawing/2014/main" id="{748894D4-590E-7527-FED1-C9F341CC7DD0}"/>
              </a:ext>
            </a:extLst>
          </p:cNvPr>
          <p:cNvSpPr>
            <a:spLocks noGrp="1"/>
          </p:cNvSpPr>
          <p:nvPr>
            <p:ph idx="1"/>
          </p:nvPr>
        </p:nvSpPr>
        <p:spPr/>
        <p:txBody>
          <a:bodyPr/>
          <a:lstStyle/>
          <a:p>
            <a:pPr marL="0" indent="0">
              <a:buNone/>
            </a:pP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Contraction Hierarchies (CH),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büyük</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ölçekli</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ağlarda</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kısa</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yol</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bulma</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sürecini</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hızlandırmak</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için</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geliştirilmiş</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bir</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algoritmadır</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Bu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yöntem</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düğümlerin</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önem</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derecesine</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göre</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ağın</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solidFill>
                  <a:srgbClr val="D73A49"/>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daralması</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(contraction)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prensibine</a:t>
            </a:r>
            <a:r>
              <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dayanır</a:t>
            </a:r>
            <a:endParaRPr lang="en-US"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
        <p:nvSpPr>
          <p:cNvPr id="4" name="Slide Number Placeholder 3">
            <a:extLst>
              <a:ext uri="{FF2B5EF4-FFF2-40B4-BE49-F238E27FC236}">
                <a16:creationId xmlns:a16="http://schemas.microsoft.com/office/drawing/2014/main" id="{12DA2E92-9504-2082-41EA-14FB64BC9804}"/>
              </a:ext>
            </a:extLst>
          </p:cNvPr>
          <p:cNvSpPr>
            <a:spLocks noGrp="1"/>
          </p:cNvSpPr>
          <p:nvPr>
            <p:ph type="sldNum" sz="quarter" idx="12"/>
          </p:nvPr>
        </p:nvSpPr>
        <p:spPr>
          <a:xfrm>
            <a:off x="6457950" y="6410325"/>
            <a:ext cx="2057400" cy="365125"/>
          </a:xfrm>
        </p:spPr>
        <p:txBody>
          <a:bodyPr/>
          <a:lstStyle/>
          <a:p>
            <a:fld id="{E1749D0C-AFA5-4E71-A65E-422F634B557B}" type="slidenum">
              <a:rPr lang="en-US" smtClean="0">
                <a:solidFill>
                  <a:srgbClr val="032F62"/>
                </a:solidFill>
                <a:latin typeface="JetBrains Mono SemiBold" panose="02000009000000000000" pitchFamily="49" charset="0"/>
                <a:ea typeface="JetBrains Mono SemiBold" panose="02000009000000000000" pitchFamily="49" charset="0"/>
                <a:cs typeface="JetBrains Mono SemiBold" panose="02000009000000000000" pitchFamily="49" charset="0"/>
              </a:rPr>
              <a:t>5</a:t>
            </a:fld>
            <a:endParaRPr lang="en-US" dirty="0">
              <a:solidFill>
                <a:srgbClr val="032F62"/>
              </a:solidFill>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Tree>
    <p:extLst>
      <p:ext uri="{BB962C8B-B14F-4D97-AF65-F5344CB8AC3E}">
        <p14:creationId xmlns:p14="http://schemas.microsoft.com/office/powerpoint/2010/main" val="1223254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131DB-3537-144F-5B0D-C6A2997C71C7}"/>
              </a:ext>
            </a:extLst>
          </p:cNvPr>
          <p:cNvSpPr>
            <a:spLocks noGrp="1"/>
          </p:cNvSpPr>
          <p:nvPr>
            <p:ph type="title"/>
          </p:nvPr>
        </p:nvSpPr>
        <p:spPr/>
        <p:txBody>
          <a:bodyPr/>
          <a:lstStyle/>
          <a:p>
            <a:pPr algn="ctr"/>
            <a:r>
              <a:rPr lang="en-US" sz="3600"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Kodlama</a:t>
            </a:r>
            <a:r>
              <a:rPr lang="en-US" sz="3600"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sz="3600"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ve</a:t>
            </a:r>
            <a:r>
              <a:rPr lang="en-US" sz="3600" dirty="0">
                <a:latin typeface="JetBrains Mono SemiBold" panose="02000009000000000000" pitchFamily="49" charset="0"/>
                <a:ea typeface="JetBrains Mono SemiBold" panose="02000009000000000000" pitchFamily="49" charset="0"/>
                <a:cs typeface="JetBrains Mono SemiBold" panose="02000009000000000000" pitchFamily="49" charset="0"/>
              </a:rPr>
              <a:t> </a:t>
            </a:r>
            <a:r>
              <a:rPr lang="en-US" sz="3600" dirty="0" err="1">
                <a:latin typeface="JetBrains Mono SemiBold" panose="02000009000000000000" pitchFamily="49" charset="0"/>
                <a:ea typeface="JetBrains Mono SemiBold" panose="02000009000000000000" pitchFamily="49" charset="0"/>
                <a:cs typeface="JetBrains Mono SemiBold" panose="02000009000000000000" pitchFamily="49" charset="0"/>
              </a:rPr>
              <a:t>similasyon</a:t>
            </a:r>
            <a:endParaRPr lang="en-US" sz="3600" dirty="0">
              <a:latin typeface="JetBrains Mono SemiBold" panose="02000009000000000000" pitchFamily="49" charset="0"/>
              <a:ea typeface="JetBrains Mono SemiBold" panose="02000009000000000000" pitchFamily="49" charset="0"/>
              <a:cs typeface="JetBrains Mono SemiBold" panose="02000009000000000000" pitchFamily="49" charset="0"/>
            </a:endParaRPr>
          </a:p>
        </p:txBody>
      </p:sp>
      <p:sp>
        <p:nvSpPr>
          <p:cNvPr id="3" name="Content Placeholder 2">
            <a:extLst>
              <a:ext uri="{FF2B5EF4-FFF2-40B4-BE49-F238E27FC236}">
                <a16:creationId xmlns:a16="http://schemas.microsoft.com/office/drawing/2014/main" id="{B170A149-2015-57CA-2C51-F640FE4F5570}"/>
              </a:ext>
            </a:extLst>
          </p:cNvPr>
          <p:cNvSpPr>
            <a:spLocks noGrp="1"/>
          </p:cNvSpPr>
          <p:nvPr>
            <p:ph idx="1"/>
          </p:nvPr>
        </p:nvSpPr>
        <p:spPr>
          <a:xfrm>
            <a:off x="713232" y="1720850"/>
            <a:ext cx="7626096" cy="4524501"/>
          </a:xfrm>
        </p:spPr>
        <p:txBody>
          <a:bodyPr vert="horz" lIns="91440" tIns="45720" rIns="91440" bIns="45720" rtlCol="0" anchor="t">
            <a:noAutofit/>
          </a:bodyPr>
          <a:lstStyle/>
          <a:p>
            <a:pPr marL="0" indent="0">
              <a:buNone/>
            </a:pPr>
            <a:r>
              <a:rPr lang="en-US" b="1" dirty="0" err="1">
                <a:solidFill>
                  <a:srgbClr val="C00000"/>
                </a:solidFill>
                <a:latin typeface="JetBrains Mono SemiBold"/>
                <a:cs typeface="Times New Roman"/>
              </a:rPr>
              <a:t>dijkstra</a:t>
            </a:r>
            <a:r>
              <a:rPr lang="en-US" b="1" dirty="0">
                <a:solidFill>
                  <a:srgbClr val="C00000"/>
                </a:solidFill>
                <a:latin typeface="JetBrains Mono SemiBold"/>
                <a:cs typeface="Times New Roman"/>
              </a:rPr>
              <a:t>():</a:t>
            </a:r>
            <a:r>
              <a:rPr lang="en-US" dirty="0">
                <a:solidFill>
                  <a:srgbClr val="C00000"/>
                </a:solidFill>
                <a:latin typeface="JetBrains Mono SemiBold"/>
                <a:cs typeface="Times New Roman"/>
              </a:rPr>
              <a:t> </a:t>
            </a:r>
            <a:r>
              <a:rPr lang="en-US" dirty="0">
                <a:latin typeface="JetBrains Mono SemiBold"/>
                <a:cs typeface="Times New Roman"/>
              </a:rPr>
              <a:t>Bu, </a:t>
            </a:r>
            <a:r>
              <a:rPr lang="en-US" dirty="0" err="1">
                <a:latin typeface="JetBrains Mono SemiBold"/>
                <a:cs typeface="Times New Roman"/>
              </a:rPr>
              <a:t>tek</a:t>
            </a:r>
            <a:r>
              <a:rPr lang="en-US" dirty="0">
                <a:latin typeface="JetBrains Mono SemiBold"/>
                <a:cs typeface="Times New Roman"/>
              </a:rPr>
              <a:t> </a:t>
            </a:r>
            <a:r>
              <a:rPr lang="en-US" dirty="0" err="1">
                <a:latin typeface="JetBrains Mono SemiBold"/>
                <a:cs typeface="Times New Roman"/>
              </a:rPr>
              <a:t>bir</a:t>
            </a:r>
            <a:r>
              <a:rPr lang="en-US" dirty="0">
                <a:latin typeface="JetBrains Mono SemiBold"/>
                <a:cs typeface="Times New Roman"/>
              </a:rPr>
              <a:t> </a:t>
            </a:r>
            <a:r>
              <a:rPr lang="en-US" dirty="0" err="1">
                <a:latin typeface="JetBrains Mono SemiBold"/>
                <a:cs typeface="Times New Roman"/>
              </a:rPr>
              <a:t>kaynaktan</a:t>
            </a:r>
            <a:r>
              <a:rPr lang="en-US" dirty="0">
                <a:latin typeface="JetBrains Mono SemiBold"/>
                <a:cs typeface="Times New Roman"/>
              </a:rPr>
              <a:t> </a:t>
            </a:r>
            <a:r>
              <a:rPr lang="en-US" dirty="0" err="1">
                <a:latin typeface="JetBrains Mono SemiBold"/>
                <a:cs typeface="Times New Roman"/>
              </a:rPr>
              <a:t>tüm</a:t>
            </a:r>
            <a:r>
              <a:rPr lang="en-US" dirty="0">
                <a:latin typeface="JetBrains Mono SemiBold"/>
                <a:cs typeface="Times New Roman"/>
              </a:rPr>
              <a:t> </a:t>
            </a:r>
            <a:r>
              <a:rPr lang="en-US" dirty="0" err="1">
                <a:latin typeface="JetBrains Mono SemiBold"/>
                <a:cs typeface="Times New Roman"/>
              </a:rPr>
              <a:t>diğer</a:t>
            </a:r>
            <a:r>
              <a:rPr lang="en-US" dirty="0">
                <a:latin typeface="JetBrains Mono SemiBold"/>
                <a:cs typeface="Times New Roman"/>
              </a:rPr>
              <a:t> </a:t>
            </a:r>
            <a:r>
              <a:rPr lang="en-US" dirty="0" err="1">
                <a:latin typeface="JetBrains Mono SemiBold"/>
                <a:cs typeface="Times New Roman"/>
              </a:rPr>
              <a:t>düğümlere</a:t>
            </a:r>
            <a:r>
              <a:rPr lang="en-US" dirty="0">
                <a:latin typeface="JetBrains Mono SemiBold"/>
                <a:cs typeface="Times New Roman"/>
              </a:rPr>
              <a:t> </a:t>
            </a:r>
            <a:r>
              <a:rPr lang="en-US" dirty="0" err="1">
                <a:latin typeface="JetBrains Mono SemiBold"/>
                <a:cs typeface="Times New Roman"/>
              </a:rPr>
              <a:t>en</a:t>
            </a:r>
            <a:r>
              <a:rPr lang="en-US" dirty="0">
                <a:latin typeface="JetBrains Mono SemiBold"/>
                <a:cs typeface="Times New Roman"/>
              </a:rPr>
              <a:t> </a:t>
            </a:r>
            <a:r>
              <a:rPr lang="en-US" dirty="0" err="1">
                <a:latin typeface="JetBrains Mono SemiBold"/>
                <a:cs typeface="Times New Roman"/>
              </a:rPr>
              <a:t>kısa</a:t>
            </a:r>
            <a:r>
              <a:rPr lang="en-US" dirty="0">
                <a:latin typeface="JetBrains Mono SemiBold"/>
                <a:cs typeface="Times New Roman"/>
              </a:rPr>
              <a:t> </a:t>
            </a:r>
            <a:r>
              <a:rPr lang="en-US" dirty="0" err="1">
                <a:latin typeface="JetBrains Mono SemiBold"/>
                <a:cs typeface="Times New Roman"/>
              </a:rPr>
              <a:t>yolu</a:t>
            </a:r>
            <a:r>
              <a:rPr lang="en-US" dirty="0">
                <a:latin typeface="JetBrains Mono SemiBold"/>
                <a:cs typeface="Times New Roman"/>
              </a:rPr>
              <a:t> </a:t>
            </a:r>
            <a:r>
              <a:rPr lang="en-US" dirty="0" err="1">
                <a:latin typeface="JetBrains Mono SemiBold"/>
                <a:cs typeface="Times New Roman"/>
              </a:rPr>
              <a:t>bulan</a:t>
            </a:r>
            <a:r>
              <a:rPr lang="en-US" dirty="0">
                <a:latin typeface="JetBrains Mono SemiBold"/>
                <a:cs typeface="Times New Roman"/>
              </a:rPr>
              <a:t> </a:t>
            </a:r>
            <a:r>
              <a:rPr lang="en-US" dirty="0" err="1">
                <a:latin typeface="JetBrains Mono SemiBold"/>
                <a:cs typeface="Times New Roman"/>
              </a:rPr>
              <a:t>klasik</a:t>
            </a:r>
            <a:r>
              <a:rPr lang="en-US" dirty="0">
                <a:latin typeface="JetBrains Mono SemiBold"/>
                <a:cs typeface="Times New Roman"/>
              </a:rPr>
              <a:t> Dijkstra </a:t>
            </a:r>
            <a:r>
              <a:rPr lang="en-US" dirty="0" err="1">
                <a:latin typeface="JetBrains Mono SemiBold"/>
                <a:cs typeface="Times New Roman"/>
              </a:rPr>
              <a:t>algoritmasıdır</a:t>
            </a:r>
            <a:r>
              <a:rPr lang="en-US" dirty="0">
                <a:latin typeface="JetBrains Mono SemiBold"/>
                <a:cs typeface="Times New Roman"/>
              </a:rPr>
              <a:t>. Her zaman </a:t>
            </a:r>
            <a:r>
              <a:rPr lang="en-US" dirty="0" err="1">
                <a:latin typeface="JetBrains Mono SemiBold"/>
                <a:cs typeface="Times New Roman"/>
              </a:rPr>
              <a:t>en</a:t>
            </a:r>
            <a:r>
              <a:rPr lang="en-US" dirty="0">
                <a:latin typeface="JetBrains Mono SemiBold"/>
                <a:cs typeface="Times New Roman"/>
              </a:rPr>
              <a:t> </a:t>
            </a:r>
            <a:r>
              <a:rPr lang="en-US" dirty="0" err="1">
                <a:latin typeface="JetBrains Mono SemiBold"/>
                <a:cs typeface="Times New Roman"/>
              </a:rPr>
              <a:t>düşük</a:t>
            </a:r>
            <a:r>
              <a:rPr lang="en-US" dirty="0">
                <a:latin typeface="JetBrains Mono SemiBold"/>
                <a:cs typeface="Times New Roman"/>
              </a:rPr>
              <a:t> </a:t>
            </a:r>
            <a:r>
              <a:rPr lang="en-US" dirty="0" err="1">
                <a:latin typeface="JetBrains Mono SemiBold"/>
                <a:cs typeface="Times New Roman"/>
              </a:rPr>
              <a:t>maliyeti</a:t>
            </a:r>
            <a:r>
              <a:rPr lang="en-US" dirty="0">
                <a:latin typeface="JetBrains Mono SemiBold"/>
                <a:cs typeface="Times New Roman"/>
              </a:rPr>
              <a:t> </a:t>
            </a:r>
            <a:r>
              <a:rPr lang="en-US" dirty="0" err="1">
                <a:latin typeface="JetBrains Mono SemiBold"/>
                <a:cs typeface="Times New Roman"/>
              </a:rPr>
              <a:t>olan</a:t>
            </a:r>
            <a:r>
              <a:rPr lang="en-US" dirty="0">
                <a:latin typeface="JetBrains Mono SemiBold"/>
                <a:cs typeface="Times New Roman"/>
              </a:rPr>
              <a:t> </a:t>
            </a:r>
            <a:r>
              <a:rPr lang="en-US" dirty="0" err="1">
                <a:latin typeface="JetBrains Mono SemiBold"/>
                <a:cs typeface="Times New Roman"/>
              </a:rPr>
              <a:t>düğümü</a:t>
            </a:r>
            <a:r>
              <a:rPr lang="en-US" dirty="0">
                <a:latin typeface="JetBrains Mono SemiBold"/>
                <a:cs typeface="Times New Roman"/>
              </a:rPr>
              <a:t> </a:t>
            </a:r>
            <a:r>
              <a:rPr lang="en-US" dirty="0" err="1">
                <a:latin typeface="JetBrains Mono SemiBold"/>
                <a:cs typeface="Times New Roman"/>
              </a:rPr>
              <a:t>genişletmek</a:t>
            </a:r>
            <a:r>
              <a:rPr lang="en-US" dirty="0">
                <a:latin typeface="JetBrains Mono SemiBold"/>
                <a:cs typeface="Times New Roman"/>
              </a:rPr>
              <a:t> </a:t>
            </a:r>
            <a:r>
              <a:rPr lang="en-US" dirty="0" err="1">
                <a:latin typeface="JetBrains Mono SemiBold"/>
                <a:cs typeface="Times New Roman"/>
              </a:rPr>
              <a:t>için</a:t>
            </a:r>
            <a:r>
              <a:rPr lang="en-US" dirty="0">
                <a:latin typeface="JetBrains Mono SemiBold"/>
                <a:cs typeface="Times New Roman"/>
              </a:rPr>
              <a:t> </a:t>
            </a:r>
            <a:r>
              <a:rPr lang="en-US" dirty="0" err="1">
                <a:latin typeface="JetBrains Mono SemiBold"/>
                <a:cs typeface="Times New Roman"/>
              </a:rPr>
              <a:t>bir</a:t>
            </a:r>
            <a:r>
              <a:rPr lang="en-US" dirty="0">
                <a:latin typeface="JetBrains Mono SemiBold"/>
                <a:cs typeface="Times New Roman"/>
              </a:rPr>
              <a:t> </a:t>
            </a:r>
            <a:r>
              <a:rPr lang="en-US" dirty="0" err="1">
                <a:latin typeface="JetBrains Mono SemiBold"/>
                <a:cs typeface="Times New Roman"/>
              </a:rPr>
              <a:t>öncelik</a:t>
            </a:r>
            <a:r>
              <a:rPr lang="en-US" dirty="0">
                <a:latin typeface="JetBrains Mono SemiBold"/>
                <a:cs typeface="Times New Roman"/>
              </a:rPr>
              <a:t> </a:t>
            </a:r>
            <a:r>
              <a:rPr lang="en-US" dirty="0" err="1">
                <a:latin typeface="JetBrains Mono SemiBold"/>
                <a:cs typeface="Times New Roman"/>
              </a:rPr>
              <a:t>kuyruğu</a:t>
            </a:r>
            <a:r>
              <a:rPr lang="en-US" dirty="0">
                <a:latin typeface="JetBrains Mono SemiBold"/>
                <a:cs typeface="Times New Roman"/>
              </a:rPr>
              <a:t> </a:t>
            </a:r>
            <a:r>
              <a:rPr lang="en-US" dirty="0" err="1">
                <a:latin typeface="JetBrains Mono SemiBold"/>
                <a:cs typeface="Times New Roman"/>
              </a:rPr>
              <a:t>kullanır</a:t>
            </a:r>
            <a:r>
              <a:rPr lang="en-US" dirty="0">
                <a:latin typeface="JetBrains Mono SemiBold"/>
                <a:cs typeface="Times New Roman"/>
              </a:rPr>
              <a:t>.</a:t>
            </a:r>
            <a:endParaRPr lang="en-US" dirty="0">
              <a:latin typeface="JetBrains Mono SemiBold"/>
              <a:ea typeface="Calibri" panose="020F0502020204030204"/>
              <a:cs typeface="Calibri" panose="020F0502020204030204"/>
            </a:endParaRPr>
          </a:p>
          <a:p>
            <a:pPr marL="0" indent="0">
              <a:buNone/>
            </a:pPr>
            <a:endParaRPr lang="en-US" b="1" dirty="0">
              <a:latin typeface="JetBrains Mono SemiBold"/>
              <a:cs typeface="Times New Roman"/>
            </a:endParaRPr>
          </a:p>
        </p:txBody>
      </p:sp>
      <p:sp>
        <p:nvSpPr>
          <p:cNvPr id="4" name="Slide Number Placeholder 3">
            <a:extLst>
              <a:ext uri="{FF2B5EF4-FFF2-40B4-BE49-F238E27FC236}">
                <a16:creationId xmlns:a16="http://schemas.microsoft.com/office/drawing/2014/main" id="{4F005E88-3F95-18A7-C604-0B5D6D88BEDB}"/>
              </a:ext>
            </a:extLst>
          </p:cNvPr>
          <p:cNvSpPr>
            <a:spLocks noGrp="1"/>
          </p:cNvSpPr>
          <p:nvPr>
            <p:ph type="sldNum" sz="quarter" idx="12"/>
          </p:nvPr>
        </p:nvSpPr>
        <p:spPr/>
        <p:txBody>
          <a:bodyPr/>
          <a:lstStyle/>
          <a:p>
            <a:fld id="{E1749D0C-AFA5-4E71-A65E-422F634B557B}" type="slidenum">
              <a:rPr lang="en-US" smtClean="0"/>
              <a:t>6</a:t>
            </a:fld>
            <a:endParaRPr lang="en-US"/>
          </a:p>
        </p:txBody>
      </p:sp>
    </p:spTree>
    <p:extLst>
      <p:ext uri="{BB962C8B-B14F-4D97-AF65-F5344CB8AC3E}">
        <p14:creationId xmlns:p14="http://schemas.microsoft.com/office/powerpoint/2010/main" val="3712443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C1827-7649-0A61-CB53-3A5BFCD25BB9}"/>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0D606059-2228-2388-0769-CB2A90516B81}"/>
              </a:ext>
            </a:extLst>
          </p:cNvPr>
          <p:cNvSpPr>
            <a:spLocks noGrp="1"/>
          </p:cNvSpPr>
          <p:nvPr>
            <p:ph idx="1"/>
          </p:nvPr>
        </p:nvSpPr>
        <p:spPr/>
        <p:txBody>
          <a:bodyPr/>
          <a:lstStyle/>
          <a:p>
            <a:endParaRPr lang="tr-TR"/>
          </a:p>
        </p:txBody>
      </p:sp>
      <p:sp>
        <p:nvSpPr>
          <p:cNvPr id="4" name="Slide Number Placeholder 3">
            <a:extLst>
              <a:ext uri="{FF2B5EF4-FFF2-40B4-BE49-F238E27FC236}">
                <a16:creationId xmlns:a16="http://schemas.microsoft.com/office/drawing/2014/main" id="{58825E4D-C416-6718-AE7F-3DA5EC9DCFE5}"/>
              </a:ext>
            </a:extLst>
          </p:cNvPr>
          <p:cNvSpPr>
            <a:spLocks noGrp="1"/>
          </p:cNvSpPr>
          <p:nvPr>
            <p:ph type="sldNum" sz="quarter" idx="12"/>
          </p:nvPr>
        </p:nvSpPr>
        <p:spPr/>
        <p:txBody>
          <a:bodyPr/>
          <a:lstStyle/>
          <a:p>
            <a:fld id="{E1749D0C-AFA5-4E71-A65E-422F634B557B}" type="slidenum">
              <a:rPr lang="en-US" smtClean="0"/>
              <a:t>7</a:t>
            </a:fld>
            <a:endParaRPr lang="en-US"/>
          </a:p>
        </p:txBody>
      </p:sp>
      <p:pic>
        <p:nvPicPr>
          <p:cNvPr id="6" name="Picture 5">
            <a:extLst>
              <a:ext uri="{FF2B5EF4-FFF2-40B4-BE49-F238E27FC236}">
                <a16:creationId xmlns:a16="http://schemas.microsoft.com/office/drawing/2014/main" id="{D4C3517B-BDB4-5676-3DFE-0B7B01F5B50E}"/>
              </a:ext>
            </a:extLst>
          </p:cNvPr>
          <p:cNvPicPr>
            <a:picLocks noChangeAspect="1"/>
          </p:cNvPicPr>
          <p:nvPr/>
        </p:nvPicPr>
        <p:blipFill>
          <a:blip r:embed="rId2"/>
          <a:srcRect r="31758"/>
          <a:stretch/>
        </p:blipFill>
        <p:spPr>
          <a:xfrm>
            <a:off x="1369285" y="1555685"/>
            <a:ext cx="6405430" cy="4456303"/>
          </a:xfrm>
          <a:prstGeom prst="rect">
            <a:avLst/>
          </a:prstGeom>
        </p:spPr>
      </p:pic>
    </p:spTree>
    <p:extLst>
      <p:ext uri="{BB962C8B-B14F-4D97-AF65-F5344CB8AC3E}">
        <p14:creationId xmlns:p14="http://schemas.microsoft.com/office/powerpoint/2010/main" val="592777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C5E09-8770-6A6E-F1DC-B8CF185DFF8C}"/>
              </a:ext>
            </a:extLst>
          </p:cNvPr>
          <p:cNvSpPr>
            <a:spLocks noGrp="1"/>
          </p:cNvSpPr>
          <p:nvPr>
            <p:ph type="title"/>
          </p:nvPr>
        </p:nvSpPr>
        <p:spPr/>
        <p:txBody>
          <a:bodyPr/>
          <a:lstStyle/>
          <a:p>
            <a:endParaRPr lang="tr-TR"/>
          </a:p>
        </p:txBody>
      </p:sp>
      <p:sp>
        <p:nvSpPr>
          <p:cNvPr id="3" name="Content Placeholder 2">
            <a:extLst>
              <a:ext uri="{FF2B5EF4-FFF2-40B4-BE49-F238E27FC236}">
                <a16:creationId xmlns:a16="http://schemas.microsoft.com/office/drawing/2014/main" id="{D9D4EAEF-1B3F-DF6B-3C73-0C59F4F7DD2C}"/>
              </a:ext>
            </a:extLst>
          </p:cNvPr>
          <p:cNvSpPr>
            <a:spLocks noGrp="1"/>
          </p:cNvSpPr>
          <p:nvPr>
            <p:ph idx="1"/>
          </p:nvPr>
        </p:nvSpPr>
        <p:spPr/>
        <p:txBody>
          <a:bodyPr/>
          <a:lstStyle/>
          <a:p>
            <a:endParaRPr lang="tr-TR"/>
          </a:p>
        </p:txBody>
      </p:sp>
      <p:sp>
        <p:nvSpPr>
          <p:cNvPr id="4" name="Slide Number Placeholder 3">
            <a:extLst>
              <a:ext uri="{FF2B5EF4-FFF2-40B4-BE49-F238E27FC236}">
                <a16:creationId xmlns:a16="http://schemas.microsoft.com/office/drawing/2014/main" id="{C24EAC88-DD8C-7845-18E9-45AA62D96416}"/>
              </a:ext>
            </a:extLst>
          </p:cNvPr>
          <p:cNvSpPr>
            <a:spLocks noGrp="1"/>
          </p:cNvSpPr>
          <p:nvPr>
            <p:ph type="sldNum" sz="quarter" idx="12"/>
          </p:nvPr>
        </p:nvSpPr>
        <p:spPr/>
        <p:txBody>
          <a:bodyPr/>
          <a:lstStyle/>
          <a:p>
            <a:fld id="{E1749D0C-AFA5-4E71-A65E-422F634B557B}" type="slidenum">
              <a:rPr lang="en-US" smtClean="0"/>
              <a:t>8</a:t>
            </a:fld>
            <a:endParaRPr lang="en-US"/>
          </a:p>
        </p:txBody>
      </p:sp>
      <p:pic>
        <p:nvPicPr>
          <p:cNvPr id="6" name="Picture 5">
            <a:extLst>
              <a:ext uri="{FF2B5EF4-FFF2-40B4-BE49-F238E27FC236}">
                <a16:creationId xmlns:a16="http://schemas.microsoft.com/office/drawing/2014/main" id="{4621E5F9-03E6-83D6-A9B0-4321FFCC8312}"/>
              </a:ext>
            </a:extLst>
          </p:cNvPr>
          <p:cNvPicPr>
            <a:picLocks noChangeAspect="1"/>
          </p:cNvPicPr>
          <p:nvPr/>
        </p:nvPicPr>
        <p:blipFill>
          <a:blip r:embed="rId2"/>
          <a:stretch>
            <a:fillRect/>
          </a:stretch>
        </p:blipFill>
        <p:spPr>
          <a:xfrm>
            <a:off x="682689" y="1463040"/>
            <a:ext cx="7848622" cy="4713923"/>
          </a:xfrm>
          <a:prstGeom prst="rect">
            <a:avLst/>
          </a:prstGeom>
        </p:spPr>
      </p:pic>
    </p:spTree>
    <p:extLst>
      <p:ext uri="{BB962C8B-B14F-4D97-AF65-F5344CB8AC3E}">
        <p14:creationId xmlns:p14="http://schemas.microsoft.com/office/powerpoint/2010/main" val="1892228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C71E1-5FBE-44D5-4156-49DA60FE5C7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6CE884-9B94-CEFB-4D07-182C71811944}"/>
              </a:ext>
            </a:extLst>
          </p:cNvPr>
          <p:cNvSpPr>
            <a:spLocks noGrp="1"/>
          </p:cNvSpPr>
          <p:nvPr>
            <p:ph idx="1"/>
          </p:nvPr>
        </p:nvSpPr>
        <p:spPr>
          <a:xfrm>
            <a:off x="628650" y="1825625"/>
            <a:ext cx="7800975" cy="2312988"/>
          </a:xfrm>
        </p:spPr>
        <p:txBody>
          <a:bodyPr vert="horz" lIns="91440" tIns="45720" rIns="91440" bIns="45720" rtlCol="0" anchor="t">
            <a:normAutofit fontScale="92500" lnSpcReduction="20000"/>
          </a:bodyPr>
          <a:lstStyle/>
          <a:p>
            <a:pPr marL="0" indent="0">
              <a:buNone/>
            </a:pPr>
            <a:r>
              <a:rPr lang="en-US" b="1" dirty="0" err="1">
                <a:solidFill>
                  <a:srgbClr val="C00000"/>
                </a:solidFill>
                <a:latin typeface="JetBrains Mono SemiBold"/>
                <a:cs typeface="Times New Roman"/>
              </a:rPr>
              <a:t>get_shortest_path_dijkstra</a:t>
            </a:r>
            <a:r>
              <a:rPr lang="en-US" b="1" dirty="0">
                <a:solidFill>
                  <a:srgbClr val="C00000"/>
                </a:solidFill>
                <a:latin typeface="JetBrains Mono SemiBold"/>
                <a:cs typeface="Times New Roman"/>
              </a:rPr>
              <a:t>()</a:t>
            </a:r>
            <a:r>
              <a:rPr lang="en-US" dirty="0">
                <a:solidFill>
                  <a:srgbClr val="C00000"/>
                </a:solidFill>
                <a:latin typeface="JetBrains Mono SemiBold"/>
                <a:cs typeface="Times New Roman"/>
              </a:rPr>
              <a:t>: </a:t>
            </a:r>
            <a:r>
              <a:rPr lang="en-US" dirty="0">
                <a:latin typeface="JetBrains Mono SemiBold"/>
                <a:cs typeface="Times New Roman"/>
              </a:rPr>
              <a:t>Bu </a:t>
            </a:r>
            <a:r>
              <a:rPr lang="en-US" dirty="0" err="1">
                <a:latin typeface="JetBrains Mono SemiBold"/>
                <a:cs typeface="Times New Roman"/>
              </a:rPr>
              <a:t>yöntem</a:t>
            </a:r>
            <a:r>
              <a:rPr lang="en-US" dirty="0">
                <a:latin typeface="JetBrains Mono SemiBold"/>
                <a:cs typeface="Times New Roman"/>
              </a:rPr>
              <a:t>, </a:t>
            </a:r>
            <a:r>
              <a:rPr lang="en-US" dirty="0" err="1">
                <a:latin typeface="JetBrains Mono SemiBold"/>
                <a:cs typeface="Times New Roman"/>
              </a:rPr>
              <a:t>dijkstra</a:t>
            </a:r>
            <a:r>
              <a:rPr lang="en-US" dirty="0">
                <a:latin typeface="JetBrains Mono SemiBold"/>
                <a:cs typeface="Times New Roman"/>
              </a:rPr>
              <a:t>() </a:t>
            </a:r>
            <a:r>
              <a:rPr lang="en-US" dirty="0" err="1">
                <a:latin typeface="JetBrains Mono SemiBold"/>
                <a:cs typeface="Times New Roman"/>
              </a:rPr>
              <a:t>metodunu</a:t>
            </a:r>
            <a:r>
              <a:rPr lang="en-US" dirty="0">
                <a:latin typeface="JetBrains Mono SemiBold"/>
                <a:cs typeface="Times New Roman"/>
              </a:rPr>
              <a:t> </a:t>
            </a:r>
            <a:r>
              <a:rPr lang="en-US" dirty="0" err="1">
                <a:latin typeface="JetBrains Mono SemiBold"/>
                <a:cs typeface="Times New Roman"/>
              </a:rPr>
              <a:t>kullanarak</a:t>
            </a:r>
            <a:r>
              <a:rPr lang="en-US" dirty="0">
                <a:latin typeface="JetBrains Mono SemiBold"/>
                <a:cs typeface="Times New Roman"/>
              </a:rPr>
              <a:t> </a:t>
            </a:r>
            <a:r>
              <a:rPr lang="en-US" dirty="0" err="1">
                <a:latin typeface="JetBrains Mono SemiBold"/>
                <a:cs typeface="Times New Roman"/>
              </a:rPr>
              <a:t>bir</a:t>
            </a:r>
            <a:r>
              <a:rPr lang="en-US" dirty="0">
                <a:latin typeface="JetBrains Mono SemiBold"/>
                <a:cs typeface="Times New Roman"/>
              </a:rPr>
              <a:t> </a:t>
            </a:r>
            <a:r>
              <a:rPr lang="en-US" dirty="0" err="1">
                <a:latin typeface="JetBrains Mono SemiBold"/>
                <a:cs typeface="Times New Roman"/>
              </a:rPr>
              <a:t>başlangıç</a:t>
            </a:r>
            <a:r>
              <a:rPr lang="en-US" dirty="0">
                <a:latin typeface="JetBrains Mono SemiBold"/>
                <a:cs typeface="Times New Roman"/>
              </a:rPr>
              <a:t> </a:t>
            </a:r>
            <a:r>
              <a:rPr lang="en-US" dirty="0" err="1">
                <a:latin typeface="JetBrains Mono SemiBold"/>
                <a:cs typeface="Times New Roman"/>
              </a:rPr>
              <a:t>düğümünden</a:t>
            </a:r>
            <a:r>
              <a:rPr lang="en-US" dirty="0">
                <a:latin typeface="JetBrains Mono SemiBold"/>
                <a:cs typeface="Times New Roman"/>
              </a:rPr>
              <a:t> </a:t>
            </a:r>
            <a:r>
              <a:rPr lang="en-US" dirty="0" err="1">
                <a:latin typeface="JetBrains Mono SemiBold"/>
                <a:cs typeface="Times New Roman"/>
              </a:rPr>
              <a:t>bir</a:t>
            </a:r>
            <a:r>
              <a:rPr lang="en-US" dirty="0">
                <a:latin typeface="JetBrains Mono SemiBold"/>
                <a:cs typeface="Times New Roman"/>
              </a:rPr>
              <a:t> </a:t>
            </a:r>
            <a:r>
              <a:rPr lang="en-US" dirty="0" err="1">
                <a:latin typeface="JetBrains Mono SemiBold"/>
                <a:cs typeface="Times New Roman"/>
              </a:rPr>
              <a:t>bitiş</a:t>
            </a:r>
            <a:r>
              <a:rPr lang="en-US" dirty="0">
                <a:latin typeface="JetBrains Mono SemiBold"/>
                <a:cs typeface="Times New Roman"/>
              </a:rPr>
              <a:t> </a:t>
            </a:r>
            <a:r>
              <a:rPr lang="en-US" dirty="0" err="1">
                <a:latin typeface="JetBrains Mono SemiBold"/>
                <a:cs typeface="Times New Roman"/>
              </a:rPr>
              <a:t>düğümüne</a:t>
            </a:r>
            <a:r>
              <a:rPr lang="en-US" dirty="0">
                <a:latin typeface="JetBrains Mono SemiBold"/>
                <a:cs typeface="Times New Roman"/>
              </a:rPr>
              <a:t> </a:t>
            </a:r>
            <a:r>
              <a:rPr lang="en-US" dirty="0" err="1">
                <a:latin typeface="JetBrains Mono SemiBold"/>
                <a:cs typeface="Times New Roman"/>
              </a:rPr>
              <a:t>kadar</a:t>
            </a:r>
            <a:r>
              <a:rPr lang="en-US" dirty="0">
                <a:latin typeface="JetBrains Mono SemiBold"/>
                <a:cs typeface="Times New Roman"/>
              </a:rPr>
              <a:t> </a:t>
            </a:r>
            <a:r>
              <a:rPr lang="en-US" dirty="0" err="1">
                <a:latin typeface="JetBrains Mono SemiBold"/>
                <a:cs typeface="Times New Roman"/>
              </a:rPr>
              <a:t>en</a:t>
            </a:r>
            <a:r>
              <a:rPr lang="en-US" dirty="0">
                <a:latin typeface="JetBrains Mono SemiBold"/>
                <a:cs typeface="Times New Roman"/>
              </a:rPr>
              <a:t> </a:t>
            </a:r>
            <a:r>
              <a:rPr lang="en-US" dirty="0" err="1">
                <a:latin typeface="JetBrains Mono SemiBold"/>
                <a:cs typeface="Times New Roman"/>
              </a:rPr>
              <a:t>kısa</a:t>
            </a:r>
            <a:r>
              <a:rPr lang="en-US" dirty="0">
                <a:latin typeface="JetBrains Mono SemiBold"/>
                <a:cs typeface="Times New Roman"/>
              </a:rPr>
              <a:t> zaman </a:t>
            </a:r>
            <a:r>
              <a:rPr lang="en-US" dirty="0" err="1">
                <a:latin typeface="JetBrains Mono SemiBold"/>
                <a:cs typeface="Times New Roman"/>
              </a:rPr>
              <a:t>ve</a:t>
            </a:r>
            <a:r>
              <a:rPr lang="en-US" dirty="0">
                <a:latin typeface="JetBrains Mono SemiBold"/>
                <a:cs typeface="Times New Roman"/>
              </a:rPr>
              <a:t> </a:t>
            </a:r>
            <a:r>
              <a:rPr lang="en-US" dirty="0" err="1">
                <a:latin typeface="JetBrains Mono SemiBold"/>
                <a:cs typeface="Times New Roman"/>
              </a:rPr>
              <a:t>yolu</a:t>
            </a:r>
            <a:r>
              <a:rPr lang="en-US" dirty="0">
                <a:latin typeface="JetBrains Mono SemiBold"/>
                <a:cs typeface="Times New Roman"/>
              </a:rPr>
              <a:t> </a:t>
            </a:r>
            <a:r>
              <a:rPr lang="en-US" dirty="0" err="1">
                <a:latin typeface="JetBrains Mono SemiBold"/>
                <a:cs typeface="Times New Roman"/>
              </a:rPr>
              <a:t>hesaplar</a:t>
            </a:r>
            <a:r>
              <a:rPr lang="en-US" dirty="0">
                <a:latin typeface="JetBrains Mono SemiBold"/>
                <a:cs typeface="Times New Roman"/>
              </a:rPr>
              <a:t>.</a:t>
            </a:r>
            <a:endParaRPr lang="en-US" dirty="0">
              <a:latin typeface="JetBrains Mono SemiBold"/>
              <a:ea typeface="Calibri" panose="020F0502020204030204"/>
              <a:cs typeface="Calibri" panose="020F0502020204030204"/>
            </a:endParaRPr>
          </a:p>
          <a:p>
            <a:pPr marL="0" indent="0">
              <a:buNone/>
            </a:pPr>
            <a:br>
              <a:rPr lang="en-US" dirty="0"/>
            </a:br>
            <a:endParaRPr lang="en-US" dirty="0">
              <a:latin typeface="JetBrains Mono SemiBold"/>
            </a:endParaRPr>
          </a:p>
        </p:txBody>
      </p:sp>
      <p:sp>
        <p:nvSpPr>
          <p:cNvPr id="4" name="Slide Number Placeholder 3">
            <a:extLst>
              <a:ext uri="{FF2B5EF4-FFF2-40B4-BE49-F238E27FC236}">
                <a16:creationId xmlns:a16="http://schemas.microsoft.com/office/drawing/2014/main" id="{50CDC061-230D-A976-D263-3F02892E186E}"/>
              </a:ext>
            </a:extLst>
          </p:cNvPr>
          <p:cNvSpPr>
            <a:spLocks noGrp="1"/>
          </p:cNvSpPr>
          <p:nvPr>
            <p:ph type="sldNum" sz="quarter" idx="12"/>
          </p:nvPr>
        </p:nvSpPr>
        <p:spPr/>
        <p:txBody>
          <a:bodyPr/>
          <a:lstStyle/>
          <a:p>
            <a:fld id="{E1749D0C-AFA5-4E71-A65E-422F634B557B}" type="slidenum">
              <a:rPr lang="en-US" smtClean="0"/>
              <a:t>9</a:t>
            </a:fld>
            <a:endParaRPr lang="en-US"/>
          </a:p>
        </p:txBody>
      </p:sp>
      <p:pic>
        <p:nvPicPr>
          <p:cNvPr id="7" name="Picture 6">
            <a:extLst>
              <a:ext uri="{FF2B5EF4-FFF2-40B4-BE49-F238E27FC236}">
                <a16:creationId xmlns:a16="http://schemas.microsoft.com/office/drawing/2014/main" id="{65BA1C85-25B9-68CD-30B9-E892569ECA0D}"/>
              </a:ext>
            </a:extLst>
          </p:cNvPr>
          <p:cNvPicPr>
            <a:picLocks noChangeAspect="1"/>
          </p:cNvPicPr>
          <p:nvPr/>
        </p:nvPicPr>
        <p:blipFill>
          <a:blip r:embed="rId2"/>
          <a:stretch>
            <a:fillRect/>
          </a:stretch>
        </p:blipFill>
        <p:spPr>
          <a:xfrm>
            <a:off x="628650" y="3742648"/>
            <a:ext cx="8124733" cy="2312987"/>
          </a:xfrm>
          <a:prstGeom prst="rect">
            <a:avLst/>
          </a:prstGeom>
        </p:spPr>
      </p:pic>
    </p:spTree>
    <p:extLst>
      <p:ext uri="{BB962C8B-B14F-4D97-AF65-F5344CB8AC3E}">
        <p14:creationId xmlns:p14="http://schemas.microsoft.com/office/powerpoint/2010/main" val="30208022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321</TotalTime>
  <Words>657</Words>
  <Application>Microsoft Office PowerPoint</Application>
  <PresentationFormat>On-screen Show (4:3)</PresentationFormat>
  <Paragraphs>70</Paragraphs>
  <Slides>22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Cambria Math</vt:lpstr>
      <vt:lpstr>JetBrains Mono ExtraBold</vt:lpstr>
      <vt:lpstr>JetBrains Mono SemiBold</vt:lpstr>
      <vt:lpstr>Office Theme</vt:lpstr>
      <vt:lpstr> Dijkstra  ve Contraction Hierarchies ile kısa yol karşılaştırması</vt:lpstr>
      <vt:lpstr>Bölümler</vt:lpstr>
      <vt:lpstr>Dijkstra</vt:lpstr>
      <vt:lpstr>Dijkstra</vt:lpstr>
      <vt:lpstr>Contraction Hierarchies</vt:lpstr>
      <vt:lpstr>Kodlama ve similasyon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Ön işleme ve Sorgular</vt:lpstr>
      <vt:lpstr>İncelenen Düğüm Sayıları</vt:lpstr>
      <vt:lpstr>Sonuç</vt:lpstr>
      <vt:lpstr>Sonuç</vt:lpstr>
      <vt:lpstr>Kaynakça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Gimbo Lark</dc:creator>
  <cp:lastModifiedBy>Gimbo Lark</cp:lastModifiedBy>
  <cp:revision>177</cp:revision>
  <dcterms:created xsi:type="dcterms:W3CDTF">2024-11-12T18:09:32Z</dcterms:created>
  <dcterms:modified xsi:type="dcterms:W3CDTF">2024-12-16T16:32:57Z</dcterms:modified>
</cp:coreProperties>
</file>