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628" r:id="rId3"/>
    <p:sldId id="629" r:id="rId4"/>
    <p:sldId id="630" r:id="rId5"/>
    <p:sldId id="631" r:id="rId6"/>
    <p:sldId id="632" r:id="rId7"/>
    <p:sldId id="633" r:id="rId8"/>
    <p:sldId id="634" r:id="rId9"/>
    <p:sldId id="635" r:id="rId10"/>
    <p:sldId id="636" r:id="rId11"/>
    <p:sldId id="637" r:id="rId12"/>
    <p:sldId id="638" r:id="rId13"/>
    <p:sldId id="639" r:id="rId14"/>
    <p:sldId id="640" r:id="rId15"/>
    <p:sldId id="641" r:id="rId16"/>
    <p:sldId id="642" r:id="rId17"/>
    <p:sldId id="643" r:id="rId18"/>
    <p:sldId id="644" r:id="rId19"/>
    <p:sldId id="645" r:id="rId20"/>
    <p:sldId id="646" r:id="rId21"/>
    <p:sldId id="647" r:id="rId22"/>
    <p:sldId id="648" r:id="rId23"/>
    <p:sldId id="649" r:id="rId24"/>
    <p:sldId id="650" r:id="rId25"/>
    <p:sldId id="651" r:id="rId26"/>
    <p:sldId id="652" r:id="rId27"/>
    <p:sldId id="653" r:id="rId28"/>
    <p:sldId id="654" r:id="rId29"/>
    <p:sldId id="655" r:id="rId30"/>
    <p:sldId id="656" r:id="rId31"/>
    <p:sldId id="657" r:id="rId32"/>
    <p:sldId id="658" r:id="rId33"/>
    <p:sldId id="659" r:id="rId34"/>
    <p:sldId id="660" r:id="rId35"/>
    <p:sldId id="661" r:id="rId36"/>
    <p:sldId id="662" r:id="rId37"/>
    <p:sldId id="663" r:id="rId38"/>
    <p:sldId id="664" r:id="rId39"/>
    <p:sldId id="665" r:id="rId40"/>
    <p:sldId id="666" r:id="rId41"/>
    <p:sldId id="667" r:id="rId42"/>
    <p:sldId id="668" r:id="rId43"/>
    <p:sldId id="669" r:id="rId44"/>
    <p:sldId id="670" r:id="rId45"/>
    <p:sldId id="671" r:id="rId46"/>
    <p:sldId id="672" r:id="rId47"/>
    <p:sldId id="673" r:id="rId48"/>
    <p:sldId id="674" r:id="rId49"/>
    <p:sldId id="675" r:id="rId50"/>
    <p:sldId id="676" r:id="rId51"/>
    <p:sldId id="677" r:id="rId52"/>
    <p:sldId id="678" r:id="rId53"/>
    <p:sldId id="679" r:id="rId54"/>
    <p:sldId id="680" r:id="rId55"/>
    <p:sldId id="681" r:id="rId56"/>
    <p:sldId id="682" r:id="rId57"/>
    <p:sldId id="683" r:id="rId58"/>
    <p:sldId id="684" r:id="rId59"/>
    <p:sldId id="685" r:id="rId60"/>
    <p:sldId id="686" r:id="rId61"/>
    <p:sldId id="687" r:id="rId62"/>
    <p:sldId id="688" r:id="rId63"/>
    <p:sldId id="689" r:id="rId64"/>
    <p:sldId id="690" r:id="rId65"/>
    <p:sldId id="691" r:id="rId66"/>
    <p:sldId id="692" r:id="rId67"/>
    <p:sldId id="693" r:id="rId68"/>
    <p:sldId id="694" r:id="rId69"/>
    <p:sldId id="695" r:id="rId70"/>
    <p:sldId id="696" r:id="rId71"/>
    <p:sldId id="697" r:id="rId72"/>
    <p:sldId id="698" r:id="rId73"/>
    <p:sldId id="699" r:id="rId74"/>
    <p:sldId id="700" r:id="rId75"/>
    <p:sldId id="258" r:id="rId7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12.12.2024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12.12.2024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12.12.2024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12.12.2024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12.12.2024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12.12.2024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12.12.2024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12.12.2024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12.12.2024</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12.12.2024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12.12.2024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12.12.2024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12.12.2024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12.12.2024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12.12.2024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12.12.2024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12.12.2024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12.12.2024</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68092" y="2839727"/>
            <a:ext cx="9303086" cy="1373070"/>
          </a:xfrm>
        </p:spPr>
        <p:txBody>
          <a:bodyPr/>
          <a:lstStyle/>
          <a:p>
            <a:r>
              <a:rPr lang="tr-TR" sz="4800" dirty="0" err="1" smtClean="0"/>
              <a:t>Veritabanı</a:t>
            </a:r>
            <a:r>
              <a:rPr lang="tr-TR" sz="4800" dirty="0" smtClean="0"/>
              <a:t> Yönetim Sistemleri</a:t>
            </a:r>
            <a:endParaRPr lang="tr-TR" sz="4800" dirty="0"/>
          </a:p>
        </p:txBody>
      </p:sp>
      <p:sp>
        <p:nvSpPr>
          <p:cNvPr id="3" name="Alt Başlık 2"/>
          <p:cNvSpPr>
            <a:spLocks noGrp="1"/>
          </p:cNvSpPr>
          <p:nvPr>
            <p:ph type="subTitle" idx="1"/>
          </p:nvPr>
        </p:nvSpPr>
        <p:spPr/>
        <p:txBody>
          <a:bodyPr/>
          <a:lstStyle/>
          <a:p>
            <a:r>
              <a:rPr lang="tr-TR" dirty="0"/>
              <a:t> </a:t>
            </a:r>
            <a:r>
              <a:rPr lang="en-US" dirty="0" smtClean="0"/>
              <a:t>10</a:t>
            </a:r>
            <a:r>
              <a:rPr lang="tr-TR" dirty="0" smtClean="0"/>
              <a:t>-11.Hafta</a:t>
            </a:r>
            <a:endParaRPr lang="tr-TR" dirty="0"/>
          </a:p>
        </p:txBody>
      </p:sp>
    </p:spTree>
    <p:extLst>
      <p:ext uri="{BB962C8B-B14F-4D97-AF65-F5344CB8AC3E}">
        <p14:creationId xmlns:p14="http://schemas.microsoft.com/office/powerpoint/2010/main" val="1332043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EXISTS -NOT EXISTS </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628230" y="1946366"/>
            <a:ext cx="8439150" cy="4806510"/>
          </a:xfrm>
          <a:prstGeom prst="rect">
            <a:avLst/>
          </a:prstGeom>
        </p:spPr>
      </p:pic>
    </p:spTree>
    <p:extLst>
      <p:ext uri="{BB962C8B-B14F-4D97-AF65-F5344CB8AC3E}">
        <p14:creationId xmlns:p14="http://schemas.microsoft.com/office/powerpoint/2010/main" val="1575961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EXISTS -NOT EXISTS </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416882" y="2090056"/>
            <a:ext cx="8877300" cy="4570599"/>
          </a:xfrm>
          <a:prstGeom prst="rect">
            <a:avLst/>
          </a:prstGeom>
        </p:spPr>
      </p:pic>
    </p:spTree>
    <p:extLst>
      <p:ext uri="{BB962C8B-B14F-4D97-AF65-F5344CB8AC3E}">
        <p14:creationId xmlns:p14="http://schemas.microsoft.com/office/powerpoint/2010/main" val="867003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Group</a:t>
            </a:r>
            <a:r>
              <a:rPr lang="tr-TR" dirty="0" smtClean="0"/>
              <a:t> </a:t>
            </a:r>
            <a:r>
              <a:rPr lang="tr-TR" dirty="0" err="1" smtClean="0"/>
              <a:t>By</a:t>
            </a:r>
            <a:endParaRPr lang="tr-TR" dirty="0"/>
          </a:p>
        </p:txBody>
      </p:sp>
      <p:sp>
        <p:nvSpPr>
          <p:cNvPr id="3" name="İçerik Yer Tutucusu 2"/>
          <p:cNvSpPr>
            <a:spLocks noGrp="1"/>
          </p:cNvSpPr>
          <p:nvPr>
            <p:ph idx="1"/>
          </p:nvPr>
        </p:nvSpPr>
        <p:spPr/>
        <p:txBody>
          <a:bodyPr/>
          <a:lstStyle/>
          <a:p>
            <a:pPr algn="just"/>
            <a:r>
              <a:rPr lang="tr-TR" dirty="0" smtClean="0"/>
              <a:t>Kümeleme </a:t>
            </a:r>
            <a:r>
              <a:rPr lang="tr-TR" dirty="0"/>
              <a:t>fonksiyonları genelde GROUP BY ifadesi ile birlikte kullanılır. </a:t>
            </a:r>
          </a:p>
          <a:p>
            <a:pPr algn="just"/>
            <a:r>
              <a:rPr lang="tr-TR" dirty="0" smtClean="0"/>
              <a:t>Adından </a:t>
            </a:r>
            <a:r>
              <a:rPr lang="tr-TR" dirty="0"/>
              <a:t>da anlaşılacağı üzere GROUP BY ifadesi gruplama yapar. </a:t>
            </a:r>
          </a:p>
          <a:p>
            <a:pPr algn="just"/>
            <a:r>
              <a:rPr lang="tr-TR" dirty="0" smtClean="0"/>
              <a:t>Yani </a:t>
            </a:r>
            <a:r>
              <a:rPr lang="tr-TR" dirty="0"/>
              <a:t>sonuç kümesini bir veya birden fazla kolona göre gruplar. </a:t>
            </a:r>
          </a:p>
          <a:p>
            <a:pPr algn="just"/>
            <a:endParaRPr lang="tr-TR" dirty="0" smtClean="0"/>
          </a:p>
          <a:p>
            <a:pPr algn="just"/>
            <a:endParaRPr lang="tr-TR" dirty="0"/>
          </a:p>
        </p:txBody>
      </p:sp>
      <p:sp>
        <p:nvSpPr>
          <p:cNvPr id="4" name="Rectangle 1"/>
          <p:cNvSpPr>
            <a:spLocks noChangeArrowheads="1"/>
          </p:cNvSpPr>
          <p:nvPr/>
        </p:nvSpPr>
        <p:spPr bwMode="auto">
          <a:xfrm>
            <a:off x="2690947" y="4886389"/>
            <a:ext cx="548640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smtClean="0">
                <a:ln>
                  <a:noFill/>
                </a:ln>
                <a:solidFill>
                  <a:srgbClr val="993333"/>
                </a:solidFill>
                <a:effectLst/>
                <a:latin typeface="Consolas" panose="020B0609020204030204" pitchFamily="49" charset="0"/>
              </a:rPr>
              <a:t>SELECT</a:t>
            </a:r>
            <a:r>
              <a:rPr kumimoji="0" lang="tr-TR" altLang="tr-TR" sz="1600" b="0" i="0" u="none" strike="noStrike" cap="none" normalizeH="0" baseline="0" dirty="0" smtClean="0">
                <a:ln>
                  <a:noFill/>
                </a:ln>
                <a:solidFill>
                  <a:srgbClr val="444444"/>
                </a:solidFill>
                <a:effectLst/>
                <a:latin typeface="Consolas" panose="020B0609020204030204" pitchFamily="49" charset="0"/>
              </a:rPr>
              <a:t> </a:t>
            </a:r>
            <a:r>
              <a:rPr kumimoji="0" lang="tr-TR" altLang="tr-TR" sz="1600" b="0" i="0" u="none" strike="noStrike" cap="none" normalizeH="0" baseline="0" dirty="0" err="1" smtClean="0">
                <a:ln>
                  <a:noFill/>
                </a:ln>
                <a:solidFill>
                  <a:srgbClr val="444444"/>
                </a:solidFill>
                <a:effectLst/>
                <a:latin typeface="Consolas" panose="020B0609020204030204" pitchFamily="49" charset="0"/>
              </a:rPr>
              <a:t>sutun</a:t>
            </a:r>
            <a:r>
              <a:rPr kumimoji="0" lang="tr-TR" altLang="tr-TR" sz="1600" b="0" i="0" u="none" strike="noStrike" cap="none" normalizeH="0" baseline="0" dirty="0" smtClean="0">
                <a:ln>
                  <a:noFill/>
                </a:ln>
                <a:solidFill>
                  <a:srgbClr val="444444"/>
                </a:solidFill>
                <a:effectLst/>
                <a:latin typeface="Consolas" panose="020B0609020204030204" pitchFamily="49" charset="0"/>
              </a:rPr>
              <a:t>(s) </a:t>
            </a:r>
            <a:r>
              <a:rPr kumimoji="0" lang="tr-TR" altLang="tr-TR" sz="1600" b="1" i="0" u="none" strike="noStrike" cap="none" normalizeH="0" baseline="0" dirty="0" smtClean="0">
                <a:ln>
                  <a:noFill/>
                </a:ln>
                <a:solidFill>
                  <a:srgbClr val="993333"/>
                </a:solidFill>
                <a:effectLst/>
                <a:latin typeface="Consolas" panose="020B0609020204030204" pitchFamily="49" charset="0"/>
              </a:rPr>
              <a:t>FROM</a:t>
            </a:r>
            <a:r>
              <a:rPr kumimoji="0" lang="tr-TR" altLang="tr-TR" sz="1600" b="0" i="0" u="none" strike="noStrike" cap="none" normalizeH="0" baseline="0" dirty="0" smtClean="0">
                <a:ln>
                  <a:noFill/>
                </a:ln>
                <a:solidFill>
                  <a:srgbClr val="444444"/>
                </a:solidFill>
                <a:effectLst/>
                <a:latin typeface="Consolas" panose="020B0609020204030204" pitchFamily="49" charset="0"/>
              </a:rPr>
              <a:t> </a:t>
            </a:r>
            <a:r>
              <a:rPr kumimoji="0" lang="tr-TR" altLang="tr-TR" sz="1600" b="0" i="0" u="none" strike="noStrike" cap="none" normalizeH="0" baseline="0" dirty="0" err="1" smtClean="0">
                <a:ln>
                  <a:noFill/>
                </a:ln>
                <a:solidFill>
                  <a:srgbClr val="FF0000"/>
                </a:solidFill>
                <a:effectLst/>
                <a:latin typeface="Consolas" panose="020B0609020204030204" pitchFamily="49" charset="0"/>
              </a:rPr>
              <a:t>tablo_adı</a:t>
            </a:r>
            <a:r>
              <a:rPr kumimoji="0" lang="tr-TR" altLang="tr-TR" sz="1600" b="0" i="0" u="none" strike="noStrike" cap="none" normalizeH="0" dirty="0" smtClean="0">
                <a:ln>
                  <a:noFill/>
                </a:ln>
                <a:solidFill>
                  <a:srgbClr val="FF0000"/>
                </a:solidFill>
                <a:effectLst/>
                <a:latin typeface="Consolas" panose="020B0609020204030204" pitchFamily="49" charset="0"/>
              </a:rPr>
              <a:t> </a:t>
            </a:r>
            <a:r>
              <a:rPr kumimoji="0" lang="tr-TR" altLang="tr-TR" sz="1600" b="1" i="0" u="none" strike="noStrike" cap="none" normalizeH="0" baseline="0" dirty="0" smtClean="0">
                <a:ln>
                  <a:noFill/>
                </a:ln>
                <a:solidFill>
                  <a:srgbClr val="993333"/>
                </a:solidFill>
                <a:effectLst/>
                <a:latin typeface="Consolas" panose="020B0609020204030204" pitchFamily="49" charset="0"/>
              </a:rPr>
              <a:t>GROUP</a:t>
            </a:r>
            <a:r>
              <a:rPr kumimoji="0" lang="tr-TR" altLang="tr-TR" sz="1600" b="0" i="0" u="none" strike="noStrike" cap="none" normalizeH="0" baseline="0" dirty="0" smtClean="0">
                <a:ln>
                  <a:noFill/>
                </a:ln>
                <a:solidFill>
                  <a:srgbClr val="444444"/>
                </a:solidFill>
                <a:effectLst/>
                <a:latin typeface="Consolas" panose="020B0609020204030204" pitchFamily="49" charset="0"/>
              </a:rPr>
              <a:t> </a:t>
            </a:r>
            <a:r>
              <a:rPr kumimoji="0" lang="tr-TR" altLang="tr-TR" sz="1600" b="1" i="0" u="none" strike="noStrike" cap="none" normalizeH="0" baseline="0" dirty="0" smtClean="0">
                <a:ln>
                  <a:noFill/>
                </a:ln>
                <a:solidFill>
                  <a:srgbClr val="993333"/>
                </a:solidFill>
                <a:effectLst/>
                <a:latin typeface="Consolas" panose="020B0609020204030204" pitchFamily="49" charset="0"/>
              </a:rPr>
              <a:t>BY</a:t>
            </a:r>
            <a:r>
              <a:rPr kumimoji="0" lang="tr-TR" altLang="tr-TR" sz="1600" b="0" i="0" u="none" strike="noStrike" cap="none" normalizeH="0" baseline="0" dirty="0" smtClean="0">
                <a:ln>
                  <a:noFill/>
                </a:ln>
                <a:solidFill>
                  <a:srgbClr val="444444"/>
                </a:solidFill>
                <a:effectLst/>
                <a:latin typeface="Consolas" panose="020B0609020204030204" pitchFamily="49" charset="0"/>
              </a:rPr>
              <a:t> </a:t>
            </a:r>
            <a:r>
              <a:rPr kumimoji="0" lang="tr-TR" altLang="tr-TR" sz="1600" b="0" i="0" u="none" strike="noStrike" cap="none" normalizeH="0" baseline="0" dirty="0" err="1" smtClean="0">
                <a:ln>
                  <a:noFill/>
                </a:ln>
                <a:solidFill>
                  <a:srgbClr val="444444"/>
                </a:solidFill>
                <a:effectLst/>
                <a:latin typeface="Consolas" panose="020B0609020204030204" pitchFamily="49" charset="0"/>
              </a:rPr>
              <a:t>sutun</a:t>
            </a:r>
            <a:r>
              <a:rPr kumimoji="0" lang="tr-TR" altLang="tr-TR" sz="1600" b="0" i="0" u="none" strike="noStrike" cap="none" normalizeH="0" baseline="0" dirty="0" smtClean="0">
                <a:ln>
                  <a:noFill/>
                </a:ln>
                <a:solidFill>
                  <a:srgbClr val="444444"/>
                </a:solidFill>
                <a:effectLst/>
                <a:latin typeface="Consolas" panose="020B0609020204030204" pitchFamily="49" charset="0"/>
              </a:rPr>
              <a:t>(s)</a:t>
            </a:r>
            <a:r>
              <a:rPr kumimoji="0" lang="tr-TR" altLang="tr-TR" sz="2400" b="0" i="0" u="none" strike="noStrike" cap="none" normalizeH="0" baseline="0" dirty="0" smtClean="0">
                <a:ln>
                  <a:noFill/>
                </a:ln>
                <a:solidFill>
                  <a:schemeClr val="tx1"/>
                </a:solidFill>
                <a:effectLst/>
              </a:rPr>
              <a:t> </a:t>
            </a:r>
            <a:endParaRPr kumimoji="0" lang="tr-TR" altLang="tr-TR"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653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Group</a:t>
            </a:r>
            <a:r>
              <a:rPr lang="tr-TR" dirty="0"/>
              <a:t> </a:t>
            </a:r>
            <a:r>
              <a:rPr lang="tr-TR" dirty="0" err="1"/>
              <a:t>By</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571635" y="2598130"/>
            <a:ext cx="4271807" cy="2509447"/>
          </a:xfrm>
          <a:prstGeom prst="rect">
            <a:avLst/>
          </a:prstGeom>
        </p:spPr>
      </p:pic>
      <p:pic>
        <p:nvPicPr>
          <p:cNvPr id="5" name="Resim 4"/>
          <p:cNvPicPr>
            <a:picLocks noChangeAspect="1"/>
          </p:cNvPicPr>
          <p:nvPr/>
        </p:nvPicPr>
        <p:blipFill>
          <a:blip r:embed="rId3"/>
          <a:stretch>
            <a:fillRect/>
          </a:stretch>
        </p:blipFill>
        <p:spPr>
          <a:xfrm>
            <a:off x="5126496" y="2598130"/>
            <a:ext cx="5167686" cy="2753332"/>
          </a:xfrm>
          <a:prstGeom prst="rect">
            <a:avLst/>
          </a:prstGeom>
        </p:spPr>
      </p:pic>
    </p:spTree>
    <p:extLst>
      <p:ext uri="{BB962C8B-B14F-4D97-AF65-F5344CB8AC3E}">
        <p14:creationId xmlns:p14="http://schemas.microsoft.com/office/powerpoint/2010/main" val="3595883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Group</a:t>
            </a:r>
            <a:r>
              <a:rPr lang="tr-TR" dirty="0"/>
              <a:t> </a:t>
            </a:r>
            <a:r>
              <a:rPr lang="tr-TR" dirty="0" err="1"/>
              <a:t>By</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077811" y="2219085"/>
            <a:ext cx="6399984" cy="4086737"/>
          </a:xfrm>
          <a:prstGeom prst="rect">
            <a:avLst/>
          </a:prstGeom>
        </p:spPr>
      </p:pic>
    </p:spTree>
    <p:extLst>
      <p:ext uri="{BB962C8B-B14F-4D97-AF65-F5344CB8AC3E}">
        <p14:creationId xmlns:p14="http://schemas.microsoft.com/office/powerpoint/2010/main" val="1333219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Group</a:t>
            </a:r>
            <a:r>
              <a:rPr lang="tr-TR" dirty="0"/>
              <a:t> </a:t>
            </a:r>
            <a:r>
              <a:rPr lang="tr-TR" dirty="0" err="1"/>
              <a:t>By</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652724" y="2101622"/>
            <a:ext cx="8782050" cy="4352925"/>
          </a:xfrm>
          <a:prstGeom prst="rect">
            <a:avLst/>
          </a:prstGeom>
        </p:spPr>
      </p:pic>
    </p:spTree>
    <p:extLst>
      <p:ext uri="{BB962C8B-B14F-4D97-AF65-F5344CB8AC3E}">
        <p14:creationId xmlns:p14="http://schemas.microsoft.com/office/powerpoint/2010/main" val="1322488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Having</a:t>
            </a:r>
            <a:endParaRPr lang="tr-TR" dirty="0"/>
          </a:p>
        </p:txBody>
      </p:sp>
      <p:sp>
        <p:nvSpPr>
          <p:cNvPr id="3" name="İçerik Yer Tutucusu 2"/>
          <p:cNvSpPr>
            <a:spLocks noGrp="1"/>
          </p:cNvSpPr>
          <p:nvPr>
            <p:ph idx="1"/>
          </p:nvPr>
        </p:nvSpPr>
        <p:spPr/>
        <p:txBody>
          <a:bodyPr/>
          <a:lstStyle/>
          <a:p>
            <a:pPr algn="just"/>
            <a:r>
              <a:rPr lang="tr-TR" dirty="0" smtClean="0"/>
              <a:t>Sadece </a:t>
            </a:r>
            <a:r>
              <a:rPr lang="tr-TR" dirty="0"/>
              <a:t>GROUP BY ifadesi ile birlikte kullanılan bir ifadedir. </a:t>
            </a:r>
          </a:p>
          <a:p>
            <a:pPr algn="just"/>
            <a:r>
              <a:rPr lang="tr-TR" dirty="0" smtClean="0"/>
              <a:t>Aslında </a:t>
            </a:r>
            <a:r>
              <a:rPr lang="tr-TR" dirty="0"/>
              <a:t>HAVING ifadesinin işlevi WHERE ifadesininkine çok benziyor. </a:t>
            </a:r>
          </a:p>
          <a:p>
            <a:pPr algn="just"/>
            <a:r>
              <a:rPr lang="tr-TR" dirty="0" smtClean="0"/>
              <a:t>Ancak </a:t>
            </a:r>
            <a:r>
              <a:rPr lang="tr-TR" dirty="0"/>
              <a:t>kümeleme fonksiyonları ile WHERE ifadesi birlikte kullanılamadığından HAVING ifadesine ihtiyaç duyulmuştur.</a:t>
            </a:r>
          </a:p>
          <a:p>
            <a:pPr algn="just"/>
            <a:endParaRPr lang="tr-TR" dirty="0"/>
          </a:p>
        </p:txBody>
      </p:sp>
    </p:spTree>
    <p:extLst>
      <p:ext uri="{BB962C8B-B14F-4D97-AF65-F5344CB8AC3E}">
        <p14:creationId xmlns:p14="http://schemas.microsoft.com/office/powerpoint/2010/main" val="53673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Having</a:t>
            </a:r>
            <a:endParaRPr lang="tr-TR" dirty="0"/>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3301229" y="2084886"/>
            <a:ext cx="4962525" cy="4438650"/>
          </a:xfrm>
          <a:prstGeom prst="rect">
            <a:avLst/>
          </a:prstGeom>
        </p:spPr>
      </p:pic>
    </p:spTree>
    <p:extLst>
      <p:ext uri="{BB962C8B-B14F-4D97-AF65-F5344CB8AC3E}">
        <p14:creationId xmlns:p14="http://schemas.microsoft.com/office/powerpoint/2010/main" val="1344526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Having</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354580" y="2336873"/>
            <a:ext cx="6934200" cy="3790950"/>
          </a:xfrm>
          <a:prstGeom prst="rect">
            <a:avLst/>
          </a:prstGeom>
        </p:spPr>
      </p:pic>
    </p:spTree>
    <p:extLst>
      <p:ext uri="{BB962C8B-B14F-4D97-AF65-F5344CB8AC3E}">
        <p14:creationId xmlns:p14="http://schemas.microsoft.com/office/powerpoint/2010/main" val="1239864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Görünüm (</a:t>
            </a:r>
            <a:r>
              <a:rPr lang="tr-TR" dirty="0" err="1" smtClean="0"/>
              <a:t>View</a:t>
            </a:r>
            <a:r>
              <a:rPr lang="tr-TR" dirty="0" smtClean="0"/>
              <a:t>)</a:t>
            </a:r>
            <a:endParaRPr lang="tr-TR" dirty="0"/>
          </a:p>
        </p:txBody>
      </p:sp>
      <p:sp>
        <p:nvSpPr>
          <p:cNvPr id="3" name="İçerik Yer Tutucusu 2"/>
          <p:cNvSpPr>
            <a:spLocks noGrp="1"/>
          </p:cNvSpPr>
          <p:nvPr>
            <p:ph idx="1"/>
          </p:nvPr>
        </p:nvSpPr>
        <p:spPr/>
        <p:txBody>
          <a:bodyPr>
            <a:normAutofit lnSpcReduction="10000"/>
          </a:bodyPr>
          <a:lstStyle/>
          <a:p>
            <a:pPr algn="just"/>
            <a:r>
              <a:rPr lang="tr-TR" dirty="0" err="1" smtClean="0"/>
              <a:t>View</a:t>
            </a:r>
            <a:r>
              <a:rPr lang="tr-TR" dirty="0" smtClean="0"/>
              <a:t> gerçekte olmayan Select ifadeleri ile oluşturulmuş sanal tablolardır.  Bir veri tabanı içerisinde bir isimle kaydedilmiş </a:t>
            </a:r>
            <a:r>
              <a:rPr lang="tr-TR" dirty="0" err="1" smtClean="0"/>
              <a:t>select</a:t>
            </a:r>
            <a:r>
              <a:rPr lang="tr-TR" dirty="0" smtClean="0"/>
              <a:t> ifadesidir. Hazırlanan bir </a:t>
            </a:r>
            <a:r>
              <a:rPr lang="tr-TR" dirty="0" err="1" smtClean="0"/>
              <a:t>sql</a:t>
            </a:r>
            <a:r>
              <a:rPr lang="tr-TR" dirty="0" smtClean="0"/>
              <a:t> ifadesine daha sonra ihtiyaç duyulduğunda kullanabilmek için tekrar tekrar kullanılabilmesini sağlar. </a:t>
            </a:r>
          </a:p>
          <a:p>
            <a:pPr algn="just"/>
            <a:endParaRPr lang="tr-TR" dirty="0"/>
          </a:p>
          <a:p>
            <a:pPr algn="just"/>
            <a:r>
              <a:rPr lang="tr-TR" dirty="0" smtClean="0"/>
              <a:t>Görünümler bir veya daha fazla tablodaki satırların ve sütunların bir alt kümesinin oluşturulmasını sağlar. Ayrıca kullanıcının erişebileceği veriler üzerinde güvenlik mekanizması oluşturulmuş olur.</a:t>
            </a:r>
            <a:endParaRPr lang="tr-TR" dirty="0"/>
          </a:p>
        </p:txBody>
      </p:sp>
    </p:spTree>
    <p:extLst>
      <p:ext uri="{BB962C8B-B14F-4D97-AF65-F5344CB8AC3E}">
        <p14:creationId xmlns:p14="http://schemas.microsoft.com/office/powerpoint/2010/main" val="211469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Cross </a:t>
            </a:r>
            <a:r>
              <a:rPr lang="tr-TR" dirty="0" err="1"/>
              <a:t>Join</a:t>
            </a:r>
            <a:endParaRPr lang="tr-TR" dirty="0"/>
          </a:p>
        </p:txBody>
      </p:sp>
      <p:sp>
        <p:nvSpPr>
          <p:cNvPr id="3" name="İçerik Yer Tutucusu 2"/>
          <p:cNvSpPr>
            <a:spLocks noGrp="1"/>
          </p:cNvSpPr>
          <p:nvPr>
            <p:ph idx="1"/>
          </p:nvPr>
        </p:nvSpPr>
        <p:spPr/>
        <p:txBody>
          <a:bodyPr/>
          <a:lstStyle/>
          <a:p>
            <a:pPr algn="just"/>
            <a:r>
              <a:rPr lang="tr-TR" dirty="0" smtClean="0"/>
              <a:t>CROSS </a:t>
            </a:r>
            <a:r>
              <a:rPr lang="tr-TR" dirty="0"/>
              <a:t>JOIN tablolar arasında yapılan birleştirme işleminde seçilen alanlar arasındaki tüm kombinasyonları sonuç tablosu olarak vermeyi sağlar. </a:t>
            </a:r>
            <a:r>
              <a:rPr lang="tr-TR" dirty="0" err="1"/>
              <a:t>Veritabanlarında</a:t>
            </a:r>
            <a:r>
              <a:rPr lang="tr-TR" dirty="0"/>
              <a:t> fazla kullanılmayan bir yöntem olan CROSS </a:t>
            </a:r>
            <a:r>
              <a:rPr lang="tr-TR" dirty="0" err="1"/>
              <a:t>JOIN'in</a:t>
            </a:r>
            <a:r>
              <a:rPr lang="tr-TR" dirty="0"/>
              <a:t> oluşturduğu sonuç tablosunda satır sayısı, alanların </a:t>
            </a:r>
            <a:r>
              <a:rPr lang="tr-TR" dirty="0" err="1"/>
              <a:t>kartezyen</a:t>
            </a:r>
            <a:r>
              <a:rPr lang="tr-TR" dirty="0"/>
              <a:t> çarpım sayısı kadardır. Örneğin; ilk alanda 4, ikinci alanda 3 satır varsa 3*4=12 tane satır oluşacaktır.</a:t>
            </a:r>
          </a:p>
        </p:txBody>
      </p:sp>
    </p:spTree>
    <p:extLst>
      <p:ext uri="{BB962C8B-B14F-4D97-AF65-F5344CB8AC3E}">
        <p14:creationId xmlns:p14="http://schemas.microsoft.com/office/powerpoint/2010/main" val="4163796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p:txBody>
          <a:bodyPr/>
          <a:lstStyle/>
          <a:p>
            <a:pPr algn="just"/>
            <a:r>
              <a:rPr lang="tr-TR" dirty="0" smtClean="0"/>
              <a:t>Bir tablo içerisindeki bulunan her türlü veriye her kullanıcının erişmesini engellemek için kullanılır. Kullanıcının ihtiyacına göre görünümler belirlenir ve böylece güvenlik sağlanmış olur. </a:t>
            </a:r>
          </a:p>
          <a:p>
            <a:pPr algn="just"/>
            <a:endParaRPr lang="tr-TR" dirty="0"/>
          </a:p>
          <a:p>
            <a:pPr algn="just"/>
            <a:r>
              <a:rPr lang="tr-TR" dirty="0" smtClean="0"/>
              <a:t>Örneğin Personel tablosunda bulunan maaş bilgisinin herkes tarafından görünmesi istenmediğinden diğer alanları sorgulayan bir </a:t>
            </a:r>
            <a:r>
              <a:rPr lang="tr-TR" dirty="0" err="1" smtClean="0"/>
              <a:t>view</a:t>
            </a:r>
            <a:r>
              <a:rPr lang="tr-TR" dirty="0" smtClean="0"/>
              <a:t> oluşturulabilir. </a:t>
            </a:r>
          </a:p>
          <a:p>
            <a:pPr algn="just"/>
            <a:endParaRPr lang="tr-TR" dirty="0"/>
          </a:p>
        </p:txBody>
      </p:sp>
    </p:spTree>
    <p:extLst>
      <p:ext uri="{BB962C8B-B14F-4D97-AF65-F5344CB8AC3E}">
        <p14:creationId xmlns:p14="http://schemas.microsoft.com/office/powerpoint/2010/main" val="3084267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p:txBody>
          <a:bodyPr/>
          <a:lstStyle/>
          <a:p>
            <a:pPr algn="just"/>
            <a:r>
              <a:rPr lang="tr-TR" dirty="0" smtClean="0"/>
              <a:t>Oluşturmak için;</a:t>
            </a:r>
          </a:p>
          <a:p>
            <a:pPr lvl="1" algn="just"/>
            <a:r>
              <a:rPr lang="tr-TR" dirty="0" err="1" smtClean="0"/>
              <a:t>View</a:t>
            </a:r>
            <a:r>
              <a:rPr lang="tr-TR" dirty="0" smtClean="0"/>
              <a:t> ismi aynı veri tabanındaki tablo veya </a:t>
            </a:r>
            <a:r>
              <a:rPr lang="tr-TR" dirty="0" err="1" smtClean="0"/>
              <a:t>viewlerden</a:t>
            </a:r>
            <a:r>
              <a:rPr lang="tr-TR" dirty="0" smtClean="0"/>
              <a:t> farklı olmalıdır. </a:t>
            </a:r>
          </a:p>
          <a:p>
            <a:pPr lvl="1" algn="just"/>
            <a:r>
              <a:rPr lang="tr-TR" smtClean="0"/>
              <a:t>View</a:t>
            </a:r>
            <a:r>
              <a:rPr lang="tr-TR" dirty="0" smtClean="0"/>
              <a:t> içerisinde bir sütun bir hesaplama sonucunu yada fonksiyonu sonucunu gösterebilir. İsim tanımlaması yapılmalıdır.</a:t>
            </a:r>
          </a:p>
          <a:p>
            <a:pPr lvl="1" algn="just"/>
            <a:r>
              <a:rPr lang="tr-TR" dirty="0" smtClean="0"/>
              <a:t>Bir </a:t>
            </a:r>
            <a:r>
              <a:rPr lang="tr-TR" dirty="0" err="1" smtClean="0"/>
              <a:t>view</a:t>
            </a:r>
            <a:r>
              <a:rPr lang="tr-TR" dirty="0" smtClean="0"/>
              <a:t> içerisindeki sütunun veri tipi kaynağındaki veri tipiyle aynı olmalıdır.</a:t>
            </a:r>
          </a:p>
          <a:p>
            <a:pPr lvl="1" algn="just"/>
            <a:r>
              <a:rPr lang="tr-TR" dirty="0" smtClean="0"/>
              <a:t>Var olan </a:t>
            </a:r>
            <a:r>
              <a:rPr lang="tr-TR" dirty="0" err="1" smtClean="0"/>
              <a:t>viewler</a:t>
            </a:r>
            <a:r>
              <a:rPr lang="tr-TR" dirty="0" smtClean="0"/>
              <a:t> üzerinden yeni </a:t>
            </a:r>
            <a:r>
              <a:rPr lang="tr-TR" dirty="0" err="1" smtClean="0"/>
              <a:t>viewler</a:t>
            </a:r>
            <a:r>
              <a:rPr lang="tr-TR" dirty="0" smtClean="0"/>
              <a:t> oluşturulabilir.</a:t>
            </a:r>
          </a:p>
          <a:p>
            <a:pPr lvl="1" algn="just"/>
            <a:r>
              <a:rPr lang="tr-TR" dirty="0" err="1" smtClean="0"/>
              <a:t>Viewler</a:t>
            </a:r>
            <a:r>
              <a:rPr lang="tr-TR" dirty="0" smtClean="0"/>
              <a:t> için birincil, yabancı anahtar tanımlanabilir.</a:t>
            </a:r>
            <a:endParaRPr lang="tr-TR" dirty="0"/>
          </a:p>
        </p:txBody>
      </p:sp>
    </p:spTree>
    <p:extLst>
      <p:ext uri="{BB962C8B-B14F-4D97-AF65-F5344CB8AC3E}">
        <p14:creationId xmlns:p14="http://schemas.microsoft.com/office/powerpoint/2010/main" val="2413225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a:xfrm>
            <a:off x="222070" y="2336873"/>
            <a:ext cx="11390810" cy="3599316"/>
          </a:xfrm>
        </p:spPr>
        <p:txBody>
          <a:bodyPr/>
          <a:lstStyle/>
          <a:p>
            <a:pPr marL="0" indent="0" algn="just">
              <a:buNone/>
            </a:pPr>
            <a:r>
              <a:rPr lang="tr-TR" dirty="0" smtClean="0"/>
              <a:t>     Create View </a:t>
            </a:r>
            <a:r>
              <a:rPr lang="tr-TR" dirty="0" smtClean="0">
                <a:solidFill>
                  <a:srgbClr val="FF0000"/>
                </a:solidFill>
              </a:rPr>
              <a:t>view_adı</a:t>
            </a:r>
            <a:r>
              <a:rPr lang="tr-TR" dirty="0" smtClean="0"/>
              <a:t> (sütun_isimleri) </a:t>
            </a:r>
            <a:r>
              <a:rPr lang="tr-TR" dirty="0" smtClean="0">
                <a:solidFill>
                  <a:srgbClr val="FF0000"/>
                </a:solidFill>
              </a:rPr>
              <a:t>as</a:t>
            </a:r>
            <a:r>
              <a:rPr lang="tr-TR" dirty="0" smtClean="0"/>
              <a:t> Select_ifadesi</a:t>
            </a:r>
          </a:p>
          <a:p>
            <a:pPr marL="0" indent="0" algn="just">
              <a:buNone/>
            </a:pPr>
            <a:endParaRPr lang="tr-TR" dirty="0" smtClean="0"/>
          </a:p>
          <a:p>
            <a:pPr lvl="1" algn="just"/>
            <a:r>
              <a:rPr lang="tr-TR" sz="2400" dirty="0" err="1" smtClean="0"/>
              <a:t>Create</a:t>
            </a:r>
            <a:r>
              <a:rPr lang="tr-TR" sz="2400" dirty="0" smtClean="0"/>
              <a:t> </a:t>
            </a:r>
            <a:r>
              <a:rPr lang="tr-TR" sz="2400" dirty="0" err="1" smtClean="0"/>
              <a:t>view</a:t>
            </a:r>
            <a:r>
              <a:rPr lang="tr-TR" sz="2400" dirty="0" smtClean="0"/>
              <a:t> pers(</a:t>
            </a:r>
            <a:r>
              <a:rPr lang="tr-TR" sz="2400" dirty="0" err="1" smtClean="0"/>
              <a:t>adi,soyadi,gorevi</a:t>
            </a:r>
            <a:r>
              <a:rPr lang="tr-TR" sz="2400" dirty="0" smtClean="0"/>
              <a:t>) as Select </a:t>
            </a:r>
            <a:r>
              <a:rPr lang="tr-TR" sz="2400" dirty="0" err="1" smtClean="0"/>
              <a:t>ad,soyad,görev</a:t>
            </a:r>
            <a:r>
              <a:rPr lang="tr-TR" sz="2400" dirty="0" smtClean="0"/>
              <a:t> </a:t>
            </a:r>
            <a:r>
              <a:rPr lang="tr-TR" sz="2400" dirty="0" err="1" smtClean="0"/>
              <a:t>from</a:t>
            </a:r>
            <a:r>
              <a:rPr lang="tr-TR" sz="2400" dirty="0" smtClean="0"/>
              <a:t> personel</a:t>
            </a:r>
          </a:p>
          <a:p>
            <a:pPr lvl="2" algn="just"/>
            <a:r>
              <a:rPr lang="tr-TR" sz="2000" dirty="0" smtClean="0"/>
              <a:t>Sütun isimleri tablodan farklı</a:t>
            </a:r>
            <a:endParaRPr lang="en-US" sz="2000" dirty="0" smtClean="0"/>
          </a:p>
          <a:p>
            <a:pPr lvl="2" algn="just"/>
            <a:endParaRPr lang="tr-TR" sz="2000" dirty="0" smtClean="0"/>
          </a:p>
          <a:p>
            <a:pPr lvl="1" algn="just"/>
            <a:r>
              <a:rPr lang="tr-TR" sz="2400" dirty="0" err="1" smtClean="0"/>
              <a:t>Create</a:t>
            </a:r>
            <a:r>
              <a:rPr lang="tr-TR" sz="2400" dirty="0" smtClean="0"/>
              <a:t> </a:t>
            </a:r>
            <a:r>
              <a:rPr lang="tr-TR" sz="2400" dirty="0" err="1"/>
              <a:t>view</a:t>
            </a:r>
            <a:r>
              <a:rPr lang="tr-TR" sz="2400" dirty="0"/>
              <a:t> </a:t>
            </a:r>
            <a:r>
              <a:rPr lang="tr-TR" sz="2400" dirty="0" smtClean="0"/>
              <a:t>pers </a:t>
            </a:r>
            <a:r>
              <a:rPr lang="tr-TR" sz="2400" dirty="0"/>
              <a:t>as Select </a:t>
            </a:r>
            <a:r>
              <a:rPr lang="tr-TR" sz="2400" dirty="0" smtClean="0"/>
              <a:t>* personel</a:t>
            </a:r>
          </a:p>
          <a:p>
            <a:pPr lvl="2" algn="just"/>
            <a:r>
              <a:rPr lang="tr-TR" sz="2200" dirty="0"/>
              <a:t>Sütun isimleri tablodan </a:t>
            </a:r>
            <a:r>
              <a:rPr lang="tr-TR" sz="2200" dirty="0" smtClean="0"/>
              <a:t>aynı</a:t>
            </a:r>
            <a:endParaRPr lang="tr-TR" sz="2200" dirty="0"/>
          </a:p>
          <a:p>
            <a:pPr lvl="1" algn="just"/>
            <a:endParaRPr lang="tr-TR" sz="2400" dirty="0"/>
          </a:p>
          <a:p>
            <a:pPr lvl="1" algn="just"/>
            <a:endParaRPr lang="tr-TR" dirty="0"/>
          </a:p>
          <a:p>
            <a:pPr lvl="1" algn="just"/>
            <a:endParaRPr lang="tr-TR" dirty="0" smtClean="0"/>
          </a:p>
        </p:txBody>
      </p:sp>
    </p:spTree>
    <p:extLst>
      <p:ext uri="{BB962C8B-B14F-4D97-AF65-F5344CB8AC3E}">
        <p14:creationId xmlns:p14="http://schemas.microsoft.com/office/powerpoint/2010/main" val="3839572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836023" y="2336873"/>
            <a:ext cx="5791200" cy="3467100"/>
          </a:xfrm>
          <a:prstGeom prst="rect">
            <a:avLst/>
          </a:prstGeom>
        </p:spPr>
      </p:pic>
      <p:pic>
        <p:nvPicPr>
          <p:cNvPr id="5" name="Resim 4"/>
          <p:cNvPicPr>
            <a:picLocks noChangeAspect="1"/>
          </p:cNvPicPr>
          <p:nvPr/>
        </p:nvPicPr>
        <p:blipFill>
          <a:blip r:embed="rId3"/>
          <a:stretch>
            <a:fillRect/>
          </a:stretch>
        </p:blipFill>
        <p:spPr>
          <a:xfrm>
            <a:off x="7103887" y="2336873"/>
            <a:ext cx="3476625" cy="4032205"/>
          </a:xfrm>
          <a:prstGeom prst="rect">
            <a:avLst/>
          </a:prstGeom>
        </p:spPr>
      </p:pic>
    </p:spTree>
    <p:extLst>
      <p:ext uri="{BB962C8B-B14F-4D97-AF65-F5344CB8AC3E}">
        <p14:creationId xmlns:p14="http://schemas.microsoft.com/office/powerpoint/2010/main" val="357380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pic>
        <p:nvPicPr>
          <p:cNvPr id="5" name="İçerik Yer Tutucusu 4"/>
          <p:cNvPicPr>
            <a:picLocks noGrp="1" noChangeAspect="1"/>
          </p:cNvPicPr>
          <p:nvPr>
            <p:ph idx="1"/>
          </p:nvPr>
        </p:nvPicPr>
        <p:blipFill>
          <a:blip r:embed="rId2"/>
          <a:stretch>
            <a:fillRect/>
          </a:stretch>
        </p:blipFill>
        <p:spPr>
          <a:xfrm>
            <a:off x="7949158" y="2136259"/>
            <a:ext cx="3228886" cy="3598863"/>
          </a:xfrm>
          <a:prstGeom prst="rect">
            <a:avLst/>
          </a:prstGeom>
        </p:spPr>
      </p:pic>
      <p:pic>
        <p:nvPicPr>
          <p:cNvPr id="4" name="Resim 3"/>
          <p:cNvPicPr>
            <a:picLocks noChangeAspect="1"/>
          </p:cNvPicPr>
          <p:nvPr/>
        </p:nvPicPr>
        <p:blipFill>
          <a:blip r:embed="rId3"/>
          <a:stretch>
            <a:fillRect/>
          </a:stretch>
        </p:blipFill>
        <p:spPr>
          <a:xfrm>
            <a:off x="484378" y="2144197"/>
            <a:ext cx="7296150" cy="3590925"/>
          </a:xfrm>
          <a:prstGeom prst="rect">
            <a:avLst/>
          </a:prstGeom>
        </p:spPr>
      </p:pic>
    </p:spTree>
    <p:extLst>
      <p:ext uri="{BB962C8B-B14F-4D97-AF65-F5344CB8AC3E}">
        <p14:creationId xmlns:p14="http://schemas.microsoft.com/office/powerpoint/2010/main" val="2082943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680321" y="2336873"/>
            <a:ext cx="6591300" cy="3505200"/>
          </a:xfrm>
          <a:prstGeom prst="rect">
            <a:avLst/>
          </a:prstGeom>
        </p:spPr>
      </p:pic>
      <p:pic>
        <p:nvPicPr>
          <p:cNvPr id="5" name="Resim 4"/>
          <p:cNvPicPr>
            <a:picLocks noChangeAspect="1"/>
          </p:cNvPicPr>
          <p:nvPr/>
        </p:nvPicPr>
        <p:blipFill>
          <a:blip r:embed="rId3"/>
          <a:stretch>
            <a:fillRect/>
          </a:stretch>
        </p:blipFill>
        <p:spPr>
          <a:xfrm>
            <a:off x="7470185" y="2336873"/>
            <a:ext cx="3495675" cy="3771900"/>
          </a:xfrm>
          <a:prstGeom prst="rect">
            <a:avLst/>
          </a:prstGeom>
        </p:spPr>
      </p:pic>
    </p:spTree>
    <p:extLst>
      <p:ext uri="{BB962C8B-B14F-4D97-AF65-F5344CB8AC3E}">
        <p14:creationId xmlns:p14="http://schemas.microsoft.com/office/powerpoint/2010/main" val="1871882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a:xfrm>
            <a:off x="300447" y="2336873"/>
            <a:ext cx="11795760" cy="3599316"/>
          </a:xfrm>
        </p:spPr>
        <p:txBody>
          <a:bodyPr/>
          <a:lstStyle/>
          <a:p>
            <a:pPr marL="0" indent="0">
              <a:buNone/>
            </a:pPr>
            <a:r>
              <a:rPr lang="tr-TR" dirty="0" err="1" smtClean="0"/>
              <a:t>Create</a:t>
            </a:r>
            <a:r>
              <a:rPr lang="tr-TR" dirty="0" smtClean="0"/>
              <a:t> </a:t>
            </a:r>
            <a:r>
              <a:rPr lang="tr-TR" dirty="0" err="1" smtClean="0"/>
              <a:t>view</a:t>
            </a:r>
            <a:r>
              <a:rPr lang="tr-TR" dirty="0" smtClean="0"/>
              <a:t> Prim (</a:t>
            </a:r>
            <a:r>
              <a:rPr lang="tr-TR" dirty="0" err="1" smtClean="0"/>
              <a:t>ad,soyad,prim</a:t>
            </a:r>
            <a:r>
              <a:rPr lang="tr-TR" dirty="0" smtClean="0"/>
              <a:t>)</a:t>
            </a:r>
          </a:p>
          <a:p>
            <a:pPr marL="0" indent="0">
              <a:buNone/>
            </a:pPr>
            <a:r>
              <a:rPr lang="tr-TR" dirty="0" smtClean="0"/>
              <a:t>As  </a:t>
            </a:r>
            <a:r>
              <a:rPr lang="tr-TR" dirty="0" err="1" smtClean="0"/>
              <a:t>select</a:t>
            </a:r>
            <a:r>
              <a:rPr lang="tr-TR" dirty="0" smtClean="0"/>
              <a:t> </a:t>
            </a:r>
            <a:r>
              <a:rPr lang="tr-TR" dirty="0" err="1" smtClean="0"/>
              <a:t>personel.ad</a:t>
            </a:r>
            <a:r>
              <a:rPr lang="tr-TR" dirty="0" smtClean="0"/>
              <a:t>, </a:t>
            </a:r>
            <a:r>
              <a:rPr lang="tr-TR" dirty="0" err="1" smtClean="0"/>
              <a:t>personel.soyad</a:t>
            </a:r>
            <a:r>
              <a:rPr lang="tr-TR" dirty="0" smtClean="0"/>
              <a:t>, (</a:t>
            </a:r>
            <a:r>
              <a:rPr lang="tr-TR" dirty="0" err="1" smtClean="0"/>
              <a:t>personel.prim</a:t>
            </a:r>
            <a:r>
              <a:rPr lang="tr-TR" dirty="0" smtClean="0"/>
              <a:t>*</a:t>
            </a:r>
            <a:r>
              <a:rPr lang="tr-TR" dirty="0" err="1" smtClean="0"/>
              <a:t>satis.fiyat</a:t>
            </a:r>
            <a:r>
              <a:rPr lang="tr-TR" dirty="0" smtClean="0"/>
              <a:t>/100)*</a:t>
            </a:r>
            <a:r>
              <a:rPr lang="tr-TR" dirty="0" err="1" smtClean="0"/>
              <a:t>satis.miktar</a:t>
            </a:r>
            <a:r>
              <a:rPr lang="tr-TR" dirty="0" smtClean="0"/>
              <a:t> </a:t>
            </a:r>
          </a:p>
          <a:p>
            <a:pPr marL="0" indent="0">
              <a:buNone/>
            </a:pPr>
            <a:r>
              <a:rPr lang="tr-TR" dirty="0" err="1" smtClean="0"/>
              <a:t>From</a:t>
            </a:r>
            <a:r>
              <a:rPr lang="tr-TR" dirty="0" smtClean="0"/>
              <a:t> </a:t>
            </a:r>
            <a:r>
              <a:rPr lang="tr-TR" dirty="0" err="1" smtClean="0"/>
              <a:t>personel,satis</a:t>
            </a:r>
            <a:r>
              <a:rPr lang="tr-TR" dirty="0" smtClean="0"/>
              <a:t> </a:t>
            </a:r>
          </a:p>
          <a:p>
            <a:pPr marL="0" indent="0">
              <a:buNone/>
            </a:pPr>
            <a:r>
              <a:rPr lang="tr-TR" dirty="0" err="1" smtClean="0"/>
              <a:t>Where</a:t>
            </a:r>
            <a:r>
              <a:rPr lang="tr-TR" dirty="0" smtClean="0"/>
              <a:t> </a:t>
            </a:r>
            <a:r>
              <a:rPr lang="tr-TR" dirty="0" err="1" smtClean="0"/>
              <a:t>personel.per_id</a:t>
            </a:r>
            <a:r>
              <a:rPr lang="tr-TR" dirty="0" smtClean="0"/>
              <a:t>=</a:t>
            </a:r>
            <a:r>
              <a:rPr lang="tr-TR" dirty="0" err="1" smtClean="0"/>
              <a:t>satis.per_id</a:t>
            </a:r>
            <a:endParaRPr lang="tr-TR" dirty="0" smtClean="0"/>
          </a:p>
        </p:txBody>
      </p:sp>
    </p:spTree>
    <p:extLst>
      <p:ext uri="{BB962C8B-B14F-4D97-AF65-F5344CB8AC3E}">
        <p14:creationId xmlns:p14="http://schemas.microsoft.com/office/powerpoint/2010/main" val="1519260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680321" y="2336873"/>
            <a:ext cx="6867525" cy="3629025"/>
          </a:xfrm>
          <a:prstGeom prst="rect">
            <a:avLst/>
          </a:prstGeom>
        </p:spPr>
      </p:pic>
      <p:pic>
        <p:nvPicPr>
          <p:cNvPr id="5" name="Resim 4"/>
          <p:cNvPicPr>
            <a:picLocks noChangeAspect="1"/>
          </p:cNvPicPr>
          <p:nvPr/>
        </p:nvPicPr>
        <p:blipFill>
          <a:blip r:embed="rId3"/>
          <a:stretch>
            <a:fillRect/>
          </a:stretch>
        </p:blipFill>
        <p:spPr>
          <a:xfrm>
            <a:off x="8186193" y="2336873"/>
            <a:ext cx="2638425" cy="4143375"/>
          </a:xfrm>
          <a:prstGeom prst="rect">
            <a:avLst/>
          </a:prstGeom>
        </p:spPr>
      </p:pic>
    </p:spTree>
    <p:extLst>
      <p:ext uri="{BB962C8B-B14F-4D97-AF65-F5344CB8AC3E}">
        <p14:creationId xmlns:p14="http://schemas.microsoft.com/office/powerpoint/2010/main" val="502181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p:txBody>
          <a:bodyPr>
            <a:normAutofit fontScale="92500" lnSpcReduction="10000"/>
          </a:bodyPr>
          <a:lstStyle/>
          <a:p>
            <a:r>
              <a:rPr lang="tr-TR" dirty="0" err="1" smtClean="0"/>
              <a:t>View</a:t>
            </a:r>
            <a:r>
              <a:rPr lang="tr-TR" dirty="0" smtClean="0"/>
              <a:t> için yazılan </a:t>
            </a:r>
            <a:r>
              <a:rPr lang="tr-TR" dirty="0" err="1" smtClean="0"/>
              <a:t>select</a:t>
            </a:r>
            <a:r>
              <a:rPr lang="tr-TR" dirty="0" smtClean="0"/>
              <a:t> cümlesi fonksiyon kullanıyor ise sütun isimleri belirtilmelidir.</a:t>
            </a:r>
          </a:p>
          <a:p>
            <a:endParaRPr lang="tr-TR" dirty="0"/>
          </a:p>
          <a:p>
            <a:pPr marL="0" indent="0">
              <a:buNone/>
            </a:pPr>
            <a:r>
              <a:rPr lang="tr-TR" dirty="0" err="1" smtClean="0"/>
              <a:t>Create</a:t>
            </a:r>
            <a:r>
              <a:rPr lang="tr-TR" dirty="0" smtClean="0"/>
              <a:t> </a:t>
            </a:r>
            <a:r>
              <a:rPr lang="tr-TR" dirty="0" err="1" smtClean="0"/>
              <a:t>View</a:t>
            </a:r>
            <a:r>
              <a:rPr lang="tr-TR" dirty="0" smtClean="0"/>
              <a:t> kitaplar (tur, miktar)</a:t>
            </a:r>
          </a:p>
          <a:p>
            <a:pPr marL="0" indent="0">
              <a:buNone/>
            </a:pPr>
            <a:r>
              <a:rPr lang="tr-TR" dirty="0" smtClean="0"/>
              <a:t>As Select tur, </a:t>
            </a:r>
            <a:r>
              <a:rPr lang="tr-TR" dirty="0" err="1" smtClean="0"/>
              <a:t>count</a:t>
            </a:r>
            <a:r>
              <a:rPr lang="tr-TR" dirty="0" smtClean="0"/>
              <a:t>(ad) </a:t>
            </a:r>
            <a:r>
              <a:rPr lang="tr-TR" dirty="0" err="1" smtClean="0"/>
              <a:t>from</a:t>
            </a:r>
            <a:r>
              <a:rPr lang="tr-TR" dirty="0" smtClean="0"/>
              <a:t> kitaplar </a:t>
            </a:r>
            <a:r>
              <a:rPr lang="tr-TR" dirty="0" err="1" smtClean="0"/>
              <a:t>group</a:t>
            </a:r>
            <a:r>
              <a:rPr lang="tr-TR" dirty="0" smtClean="0"/>
              <a:t> </a:t>
            </a:r>
            <a:r>
              <a:rPr lang="tr-TR" dirty="0" err="1" smtClean="0"/>
              <a:t>by</a:t>
            </a:r>
            <a:r>
              <a:rPr lang="tr-TR" dirty="0" smtClean="0"/>
              <a:t> tur</a:t>
            </a:r>
            <a:endParaRPr lang="tr-TR" dirty="0"/>
          </a:p>
          <a:p>
            <a:pPr marL="0" indent="0">
              <a:buNone/>
            </a:pPr>
            <a:endParaRPr lang="tr-TR" dirty="0" smtClean="0"/>
          </a:p>
          <a:p>
            <a:pPr marL="0" indent="0">
              <a:buNone/>
            </a:pPr>
            <a:r>
              <a:rPr lang="tr-TR" dirty="0" err="1" smtClean="0"/>
              <a:t>Create</a:t>
            </a:r>
            <a:r>
              <a:rPr lang="tr-TR" dirty="0" smtClean="0"/>
              <a:t> </a:t>
            </a:r>
            <a:r>
              <a:rPr lang="tr-TR" dirty="0" err="1" smtClean="0"/>
              <a:t>view</a:t>
            </a:r>
            <a:r>
              <a:rPr lang="tr-TR" dirty="0" smtClean="0"/>
              <a:t> </a:t>
            </a:r>
            <a:r>
              <a:rPr lang="tr-TR" dirty="0" err="1" smtClean="0"/>
              <a:t>ogr_bolum</a:t>
            </a:r>
            <a:r>
              <a:rPr lang="tr-TR" dirty="0" smtClean="0"/>
              <a:t>(</a:t>
            </a:r>
            <a:r>
              <a:rPr lang="tr-TR" dirty="0" err="1" smtClean="0"/>
              <a:t>adsoyad,bolumadi</a:t>
            </a:r>
            <a:r>
              <a:rPr lang="tr-TR" dirty="0" smtClean="0"/>
              <a:t>)</a:t>
            </a:r>
          </a:p>
          <a:p>
            <a:pPr marL="0" indent="0">
              <a:buNone/>
            </a:pPr>
            <a:r>
              <a:rPr lang="tr-TR" dirty="0" smtClean="0"/>
              <a:t>As </a:t>
            </a:r>
            <a:r>
              <a:rPr lang="tr-TR" dirty="0" err="1" smtClean="0"/>
              <a:t>select</a:t>
            </a:r>
            <a:r>
              <a:rPr lang="tr-TR" dirty="0" smtClean="0"/>
              <a:t> </a:t>
            </a:r>
            <a:r>
              <a:rPr lang="tr-TR" dirty="0" err="1" smtClean="0"/>
              <a:t>adsoyad,bolumadi</a:t>
            </a:r>
            <a:r>
              <a:rPr lang="tr-TR" dirty="0" smtClean="0"/>
              <a:t> </a:t>
            </a:r>
            <a:r>
              <a:rPr lang="tr-TR" dirty="0" err="1" smtClean="0"/>
              <a:t>from</a:t>
            </a:r>
            <a:r>
              <a:rPr lang="tr-TR" dirty="0" smtClean="0"/>
              <a:t> öğrenci, </a:t>
            </a:r>
            <a:r>
              <a:rPr lang="tr-TR" dirty="0" err="1" smtClean="0"/>
              <a:t>bolumler</a:t>
            </a:r>
            <a:endParaRPr lang="tr-TR" dirty="0" smtClean="0"/>
          </a:p>
          <a:p>
            <a:pPr marL="0" indent="0">
              <a:buNone/>
            </a:pPr>
            <a:r>
              <a:rPr lang="tr-TR" dirty="0" err="1" smtClean="0"/>
              <a:t>Where</a:t>
            </a:r>
            <a:r>
              <a:rPr lang="tr-TR" dirty="0" smtClean="0"/>
              <a:t> </a:t>
            </a:r>
            <a:r>
              <a:rPr lang="tr-TR" dirty="0" err="1" smtClean="0"/>
              <a:t>öğrenci.bolum_id</a:t>
            </a:r>
            <a:r>
              <a:rPr lang="tr-TR" dirty="0" smtClean="0"/>
              <a:t>=</a:t>
            </a:r>
            <a:r>
              <a:rPr lang="tr-TR" dirty="0" err="1" smtClean="0"/>
              <a:t>bolumler.bolum.bolum_id</a:t>
            </a:r>
            <a:endParaRPr lang="tr-TR" dirty="0"/>
          </a:p>
        </p:txBody>
      </p:sp>
    </p:spTree>
    <p:extLst>
      <p:ext uri="{BB962C8B-B14F-4D97-AF65-F5344CB8AC3E}">
        <p14:creationId xmlns:p14="http://schemas.microsoft.com/office/powerpoint/2010/main" val="1530093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854664" y="2422031"/>
            <a:ext cx="5153025" cy="3429000"/>
          </a:xfrm>
          <a:prstGeom prst="rect">
            <a:avLst/>
          </a:prstGeom>
        </p:spPr>
      </p:pic>
      <p:pic>
        <p:nvPicPr>
          <p:cNvPr id="5" name="Resim 4"/>
          <p:cNvPicPr>
            <a:picLocks noChangeAspect="1"/>
          </p:cNvPicPr>
          <p:nvPr/>
        </p:nvPicPr>
        <p:blipFill>
          <a:blip r:embed="rId3"/>
          <a:stretch>
            <a:fillRect/>
          </a:stretch>
        </p:blipFill>
        <p:spPr>
          <a:xfrm>
            <a:off x="6486660" y="2442935"/>
            <a:ext cx="2771775" cy="3933825"/>
          </a:xfrm>
          <a:prstGeom prst="rect">
            <a:avLst/>
          </a:prstGeom>
        </p:spPr>
      </p:pic>
    </p:spTree>
    <p:extLst>
      <p:ext uri="{BB962C8B-B14F-4D97-AF65-F5344CB8AC3E}">
        <p14:creationId xmlns:p14="http://schemas.microsoft.com/office/powerpoint/2010/main" val="187344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Cross </a:t>
            </a:r>
            <a:r>
              <a:rPr lang="tr-TR" dirty="0" err="1" smtClean="0"/>
              <a:t>Join</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385615" y="2076994"/>
            <a:ext cx="8715375" cy="4781006"/>
          </a:xfrm>
          <a:prstGeom prst="rect">
            <a:avLst/>
          </a:prstGeom>
        </p:spPr>
      </p:pic>
    </p:spTree>
    <p:extLst>
      <p:ext uri="{BB962C8B-B14F-4D97-AF65-F5344CB8AC3E}">
        <p14:creationId xmlns:p14="http://schemas.microsoft.com/office/powerpoint/2010/main" val="1454973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946104" y="2204901"/>
            <a:ext cx="6067425" cy="3467100"/>
          </a:xfrm>
          <a:prstGeom prst="rect">
            <a:avLst/>
          </a:prstGeom>
        </p:spPr>
      </p:pic>
      <p:pic>
        <p:nvPicPr>
          <p:cNvPr id="5" name="Resim 4"/>
          <p:cNvPicPr>
            <a:picLocks noChangeAspect="1"/>
          </p:cNvPicPr>
          <p:nvPr/>
        </p:nvPicPr>
        <p:blipFill>
          <a:blip r:embed="rId3"/>
          <a:stretch>
            <a:fillRect/>
          </a:stretch>
        </p:blipFill>
        <p:spPr>
          <a:xfrm>
            <a:off x="7306068" y="2204901"/>
            <a:ext cx="2695575" cy="3486150"/>
          </a:xfrm>
          <a:prstGeom prst="rect">
            <a:avLst/>
          </a:prstGeom>
        </p:spPr>
      </p:pic>
    </p:spTree>
    <p:extLst>
      <p:ext uri="{BB962C8B-B14F-4D97-AF65-F5344CB8AC3E}">
        <p14:creationId xmlns:p14="http://schemas.microsoft.com/office/powerpoint/2010/main" val="3349197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p:txBody>
          <a:bodyPr>
            <a:normAutofit fontScale="70000" lnSpcReduction="20000"/>
          </a:bodyPr>
          <a:lstStyle/>
          <a:p>
            <a:pPr marL="0" indent="0">
              <a:buNone/>
            </a:pPr>
            <a:r>
              <a:rPr lang="tr-TR" dirty="0" err="1" smtClean="0"/>
              <a:t>Create</a:t>
            </a:r>
            <a:r>
              <a:rPr lang="tr-TR" dirty="0" smtClean="0"/>
              <a:t> </a:t>
            </a:r>
            <a:r>
              <a:rPr lang="tr-TR" dirty="0" err="1" smtClean="0"/>
              <a:t>view</a:t>
            </a:r>
            <a:r>
              <a:rPr lang="tr-TR" dirty="0" smtClean="0"/>
              <a:t> </a:t>
            </a:r>
            <a:r>
              <a:rPr lang="tr-TR" dirty="0" err="1" smtClean="0"/>
              <a:t>person</a:t>
            </a:r>
            <a:endParaRPr lang="tr-TR" dirty="0" smtClean="0"/>
          </a:p>
          <a:p>
            <a:pPr marL="0" indent="0">
              <a:buNone/>
            </a:pPr>
            <a:r>
              <a:rPr lang="tr-TR" dirty="0" smtClean="0"/>
              <a:t>As </a:t>
            </a:r>
            <a:r>
              <a:rPr lang="tr-TR" dirty="0" err="1" smtClean="0"/>
              <a:t>select</a:t>
            </a:r>
            <a:r>
              <a:rPr lang="tr-TR" dirty="0" smtClean="0"/>
              <a:t> * </a:t>
            </a:r>
            <a:r>
              <a:rPr lang="tr-TR" dirty="0" err="1" smtClean="0"/>
              <a:t>from</a:t>
            </a:r>
            <a:r>
              <a:rPr lang="tr-TR" dirty="0" smtClean="0"/>
              <a:t> personel </a:t>
            </a:r>
            <a:r>
              <a:rPr lang="tr-TR" dirty="0" err="1" smtClean="0"/>
              <a:t>where</a:t>
            </a:r>
            <a:r>
              <a:rPr lang="tr-TR" dirty="0" smtClean="0"/>
              <a:t> </a:t>
            </a:r>
            <a:r>
              <a:rPr lang="tr-TR" dirty="0" err="1" smtClean="0"/>
              <a:t>maas</a:t>
            </a:r>
            <a:r>
              <a:rPr lang="tr-TR" dirty="0" smtClean="0"/>
              <a:t>&gt;1500</a:t>
            </a:r>
          </a:p>
          <a:p>
            <a:pPr marL="0" indent="0">
              <a:buNone/>
            </a:pPr>
            <a:endParaRPr lang="tr-TR" dirty="0"/>
          </a:p>
          <a:p>
            <a:pPr marL="0" indent="0">
              <a:buNone/>
            </a:pPr>
            <a:r>
              <a:rPr lang="tr-TR" dirty="0" err="1"/>
              <a:t>View</a:t>
            </a:r>
            <a:r>
              <a:rPr lang="tr-TR" dirty="0"/>
              <a:t> ile çok tavsiye edilmese de insert ve </a:t>
            </a:r>
            <a:r>
              <a:rPr lang="tr-TR" dirty="0" err="1"/>
              <a:t>update</a:t>
            </a:r>
            <a:r>
              <a:rPr lang="tr-TR" dirty="0"/>
              <a:t> gibi komutlar kullanılabilir. Bu durumda </a:t>
            </a:r>
            <a:r>
              <a:rPr lang="tr-TR" dirty="0" err="1"/>
              <a:t>with</a:t>
            </a:r>
            <a:r>
              <a:rPr lang="tr-TR" dirty="0"/>
              <a:t> </a:t>
            </a:r>
            <a:r>
              <a:rPr lang="tr-TR" dirty="0" err="1"/>
              <a:t>check</a:t>
            </a:r>
            <a:r>
              <a:rPr lang="tr-TR" dirty="0"/>
              <a:t> </a:t>
            </a:r>
            <a:r>
              <a:rPr lang="tr-TR" dirty="0" err="1"/>
              <a:t>option</a:t>
            </a:r>
            <a:r>
              <a:rPr lang="tr-TR" dirty="0"/>
              <a:t> kullanılarak </a:t>
            </a:r>
            <a:r>
              <a:rPr lang="tr-TR" dirty="0" err="1" smtClean="0"/>
              <a:t>view’in</a:t>
            </a:r>
            <a:r>
              <a:rPr lang="tr-TR" dirty="0" smtClean="0"/>
              <a:t> </a:t>
            </a:r>
            <a:r>
              <a:rPr lang="tr-TR" dirty="0"/>
              <a:t>sağlanıp sağlanmadığı kontrol edilmelidir. </a:t>
            </a:r>
          </a:p>
          <a:p>
            <a:pPr marL="0" indent="0">
              <a:buNone/>
            </a:pPr>
            <a:r>
              <a:rPr lang="tr-TR" dirty="0" err="1"/>
              <a:t>Create</a:t>
            </a:r>
            <a:r>
              <a:rPr lang="tr-TR" dirty="0"/>
              <a:t> </a:t>
            </a:r>
            <a:r>
              <a:rPr lang="tr-TR" dirty="0" err="1"/>
              <a:t>view</a:t>
            </a:r>
            <a:r>
              <a:rPr lang="tr-TR" dirty="0"/>
              <a:t> </a:t>
            </a:r>
            <a:r>
              <a:rPr lang="tr-TR" dirty="0" err="1"/>
              <a:t>person</a:t>
            </a:r>
            <a:endParaRPr lang="tr-TR" dirty="0"/>
          </a:p>
          <a:p>
            <a:pPr marL="0" indent="0">
              <a:buNone/>
            </a:pPr>
            <a:r>
              <a:rPr lang="tr-TR" dirty="0"/>
              <a:t>As </a:t>
            </a:r>
            <a:r>
              <a:rPr lang="tr-TR" dirty="0" err="1"/>
              <a:t>select</a:t>
            </a:r>
            <a:r>
              <a:rPr lang="tr-TR" dirty="0"/>
              <a:t> * </a:t>
            </a:r>
            <a:r>
              <a:rPr lang="tr-TR" dirty="0" err="1"/>
              <a:t>from</a:t>
            </a:r>
            <a:r>
              <a:rPr lang="tr-TR" dirty="0"/>
              <a:t> personel </a:t>
            </a:r>
            <a:r>
              <a:rPr lang="tr-TR" dirty="0" err="1"/>
              <a:t>where</a:t>
            </a:r>
            <a:r>
              <a:rPr lang="tr-TR" dirty="0"/>
              <a:t> </a:t>
            </a:r>
            <a:r>
              <a:rPr lang="tr-TR" dirty="0" err="1" smtClean="0"/>
              <a:t>maas</a:t>
            </a:r>
            <a:r>
              <a:rPr lang="tr-TR" dirty="0" smtClean="0"/>
              <a:t>&gt;1500</a:t>
            </a:r>
          </a:p>
          <a:p>
            <a:pPr marL="0" indent="0">
              <a:buNone/>
            </a:pPr>
            <a:r>
              <a:rPr lang="tr-TR" dirty="0" err="1" smtClean="0"/>
              <a:t>With</a:t>
            </a:r>
            <a:r>
              <a:rPr lang="tr-TR" dirty="0" smtClean="0"/>
              <a:t> </a:t>
            </a:r>
            <a:r>
              <a:rPr lang="tr-TR" dirty="0" err="1" smtClean="0"/>
              <a:t>check</a:t>
            </a:r>
            <a:r>
              <a:rPr lang="tr-TR" dirty="0" smtClean="0"/>
              <a:t> </a:t>
            </a:r>
            <a:r>
              <a:rPr lang="tr-TR" dirty="0" err="1" smtClean="0"/>
              <a:t>option</a:t>
            </a:r>
            <a:endParaRPr lang="tr-TR" dirty="0" smtClean="0"/>
          </a:p>
          <a:p>
            <a:pPr marL="0" indent="0">
              <a:buNone/>
            </a:pPr>
            <a:endParaRPr lang="tr-TR" dirty="0" smtClean="0"/>
          </a:p>
          <a:p>
            <a:pPr marL="0" indent="0">
              <a:buNone/>
            </a:pPr>
            <a:r>
              <a:rPr lang="tr-TR" dirty="0" err="1" smtClean="0"/>
              <a:t>Insert</a:t>
            </a:r>
            <a:r>
              <a:rPr lang="tr-TR" dirty="0" smtClean="0"/>
              <a:t> </a:t>
            </a:r>
            <a:r>
              <a:rPr lang="tr-TR" dirty="0" err="1" smtClean="0"/>
              <a:t>Into</a:t>
            </a:r>
            <a:r>
              <a:rPr lang="tr-TR" dirty="0" smtClean="0"/>
              <a:t> </a:t>
            </a:r>
            <a:r>
              <a:rPr lang="tr-TR" dirty="0" err="1" smtClean="0"/>
              <a:t>person</a:t>
            </a:r>
            <a:endParaRPr lang="tr-TR" dirty="0" smtClean="0"/>
          </a:p>
          <a:p>
            <a:pPr marL="0" indent="0">
              <a:buNone/>
            </a:pPr>
            <a:r>
              <a:rPr lang="tr-TR" dirty="0" err="1" smtClean="0"/>
              <a:t>Values</a:t>
            </a:r>
            <a:r>
              <a:rPr lang="tr-TR" dirty="0" smtClean="0"/>
              <a:t> (‘</a:t>
            </a:r>
            <a:r>
              <a:rPr lang="tr-TR" dirty="0" err="1" smtClean="0"/>
              <a:t>Metin’,’Bilgin’,’Öğretim</a:t>
            </a:r>
            <a:r>
              <a:rPr lang="tr-TR" dirty="0" smtClean="0"/>
              <a:t> Üyesi’, ‘1450’)     çalışır mı ????</a:t>
            </a:r>
            <a:endParaRPr lang="tr-TR" dirty="0"/>
          </a:p>
          <a:p>
            <a:pPr marL="0" indent="0">
              <a:buNone/>
            </a:pPr>
            <a:endParaRPr lang="tr-TR" dirty="0"/>
          </a:p>
        </p:txBody>
      </p:sp>
    </p:spTree>
    <p:extLst>
      <p:ext uri="{BB962C8B-B14F-4D97-AF65-F5344CB8AC3E}">
        <p14:creationId xmlns:p14="http://schemas.microsoft.com/office/powerpoint/2010/main" val="249948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View</a:t>
            </a:r>
            <a:endParaRPr lang="tr-TR" dirty="0"/>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429849" y="2013312"/>
            <a:ext cx="3990975" cy="3381375"/>
          </a:xfrm>
          <a:prstGeom prst="rect">
            <a:avLst/>
          </a:prstGeom>
        </p:spPr>
      </p:pic>
      <p:pic>
        <p:nvPicPr>
          <p:cNvPr id="6" name="Resim 5"/>
          <p:cNvPicPr>
            <a:picLocks noChangeAspect="1"/>
          </p:cNvPicPr>
          <p:nvPr/>
        </p:nvPicPr>
        <p:blipFill>
          <a:blip r:embed="rId3"/>
          <a:stretch>
            <a:fillRect/>
          </a:stretch>
        </p:blipFill>
        <p:spPr>
          <a:xfrm>
            <a:off x="5121033" y="2013312"/>
            <a:ext cx="4838700" cy="4686300"/>
          </a:xfrm>
          <a:prstGeom prst="rect">
            <a:avLst/>
          </a:prstGeom>
        </p:spPr>
      </p:pic>
    </p:spTree>
    <p:extLst>
      <p:ext uri="{BB962C8B-B14F-4D97-AF65-F5344CB8AC3E}">
        <p14:creationId xmlns:p14="http://schemas.microsoft.com/office/powerpoint/2010/main" val="1100005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View</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05604" y="2336873"/>
            <a:ext cx="7496175" cy="3448050"/>
          </a:xfrm>
          <a:prstGeom prst="rect">
            <a:avLst/>
          </a:prstGeom>
        </p:spPr>
      </p:pic>
    </p:spTree>
    <p:extLst>
      <p:ext uri="{BB962C8B-B14F-4D97-AF65-F5344CB8AC3E}">
        <p14:creationId xmlns:p14="http://schemas.microsoft.com/office/powerpoint/2010/main" val="4267586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View</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51299" y="2139702"/>
            <a:ext cx="6562725" cy="3619500"/>
          </a:xfrm>
          <a:prstGeom prst="rect">
            <a:avLst/>
          </a:prstGeom>
        </p:spPr>
      </p:pic>
      <p:pic>
        <p:nvPicPr>
          <p:cNvPr id="5" name="Resim 4"/>
          <p:cNvPicPr>
            <a:picLocks noChangeAspect="1"/>
          </p:cNvPicPr>
          <p:nvPr/>
        </p:nvPicPr>
        <p:blipFill>
          <a:blip r:embed="rId3"/>
          <a:stretch>
            <a:fillRect/>
          </a:stretch>
        </p:blipFill>
        <p:spPr>
          <a:xfrm>
            <a:off x="6614024" y="1834166"/>
            <a:ext cx="5286375" cy="5095875"/>
          </a:xfrm>
          <a:prstGeom prst="rect">
            <a:avLst/>
          </a:prstGeom>
        </p:spPr>
      </p:pic>
    </p:spTree>
    <p:extLst>
      <p:ext uri="{BB962C8B-B14F-4D97-AF65-F5344CB8AC3E}">
        <p14:creationId xmlns:p14="http://schemas.microsoft.com/office/powerpoint/2010/main" val="26731415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164907" y="2336873"/>
            <a:ext cx="4010025" cy="3400425"/>
          </a:xfrm>
          <a:prstGeom prst="rect">
            <a:avLst/>
          </a:prstGeom>
        </p:spPr>
      </p:pic>
      <p:pic>
        <p:nvPicPr>
          <p:cNvPr id="5" name="Resim 4"/>
          <p:cNvPicPr>
            <a:picLocks noChangeAspect="1"/>
          </p:cNvPicPr>
          <p:nvPr/>
        </p:nvPicPr>
        <p:blipFill>
          <a:blip r:embed="rId3"/>
          <a:stretch>
            <a:fillRect/>
          </a:stretch>
        </p:blipFill>
        <p:spPr>
          <a:xfrm>
            <a:off x="5659518" y="2232388"/>
            <a:ext cx="5505450" cy="4248150"/>
          </a:xfrm>
          <a:prstGeom prst="rect">
            <a:avLst/>
          </a:prstGeom>
        </p:spPr>
      </p:pic>
    </p:spTree>
    <p:extLst>
      <p:ext uri="{BB962C8B-B14F-4D97-AF65-F5344CB8AC3E}">
        <p14:creationId xmlns:p14="http://schemas.microsoft.com/office/powerpoint/2010/main" val="6456906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View</a:t>
            </a:r>
            <a:endParaRPr lang="tr-TR" dirty="0"/>
          </a:p>
        </p:txBody>
      </p:sp>
      <p:sp>
        <p:nvSpPr>
          <p:cNvPr id="3" name="İçerik Yer Tutucusu 2"/>
          <p:cNvSpPr>
            <a:spLocks noGrp="1"/>
          </p:cNvSpPr>
          <p:nvPr>
            <p:ph idx="1"/>
          </p:nvPr>
        </p:nvSpPr>
        <p:spPr>
          <a:xfrm>
            <a:off x="680321" y="2336873"/>
            <a:ext cx="9613861" cy="4168430"/>
          </a:xfrm>
        </p:spPr>
        <p:txBody>
          <a:bodyPr>
            <a:normAutofit fontScale="85000" lnSpcReduction="20000"/>
          </a:bodyPr>
          <a:lstStyle/>
          <a:p>
            <a:pPr marL="2286000" lvl="5" indent="0">
              <a:buNone/>
            </a:pPr>
            <a:r>
              <a:rPr lang="tr-TR" sz="2800" dirty="0" err="1" smtClean="0"/>
              <a:t>Alter</a:t>
            </a:r>
            <a:r>
              <a:rPr lang="tr-TR" sz="2800" dirty="0" smtClean="0"/>
              <a:t> </a:t>
            </a:r>
            <a:r>
              <a:rPr lang="tr-TR" sz="2800" dirty="0" err="1" smtClean="0"/>
              <a:t>View</a:t>
            </a:r>
            <a:r>
              <a:rPr lang="tr-TR" sz="2800" dirty="0" smtClean="0"/>
              <a:t> </a:t>
            </a:r>
            <a:r>
              <a:rPr lang="tr-TR" sz="2800" dirty="0" err="1" smtClean="0"/>
              <a:t>view_ismi</a:t>
            </a:r>
            <a:r>
              <a:rPr lang="tr-TR" sz="2800" dirty="0" smtClean="0"/>
              <a:t> (sütunlar)</a:t>
            </a:r>
          </a:p>
          <a:p>
            <a:pPr marL="2286000" lvl="5" indent="0">
              <a:buNone/>
            </a:pPr>
            <a:r>
              <a:rPr lang="tr-TR" sz="2800" dirty="0" smtClean="0"/>
              <a:t>As </a:t>
            </a:r>
            <a:r>
              <a:rPr lang="tr-TR" sz="2800" dirty="0" err="1" smtClean="0"/>
              <a:t>select</a:t>
            </a:r>
            <a:r>
              <a:rPr lang="tr-TR" sz="2800" dirty="0" smtClean="0"/>
              <a:t> ifadesi </a:t>
            </a:r>
          </a:p>
          <a:p>
            <a:pPr marL="2286000" lvl="5" indent="0">
              <a:buNone/>
            </a:pPr>
            <a:r>
              <a:rPr lang="tr-TR" sz="2800" dirty="0" smtClean="0"/>
              <a:t>[</a:t>
            </a:r>
            <a:r>
              <a:rPr lang="tr-TR" sz="2800" dirty="0" err="1" smtClean="0"/>
              <a:t>With</a:t>
            </a:r>
            <a:r>
              <a:rPr lang="tr-TR" sz="2800" dirty="0" smtClean="0"/>
              <a:t> </a:t>
            </a:r>
            <a:r>
              <a:rPr lang="tr-TR" sz="2800" dirty="0" err="1" smtClean="0"/>
              <a:t>check</a:t>
            </a:r>
            <a:r>
              <a:rPr lang="tr-TR" sz="2800" dirty="0" smtClean="0"/>
              <a:t> </a:t>
            </a:r>
            <a:r>
              <a:rPr lang="tr-TR" sz="2800" dirty="0" err="1" smtClean="0"/>
              <a:t>option</a:t>
            </a:r>
            <a:r>
              <a:rPr lang="tr-TR" sz="2800" dirty="0" smtClean="0"/>
              <a:t>]</a:t>
            </a:r>
          </a:p>
          <a:p>
            <a:pPr marL="0" indent="0">
              <a:buNone/>
            </a:pPr>
            <a:endParaRPr lang="tr-TR" dirty="0" smtClean="0"/>
          </a:p>
          <a:p>
            <a:pPr marL="0" indent="0">
              <a:buNone/>
            </a:pPr>
            <a:r>
              <a:rPr lang="tr-TR" dirty="0" err="1"/>
              <a:t>Create</a:t>
            </a:r>
            <a:r>
              <a:rPr lang="tr-TR" dirty="0"/>
              <a:t> </a:t>
            </a:r>
            <a:r>
              <a:rPr lang="tr-TR" dirty="0" err="1"/>
              <a:t>view</a:t>
            </a:r>
            <a:r>
              <a:rPr lang="tr-TR" dirty="0"/>
              <a:t> </a:t>
            </a:r>
            <a:r>
              <a:rPr lang="tr-TR" dirty="0" err="1"/>
              <a:t>person</a:t>
            </a:r>
            <a:endParaRPr lang="tr-TR" dirty="0"/>
          </a:p>
          <a:p>
            <a:pPr marL="0" indent="0">
              <a:buNone/>
            </a:pPr>
            <a:r>
              <a:rPr lang="tr-TR" dirty="0"/>
              <a:t>As </a:t>
            </a:r>
            <a:r>
              <a:rPr lang="tr-TR" dirty="0" err="1"/>
              <a:t>select</a:t>
            </a:r>
            <a:r>
              <a:rPr lang="tr-TR" dirty="0"/>
              <a:t> * </a:t>
            </a:r>
            <a:r>
              <a:rPr lang="tr-TR" dirty="0" err="1"/>
              <a:t>from</a:t>
            </a:r>
            <a:r>
              <a:rPr lang="tr-TR" dirty="0"/>
              <a:t> personel </a:t>
            </a:r>
            <a:r>
              <a:rPr lang="tr-TR" dirty="0" err="1"/>
              <a:t>where</a:t>
            </a:r>
            <a:r>
              <a:rPr lang="tr-TR" dirty="0"/>
              <a:t> </a:t>
            </a:r>
            <a:r>
              <a:rPr lang="tr-TR" dirty="0" err="1"/>
              <a:t>maas</a:t>
            </a:r>
            <a:r>
              <a:rPr lang="tr-TR" dirty="0"/>
              <a:t>&gt;1500</a:t>
            </a:r>
          </a:p>
          <a:p>
            <a:pPr marL="0" indent="0">
              <a:buNone/>
            </a:pPr>
            <a:r>
              <a:rPr lang="tr-TR" dirty="0" err="1"/>
              <a:t>With</a:t>
            </a:r>
            <a:r>
              <a:rPr lang="tr-TR" dirty="0"/>
              <a:t> </a:t>
            </a:r>
            <a:r>
              <a:rPr lang="tr-TR" dirty="0" err="1"/>
              <a:t>check</a:t>
            </a:r>
            <a:r>
              <a:rPr lang="tr-TR" dirty="0"/>
              <a:t> </a:t>
            </a:r>
            <a:r>
              <a:rPr lang="tr-TR" dirty="0" err="1"/>
              <a:t>option</a:t>
            </a:r>
            <a:endParaRPr lang="tr-TR" dirty="0"/>
          </a:p>
          <a:p>
            <a:pPr marL="0" indent="0">
              <a:buNone/>
            </a:pPr>
            <a:endParaRPr lang="tr-TR" dirty="0" smtClean="0"/>
          </a:p>
          <a:p>
            <a:pPr marL="0" indent="0">
              <a:buNone/>
            </a:pPr>
            <a:r>
              <a:rPr lang="tr-TR" dirty="0" smtClean="0"/>
              <a:t>//</a:t>
            </a:r>
            <a:r>
              <a:rPr lang="tr-TR" dirty="0" err="1"/>
              <a:t>With</a:t>
            </a:r>
            <a:r>
              <a:rPr lang="tr-TR" dirty="0"/>
              <a:t> </a:t>
            </a:r>
            <a:r>
              <a:rPr lang="tr-TR" dirty="0" err="1"/>
              <a:t>check</a:t>
            </a:r>
            <a:r>
              <a:rPr lang="tr-TR" dirty="0"/>
              <a:t> </a:t>
            </a:r>
            <a:r>
              <a:rPr lang="tr-TR" dirty="0" err="1" smtClean="0"/>
              <a:t>option</a:t>
            </a:r>
            <a:r>
              <a:rPr lang="tr-TR" dirty="0" smtClean="0"/>
              <a:t> satırını kaldırmak için</a:t>
            </a:r>
          </a:p>
          <a:p>
            <a:pPr marL="0" indent="0">
              <a:buNone/>
            </a:pPr>
            <a:endParaRPr lang="tr-TR" dirty="0" smtClean="0"/>
          </a:p>
          <a:p>
            <a:pPr marL="0" indent="0">
              <a:buNone/>
            </a:pPr>
            <a:r>
              <a:rPr lang="tr-TR" dirty="0" err="1" smtClean="0"/>
              <a:t>Alter</a:t>
            </a:r>
            <a:r>
              <a:rPr lang="tr-TR" dirty="0" smtClean="0"/>
              <a:t> </a:t>
            </a:r>
            <a:r>
              <a:rPr lang="tr-TR" dirty="0" err="1"/>
              <a:t>view</a:t>
            </a:r>
            <a:r>
              <a:rPr lang="tr-TR" dirty="0"/>
              <a:t> </a:t>
            </a:r>
            <a:r>
              <a:rPr lang="tr-TR" dirty="0" err="1"/>
              <a:t>person</a:t>
            </a:r>
            <a:endParaRPr lang="tr-TR" dirty="0"/>
          </a:p>
          <a:p>
            <a:pPr marL="0" indent="0">
              <a:buNone/>
            </a:pPr>
            <a:r>
              <a:rPr lang="tr-TR" dirty="0"/>
              <a:t>As </a:t>
            </a:r>
            <a:r>
              <a:rPr lang="tr-TR" dirty="0" err="1"/>
              <a:t>select</a:t>
            </a:r>
            <a:r>
              <a:rPr lang="tr-TR" dirty="0"/>
              <a:t> * </a:t>
            </a:r>
            <a:r>
              <a:rPr lang="tr-TR" dirty="0" err="1"/>
              <a:t>from</a:t>
            </a:r>
            <a:r>
              <a:rPr lang="tr-TR" dirty="0"/>
              <a:t> personel </a:t>
            </a:r>
            <a:r>
              <a:rPr lang="tr-TR" dirty="0" err="1"/>
              <a:t>where</a:t>
            </a:r>
            <a:r>
              <a:rPr lang="tr-TR" dirty="0"/>
              <a:t> </a:t>
            </a:r>
            <a:r>
              <a:rPr lang="tr-TR" dirty="0" err="1"/>
              <a:t>maas</a:t>
            </a:r>
            <a:r>
              <a:rPr lang="tr-TR" dirty="0"/>
              <a:t>&gt;1500</a:t>
            </a:r>
          </a:p>
          <a:p>
            <a:pPr marL="0" indent="0">
              <a:buNone/>
            </a:pPr>
            <a:endParaRPr lang="tr-TR" dirty="0"/>
          </a:p>
          <a:p>
            <a:pPr marL="0" indent="0">
              <a:buNone/>
            </a:pPr>
            <a:endParaRPr lang="tr-TR" dirty="0" smtClean="0"/>
          </a:p>
        </p:txBody>
      </p:sp>
    </p:spTree>
    <p:extLst>
      <p:ext uri="{BB962C8B-B14F-4D97-AF65-F5344CB8AC3E}">
        <p14:creationId xmlns:p14="http://schemas.microsoft.com/office/powerpoint/2010/main" val="2943897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View</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680321" y="2336873"/>
            <a:ext cx="4019550" cy="3514725"/>
          </a:xfrm>
          <a:prstGeom prst="rect">
            <a:avLst/>
          </a:prstGeom>
        </p:spPr>
      </p:pic>
      <p:pic>
        <p:nvPicPr>
          <p:cNvPr id="5" name="Resim 4"/>
          <p:cNvPicPr>
            <a:picLocks noChangeAspect="1"/>
          </p:cNvPicPr>
          <p:nvPr/>
        </p:nvPicPr>
        <p:blipFill>
          <a:blip r:embed="rId3"/>
          <a:stretch>
            <a:fillRect/>
          </a:stretch>
        </p:blipFill>
        <p:spPr>
          <a:xfrm>
            <a:off x="250924" y="4876796"/>
            <a:ext cx="5029200" cy="1562100"/>
          </a:xfrm>
          <a:prstGeom prst="rect">
            <a:avLst/>
          </a:prstGeom>
        </p:spPr>
      </p:pic>
      <p:pic>
        <p:nvPicPr>
          <p:cNvPr id="6" name="Resim 5"/>
          <p:cNvPicPr>
            <a:picLocks noChangeAspect="1"/>
          </p:cNvPicPr>
          <p:nvPr/>
        </p:nvPicPr>
        <p:blipFill>
          <a:blip r:embed="rId4"/>
          <a:stretch>
            <a:fillRect/>
          </a:stretch>
        </p:blipFill>
        <p:spPr>
          <a:xfrm>
            <a:off x="5860377" y="2336873"/>
            <a:ext cx="3905250" cy="3448050"/>
          </a:xfrm>
          <a:prstGeom prst="rect">
            <a:avLst/>
          </a:prstGeom>
        </p:spPr>
      </p:pic>
      <p:pic>
        <p:nvPicPr>
          <p:cNvPr id="7" name="Resim 6"/>
          <p:cNvPicPr>
            <a:picLocks noChangeAspect="1"/>
          </p:cNvPicPr>
          <p:nvPr/>
        </p:nvPicPr>
        <p:blipFill>
          <a:blip r:embed="rId5"/>
          <a:stretch>
            <a:fillRect/>
          </a:stretch>
        </p:blipFill>
        <p:spPr>
          <a:xfrm>
            <a:off x="5665032" y="4794323"/>
            <a:ext cx="4629150" cy="1838325"/>
          </a:xfrm>
          <a:prstGeom prst="rect">
            <a:avLst/>
          </a:prstGeom>
        </p:spPr>
      </p:pic>
    </p:spTree>
    <p:extLst>
      <p:ext uri="{BB962C8B-B14F-4D97-AF65-F5344CB8AC3E}">
        <p14:creationId xmlns:p14="http://schemas.microsoft.com/office/powerpoint/2010/main" val="1161183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View</a:t>
            </a:r>
            <a:endParaRPr lang="tr-TR" dirty="0"/>
          </a:p>
        </p:txBody>
      </p:sp>
      <p:sp>
        <p:nvSpPr>
          <p:cNvPr id="3" name="İçerik Yer Tutucusu 2"/>
          <p:cNvSpPr>
            <a:spLocks noGrp="1"/>
          </p:cNvSpPr>
          <p:nvPr>
            <p:ph idx="1"/>
          </p:nvPr>
        </p:nvSpPr>
        <p:spPr/>
        <p:txBody>
          <a:bodyPr/>
          <a:lstStyle/>
          <a:p>
            <a:r>
              <a:rPr lang="tr-TR" dirty="0" err="1" smtClean="0"/>
              <a:t>Drop</a:t>
            </a:r>
            <a:r>
              <a:rPr lang="tr-TR" dirty="0" smtClean="0"/>
              <a:t> </a:t>
            </a:r>
            <a:r>
              <a:rPr lang="tr-TR" dirty="0" err="1" smtClean="0"/>
              <a:t>view_ismi</a:t>
            </a:r>
            <a:endParaRPr lang="tr-TR" dirty="0" smtClean="0"/>
          </a:p>
          <a:p>
            <a:endParaRPr lang="tr-TR" dirty="0"/>
          </a:p>
          <a:p>
            <a:r>
              <a:rPr lang="tr-TR" dirty="0" err="1" smtClean="0"/>
              <a:t>Drop</a:t>
            </a:r>
            <a:r>
              <a:rPr lang="tr-TR" dirty="0" smtClean="0"/>
              <a:t> </a:t>
            </a:r>
            <a:r>
              <a:rPr lang="en-US" dirty="0" smtClean="0"/>
              <a:t>view </a:t>
            </a:r>
            <a:r>
              <a:rPr lang="tr-TR" dirty="0" err="1" smtClean="0"/>
              <a:t>person</a:t>
            </a:r>
            <a:endParaRPr lang="tr-TR" dirty="0" smtClean="0"/>
          </a:p>
          <a:p>
            <a:endParaRPr lang="tr-TR" dirty="0"/>
          </a:p>
        </p:txBody>
      </p:sp>
    </p:spTree>
    <p:extLst>
      <p:ext uri="{BB962C8B-B14F-4D97-AF65-F5344CB8AC3E}">
        <p14:creationId xmlns:p14="http://schemas.microsoft.com/office/powerpoint/2010/main" val="1184529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View</a:t>
            </a:r>
            <a:endParaRPr lang="tr-TR" dirty="0"/>
          </a:p>
        </p:txBody>
      </p:sp>
      <p:sp>
        <p:nvSpPr>
          <p:cNvPr id="3" name="İçerik Yer Tutucusu 2"/>
          <p:cNvSpPr>
            <a:spLocks noGrp="1"/>
          </p:cNvSpPr>
          <p:nvPr>
            <p:ph idx="1"/>
          </p:nvPr>
        </p:nvSpPr>
        <p:spPr/>
        <p:txBody>
          <a:bodyPr/>
          <a:lstStyle/>
          <a:p>
            <a:pPr algn="just"/>
            <a:r>
              <a:rPr lang="tr-TR" dirty="0" err="1" smtClean="0"/>
              <a:t>With</a:t>
            </a:r>
            <a:r>
              <a:rPr lang="tr-TR" dirty="0" smtClean="0"/>
              <a:t> </a:t>
            </a:r>
            <a:r>
              <a:rPr lang="tr-TR" dirty="0" err="1" smtClean="0"/>
              <a:t>encryption</a:t>
            </a:r>
            <a:r>
              <a:rPr lang="tr-TR" dirty="0" smtClean="0"/>
              <a:t> ile ilgili </a:t>
            </a:r>
            <a:r>
              <a:rPr lang="tr-TR" dirty="0" err="1" smtClean="0"/>
              <a:t>viewin</a:t>
            </a:r>
            <a:r>
              <a:rPr lang="tr-TR" dirty="0" smtClean="0"/>
              <a:t> kodu saklanır. Geri getirilemez, dikkat edilmelidir.</a:t>
            </a:r>
            <a:endParaRPr lang="tr-TR" dirty="0"/>
          </a:p>
          <a:p>
            <a:endParaRPr lang="tr-TR" dirty="0" smtClean="0"/>
          </a:p>
          <a:p>
            <a:pPr marL="0" indent="0">
              <a:buNone/>
            </a:pPr>
            <a:r>
              <a:rPr lang="tr-TR" dirty="0" err="1" smtClean="0"/>
              <a:t>create</a:t>
            </a:r>
            <a:r>
              <a:rPr lang="tr-TR" dirty="0" smtClean="0"/>
              <a:t> </a:t>
            </a:r>
            <a:r>
              <a:rPr lang="tr-TR" dirty="0" err="1"/>
              <a:t>view</a:t>
            </a:r>
            <a:r>
              <a:rPr lang="tr-TR" dirty="0"/>
              <a:t> deneme2</a:t>
            </a:r>
          </a:p>
          <a:p>
            <a:pPr marL="0" indent="0">
              <a:buNone/>
            </a:pPr>
            <a:r>
              <a:rPr lang="tr-TR" dirty="0" err="1"/>
              <a:t>with</a:t>
            </a:r>
            <a:r>
              <a:rPr lang="tr-TR" dirty="0"/>
              <a:t> </a:t>
            </a:r>
            <a:r>
              <a:rPr lang="tr-TR" dirty="0" err="1"/>
              <a:t>encryption</a:t>
            </a:r>
            <a:endParaRPr lang="tr-TR" dirty="0"/>
          </a:p>
          <a:p>
            <a:pPr marL="0" indent="0">
              <a:buNone/>
            </a:pPr>
            <a:r>
              <a:rPr lang="tr-TR" dirty="0"/>
              <a:t>as </a:t>
            </a:r>
            <a:r>
              <a:rPr lang="tr-TR" dirty="0" err="1"/>
              <a:t>select</a:t>
            </a:r>
            <a:r>
              <a:rPr lang="tr-TR" dirty="0"/>
              <a:t> * </a:t>
            </a:r>
            <a:r>
              <a:rPr lang="tr-TR" dirty="0" err="1"/>
              <a:t>from</a:t>
            </a:r>
            <a:r>
              <a:rPr lang="tr-TR" dirty="0"/>
              <a:t> </a:t>
            </a:r>
            <a:r>
              <a:rPr lang="tr-TR" dirty="0" smtClean="0"/>
              <a:t>yazar</a:t>
            </a:r>
          </a:p>
          <a:p>
            <a:pPr marL="0" indent="0">
              <a:buNone/>
            </a:pPr>
            <a:endParaRPr lang="tr-TR" dirty="0"/>
          </a:p>
          <a:p>
            <a:pPr marL="0" indent="0">
              <a:buNone/>
            </a:pPr>
            <a:r>
              <a:rPr lang="tr-TR" dirty="0" err="1" smtClean="0"/>
              <a:t>Exec</a:t>
            </a:r>
            <a:r>
              <a:rPr lang="tr-TR" dirty="0" smtClean="0"/>
              <a:t> </a:t>
            </a:r>
            <a:r>
              <a:rPr lang="tr-TR" dirty="0" err="1" smtClean="0"/>
              <a:t>sp_helptext</a:t>
            </a:r>
            <a:r>
              <a:rPr lang="tr-TR" dirty="0" smtClean="0"/>
              <a:t> deneme2</a:t>
            </a:r>
            <a:endParaRPr lang="tr-TR" dirty="0"/>
          </a:p>
        </p:txBody>
      </p:sp>
    </p:spTree>
    <p:extLst>
      <p:ext uri="{BB962C8B-B14F-4D97-AF65-F5344CB8AC3E}">
        <p14:creationId xmlns:p14="http://schemas.microsoft.com/office/powerpoint/2010/main" val="175557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Union</a:t>
            </a:r>
            <a:endParaRPr lang="tr-TR" dirty="0"/>
          </a:p>
        </p:txBody>
      </p:sp>
      <p:sp>
        <p:nvSpPr>
          <p:cNvPr id="3" name="İçerik Yer Tutucusu 2"/>
          <p:cNvSpPr>
            <a:spLocks noGrp="1"/>
          </p:cNvSpPr>
          <p:nvPr>
            <p:ph idx="1"/>
          </p:nvPr>
        </p:nvSpPr>
        <p:spPr/>
        <p:txBody>
          <a:bodyPr>
            <a:normAutofit fontScale="85000" lnSpcReduction="20000"/>
          </a:bodyPr>
          <a:lstStyle/>
          <a:p>
            <a:pPr algn="just"/>
            <a:r>
              <a:rPr lang="tr-TR" dirty="0" err="1"/>
              <a:t>Join</a:t>
            </a:r>
            <a:r>
              <a:rPr lang="tr-TR" dirty="0"/>
              <a:t> ifadelerinin dışında birden çok tabloda sorgu yapmak için kullanılan yöntemlerden biri de UNION </a:t>
            </a:r>
            <a:r>
              <a:rPr lang="tr-TR" dirty="0" smtClean="0"/>
              <a:t>anahtar </a:t>
            </a:r>
            <a:r>
              <a:rPr lang="tr-TR" dirty="0"/>
              <a:t>kelimesi ile yapılan sorgulardır. Birden çok SELECT ifadesinin kullanılarak tek sorgulama ile oluşturulamayan sonuç tablolarının </a:t>
            </a:r>
            <a:r>
              <a:rPr lang="tr-TR" dirty="0" smtClean="0"/>
              <a:t>oluşturulmasını </a:t>
            </a:r>
            <a:r>
              <a:rPr lang="tr-TR" dirty="0"/>
              <a:t>sağlar. Birleştirilmek istenen tabloların belirlenen alanlarının veri tipleri ve tablolardan alınacak sütun sayıları aynı olmalıdır. </a:t>
            </a:r>
            <a:endParaRPr lang="tr-TR" dirty="0" smtClean="0"/>
          </a:p>
          <a:p>
            <a:pPr algn="just"/>
            <a:r>
              <a:rPr lang="tr-TR" dirty="0" smtClean="0"/>
              <a:t>Alan </a:t>
            </a:r>
            <a:r>
              <a:rPr lang="tr-TR" dirty="0"/>
              <a:t>isimleri ilk SELECT ifadesinde belirlenir. Eğer alan isimlerinde değişiklik yapılacaksa bunun ilk SELECT cümleciğinde yapılması gerekir. Sonuç tablosunda tüm oluşabilecek satırları (aynı satırdan birden çok olsa bile) göstermek için </a:t>
            </a:r>
            <a:r>
              <a:rPr lang="tr-TR" dirty="0" err="1"/>
              <a:t>UNION'dan</a:t>
            </a:r>
            <a:r>
              <a:rPr lang="tr-TR" dirty="0"/>
              <a:t> sonra ALL  kullanılır. Belli bir alanı referans alarak sıralama yapmak istenirse, ORDER BY ifadesini kullanmak gerekmektedir</a:t>
            </a:r>
            <a:r>
              <a:rPr lang="tr-TR" dirty="0" smtClean="0"/>
              <a:t>.</a:t>
            </a:r>
          </a:p>
          <a:p>
            <a:pPr marL="0" indent="0" algn="ctr">
              <a:buNone/>
            </a:pPr>
            <a:r>
              <a:rPr lang="en-US" dirty="0"/>
              <a:t>SQL Statement 1 </a:t>
            </a:r>
            <a:endParaRPr lang="tr-TR" dirty="0" smtClean="0"/>
          </a:p>
          <a:p>
            <a:pPr marL="0" indent="0" algn="ctr">
              <a:buNone/>
            </a:pPr>
            <a:r>
              <a:rPr lang="en-US" dirty="0" smtClean="0"/>
              <a:t>UNION </a:t>
            </a:r>
            <a:endParaRPr lang="tr-TR" dirty="0" smtClean="0"/>
          </a:p>
          <a:p>
            <a:pPr marL="0" indent="0" algn="ctr">
              <a:buNone/>
            </a:pPr>
            <a:r>
              <a:rPr lang="en-US" dirty="0" smtClean="0"/>
              <a:t>SQL </a:t>
            </a:r>
            <a:r>
              <a:rPr lang="en-US" dirty="0"/>
              <a:t>Statement 2 </a:t>
            </a:r>
            <a:endParaRPr lang="tr-TR" dirty="0"/>
          </a:p>
        </p:txBody>
      </p:sp>
    </p:spTree>
    <p:extLst>
      <p:ext uri="{BB962C8B-B14F-4D97-AF65-F5344CB8AC3E}">
        <p14:creationId xmlns:p14="http://schemas.microsoft.com/office/powerpoint/2010/main" val="11266238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View</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203143" y="2336873"/>
            <a:ext cx="2914650" cy="3743325"/>
          </a:xfrm>
          <a:prstGeom prst="rect">
            <a:avLst/>
          </a:prstGeom>
        </p:spPr>
      </p:pic>
      <p:pic>
        <p:nvPicPr>
          <p:cNvPr id="5" name="Resim 4"/>
          <p:cNvPicPr>
            <a:picLocks noChangeAspect="1"/>
          </p:cNvPicPr>
          <p:nvPr/>
        </p:nvPicPr>
        <p:blipFill>
          <a:blip r:embed="rId3"/>
          <a:stretch>
            <a:fillRect/>
          </a:stretch>
        </p:blipFill>
        <p:spPr>
          <a:xfrm>
            <a:off x="4261076" y="2422031"/>
            <a:ext cx="3800475" cy="3429000"/>
          </a:xfrm>
          <a:prstGeom prst="rect">
            <a:avLst/>
          </a:prstGeom>
        </p:spPr>
      </p:pic>
      <p:pic>
        <p:nvPicPr>
          <p:cNvPr id="6" name="Resim 5"/>
          <p:cNvPicPr>
            <a:picLocks noChangeAspect="1"/>
          </p:cNvPicPr>
          <p:nvPr/>
        </p:nvPicPr>
        <p:blipFill>
          <a:blip r:embed="rId4"/>
          <a:stretch>
            <a:fillRect/>
          </a:stretch>
        </p:blipFill>
        <p:spPr>
          <a:xfrm>
            <a:off x="8204834" y="2455935"/>
            <a:ext cx="3676650" cy="3505200"/>
          </a:xfrm>
          <a:prstGeom prst="rect">
            <a:avLst/>
          </a:prstGeom>
        </p:spPr>
      </p:pic>
    </p:spTree>
    <p:extLst>
      <p:ext uri="{BB962C8B-B14F-4D97-AF65-F5344CB8AC3E}">
        <p14:creationId xmlns:p14="http://schemas.microsoft.com/office/powerpoint/2010/main" val="3291405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Kullanıcı Oluşturma</a:t>
            </a:r>
            <a:endParaRPr lang="tr-TR" dirty="0"/>
          </a:p>
        </p:txBody>
      </p:sp>
      <p:sp>
        <p:nvSpPr>
          <p:cNvPr id="5" name="Dikdörtgen 4"/>
          <p:cNvSpPr/>
          <p:nvPr/>
        </p:nvSpPr>
        <p:spPr>
          <a:xfrm>
            <a:off x="1162594" y="2805224"/>
            <a:ext cx="10097589" cy="2677656"/>
          </a:xfrm>
          <a:prstGeom prst="rect">
            <a:avLst/>
          </a:prstGeom>
        </p:spPr>
        <p:txBody>
          <a:bodyPr wrap="square">
            <a:spAutoFit/>
          </a:bodyPr>
          <a:lstStyle/>
          <a:p>
            <a:r>
              <a:rPr lang="en-US" sz="2400" dirty="0">
                <a:solidFill>
                  <a:srgbClr val="0000FF"/>
                </a:solidFill>
                <a:latin typeface="Consolas" panose="020B0609020204030204" pitchFamily="49" charset="0"/>
              </a:rPr>
              <a:t>CREATE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LOGIN</a:t>
            </a:r>
            <a:r>
              <a:rPr lang="en-US" sz="2400" dirty="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ulu</a:t>
            </a:r>
            <a:r>
              <a:rPr lang="tr-TR" sz="2400" dirty="0" smtClean="0">
                <a:solidFill>
                  <a:srgbClr val="000000"/>
                </a:solidFill>
                <a:latin typeface="Consolas" panose="020B0609020204030204" pitchFamily="49" charset="0"/>
              </a:rPr>
              <a:t> (</a:t>
            </a:r>
            <a:r>
              <a:rPr lang="tr-TR" sz="2400" dirty="0" err="1" smtClean="0">
                <a:solidFill>
                  <a:srgbClr val="000000"/>
                </a:solidFill>
                <a:latin typeface="Consolas" panose="020B0609020204030204" pitchFamily="49" charset="0"/>
              </a:rPr>
              <a:t>login</a:t>
            </a:r>
            <a:r>
              <a:rPr lang="tr-TR" sz="2400" dirty="0" smtClean="0">
                <a:solidFill>
                  <a:srgbClr val="000000"/>
                </a:solidFill>
                <a:latin typeface="Consolas" panose="020B0609020204030204" pitchFamily="49" charset="0"/>
              </a:rPr>
              <a:t> kullanıcı adı)</a:t>
            </a:r>
            <a:r>
              <a:rPr lang="en-US" sz="2400" dirty="0" smtClean="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WITH</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PASSWORD</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smtClean="0">
                <a:solidFill>
                  <a:srgbClr val="FF0000"/>
                </a:solidFill>
                <a:latin typeface="Consolas" panose="020B0609020204030204" pitchFamily="49" charset="0"/>
              </a:rPr>
              <a:t>'ulu</a:t>
            </a:r>
            <a:r>
              <a:rPr lang="en-US" sz="2400" dirty="0">
                <a:solidFill>
                  <a:srgbClr val="FF0000"/>
                </a:solidFill>
                <a:latin typeface="Consolas" panose="020B0609020204030204" pitchFamily="49" charset="0"/>
              </a:rPr>
              <a:t>' </a:t>
            </a:r>
            <a:r>
              <a:rPr lang="tr-TR" sz="2400" dirty="0" smtClean="0">
                <a:solidFill>
                  <a:srgbClr val="FF0000"/>
                </a:solidFill>
                <a:latin typeface="Consolas" panose="020B0609020204030204" pitchFamily="49" charset="0"/>
              </a:rPr>
              <a:t>(</a:t>
            </a:r>
            <a:r>
              <a:rPr lang="tr-TR" sz="2400" dirty="0" err="1" smtClean="0">
                <a:solidFill>
                  <a:srgbClr val="FF0000"/>
                </a:solidFill>
                <a:latin typeface="Consolas" panose="020B0609020204030204" pitchFamily="49" charset="0"/>
              </a:rPr>
              <a:t>login</a:t>
            </a:r>
            <a:r>
              <a:rPr lang="tr-TR" sz="2400" dirty="0" smtClean="0">
                <a:solidFill>
                  <a:srgbClr val="FF0000"/>
                </a:solidFill>
                <a:latin typeface="Consolas" panose="020B0609020204030204" pitchFamily="49" charset="0"/>
              </a:rPr>
              <a:t> şifre) </a:t>
            </a:r>
            <a:r>
              <a:rPr lang="tr-TR" sz="2400" dirty="0" smtClean="0">
                <a:solidFill>
                  <a:srgbClr val="808080"/>
                </a:solidFill>
                <a:latin typeface="Consolas" panose="020B0609020204030204" pitchFamily="49" charset="0"/>
              </a:rPr>
              <a:t>,</a:t>
            </a:r>
            <a:r>
              <a:rPr lang="tr-TR" sz="2400" dirty="0" smtClean="0">
                <a:solidFill>
                  <a:srgbClr val="0000FF"/>
                </a:solidFill>
                <a:latin typeface="Consolas" panose="020B0609020204030204" pitchFamily="49" charset="0"/>
              </a:rPr>
              <a:t>DEFAULT_DATABASE</a:t>
            </a:r>
            <a:r>
              <a:rPr lang="tr-TR" sz="2400" dirty="0" smtClean="0">
                <a:solidFill>
                  <a:srgbClr val="000000"/>
                </a:solidFill>
                <a:latin typeface="Consolas" panose="020B0609020204030204" pitchFamily="49" charset="0"/>
              </a:rPr>
              <a:t> </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 [</a:t>
            </a:r>
            <a:r>
              <a:rPr lang="tr-TR" sz="2400" dirty="0" err="1">
                <a:solidFill>
                  <a:srgbClr val="000000"/>
                </a:solidFill>
                <a:latin typeface="Consolas" panose="020B0609020204030204" pitchFamily="49" charset="0"/>
              </a:rPr>
              <a:t>kutuphane</a:t>
            </a:r>
            <a:r>
              <a:rPr lang="tr-TR" sz="2400" dirty="0">
                <a:solidFill>
                  <a:srgbClr val="000000"/>
                </a:solidFill>
                <a:latin typeface="Consolas" panose="020B0609020204030204" pitchFamily="49" charset="0"/>
              </a:rPr>
              <a:t>]</a:t>
            </a:r>
          </a:p>
          <a:p>
            <a:r>
              <a:rPr lang="tr-TR" sz="2400" dirty="0">
                <a:solidFill>
                  <a:srgbClr val="0000FF"/>
                </a:solidFill>
                <a:latin typeface="Consolas" panose="020B0609020204030204" pitchFamily="49" charset="0"/>
              </a:rPr>
              <a:t>GO</a:t>
            </a:r>
            <a:endParaRPr lang="tr-TR" sz="2400" dirty="0">
              <a:solidFill>
                <a:srgbClr val="000000"/>
              </a:solidFill>
              <a:latin typeface="Consolas" panose="020B0609020204030204" pitchFamily="49" charset="0"/>
            </a:endParaRPr>
          </a:p>
          <a:p>
            <a:r>
              <a:rPr lang="tr-TR" sz="2400" dirty="0">
                <a:solidFill>
                  <a:srgbClr val="0000FF"/>
                </a:solidFill>
                <a:latin typeface="Consolas" panose="020B0609020204030204" pitchFamily="49" charset="0"/>
              </a:rPr>
              <a:t>USE</a:t>
            </a:r>
            <a:r>
              <a:rPr lang="tr-TR" sz="2400" dirty="0">
                <a:solidFill>
                  <a:srgbClr val="000000"/>
                </a:solidFill>
                <a:latin typeface="Consolas" panose="020B0609020204030204" pitchFamily="49" charset="0"/>
              </a:rPr>
              <a:t> [</a:t>
            </a:r>
            <a:r>
              <a:rPr lang="tr-TR" sz="2400" dirty="0" err="1">
                <a:solidFill>
                  <a:srgbClr val="000000"/>
                </a:solidFill>
                <a:latin typeface="Consolas" panose="020B0609020204030204" pitchFamily="49" charset="0"/>
              </a:rPr>
              <a:t>kutuphane</a:t>
            </a:r>
            <a:r>
              <a:rPr lang="tr-TR" sz="2400" dirty="0">
                <a:solidFill>
                  <a:srgbClr val="000000"/>
                </a:solidFill>
                <a:latin typeface="Consolas" panose="020B0609020204030204" pitchFamily="49" charset="0"/>
              </a:rPr>
              <a:t>]</a:t>
            </a:r>
            <a:r>
              <a:rPr lang="tr-TR" sz="2400" dirty="0">
                <a:solidFill>
                  <a:srgbClr val="808080"/>
                </a:solidFill>
                <a:latin typeface="Consolas" panose="020B0609020204030204" pitchFamily="49" charset="0"/>
              </a:rPr>
              <a:t>;</a:t>
            </a:r>
            <a:endParaRPr lang="tr-TR" sz="2400" dirty="0">
              <a:solidFill>
                <a:srgbClr val="000000"/>
              </a:solidFill>
              <a:latin typeface="Consolas" panose="020B0609020204030204" pitchFamily="49" charset="0"/>
            </a:endParaRPr>
          </a:p>
          <a:p>
            <a:r>
              <a:rPr lang="tr-TR" sz="2400" dirty="0">
                <a:solidFill>
                  <a:srgbClr val="0000FF"/>
                </a:solidFill>
                <a:latin typeface="Consolas" panose="020B0609020204030204" pitchFamily="49" charset="0"/>
              </a:rPr>
              <a:t>CREATE</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USER</a:t>
            </a:r>
            <a:r>
              <a:rPr lang="tr-TR" sz="2400" dirty="0">
                <a:solidFill>
                  <a:srgbClr val="000000"/>
                </a:solidFill>
                <a:latin typeface="Consolas" panose="020B0609020204030204" pitchFamily="49" charset="0"/>
              </a:rPr>
              <a:t> ulu </a:t>
            </a:r>
            <a:r>
              <a:rPr lang="tr-TR" sz="2400" dirty="0">
                <a:solidFill>
                  <a:srgbClr val="0000FF"/>
                </a:solidFill>
                <a:latin typeface="Consolas" panose="020B0609020204030204" pitchFamily="49" charset="0"/>
              </a:rPr>
              <a:t>FOR</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LOGIN</a:t>
            </a:r>
            <a:r>
              <a:rPr lang="tr-TR" sz="2400" dirty="0">
                <a:solidFill>
                  <a:srgbClr val="000000"/>
                </a:solidFill>
                <a:latin typeface="Consolas" panose="020B0609020204030204" pitchFamily="49" charset="0"/>
              </a:rPr>
              <a:t> ulu</a:t>
            </a:r>
            <a:r>
              <a:rPr lang="tr-TR" sz="2400" dirty="0">
                <a:solidFill>
                  <a:srgbClr val="808080"/>
                </a:solidFill>
                <a:latin typeface="Consolas" panose="020B0609020204030204" pitchFamily="49" charset="0"/>
              </a:rPr>
              <a:t>;</a:t>
            </a:r>
            <a:endParaRPr lang="tr-TR" sz="2400" dirty="0">
              <a:solidFill>
                <a:srgbClr val="000000"/>
              </a:solidFill>
              <a:latin typeface="Consolas" panose="020B0609020204030204" pitchFamily="49" charset="0"/>
            </a:endParaRPr>
          </a:p>
          <a:p>
            <a:r>
              <a:rPr lang="tr-TR" sz="2400" dirty="0">
                <a:solidFill>
                  <a:srgbClr val="0000FF"/>
                </a:solidFill>
                <a:latin typeface="Consolas" panose="020B0609020204030204" pitchFamily="49" charset="0"/>
              </a:rPr>
              <a:t>EXEC</a:t>
            </a:r>
            <a:r>
              <a:rPr lang="tr-TR" sz="2400" dirty="0">
                <a:solidFill>
                  <a:srgbClr val="000000"/>
                </a:solidFill>
                <a:latin typeface="Consolas" panose="020B0609020204030204" pitchFamily="49" charset="0"/>
              </a:rPr>
              <a:t> </a:t>
            </a:r>
            <a:r>
              <a:rPr lang="tr-TR" sz="2400" dirty="0" err="1">
                <a:solidFill>
                  <a:srgbClr val="800000"/>
                </a:solidFill>
                <a:latin typeface="Consolas" panose="020B0609020204030204" pitchFamily="49" charset="0"/>
              </a:rPr>
              <a:t>sp_addrolemember</a:t>
            </a:r>
            <a:r>
              <a:rPr lang="tr-TR" sz="2400" dirty="0">
                <a:solidFill>
                  <a:srgbClr val="0000FF"/>
                </a:solidFill>
                <a:latin typeface="Consolas" panose="020B0609020204030204" pitchFamily="49" charset="0"/>
              </a:rPr>
              <a:t> </a:t>
            </a:r>
            <a:r>
              <a:rPr lang="tr-TR" sz="2400" dirty="0">
                <a:solidFill>
                  <a:srgbClr val="FF0000"/>
                </a:solidFill>
                <a:latin typeface="Consolas" panose="020B0609020204030204" pitchFamily="49" charset="0"/>
              </a:rPr>
              <a:t>'</a:t>
            </a:r>
            <a:r>
              <a:rPr lang="tr-TR" sz="2400" dirty="0" err="1">
                <a:solidFill>
                  <a:srgbClr val="FF0000"/>
                </a:solidFill>
                <a:latin typeface="Consolas" panose="020B0609020204030204" pitchFamily="49" charset="0"/>
              </a:rPr>
              <a:t>db_datareader</a:t>
            </a:r>
            <a:r>
              <a:rPr lang="tr-TR" sz="2400" dirty="0">
                <a:solidFill>
                  <a:srgbClr val="FF0000"/>
                </a:solidFill>
                <a:latin typeface="Consolas" panose="020B0609020204030204" pitchFamily="49" charset="0"/>
              </a:rPr>
              <a:t>'</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'ulu'</a:t>
            </a:r>
            <a:endParaRPr lang="tr-TR" sz="2400" dirty="0">
              <a:solidFill>
                <a:srgbClr val="000000"/>
              </a:solidFill>
              <a:latin typeface="Consolas" panose="020B0609020204030204" pitchFamily="49" charset="0"/>
            </a:endParaRPr>
          </a:p>
          <a:p>
            <a:r>
              <a:rPr lang="tr-TR" sz="2400" dirty="0">
                <a:solidFill>
                  <a:srgbClr val="0000FF"/>
                </a:solidFill>
                <a:latin typeface="Consolas" panose="020B0609020204030204" pitchFamily="49" charset="0"/>
              </a:rPr>
              <a:t>EXEC</a:t>
            </a:r>
            <a:r>
              <a:rPr lang="tr-TR" sz="2400" dirty="0">
                <a:solidFill>
                  <a:srgbClr val="000000"/>
                </a:solidFill>
                <a:latin typeface="Consolas" panose="020B0609020204030204" pitchFamily="49" charset="0"/>
              </a:rPr>
              <a:t> </a:t>
            </a:r>
            <a:r>
              <a:rPr lang="tr-TR" sz="2400" dirty="0" err="1">
                <a:solidFill>
                  <a:srgbClr val="800000"/>
                </a:solidFill>
                <a:latin typeface="Consolas" panose="020B0609020204030204" pitchFamily="49" charset="0"/>
              </a:rPr>
              <a:t>sp_addrolemember</a:t>
            </a:r>
            <a:r>
              <a:rPr lang="tr-TR" sz="2400" dirty="0">
                <a:solidFill>
                  <a:srgbClr val="0000FF"/>
                </a:solidFill>
                <a:latin typeface="Consolas" panose="020B0609020204030204" pitchFamily="49" charset="0"/>
              </a:rPr>
              <a:t> </a:t>
            </a:r>
            <a:r>
              <a:rPr lang="tr-TR" sz="2400" dirty="0">
                <a:solidFill>
                  <a:srgbClr val="FF0000"/>
                </a:solidFill>
                <a:latin typeface="Consolas" panose="020B0609020204030204" pitchFamily="49" charset="0"/>
              </a:rPr>
              <a:t>'</a:t>
            </a:r>
            <a:r>
              <a:rPr lang="tr-TR" sz="2400" dirty="0" err="1">
                <a:solidFill>
                  <a:srgbClr val="FF0000"/>
                </a:solidFill>
                <a:latin typeface="Consolas" panose="020B0609020204030204" pitchFamily="49" charset="0"/>
              </a:rPr>
              <a:t>db_datawriter</a:t>
            </a:r>
            <a:r>
              <a:rPr lang="tr-TR" sz="2400" dirty="0">
                <a:solidFill>
                  <a:srgbClr val="FF0000"/>
                </a:solidFill>
                <a:latin typeface="Consolas" panose="020B0609020204030204" pitchFamily="49" charset="0"/>
              </a:rPr>
              <a:t>'</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'ulu'</a:t>
            </a:r>
            <a:endParaRPr lang="tr-TR" sz="2400" dirty="0"/>
          </a:p>
        </p:txBody>
      </p:sp>
    </p:spTree>
    <p:extLst>
      <p:ext uri="{BB962C8B-B14F-4D97-AF65-F5344CB8AC3E}">
        <p14:creationId xmlns:p14="http://schemas.microsoft.com/office/powerpoint/2010/main" val="30026788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Kullanıcı Oluşturma</a:t>
            </a:r>
          </a:p>
        </p:txBody>
      </p:sp>
      <p:sp>
        <p:nvSpPr>
          <p:cNvPr id="3" name="İçerik Yer Tutucusu 2"/>
          <p:cNvSpPr>
            <a:spLocks noGrp="1"/>
          </p:cNvSpPr>
          <p:nvPr>
            <p:ph idx="1"/>
          </p:nvPr>
        </p:nvSpPr>
        <p:spPr>
          <a:xfrm>
            <a:off x="680321" y="2336873"/>
            <a:ext cx="10697428" cy="3711230"/>
          </a:xfrm>
        </p:spPr>
        <p:txBody>
          <a:bodyPr>
            <a:normAutofit fontScale="70000" lnSpcReduction="20000"/>
          </a:bodyPr>
          <a:lstStyle/>
          <a:p>
            <a:pPr algn="just" fontAlgn="base"/>
            <a:r>
              <a:rPr lang="tr-TR" b="1" dirty="0" err="1"/>
              <a:t>db_accessadmin</a:t>
            </a:r>
            <a:r>
              <a:rPr lang="tr-TR" dirty="0"/>
              <a:t> : Kullanıcı için veri tabanına erişim yetkisi verir.</a:t>
            </a:r>
          </a:p>
          <a:p>
            <a:pPr algn="just" fontAlgn="base"/>
            <a:r>
              <a:rPr lang="tr-TR" b="1" dirty="0" err="1"/>
              <a:t>db_backupoperator</a:t>
            </a:r>
            <a:r>
              <a:rPr lang="tr-TR" dirty="0"/>
              <a:t> : Kullanıcı veri tabanı yedeğini alabilme yetkisi verir.</a:t>
            </a:r>
          </a:p>
          <a:p>
            <a:pPr algn="just" fontAlgn="base"/>
            <a:r>
              <a:rPr lang="tr-TR" b="1" dirty="0" err="1"/>
              <a:t>db_datareader</a:t>
            </a:r>
            <a:r>
              <a:rPr lang="tr-TR" dirty="0"/>
              <a:t> : Kullanıcı veri tabanında yer alan tablolar üzerinde </a:t>
            </a:r>
            <a:r>
              <a:rPr lang="tr-TR" b="1" dirty="0"/>
              <a:t>“Select”</a:t>
            </a:r>
            <a:r>
              <a:rPr lang="tr-TR" dirty="0"/>
              <a:t> işlemleri yapabilir.</a:t>
            </a:r>
          </a:p>
          <a:p>
            <a:pPr algn="just" fontAlgn="base"/>
            <a:r>
              <a:rPr lang="tr-TR" b="1" dirty="0" err="1"/>
              <a:t>db_datawriter</a:t>
            </a:r>
            <a:r>
              <a:rPr lang="tr-TR" dirty="0"/>
              <a:t> : Kullanıcı veri tabanında yer alan tablolar üzerinde </a:t>
            </a:r>
            <a:r>
              <a:rPr lang="tr-TR" b="1" dirty="0"/>
              <a:t>“Update”</a:t>
            </a:r>
            <a:r>
              <a:rPr lang="tr-TR" dirty="0"/>
              <a:t>, </a:t>
            </a:r>
            <a:r>
              <a:rPr lang="tr-TR" b="1" dirty="0"/>
              <a:t>“</a:t>
            </a:r>
            <a:r>
              <a:rPr lang="tr-TR" b="1" dirty="0" err="1"/>
              <a:t>Delete</a:t>
            </a:r>
            <a:r>
              <a:rPr lang="tr-TR" b="1" dirty="0"/>
              <a:t>”</a:t>
            </a:r>
            <a:r>
              <a:rPr lang="tr-TR" dirty="0"/>
              <a:t> ve </a:t>
            </a:r>
            <a:r>
              <a:rPr lang="tr-TR" b="1" dirty="0"/>
              <a:t>“</a:t>
            </a:r>
            <a:r>
              <a:rPr lang="tr-TR" b="1" dirty="0" err="1"/>
              <a:t>Insert</a:t>
            </a:r>
            <a:r>
              <a:rPr lang="tr-TR" b="1" dirty="0"/>
              <a:t>”</a:t>
            </a:r>
            <a:r>
              <a:rPr lang="tr-TR" dirty="0"/>
              <a:t> işlemlerini yapabilir.</a:t>
            </a:r>
          </a:p>
          <a:p>
            <a:pPr algn="just" fontAlgn="base"/>
            <a:r>
              <a:rPr lang="tr-TR" b="1" dirty="0" err="1"/>
              <a:t>db_ddladmin</a:t>
            </a:r>
            <a:r>
              <a:rPr lang="tr-TR" dirty="0"/>
              <a:t> : Kullanıcı veri tabanı üzerinde DDL komutlarını çalıştırabilir.</a:t>
            </a:r>
          </a:p>
          <a:p>
            <a:pPr algn="just" fontAlgn="base"/>
            <a:r>
              <a:rPr lang="tr-TR" b="1" dirty="0" err="1"/>
              <a:t>db_denydatareader</a:t>
            </a:r>
            <a:r>
              <a:rPr lang="tr-TR" dirty="0"/>
              <a:t> : Kullanıcı veri tabanında yer alan tablolar üzerinde </a:t>
            </a:r>
            <a:r>
              <a:rPr lang="tr-TR" b="1" dirty="0"/>
              <a:t>“Select”</a:t>
            </a:r>
            <a:r>
              <a:rPr lang="tr-TR" dirty="0"/>
              <a:t> işlemi </a:t>
            </a:r>
            <a:r>
              <a:rPr lang="tr-TR" b="1" dirty="0"/>
              <a:t>YAPAMAZ</a:t>
            </a:r>
            <a:r>
              <a:rPr lang="tr-TR" dirty="0"/>
              <a:t>.</a:t>
            </a:r>
          </a:p>
          <a:p>
            <a:pPr algn="just" fontAlgn="base"/>
            <a:r>
              <a:rPr lang="tr-TR" b="1" dirty="0" err="1"/>
              <a:t>db_denydatawriter</a:t>
            </a:r>
            <a:r>
              <a:rPr lang="tr-TR" dirty="0"/>
              <a:t> : Kullanıcı veri tabanında yer alan tablolar üzerinde </a:t>
            </a:r>
            <a:r>
              <a:rPr lang="tr-TR" b="1" dirty="0"/>
              <a:t>“Update”</a:t>
            </a:r>
            <a:r>
              <a:rPr lang="tr-TR" dirty="0"/>
              <a:t>, </a:t>
            </a:r>
            <a:r>
              <a:rPr lang="tr-TR" b="1" dirty="0"/>
              <a:t>“</a:t>
            </a:r>
            <a:r>
              <a:rPr lang="tr-TR" b="1" dirty="0" err="1"/>
              <a:t>Delete</a:t>
            </a:r>
            <a:r>
              <a:rPr lang="tr-TR" b="1" dirty="0"/>
              <a:t>”</a:t>
            </a:r>
            <a:r>
              <a:rPr lang="tr-TR" dirty="0"/>
              <a:t> ve </a:t>
            </a:r>
            <a:r>
              <a:rPr lang="tr-TR" b="1" dirty="0"/>
              <a:t>“</a:t>
            </a:r>
            <a:r>
              <a:rPr lang="tr-TR" b="1" dirty="0" err="1"/>
              <a:t>Insert</a:t>
            </a:r>
            <a:r>
              <a:rPr lang="tr-TR" b="1" dirty="0"/>
              <a:t>”</a:t>
            </a:r>
            <a:r>
              <a:rPr lang="tr-TR" dirty="0"/>
              <a:t> işlemlerini </a:t>
            </a:r>
            <a:r>
              <a:rPr lang="tr-TR" b="1" dirty="0"/>
              <a:t>YAPAMAZ</a:t>
            </a:r>
            <a:r>
              <a:rPr lang="tr-TR" dirty="0"/>
              <a:t>.</a:t>
            </a:r>
          </a:p>
          <a:p>
            <a:pPr algn="just" fontAlgn="base"/>
            <a:r>
              <a:rPr lang="tr-TR" b="1" dirty="0" err="1"/>
              <a:t>db_owner</a:t>
            </a:r>
            <a:r>
              <a:rPr lang="tr-TR" dirty="0"/>
              <a:t> : Kullanıcı veri tabanı üzerinde veri tabanını silme de dahil olacak şekilde istediği tüm işlemleri yapabilir.</a:t>
            </a:r>
          </a:p>
          <a:p>
            <a:pPr algn="just" fontAlgn="base"/>
            <a:r>
              <a:rPr lang="tr-TR" b="1" dirty="0" err="1"/>
              <a:t>db_securityadmin</a:t>
            </a:r>
            <a:r>
              <a:rPr lang="tr-TR" dirty="0"/>
              <a:t> : Kullanıcı veri tabanı üzerindeki yetkilendirmeleri değiştirebilir.</a:t>
            </a:r>
          </a:p>
          <a:p>
            <a:pPr algn="just"/>
            <a:endParaRPr lang="tr-TR" dirty="0"/>
          </a:p>
        </p:txBody>
      </p:sp>
    </p:spTree>
    <p:extLst>
      <p:ext uri="{BB962C8B-B14F-4D97-AF65-F5344CB8AC3E}">
        <p14:creationId xmlns:p14="http://schemas.microsoft.com/office/powerpoint/2010/main" val="30809155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Kontrol Dili (DCL)</a:t>
            </a:r>
            <a:endParaRPr lang="tr-TR" dirty="0"/>
          </a:p>
        </p:txBody>
      </p:sp>
      <p:sp>
        <p:nvSpPr>
          <p:cNvPr id="3" name="İçerik Yer Tutucusu 2"/>
          <p:cNvSpPr>
            <a:spLocks noGrp="1"/>
          </p:cNvSpPr>
          <p:nvPr>
            <p:ph idx="1"/>
          </p:nvPr>
        </p:nvSpPr>
        <p:spPr/>
        <p:txBody>
          <a:bodyPr/>
          <a:lstStyle/>
          <a:p>
            <a:pPr algn="just"/>
            <a:r>
              <a:rPr lang="tr-TR" dirty="0" smtClean="0"/>
              <a:t>Veri kontrol dili, veri tabanı içerisindeki verilere erişimleri düzenlemek için kullanılır. Kullanıcı veya kullanıcı gruplarının erişim yetkilerini düzenler. </a:t>
            </a:r>
          </a:p>
          <a:p>
            <a:pPr lvl="1" algn="just"/>
            <a:r>
              <a:rPr lang="tr-TR" dirty="0" smtClean="0"/>
              <a:t>Grant: Kullanıcıların kayıtlar üzerinde işlem yapabilmesi ve SQL komutlarını çalıştırmasına izin verir.</a:t>
            </a:r>
          </a:p>
          <a:p>
            <a:pPr lvl="1" algn="just"/>
            <a:r>
              <a:rPr lang="tr-TR" dirty="0" err="1" smtClean="0"/>
              <a:t>Deny</a:t>
            </a:r>
            <a:r>
              <a:rPr lang="tr-TR" dirty="0" smtClean="0"/>
              <a:t>: Kullanıcının kayıtlarını kullanmasını kısıtlar.</a:t>
            </a:r>
          </a:p>
          <a:p>
            <a:pPr lvl="1" algn="just"/>
            <a:r>
              <a:rPr lang="tr-TR" dirty="0" err="1" smtClean="0"/>
              <a:t>Revoke</a:t>
            </a:r>
            <a:r>
              <a:rPr lang="tr-TR" dirty="0" smtClean="0"/>
              <a:t>: Daha önce yapılan tüm kısıtlama ve izinleri iptal eder.</a:t>
            </a:r>
            <a:endParaRPr lang="tr-TR" dirty="0"/>
          </a:p>
        </p:txBody>
      </p:sp>
    </p:spTree>
    <p:extLst>
      <p:ext uri="{BB962C8B-B14F-4D97-AF65-F5344CB8AC3E}">
        <p14:creationId xmlns:p14="http://schemas.microsoft.com/office/powerpoint/2010/main" val="4293324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Grant</a:t>
            </a:r>
            <a:endParaRPr lang="tr-TR" dirty="0"/>
          </a:p>
        </p:txBody>
      </p:sp>
      <p:sp>
        <p:nvSpPr>
          <p:cNvPr id="3" name="İçerik Yer Tutucusu 2"/>
          <p:cNvSpPr>
            <a:spLocks noGrp="1"/>
          </p:cNvSpPr>
          <p:nvPr>
            <p:ph idx="1"/>
          </p:nvPr>
        </p:nvSpPr>
        <p:spPr/>
        <p:txBody>
          <a:bodyPr/>
          <a:lstStyle/>
          <a:p>
            <a:r>
              <a:rPr lang="tr-TR" dirty="0" smtClean="0"/>
              <a:t>Kullanıcıya veri tabanı veya </a:t>
            </a:r>
            <a:r>
              <a:rPr lang="tr-TR" dirty="0" err="1" smtClean="0"/>
              <a:t>veritabanı</a:t>
            </a:r>
            <a:r>
              <a:rPr lang="tr-TR" dirty="0" smtClean="0"/>
              <a:t> nesneleri üzerinde çeşitli izinler vermek için kullanılır. </a:t>
            </a:r>
          </a:p>
          <a:p>
            <a:endParaRPr lang="tr-TR" dirty="0"/>
          </a:p>
          <a:p>
            <a:pPr marL="0" indent="0">
              <a:buNone/>
            </a:pPr>
            <a:r>
              <a:rPr lang="tr-TR" dirty="0" smtClean="0"/>
              <a:t>	Grant {</a:t>
            </a:r>
            <a:r>
              <a:rPr lang="tr-TR" dirty="0" err="1" smtClean="0"/>
              <a:t>all</a:t>
            </a:r>
            <a:r>
              <a:rPr lang="tr-TR" dirty="0" smtClean="0"/>
              <a:t> veya izinler}</a:t>
            </a:r>
          </a:p>
          <a:p>
            <a:pPr marL="0" indent="0">
              <a:buNone/>
            </a:pPr>
            <a:r>
              <a:rPr lang="tr-TR" dirty="0"/>
              <a:t>	</a:t>
            </a:r>
            <a:r>
              <a:rPr lang="tr-TR" dirty="0" smtClean="0"/>
              <a:t>on {izin alanı}</a:t>
            </a:r>
          </a:p>
          <a:p>
            <a:pPr marL="0" indent="0">
              <a:buNone/>
            </a:pPr>
            <a:r>
              <a:rPr lang="tr-TR" dirty="0"/>
              <a:t>	</a:t>
            </a:r>
            <a:r>
              <a:rPr lang="tr-TR" dirty="0" err="1" smtClean="0"/>
              <a:t>to</a:t>
            </a:r>
            <a:r>
              <a:rPr lang="tr-TR" dirty="0"/>
              <a:t> </a:t>
            </a:r>
            <a:r>
              <a:rPr lang="tr-TR" dirty="0" smtClean="0"/>
              <a:t>{kullanıcılar}</a:t>
            </a:r>
            <a:endParaRPr lang="tr-TR" dirty="0"/>
          </a:p>
        </p:txBody>
      </p:sp>
    </p:spTree>
    <p:extLst>
      <p:ext uri="{BB962C8B-B14F-4D97-AF65-F5344CB8AC3E}">
        <p14:creationId xmlns:p14="http://schemas.microsoft.com/office/powerpoint/2010/main" val="1895680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Grant</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539404760"/>
              </p:ext>
            </p:extLst>
          </p:nvPr>
        </p:nvGraphicFramePr>
        <p:xfrm>
          <a:off x="680321" y="3209431"/>
          <a:ext cx="9613900" cy="1854200"/>
        </p:xfrm>
        <a:graphic>
          <a:graphicData uri="http://schemas.openxmlformats.org/drawingml/2006/table">
            <a:tbl>
              <a:tblPr firstRow="1" bandRow="1">
                <a:tableStyleId>{5C22544A-7EE6-4342-B048-85BDC9FD1C3A}</a:tableStyleId>
              </a:tblPr>
              <a:tblGrid>
                <a:gridCol w="2403475">
                  <a:extLst>
                    <a:ext uri="{9D8B030D-6E8A-4147-A177-3AD203B41FA5}">
                      <a16:colId xmlns:a16="http://schemas.microsoft.com/office/drawing/2014/main" val="4053568279"/>
                    </a:ext>
                  </a:extLst>
                </a:gridCol>
                <a:gridCol w="2403475">
                  <a:extLst>
                    <a:ext uri="{9D8B030D-6E8A-4147-A177-3AD203B41FA5}">
                      <a16:colId xmlns:a16="http://schemas.microsoft.com/office/drawing/2014/main" val="695025414"/>
                    </a:ext>
                  </a:extLst>
                </a:gridCol>
                <a:gridCol w="2403475">
                  <a:extLst>
                    <a:ext uri="{9D8B030D-6E8A-4147-A177-3AD203B41FA5}">
                      <a16:colId xmlns:a16="http://schemas.microsoft.com/office/drawing/2014/main" val="1890384050"/>
                    </a:ext>
                  </a:extLst>
                </a:gridCol>
                <a:gridCol w="2403475">
                  <a:extLst>
                    <a:ext uri="{9D8B030D-6E8A-4147-A177-3AD203B41FA5}">
                      <a16:colId xmlns:a16="http://schemas.microsoft.com/office/drawing/2014/main" val="88601945"/>
                    </a:ext>
                  </a:extLst>
                </a:gridCol>
              </a:tblGrid>
              <a:tr h="370840">
                <a:tc>
                  <a:txBody>
                    <a:bodyPr/>
                    <a:lstStyle/>
                    <a:p>
                      <a:r>
                        <a:rPr lang="tr-TR" dirty="0" err="1" smtClean="0"/>
                        <a:t>Veritabanı</a:t>
                      </a:r>
                      <a:endParaRPr lang="tr-TR" dirty="0"/>
                    </a:p>
                  </a:txBody>
                  <a:tcPr/>
                </a:tc>
                <a:tc>
                  <a:txBody>
                    <a:bodyPr/>
                    <a:lstStyle/>
                    <a:p>
                      <a:r>
                        <a:rPr lang="tr-TR" dirty="0" smtClean="0"/>
                        <a:t>Tablo</a:t>
                      </a:r>
                      <a:endParaRPr lang="tr-TR" dirty="0"/>
                    </a:p>
                  </a:txBody>
                  <a:tcPr/>
                </a:tc>
                <a:tc>
                  <a:txBody>
                    <a:bodyPr/>
                    <a:lstStyle/>
                    <a:p>
                      <a:r>
                        <a:rPr lang="tr-TR" dirty="0" smtClean="0"/>
                        <a:t>Görünüm</a:t>
                      </a:r>
                      <a:r>
                        <a:rPr lang="en-US" dirty="0" smtClean="0"/>
                        <a:t> (view)</a:t>
                      </a:r>
                      <a:endParaRPr lang="tr-TR" dirty="0"/>
                    </a:p>
                  </a:txBody>
                  <a:tcPr/>
                </a:tc>
                <a:tc>
                  <a:txBody>
                    <a:bodyPr/>
                    <a:lstStyle/>
                    <a:p>
                      <a:r>
                        <a:rPr lang="tr-TR" dirty="0" smtClean="0"/>
                        <a:t>Yordam</a:t>
                      </a:r>
                      <a:r>
                        <a:rPr lang="en-US" dirty="0" smtClean="0"/>
                        <a:t> (</a:t>
                      </a:r>
                      <a:r>
                        <a:rPr lang="en-US" dirty="0" err="1" smtClean="0"/>
                        <a:t>sp</a:t>
                      </a:r>
                      <a:r>
                        <a:rPr lang="en-US" dirty="0" smtClean="0"/>
                        <a:t>)</a:t>
                      </a:r>
                      <a:endParaRPr lang="tr-TR" dirty="0"/>
                    </a:p>
                  </a:txBody>
                  <a:tcPr/>
                </a:tc>
                <a:extLst>
                  <a:ext uri="{0D108BD9-81ED-4DB2-BD59-A6C34878D82A}">
                    <a16:rowId xmlns:a16="http://schemas.microsoft.com/office/drawing/2014/main" val="3840494445"/>
                  </a:ext>
                </a:extLst>
              </a:tr>
              <a:tr h="370840">
                <a:tc>
                  <a:txBody>
                    <a:bodyPr/>
                    <a:lstStyle/>
                    <a:p>
                      <a:r>
                        <a:rPr lang="tr-TR" dirty="0" err="1" smtClean="0"/>
                        <a:t>Create</a:t>
                      </a:r>
                      <a:r>
                        <a:rPr lang="tr-TR" dirty="0" smtClean="0"/>
                        <a:t> Database</a:t>
                      </a:r>
                      <a:endParaRPr lang="tr-TR" dirty="0"/>
                    </a:p>
                  </a:txBody>
                  <a:tcPr/>
                </a:tc>
                <a:tc>
                  <a:txBody>
                    <a:bodyPr/>
                    <a:lstStyle/>
                    <a:p>
                      <a:r>
                        <a:rPr lang="tr-TR" dirty="0" err="1" smtClean="0"/>
                        <a:t>Delete</a:t>
                      </a:r>
                      <a:endParaRPr lang="tr-TR" dirty="0"/>
                    </a:p>
                  </a:txBody>
                  <a:tcPr/>
                </a:tc>
                <a:tc>
                  <a:txBody>
                    <a:bodyPr/>
                    <a:lstStyle/>
                    <a:p>
                      <a:r>
                        <a:rPr lang="tr-TR" dirty="0" err="1" smtClean="0"/>
                        <a:t>Delete</a:t>
                      </a:r>
                      <a:endParaRPr lang="tr-TR" dirty="0"/>
                    </a:p>
                  </a:txBody>
                  <a:tcPr/>
                </a:tc>
                <a:tc>
                  <a:txBody>
                    <a:bodyPr/>
                    <a:lstStyle/>
                    <a:p>
                      <a:r>
                        <a:rPr lang="tr-TR" dirty="0" err="1" smtClean="0"/>
                        <a:t>Execute</a:t>
                      </a:r>
                      <a:endParaRPr lang="tr-TR" dirty="0"/>
                    </a:p>
                  </a:txBody>
                  <a:tcPr/>
                </a:tc>
                <a:extLst>
                  <a:ext uri="{0D108BD9-81ED-4DB2-BD59-A6C34878D82A}">
                    <a16:rowId xmlns:a16="http://schemas.microsoft.com/office/drawing/2014/main" val="2436003387"/>
                  </a:ext>
                </a:extLst>
              </a:tr>
              <a:tr h="370840">
                <a:tc>
                  <a:txBody>
                    <a:bodyPr/>
                    <a:lstStyle/>
                    <a:p>
                      <a:r>
                        <a:rPr lang="tr-TR" dirty="0" err="1" smtClean="0"/>
                        <a:t>Backup</a:t>
                      </a:r>
                      <a:r>
                        <a:rPr lang="tr-TR" dirty="0" smtClean="0"/>
                        <a:t> Database</a:t>
                      </a:r>
                      <a:endParaRPr lang="tr-TR" dirty="0"/>
                    </a:p>
                  </a:txBody>
                  <a:tcPr/>
                </a:tc>
                <a:tc>
                  <a:txBody>
                    <a:bodyPr/>
                    <a:lstStyle/>
                    <a:p>
                      <a:r>
                        <a:rPr lang="tr-TR" dirty="0" err="1" smtClean="0"/>
                        <a:t>Insert</a:t>
                      </a:r>
                      <a:endParaRPr lang="tr-TR" dirty="0"/>
                    </a:p>
                  </a:txBody>
                  <a:tcPr/>
                </a:tc>
                <a:tc>
                  <a:txBody>
                    <a:bodyPr/>
                    <a:lstStyle/>
                    <a:p>
                      <a:r>
                        <a:rPr lang="tr-TR" dirty="0" err="1" smtClean="0"/>
                        <a:t>Insert</a:t>
                      </a:r>
                      <a:endParaRPr lang="tr-TR" dirty="0"/>
                    </a:p>
                  </a:txBody>
                  <a:tcPr/>
                </a:tc>
                <a:tc>
                  <a:txBody>
                    <a:bodyPr/>
                    <a:lstStyle/>
                    <a:p>
                      <a:endParaRPr lang="tr-TR" dirty="0"/>
                    </a:p>
                  </a:txBody>
                  <a:tcPr/>
                </a:tc>
                <a:extLst>
                  <a:ext uri="{0D108BD9-81ED-4DB2-BD59-A6C34878D82A}">
                    <a16:rowId xmlns:a16="http://schemas.microsoft.com/office/drawing/2014/main" val="542704264"/>
                  </a:ext>
                </a:extLst>
              </a:tr>
              <a:tr h="370840">
                <a:tc>
                  <a:txBody>
                    <a:bodyPr/>
                    <a:lstStyle/>
                    <a:p>
                      <a:r>
                        <a:rPr lang="tr-TR" dirty="0" err="1" smtClean="0"/>
                        <a:t>Create</a:t>
                      </a:r>
                      <a:r>
                        <a:rPr lang="tr-TR" dirty="0" smtClean="0"/>
                        <a:t> </a:t>
                      </a:r>
                      <a:r>
                        <a:rPr lang="tr-TR" dirty="0" err="1" smtClean="0"/>
                        <a:t>Table</a:t>
                      </a:r>
                      <a:endParaRPr lang="tr-TR" dirty="0"/>
                    </a:p>
                  </a:txBody>
                  <a:tcPr/>
                </a:tc>
                <a:tc>
                  <a:txBody>
                    <a:bodyPr/>
                    <a:lstStyle/>
                    <a:p>
                      <a:r>
                        <a:rPr lang="tr-TR" dirty="0" smtClean="0"/>
                        <a:t>Select</a:t>
                      </a:r>
                      <a:endParaRPr lang="tr-TR" dirty="0"/>
                    </a:p>
                  </a:txBody>
                  <a:tcPr/>
                </a:tc>
                <a:tc>
                  <a:txBody>
                    <a:bodyPr/>
                    <a:lstStyle/>
                    <a:p>
                      <a:r>
                        <a:rPr lang="tr-TR" dirty="0" smtClean="0"/>
                        <a:t>Select</a:t>
                      </a:r>
                      <a:endParaRPr lang="tr-TR" dirty="0"/>
                    </a:p>
                  </a:txBody>
                  <a:tcPr/>
                </a:tc>
                <a:tc>
                  <a:txBody>
                    <a:bodyPr/>
                    <a:lstStyle/>
                    <a:p>
                      <a:endParaRPr lang="tr-TR" dirty="0"/>
                    </a:p>
                  </a:txBody>
                  <a:tcPr/>
                </a:tc>
                <a:extLst>
                  <a:ext uri="{0D108BD9-81ED-4DB2-BD59-A6C34878D82A}">
                    <a16:rowId xmlns:a16="http://schemas.microsoft.com/office/drawing/2014/main" val="2262729212"/>
                  </a:ext>
                </a:extLst>
              </a:tr>
              <a:tr h="370840">
                <a:tc>
                  <a:txBody>
                    <a:bodyPr/>
                    <a:lstStyle/>
                    <a:p>
                      <a:r>
                        <a:rPr lang="tr-TR" dirty="0" err="1" smtClean="0"/>
                        <a:t>Create</a:t>
                      </a:r>
                      <a:r>
                        <a:rPr lang="tr-TR" dirty="0" smtClean="0"/>
                        <a:t> </a:t>
                      </a:r>
                      <a:r>
                        <a:rPr lang="tr-TR" dirty="0" err="1" smtClean="0"/>
                        <a:t>View</a:t>
                      </a:r>
                      <a:endParaRPr lang="tr-TR" dirty="0"/>
                    </a:p>
                  </a:txBody>
                  <a:tcPr/>
                </a:tc>
                <a:tc>
                  <a:txBody>
                    <a:bodyPr/>
                    <a:lstStyle/>
                    <a:p>
                      <a:r>
                        <a:rPr lang="tr-TR" dirty="0" smtClean="0"/>
                        <a:t>Update</a:t>
                      </a:r>
                      <a:endParaRPr lang="tr-TR" dirty="0"/>
                    </a:p>
                  </a:txBody>
                  <a:tcPr/>
                </a:tc>
                <a:tc>
                  <a:txBody>
                    <a:bodyPr/>
                    <a:lstStyle/>
                    <a:p>
                      <a:r>
                        <a:rPr lang="tr-TR" dirty="0" smtClean="0"/>
                        <a:t>Update</a:t>
                      </a:r>
                      <a:endParaRPr lang="tr-TR" dirty="0"/>
                    </a:p>
                  </a:txBody>
                  <a:tcPr/>
                </a:tc>
                <a:tc>
                  <a:txBody>
                    <a:bodyPr/>
                    <a:lstStyle/>
                    <a:p>
                      <a:endParaRPr lang="tr-TR" dirty="0"/>
                    </a:p>
                  </a:txBody>
                  <a:tcPr/>
                </a:tc>
                <a:extLst>
                  <a:ext uri="{0D108BD9-81ED-4DB2-BD59-A6C34878D82A}">
                    <a16:rowId xmlns:a16="http://schemas.microsoft.com/office/drawing/2014/main" val="3634027020"/>
                  </a:ext>
                </a:extLst>
              </a:tr>
            </a:tbl>
          </a:graphicData>
        </a:graphic>
      </p:graphicFrame>
      <p:sp>
        <p:nvSpPr>
          <p:cNvPr id="6" name="İçerik Yer Tutucusu 2"/>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tr-TR" dirty="0" smtClean="0"/>
              <a:t>Grant ifadesinden sonra verilmek istenen yetkiler belirtilir. </a:t>
            </a:r>
            <a:endParaRPr lang="tr-TR" dirty="0"/>
          </a:p>
        </p:txBody>
      </p:sp>
    </p:spTree>
    <p:extLst>
      <p:ext uri="{BB962C8B-B14F-4D97-AF65-F5344CB8AC3E}">
        <p14:creationId xmlns:p14="http://schemas.microsoft.com/office/powerpoint/2010/main" val="4031584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Grant</a:t>
            </a:r>
            <a:endParaRPr lang="tr-TR" dirty="0"/>
          </a:p>
        </p:txBody>
      </p:sp>
      <p:sp>
        <p:nvSpPr>
          <p:cNvPr id="3" name="İçerik Yer Tutucusu 2"/>
          <p:cNvSpPr>
            <a:spLocks noGrp="1"/>
          </p:cNvSpPr>
          <p:nvPr>
            <p:ph idx="1"/>
          </p:nvPr>
        </p:nvSpPr>
        <p:spPr/>
        <p:txBody>
          <a:bodyPr/>
          <a:lstStyle/>
          <a:p>
            <a:pPr algn="just"/>
            <a:r>
              <a:rPr lang="tr-TR" dirty="0" smtClean="0"/>
              <a:t>On ifadesi yetkilendirmenin yapılacağı yeri belirlemek için kullanılır. </a:t>
            </a:r>
            <a:r>
              <a:rPr lang="tr-TR" dirty="0" err="1" smtClean="0"/>
              <a:t>Veritabanı</a:t>
            </a:r>
            <a:r>
              <a:rPr lang="tr-TR" dirty="0" smtClean="0"/>
              <a:t> için yetkilendirme yapılacaksa On ifadesi kullanılmaz. </a:t>
            </a:r>
          </a:p>
          <a:p>
            <a:pPr algn="just"/>
            <a:endParaRPr lang="tr-TR" dirty="0"/>
          </a:p>
          <a:p>
            <a:pPr algn="just"/>
            <a:r>
              <a:rPr lang="tr-TR" dirty="0" err="1" smtClean="0"/>
              <a:t>To</a:t>
            </a:r>
            <a:r>
              <a:rPr lang="tr-TR" dirty="0" smtClean="0"/>
              <a:t> ifadesi yetkilendirmenin yapılacağı kullanıcıyı belirlemek için kullanılır. </a:t>
            </a:r>
            <a:r>
              <a:rPr lang="tr-TR" dirty="0" err="1" smtClean="0"/>
              <a:t>Sql</a:t>
            </a:r>
            <a:r>
              <a:rPr lang="tr-TR" dirty="0" smtClean="0"/>
              <a:t> ifadesi yazılabileceği gibi kullanıcı isimleri arasına virgül koyularak yazılabilir.</a:t>
            </a:r>
            <a:endParaRPr lang="tr-TR" dirty="0"/>
          </a:p>
        </p:txBody>
      </p:sp>
    </p:spTree>
    <p:extLst>
      <p:ext uri="{BB962C8B-B14F-4D97-AF65-F5344CB8AC3E}">
        <p14:creationId xmlns:p14="http://schemas.microsoft.com/office/powerpoint/2010/main" val="2773248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Grant</a:t>
            </a:r>
            <a:endParaRPr lang="tr-TR" dirty="0"/>
          </a:p>
        </p:txBody>
      </p:sp>
      <p:sp>
        <p:nvSpPr>
          <p:cNvPr id="3" name="İçerik Yer Tutucusu 2"/>
          <p:cNvSpPr>
            <a:spLocks noGrp="1"/>
          </p:cNvSpPr>
          <p:nvPr>
            <p:ph idx="1"/>
          </p:nvPr>
        </p:nvSpPr>
        <p:spPr/>
        <p:txBody>
          <a:bodyPr>
            <a:normAutofit fontScale="92500" lnSpcReduction="20000"/>
          </a:bodyPr>
          <a:lstStyle/>
          <a:p>
            <a:pPr algn="just"/>
            <a:r>
              <a:rPr lang="tr-TR" dirty="0" err="1" smtClean="0"/>
              <a:t>Uludag</a:t>
            </a:r>
            <a:r>
              <a:rPr lang="tr-TR" dirty="0" smtClean="0"/>
              <a:t> isimli tabloda </a:t>
            </a:r>
            <a:r>
              <a:rPr lang="tr-TR" dirty="0" err="1" smtClean="0"/>
              <a:t>bilmuh</a:t>
            </a:r>
            <a:r>
              <a:rPr lang="tr-TR" dirty="0" smtClean="0"/>
              <a:t> kullanıcısı için Select komutu yetkisi vermek için;</a:t>
            </a:r>
          </a:p>
          <a:p>
            <a:pPr marL="0" indent="0" algn="just">
              <a:buNone/>
            </a:pPr>
            <a:r>
              <a:rPr lang="tr-TR" dirty="0" smtClean="0"/>
              <a:t>	Grant Select On </a:t>
            </a:r>
            <a:r>
              <a:rPr lang="tr-TR" dirty="0" err="1" smtClean="0"/>
              <a:t>Uludag</a:t>
            </a:r>
            <a:r>
              <a:rPr lang="tr-TR" dirty="0" smtClean="0"/>
              <a:t> </a:t>
            </a:r>
            <a:r>
              <a:rPr lang="tr-TR" dirty="0" err="1" smtClean="0"/>
              <a:t>to</a:t>
            </a:r>
            <a:r>
              <a:rPr lang="tr-TR" dirty="0" smtClean="0"/>
              <a:t> </a:t>
            </a:r>
            <a:r>
              <a:rPr lang="tr-TR" dirty="0" err="1" smtClean="0"/>
              <a:t>bilmuh</a:t>
            </a:r>
            <a:endParaRPr lang="tr-TR" dirty="0" smtClean="0"/>
          </a:p>
          <a:p>
            <a:pPr algn="just"/>
            <a:r>
              <a:rPr lang="tr-TR" dirty="0" err="1"/>
              <a:t>b</a:t>
            </a:r>
            <a:r>
              <a:rPr lang="tr-TR" dirty="0" err="1" smtClean="0"/>
              <a:t>ilmuh</a:t>
            </a:r>
            <a:r>
              <a:rPr lang="tr-TR" dirty="0" smtClean="0"/>
              <a:t> kullanıcısına aktif </a:t>
            </a:r>
            <a:r>
              <a:rPr lang="tr-TR" dirty="0" err="1" smtClean="0"/>
              <a:t>veritabanı</a:t>
            </a:r>
            <a:r>
              <a:rPr lang="tr-TR" dirty="0" smtClean="0"/>
              <a:t> üzerinde tablo oluşturma yetkisi;</a:t>
            </a:r>
          </a:p>
          <a:p>
            <a:pPr marL="0" indent="0" algn="just">
              <a:buNone/>
            </a:pPr>
            <a:r>
              <a:rPr lang="tr-TR" dirty="0" smtClean="0"/>
              <a:t>	Grant Create Table to</a:t>
            </a:r>
            <a:r>
              <a:rPr lang="tr-TR" dirty="0"/>
              <a:t> </a:t>
            </a:r>
            <a:r>
              <a:rPr lang="tr-TR" dirty="0" smtClean="0"/>
              <a:t>bilmuh</a:t>
            </a:r>
          </a:p>
          <a:p>
            <a:pPr marL="0" indent="0" algn="just">
              <a:buNone/>
            </a:pPr>
            <a:r>
              <a:rPr lang="tr-TR" dirty="0"/>
              <a:t>	</a:t>
            </a:r>
            <a:endParaRPr lang="tr-TR" dirty="0" smtClean="0"/>
          </a:p>
          <a:p>
            <a:pPr marL="0" indent="0" algn="just">
              <a:buNone/>
            </a:pPr>
            <a:r>
              <a:rPr lang="tr-TR" dirty="0" smtClean="0"/>
              <a:t>Grant Insert On Uludag to bilmuh</a:t>
            </a:r>
          </a:p>
          <a:p>
            <a:pPr marL="0" indent="0" algn="just">
              <a:buNone/>
            </a:pPr>
            <a:r>
              <a:rPr lang="tr-TR" dirty="0"/>
              <a:t>Grant </a:t>
            </a:r>
            <a:r>
              <a:rPr lang="tr-TR" dirty="0" smtClean="0"/>
              <a:t>update </a:t>
            </a:r>
            <a:r>
              <a:rPr lang="tr-TR" dirty="0"/>
              <a:t>On Uludag to </a:t>
            </a:r>
            <a:r>
              <a:rPr lang="tr-TR" dirty="0" smtClean="0"/>
              <a:t>bilmuh</a:t>
            </a:r>
          </a:p>
          <a:p>
            <a:pPr marL="0" indent="0" algn="just">
              <a:buNone/>
            </a:pPr>
            <a:r>
              <a:rPr lang="tr-TR" dirty="0"/>
              <a:t>Grant </a:t>
            </a:r>
            <a:r>
              <a:rPr lang="tr-TR" dirty="0" smtClean="0"/>
              <a:t>Delete </a:t>
            </a:r>
            <a:r>
              <a:rPr lang="tr-TR" dirty="0"/>
              <a:t>On Uludag to </a:t>
            </a:r>
            <a:r>
              <a:rPr lang="tr-TR" dirty="0" smtClean="0"/>
              <a:t>bilmuh</a:t>
            </a:r>
          </a:p>
          <a:p>
            <a:pPr marL="0" indent="0" algn="just">
              <a:buNone/>
            </a:pPr>
            <a:r>
              <a:rPr lang="tr-TR" dirty="0"/>
              <a:t>Grant </a:t>
            </a:r>
            <a:r>
              <a:rPr lang="tr-TR" dirty="0" smtClean="0"/>
              <a:t>All </a:t>
            </a:r>
            <a:r>
              <a:rPr lang="tr-TR" dirty="0" smtClean="0">
                <a:solidFill>
                  <a:srgbClr val="FF0000"/>
                </a:solidFill>
              </a:rPr>
              <a:t>privileges</a:t>
            </a:r>
            <a:r>
              <a:rPr lang="tr-TR" dirty="0" smtClean="0"/>
              <a:t> </a:t>
            </a:r>
            <a:r>
              <a:rPr lang="tr-TR" dirty="0"/>
              <a:t>On Uludag to </a:t>
            </a:r>
            <a:r>
              <a:rPr lang="tr-TR" dirty="0" smtClean="0"/>
              <a:t>bilmuh </a:t>
            </a:r>
            <a:r>
              <a:rPr lang="tr-TR" dirty="0" smtClean="0">
                <a:solidFill>
                  <a:srgbClr val="FF0000"/>
                </a:solidFill>
              </a:rPr>
              <a:t>with grant option</a:t>
            </a:r>
            <a:endParaRPr lang="tr-TR" dirty="0">
              <a:solidFill>
                <a:srgbClr val="FF0000"/>
              </a:solidFill>
            </a:endParaRPr>
          </a:p>
          <a:p>
            <a:pPr marL="0" indent="0" algn="just">
              <a:buNone/>
            </a:pPr>
            <a:endParaRPr lang="tr-TR" dirty="0"/>
          </a:p>
          <a:p>
            <a:pPr marL="0" indent="0" algn="just">
              <a:buNone/>
            </a:pPr>
            <a:endParaRPr lang="tr-TR" dirty="0" smtClean="0"/>
          </a:p>
          <a:p>
            <a:pPr algn="just"/>
            <a:endParaRPr lang="tr-TR" dirty="0"/>
          </a:p>
        </p:txBody>
      </p:sp>
    </p:spTree>
    <p:extLst>
      <p:ext uri="{BB962C8B-B14F-4D97-AF65-F5344CB8AC3E}">
        <p14:creationId xmlns:p14="http://schemas.microsoft.com/office/powerpoint/2010/main" val="1362784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Grant</a:t>
            </a:r>
            <a:endParaRPr lang="tr-TR" dirty="0"/>
          </a:p>
        </p:txBody>
      </p:sp>
      <p:sp>
        <p:nvSpPr>
          <p:cNvPr id="3" name="İçerik Yer Tutucusu 2"/>
          <p:cNvSpPr>
            <a:spLocks noGrp="1"/>
          </p:cNvSpPr>
          <p:nvPr>
            <p:ph idx="1"/>
          </p:nvPr>
        </p:nvSpPr>
        <p:spPr/>
        <p:txBody>
          <a:bodyPr/>
          <a:lstStyle/>
          <a:p>
            <a:pPr algn="just"/>
            <a:r>
              <a:rPr lang="tr-TR" dirty="0" err="1"/>
              <a:t>b</a:t>
            </a:r>
            <a:r>
              <a:rPr lang="tr-TR" dirty="0" err="1" smtClean="0"/>
              <a:t>ilmuh</a:t>
            </a:r>
            <a:r>
              <a:rPr lang="tr-TR" dirty="0" smtClean="0"/>
              <a:t> </a:t>
            </a:r>
            <a:r>
              <a:rPr lang="tr-TR" dirty="0"/>
              <a:t>ve metin kullanıcısına aktif </a:t>
            </a:r>
            <a:r>
              <a:rPr lang="tr-TR" dirty="0" err="1"/>
              <a:t>veritabanı</a:t>
            </a:r>
            <a:r>
              <a:rPr lang="tr-TR" dirty="0"/>
              <a:t> üzerinde tablo oluşturma yetkisi;</a:t>
            </a:r>
          </a:p>
          <a:p>
            <a:pPr marL="0" indent="0" algn="just">
              <a:buNone/>
            </a:pPr>
            <a:r>
              <a:rPr lang="tr-TR" dirty="0"/>
              <a:t>	Grant </a:t>
            </a:r>
            <a:r>
              <a:rPr lang="tr-TR" dirty="0" err="1"/>
              <a:t>Create</a:t>
            </a:r>
            <a:r>
              <a:rPr lang="tr-TR" dirty="0"/>
              <a:t> </a:t>
            </a:r>
            <a:r>
              <a:rPr lang="tr-TR" dirty="0" err="1"/>
              <a:t>Table</a:t>
            </a:r>
            <a:r>
              <a:rPr lang="tr-TR" dirty="0"/>
              <a:t> </a:t>
            </a:r>
            <a:r>
              <a:rPr lang="tr-TR" dirty="0" err="1"/>
              <a:t>to</a:t>
            </a:r>
            <a:r>
              <a:rPr lang="tr-TR" dirty="0"/>
              <a:t> </a:t>
            </a:r>
            <a:r>
              <a:rPr lang="tr-TR" dirty="0" err="1"/>
              <a:t>bilmuh</a:t>
            </a:r>
            <a:r>
              <a:rPr lang="tr-TR" dirty="0"/>
              <a:t>, metin</a:t>
            </a:r>
          </a:p>
          <a:p>
            <a:pPr algn="just"/>
            <a:endParaRPr lang="tr-TR" dirty="0" smtClean="0"/>
          </a:p>
          <a:p>
            <a:pPr algn="just"/>
            <a:r>
              <a:rPr lang="tr-TR" dirty="0" err="1" smtClean="0"/>
              <a:t>bilmuh</a:t>
            </a:r>
            <a:r>
              <a:rPr lang="tr-TR" dirty="0" smtClean="0"/>
              <a:t> için hem veri tabanı oluşturma hem de tablo oluşturma yetkisi vermek için;</a:t>
            </a:r>
          </a:p>
          <a:p>
            <a:pPr marL="0" indent="0" algn="just">
              <a:buNone/>
            </a:pPr>
            <a:r>
              <a:rPr lang="tr-TR" dirty="0" smtClean="0"/>
              <a:t>	Grant </a:t>
            </a:r>
            <a:r>
              <a:rPr lang="tr-TR" dirty="0" err="1" smtClean="0"/>
              <a:t>Create</a:t>
            </a:r>
            <a:r>
              <a:rPr lang="tr-TR" dirty="0" smtClean="0"/>
              <a:t> Database, </a:t>
            </a:r>
            <a:r>
              <a:rPr lang="tr-TR" dirty="0" err="1" smtClean="0"/>
              <a:t>Create</a:t>
            </a:r>
            <a:r>
              <a:rPr lang="tr-TR" dirty="0" smtClean="0"/>
              <a:t> </a:t>
            </a:r>
            <a:r>
              <a:rPr lang="tr-TR" dirty="0" err="1"/>
              <a:t>Table</a:t>
            </a:r>
            <a:r>
              <a:rPr lang="tr-TR" dirty="0"/>
              <a:t> </a:t>
            </a:r>
            <a:r>
              <a:rPr lang="tr-TR" dirty="0" err="1"/>
              <a:t>to</a:t>
            </a:r>
            <a:r>
              <a:rPr lang="tr-TR" dirty="0"/>
              <a:t> </a:t>
            </a:r>
            <a:r>
              <a:rPr lang="tr-TR" dirty="0" err="1"/>
              <a:t>bilmuh</a:t>
            </a:r>
            <a:endParaRPr lang="tr-TR" dirty="0"/>
          </a:p>
        </p:txBody>
      </p:sp>
    </p:spTree>
    <p:extLst>
      <p:ext uri="{BB962C8B-B14F-4D97-AF65-F5344CB8AC3E}">
        <p14:creationId xmlns:p14="http://schemas.microsoft.com/office/powerpoint/2010/main" val="2772064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Deny</a:t>
            </a:r>
            <a:endParaRPr lang="tr-TR" dirty="0"/>
          </a:p>
        </p:txBody>
      </p:sp>
      <p:sp>
        <p:nvSpPr>
          <p:cNvPr id="3" name="İçerik Yer Tutucusu 2"/>
          <p:cNvSpPr>
            <a:spLocks noGrp="1"/>
          </p:cNvSpPr>
          <p:nvPr>
            <p:ph idx="1"/>
          </p:nvPr>
        </p:nvSpPr>
        <p:spPr/>
        <p:txBody>
          <a:bodyPr/>
          <a:lstStyle/>
          <a:p>
            <a:pPr algn="just"/>
            <a:r>
              <a:rPr lang="tr-TR" dirty="0" smtClean="0"/>
              <a:t>Kullanıcın veri tabanı ve veri tabanı nesneleri üzerinde işlem yapmasını engellemek için kullanılır.</a:t>
            </a:r>
          </a:p>
          <a:p>
            <a:endParaRPr lang="tr-TR" dirty="0"/>
          </a:p>
          <a:p>
            <a:pPr marL="0" indent="0">
              <a:buNone/>
            </a:pPr>
            <a:r>
              <a:rPr lang="tr-TR" dirty="0" smtClean="0"/>
              <a:t>	</a:t>
            </a:r>
            <a:r>
              <a:rPr lang="tr-TR" dirty="0" err="1" smtClean="0"/>
              <a:t>Deny</a:t>
            </a:r>
            <a:r>
              <a:rPr lang="tr-TR" dirty="0" smtClean="0"/>
              <a:t> </a:t>
            </a:r>
            <a:r>
              <a:rPr lang="tr-TR" dirty="0"/>
              <a:t>{</a:t>
            </a:r>
            <a:r>
              <a:rPr lang="tr-TR" dirty="0" err="1"/>
              <a:t>all</a:t>
            </a:r>
            <a:r>
              <a:rPr lang="tr-TR" dirty="0"/>
              <a:t> veya izinler</a:t>
            </a:r>
            <a:r>
              <a:rPr lang="tr-TR" dirty="0" smtClean="0"/>
              <a:t>}</a:t>
            </a:r>
          </a:p>
          <a:p>
            <a:pPr marL="0" indent="0">
              <a:buNone/>
            </a:pPr>
            <a:r>
              <a:rPr lang="tr-TR" dirty="0" smtClean="0"/>
              <a:t>	on </a:t>
            </a:r>
            <a:r>
              <a:rPr lang="tr-TR" dirty="0"/>
              <a:t>{izin alanı}</a:t>
            </a:r>
          </a:p>
          <a:p>
            <a:pPr marL="0" indent="0">
              <a:buNone/>
            </a:pPr>
            <a:r>
              <a:rPr lang="tr-TR" dirty="0" smtClean="0"/>
              <a:t>	</a:t>
            </a:r>
            <a:r>
              <a:rPr lang="tr-TR" dirty="0" err="1" smtClean="0"/>
              <a:t>to</a:t>
            </a:r>
            <a:r>
              <a:rPr lang="tr-TR" dirty="0" smtClean="0"/>
              <a:t> </a:t>
            </a:r>
            <a:r>
              <a:rPr lang="tr-TR" dirty="0"/>
              <a:t>{kullanıcılar</a:t>
            </a:r>
            <a:r>
              <a:rPr lang="tr-TR" dirty="0" smtClean="0"/>
              <a:t>}</a:t>
            </a:r>
          </a:p>
          <a:p>
            <a:pPr marL="0" indent="0">
              <a:buNone/>
            </a:pPr>
            <a:endParaRPr lang="tr-TR" dirty="0"/>
          </a:p>
          <a:p>
            <a:pPr marL="0" indent="0">
              <a:buNone/>
            </a:pPr>
            <a:endParaRPr lang="tr-TR" dirty="0" smtClean="0"/>
          </a:p>
          <a:p>
            <a:endParaRPr lang="tr-TR" dirty="0"/>
          </a:p>
        </p:txBody>
      </p:sp>
      <p:graphicFrame>
        <p:nvGraphicFramePr>
          <p:cNvPr id="4" name="İçerik Yer Tutucusu 3"/>
          <p:cNvGraphicFramePr>
            <a:graphicFrameLocks/>
          </p:cNvGraphicFramePr>
          <p:nvPr>
            <p:extLst/>
          </p:nvPr>
        </p:nvGraphicFramePr>
        <p:xfrm>
          <a:off x="812629" y="4957011"/>
          <a:ext cx="9613900" cy="1481885"/>
        </p:xfrm>
        <a:graphic>
          <a:graphicData uri="http://schemas.openxmlformats.org/drawingml/2006/table">
            <a:tbl>
              <a:tblPr firstRow="1" bandRow="1">
                <a:tableStyleId>{5C22544A-7EE6-4342-B048-85BDC9FD1C3A}</a:tableStyleId>
              </a:tblPr>
              <a:tblGrid>
                <a:gridCol w="2403475">
                  <a:extLst>
                    <a:ext uri="{9D8B030D-6E8A-4147-A177-3AD203B41FA5}">
                      <a16:colId xmlns:a16="http://schemas.microsoft.com/office/drawing/2014/main" val="4053568279"/>
                    </a:ext>
                  </a:extLst>
                </a:gridCol>
                <a:gridCol w="2403475">
                  <a:extLst>
                    <a:ext uri="{9D8B030D-6E8A-4147-A177-3AD203B41FA5}">
                      <a16:colId xmlns:a16="http://schemas.microsoft.com/office/drawing/2014/main" val="695025414"/>
                    </a:ext>
                  </a:extLst>
                </a:gridCol>
                <a:gridCol w="2403475">
                  <a:extLst>
                    <a:ext uri="{9D8B030D-6E8A-4147-A177-3AD203B41FA5}">
                      <a16:colId xmlns:a16="http://schemas.microsoft.com/office/drawing/2014/main" val="1890384050"/>
                    </a:ext>
                  </a:extLst>
                </a:gridCol>
                <a:gridCol w="2403475">
                  <a:extLst>
                    <a:ext uri="{9D8B030D-6E8A-4147-A177-3AD203B41FA5}">
                      <a16:colId xmlns:a16="http://schemas.microsoft.com/office/drawing/2014/main" val="88601945"/>
                    </a:ext>
                  </a:extLst>
                </a:gridCol>
              </a:tblGrid>
              <a:tr h="296377">
                <a:tc>
                  <a:txBody>
                    <a:bodyPr/>
                    <a:lstStyle/>
                    <a:p>
                      <a:r>
                        <a:rPr lang="tr-TR" sz="1200" dirty="0" err="1" smtClean="0"/>
                        <a:t>Veritabanı</a:t>
                      </a:r>
                      <a:endParaRPr lang="tr-TR" sz="1200" dirty="0"/>
                    </a:p>
                  </a:txBody>
                  <a:tcPr/>
                </a:tc>
                <a:tc>
                  <a:txBody>
                    <a:bodyPr/>
                    <a:lstStyle/>
                    <a:p>
                      <a:r>
                        <a:rPr lang="tr-TR" sz="1200" dirty="0" smtClean="0"/>
                        <a:t>Tablo</a:t>
                      </a:r>
                      <a:endParaRPr lang="tr-TR" sz="1200" dirty="0"/>
                    </a:p>
                  </a:txBody>
                  <a:tcPr/>
                </a:tc>
                <a:tc>
                  <a:txBody>
                    <a:bodyPr/>
                    <a:lstStyle/>
                    <a:p>
                      <a:r>
                        <a:rPr lang="tr-TR" sz="1200" dirty="0" smtClean="0"/>
                        <a:t>Görünüm</a:t>
                      </a:r>
                      <a:endParaRPr lang="tr-TR" sz="1200" dirty="0"/>
                    </a:p>
                  </a:txBody>
                  <a:tcPr/>
                </a:tc>
                <a:tc>
                  <a:txBody>
                    <a:bodyPr/>
                    <a:lstStyle/>
                    <a:p>
                      <a:r>
                        <a:rPr lang="tr-TR" sz="1200" dirty="0" smtClean="0"/>
                        <a:t>Yordam</a:t>
                      </a:r>
                      <a:endParaRPr lang="tr-TR" sz="1200" dirty="0"/>
                    </a:p>
                  </a:txBody>
                  <a:tcPr/>
                </a:tc>
                <a:extLst>
                  <a:ext uri="{0D108BD9-81ED-4DB2-BD59-A6C34878D82A}">
                    <a16:rowId xmlns:a16="http://schemas.microsoft.com/office/drawing/2014/main" val="3840494445"/>
                  </a:ext>
                </a:extLst>
              </a:tr>
              <a:tr h="296377">
                <a:tc>
                  <a:txBody>
                    <a:bodyPr/>
                    <a:lstStyle/>
                    <a:p>
                      <a:r>
                        <a:rPr lang="tr-TR" sz="1200" dirty="0" err="1" smtClean="0"/>
                        <a:t>Create</a:t>
                      </a:r>
                      <a:r>
                        <a:rPr lang="tr-TR" sz="1200" dirty="0" smtClean="0"/>
                        <a:t> Database</a:t>
                      </a:r>
                      <a:endParaRPr lang="tr-TR" sz="1200" dirty="0"/>
                    </a:p>
                  </a:txBody>
                  <a:tcPr/>
                </a:tc>
                <a:tc>
                  <a:txBody>
                    <a:bodyPr/>
                    <a:lstStyle/>
                    <a:p>
                      <a:r>
                        <a:rPr lang="tr-TR" sz="1200" dirty="0" err="1" smtClean="0"/>
                        <a:t>Delete</a:t>
                      </a:r>
                      <a:endParaRPr lang="tr-TR" sz="1200" dirty="0"/>
                    </a:p>
                  </a:txBody>
                  <a:tcPr/>
                </a:tc>
                <a:tc>
                  <a:txBody>
                    <a:bodyPr/>
                    <a:lstStyle/>
                    <a:p>
                      <a:r>
                        <a:rPr lang="tr-TR" sz="1200" dirty="0" err="1" smtClean="0"/>
                        <a:t>Delete</a:t>
                      </a:r>
                      <a:endParaRPr lang="tr-TR" sz="1200" dirty="0"/>
                    </a:p>
                  </a:txBody>
                  <a:tcPr/>
                </a:tc>
                <a:tc>
                  <a:txBody>
                    <a:bodyPr/>
                    <a:lstStyle/>
                    <a:p>
                      <a:r>
                        <a:rPr lang="tr-TR" sz="1200" dirty="0" err="1" smtClean="0"/>
                        <a:t>Execute</a:t>
                      </a:r>
                      <a:endParaRPr lang="tr-TR" sz="1200" dirty="0"/>
                    </a:p>
                  </a:txBody>
                  <a:tcPr/>
                </a:tc>
                <a:extLst>
                  <a:ext uri="{0D108BD9-81ED-4DB2-BD59-A6C34878D82A}">
                    <a16:rowId xmlns:a16="http://schemas.microsoft.com/office/drawing/2014/main" val="2436003387"/>
                  </a:ext>
                </a:extLst>
              </a:tr>
              <a:tr h="296377">
                <a:tc>
                  <a:txBody>
                    <a:bodyPr/>
                    <a:lstStyle/>
                    <a:p>
                      <a:r>
                        <a:rPr lang="tr-TR" sz="1200" dirty="0" err="1" smtClean="0"/>
                        <a:t>Backup</a:t>
                      </a:r>
                      <a:r>
                        <a:rPr lang="tr-TR" sz="1200" dirty="0" smtClean="0"/>
                        <a:t> Database</a:t>
                      </a:r>
                      <a:endParaRPr lang="tr-TR" sz="1200" dirty="0"/>
                    </a:p>
                  </a:txBody>
                  <a:tcPr/>
                </a:tc>
                <a:tc>
                  <a:txBody>
                    <a:bodyPr/>
                    <a:lstStyle/>
                    <a:p>
                      <a:r>
                        <a:rPr lang="tr-TR" sz="1200" dirty="0" err="1" smtClean="0"/>
                        <a:t>Insert</a:t>
                      </a:r>
                      <a:endParaRPr lang="tr-TR" sz="1200" dirty="0"/>
                    </a:p>
                  </a:txBody>
                  <a:tcPr/>
                </a:tc>
                <a:tc>
                  <a:txBody>
                    <a:bodyPr/>
                    <a:lstStyle/>
                    <a:p>
                      <a:r>
                        <a:rPr lang="tr-TR" sz="1200" dirty="0" err="1" smtClean="0"/>
                        <a:t>Insert</a:t>
                      </a:r>
                      <a:endParaRPr lang="tr-TR" sz="1200" dirty="0"/>
                    </a:p>
                  </a:txBody>
                  <a:tcPr/>
                </a:tc>
                <a:tc>
                  <a:txBody>
                    <a:bodyPr/>
                    <a:lstStyle/>
                    <a:p>
                      <a:endParaRPr lang="tr-TR" sz="1200" dirty="0"/>
                    </a:p>
                  </a:txBody>
                  <a:tcPr/>
                </a:tc>
                <a:extLst>
                  <a:ext uri="{0D108BD9-81ED-4DB2-BD59-A6C34878D82A}">
                    <a16:rowId xmlns:a16="http://schemas.microsoft.com/office/drawing/2014/main" val="542704264"/>
                  </a:ext>
                </a:extLst>
              </a:tr>
              <a:tr h="296377">
                <a:tc>
                  <a:txBody>
                    <a:bodyPr/>
                    <a:lstStyle/>
                    <a:p>
                      <a:r>
                        <a:rPr lang="tr-TR" sz="1200" dirty="0" err="1" smtClean="0"/>
                        <a:t>Create</a:t>
                      </a:r>
                      <a:r>
                        <a:rPr lang="tr-TR" sz="1200" dirty="0" smtClean="0"/>
                        <a:t> </a:t>
                      </a:r>
                      <a:r>
                        <a:rPr lang="tr-TR" sz="1200" dirty="0" err="1" smtClean="0"/>
                        <a:t>Table</a:t>
                      </a:r>
                      <a:endParaRPr lang="tr-TR" sz="1200" dirty="0"/>
                    </a:p>
                  </a:txBody>
                  <a:tcPr/>
                </a:tc>
                <a:tc>
                  <a:txBody>
                    <a:bodyPr/>
                    <a:lstStyle/>
                    <a:p>
                      <a:r>
                        <a:rPr lang="tr-TR" sz="1200" dirty="0" smtClean="0"/>
                        <a:t>Select</a:t>
                      </a:r>
                      <a:endParaRPr lang="tr-TR" sz="1200" dirty="0"/>
                    </a:p>
                  </a:txBody>
                  <a:tcPr/>
                </a:tc>
                <a:tc>
                  <a:txBody>
                    <a:bodyPr/>
                    <a:lstStyle/>
                    <a:p>
                      <a:r>
                        <a:rPr lang="tr-TR" sz="1200" dirty="0" smtClean="0"/>
                        <a:t>Select</a:t>
                      </a:r>
                      <a:endParaRPr lang="tr-TR" sz="1200" dirty="0"/>
                    </a:p>
                  </a:txBody>
                  <a:tcPr/>
                </a:tc>
                <a:tc>
                  <a:txBody>
                    <a:bodyPr/>
                    <a:lstStyle/>
                    <a:p>
                      <a:endParaRPr lang="tr-TR" sz="1200" dirty="0"/>
                    </a:p>
                  </a:txBody>
                  <a:tcPr/>
                </a:tc>
                <a:extLst>
                  <a:ext uri="{0D108BD9-81ED-4DB2-BD59-A6C34878D82A}">
                    <a16:rowId xmlns:a16="http://schemas.microsoft.com/office/drawing/2014/main" val="2262729212"/>
                  </a:ext>
                </a:extLst>
              </a:tr>
              <a:tr h="296377">
                <a:tc>
                  <a:txBody>
                    <a:bodyPr/>
                    <a:lstStyle/>
                    <a:p>
                      <a:r>
                        <a:rPr lang="tr-TR" sz="1200" dirty="0" err="1" smtClean="0"/>
                        <a:t>Create</a:t>
                      </a:r>
                      <a:r>
                        <a:rPr lang="tr-TR" sz="1200" dirty="0" smtClean="0"/>
                        <a:t> </a:t>
                      </a:r>
                      <a:r>
                        <a:rPr lang="tr-TR" sz="1200" dirty="0" err="1" smtClean="0"/>
                        <a:t>View</a:t>
                      </a:r>
                      <a:endParaRPr lang="tr-TR" sz="1200" dirty="0"/>
                    </a:p>
                  </a:txBody>
                  <a:tcPr/>
                </a:tc>
                <a:tc>
                  <a:txBody>
                    <a:bodyPr/>
                    <a:lstStyle/>
                    <a:p>
                      <a:r>
                        <a:rPr lang="tr-TR" sz="1200" dirty="0" smtClean="0"/>
                        <a:t>Update</a:t>
                      </a:r>
                      <a:endParaRPr lang="tr-TR" sz="1200" dirty="0"/>
                    </a:p>
                  </a:txBody>
                  <a:tcPr/>
                </a:tc>
                <a:tc>
                  <a:txBody>
                    <a:bodyPr/>
                    <a:lstStyle/>
                    <a:p>
                      <a:r>
                        <a:rPr lang="tr-TR" sz="1200" dirty="0" smtClean="0"/>
                        <a:t>Update</a:t>
                      </a:r>
                      <a:endParaRPr lang="tr-TR" sz="1200" dirty="0"/>
                    </a:p>
                  </a:txBody>
                  <a:tcPr/>
                </a:tc>
                <a:tc>
                  <a:txBody>
                    <a:bodyPr/>
                    <a:lstStyle/>
                    <a:p>
                      <a:endParaRPr lang="tr-TR" sz="1200" dirty="0"/>
                    </a:p>
                  </a:txBody>
                  <a:tcPr/>
                </a:tc>
                <a:extLst>
                  <a:ext uri="{0D108BD9-81ED-4DB2-BD59-A6C34878D82A}">
                    <a16:rowId xmlns:a16="http://schemas.microsoft.com/office/drawing/2014/main" val="3634027020"/>
                  </a:ext>
                </a:extLst>
              </a:tr>
            </a:tbl>
          </a:graphicData>
        </a:graphic>
      </p:graphicFrame>
    </p:spTree>
    <p:extLst>
      <p:ext uri="{BB962C8B-B14F-4D97-AF65-F5344CB8AC3E}">
        <p14:creationId xmlns:p14="http://schemas.microsoft.com/office/powerpoint/2010/main" val="67504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Union</a:t>
            </a:r>
            <a:endParaRPr lang="tr-TR" dirty="0"/>
          </a:p>
        </p:txBody>
      </p:sp>
      <p:sp>
        <p:nvSpPr>
          <p:cNvPr id="3" name="İçerik Yer Tutucusu 2"/>
          <p:cNvSpPr>
            <a:spLocks noGrp="1"/>
          </p:cNvSpPr>
          <p:nvPr>
            <p:ph idx="1"/>
          </p:nvPr>
        </p:nvSpPr>
        <p:spPr/>
        <p:txBody>
          <a:bodyPr/>
          <a:lstStyle/>
          <a:p>
            <a:pPr algn="just"/>
            <a:r>
              <a:rPr lang="tr-TR" dirty="0" smtClean="0"/>
              <a:t>UNION </a:t>
            </a:r>
            <a:r>
              <a:rPr lang="tr-TR" dirty="0"/>
              <a:t>komutu, sonuçların </a:t>
            </a:r>
            <a:r>
              <a:rPr lang="tr-TR" dirty="0" err="1"/>
              <a:t>duplicate</a:t>
            </a:r>
            <a:r>
              <a:rPr lang="tr-TR" dirty="0"/>
              <a:t> edilmesini engeller. Yani </a:t>
            </a:r>
            <a:r>
              <a:rPr lang="tr-TR" dirty="0" err="1" smtClean="0"/>
              <a:t>union</a:t>
            </a:r>
            <a:r>
              <a:rPr lang="tr-TR" dirty="0" smtClean="0"/>
              <a:t> komutu, </a:t>
            </a:r>
            <a:r>
              <a:rPr lang="tr-TR" b="1" dirty="0" smtClean="0"/>
              <a:t>DISTINCT </a:t>
            </a:r>
            <a:r>
              <a:rPr lang="tr-TR" dirty="0" smtClean="0"/>
              <a:t>komutu </a:t>
            </a:r>
            <a:r>
              <a:rPr lang="tr-TR" dirty="0"/>
              <a:t>ile </a:t>
            </a:r>
            <a:r>
              <a:rPr lang="tr-TR" dirty="0" err="1"/>
              <a:t>select</a:t>
            </a:r>
            <a:r>
              <a:rPr lang="tr-TR" dirty="0"/>
              <a:t> sorgusu yazmak gibi düşünülebilir.</a:t>
            </a:r>
          </a:p>
          <a:p>
            <a:pPr algn="just"/>
            <a:r>
              <a:rPr lang="tr-TR" dirty="0"/>
              <a:t>•UNION </a:t>
            </a:r>
            <a:r>
              <a:rPr lang="tr-TR" dirty="0" err="1"/>
              <a:t>ALL'da</a:t>
            </a:r>
            <a:r>
              <a:rPr lang="tr-TR" dirty="0"/>
              <a:t> ise kayıtların </a:t>
            </a:r>
            <a:r>
              <a:rPr lang="tr-TR" dirty="0" err="1"/>
              <a:t>duplicate</a:t>
            </a:r>
            <a:r>
              <a:rPr lang="tr-TR" dirty="0"/>
              <a:t> olup olmadığına bakılmaz.</a:t>
            </a:r>
          </a:p>
          <a:p>
            <a:pPr algn="just"/>
            <a:endParaRPr lang="tr-TR" dirty="0"/>
          </a:p>
        </p:txBody>
      </p:sp>
    </p:spTree>
    <p:extLst>
      <p:ext uri="{BB962C8B-B14F-4D97-AF65-F5344CB8AC3E}">
        <p14:creationId xmlns:p14="http://schemas.microsoft.com/office/powerpoint/2010/main" val="33862570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Deny</a:t>
            </a:r>
            <a:endParaRPr lang="tr-TR" dirty="0"/>
          </a:p>
        </p:txBody>
      </p:sp>
      <p:sp>
        <p:nvSpPr>
          <p:cNvPr id="3" name="İçerik Yer Tutucusu 2"/>
          <p:cNvSpPr>
            <a:spLocks noGrp="1"/>
          </p:cNvSpPr>
          <p:nvPr>
            <p:ph idx="1"/>
          </p:nvPr>
        </p:nvSpPr>
        <p:spPr/>
        <p:txBody>
          <a:bodyPr/>
          <a:lstStyle/>
          <a:p>
            <a:pPr algn="just"/>
            <a:r>
              <a:rPr lang="tr-TR" dirty="0" err="1"/>
              <a:t>b</a:t>
            </a:r>
            <a:r>
              <a:rPr lang="tr-TR" dirty="0" err="1" smtClean="0"/>
              <a:t>ilmuh</a:t>
            </a:r>
            <a:r>
              <a:rPr lang="tr-TR" dirty="0" smtClean="0"/>
              <a:t> isimli kullanıcıya tablo oluşturma yetkisini kısıtlamak için;</a:t>
            </a:r>
          </a:p>
          <a:p>
            <a:pPr marL="0" indent="0" algn="just">
              <a:buNone/>
            </a:pPr>
            <a:r>
              <a:rPr lang="tr-TR" dirty="0" smtClean="0"/>
              <a:t>	</a:t>
            </a:r>
            <a:r>
              <a:rPr lang="tr-TR" dirty="0" err="1" smtClean="0"/>
              <a:t>Deny</a:t>
            </a:r>
            <a:r>
              <a:rPr lang="tr-TR" dirty="0" smtClean="0"/>
              <a:t> </a:t>
            </a:r>
            <a:r>
              <a:rPr lang="tr-TR" dirty="0" err="1" smtClean="0"/>
              <a:t>Cretate</a:t>
            </a:r>
            <a:r>
              <a:rPr lang="tr-TR" dirty="0" smtClean="0"/>
              <a:t> </a:t>
            </a:r>
            <a:r>
              <a:rPr lang="tr-TR" dirty="0" err="1" smtClean="0"/>
              <a:t>Table</a:t>
            </a:r>
            <a:r>
              <a:rPr lang="tr-TR" dirty="0" smtClean="0"/>
              <a:t> </a:t>
            </a:r>
            <a:r>
              <a:rPr lang="tr-TR" dirty="0" err="1" smtClean="0"/>
              <a:t>to</a:t>
            </a:r>
            <a:r>
              <a:rPr lang="tr-TR" dirty="0" smtClean="0"/>
              <a:t> </a:t>
            </a:r>
            <a:r>
              <a:rPr lang="tr-TR" dirty="0" err="1" smtClean="0"/>
              <a:t>bilmuh</a:t>
            </a:r>
            <a:endParaRPr lang="tr-TR" dirty="0" smtClean="0"/>
          </a:p>
          <a:p>
            <a:pPr algn="just"/>
            <a:r>
              <a:rPr lang="tr-TR" dirty="0" err="1"/>
              <a:t>bilmuh</a:t>
            </a:r>
            <a:r>
              <a:rPr lang="tr-TR" dirty="0"/>
              <a:t> isimli kullanıcıya </a:t>
            </a:r>
            <a:r>
              <a:rPr lang="tr-TR" dirty="0" err="1" smtClean="0"/>
              <a:t>Uludag</a:t>
            </a:r>
            <a:r>
              <a:rPr lang="tr-TR" dirty="0" smtClean="0"/>
              <a:t> tablosunda </a:t>
            </a:r>
            <a:r>
              <a:rPr lang="tr-TR" dirty="0" err="1" smtClean="0"/>
              <a:t>select</a:t>
            </a:r>
            <a:r>
              <a:rPr lang="tr-TR" dirty="0" smtClean="0"/>
              <a:t> yetkisini </a:t>
            </a:r>
            <a:r>
              <a:rPr lang="tr-TR" dirty="0"/>
              <a:t>kısıtlamak için</a:t>
            </a:r>
            <a:r>
              <a:rPr lang="tr-TR" dirty="0" smtClean="0"/>
              <a:t>;</a:t>
            </a:r>
          </a:p>
          <a:p>
            <a:pPr marL="0" indent="0" algn="just">
              <a:buNone/>
            </a:pPr>
            <a:r>
              <a:rPr lang="tr-TR" dirty="0"/>
              <a:t>	</a:t>
            </a:r>
            <a:r>
              <a:rPr lang="tr-TR" dirty="0" err="1" smtClean="0"/>
              <a:t>Deny</a:t>
            </a:r>
            <a:r>
              <a:rPr lang="tr-TR" dirty="0" smtClean="0"/>
              <a:t> Select on </a:t>
            </a:r>
            <a:r>
              <a:rPr lang="tr-TR" dirty="0" err="1" smtClean="0"/>
              <a:t>Uludag</a:t>
            </a:r>
            <a:r>
              <a:rPr lang="tr-TR" dirty="0" smtClean="0"/>
              <a:t> </a:t>
            </a:r>
            <a:r>
              <a:rPr lang="tr-TR" dirty="0" err="1" smtClean="0"/>
              <a:t>to</a:t>
            </a:r>
            <a:r>
              <a:rPr lang="tr-TR" dirty="0" smtClean="0"/>
              <a:t> </a:t>
            </a:r>
            <a:r>
              <a:rPr lang="tr-TR" dirty="0" err="1" smtClean="0"/>
              <a:t>bilmuh</a:t>
            </a:r>
            <a:endParaRPr lang="tr-TR" dirty="0"/>
          </a:p>
          <a:p>
            <a:pPr algn="just"/>
            <a:endParaRPr lang="tr-TR" dirty="0" smtClean="0"/>
          </a:p>
        </p:txBody>
      </p:sp>
    </p:spTree>
    <p:extLst>
      <p:ext uri="{BB962C8B-B14F-4D97-AF65-F5344CB8AC3E}">
        <p14:creationId xmlns:p14="http://schemas.microsoft.com/office/powerpoint/2010/main" val="3711035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Revoke</a:t>
            </a:r>
            <a:endParaRPr lang="tr-TR" dirty="0"/>
          </a:p>
        </p:txBody>
      </p:sp>
      <p:sp>
        <p:nvSpPr>
          <p:cNvPr id="3" name="İçerik Yer Tutucusu 2"/>
          <p:cNvSpPr>
            <a:spLocks noGrp="1"/>
          </p:cNvSpPr>
          <p:nvPr>
            <p:ph idx="1"/>
          </p:nvPr>
        </p:nvSpPr>
        <p:spPr/>
        <p:txBody>
          <a:bodyPr/>
          <a:lstStyle/>
          <a:p>
            <a:pPr algn="just"/>
            <a:r>
              <a:rPr lang="tr-TR" dirty="0" smtClean="0"/>
              <a:t>Veri tabanı veya </a:t>
            </a:r>
            <a:r>
              <a:rPr lang="tr-TR" dirty="0" err="1" smtClean="0"/>
              <a:t>veritabanı</a:t>
            </a:r>
            <a:r>
              <a:rPr lang="tr-TR" dirty="0" smtClean="0"/>
              <a:t> nesneleri için kullanıcılara verilen tüm yetkileri veya kısıtlamaları kaldırmak için kullanılır. </a:t>
            </a:r>
          </a:p>
          <a:p>
            <a:pPr marL="0" indent="0" algn="just">
              <a:buNone/>
            </a:pPr>
            <a:r>
              <a:rPr lang="tr-TR" dirty="0" smtClean="0"/>
              <a:t>	</a:t>
            </a:r>
          </a:p>
          <a:p>
            <a:pPr marL="0" indent="0" algn="just">
              <a:buNone/>
            </a:pPr>
            <a:r>
              <a:rPr lang="tr-TR" dirty="0"/>
              <a:t>	</a:t>
            </a:r>
            <a:r>
              <a:rPr lang="tr-TR" dirty="0" err="1" smtClean="0"/>
              <a:t>Revoke</a:t>
            </a:r>
            <a:r>
              <a:rPr lang="tr-TR" dirty="0" smtClean="0"/>
              <a:t> </a:t>
            </a:r>
            <a:r>
              <a:rPr lang="tr-TR" dirty="0"/>
              <a:t>{</a:t>
            </a:r>
            <a:r>
              <a:rPr lang="tr-TR" dirty="0" err="1"/>
              <a:t>all</a:t>
            </a:r>
            <a:r>
              <a:rPr lang="tr-TR" dirty="0"/>
              <a:t> veya izinler</a:t>
            </a:r>
            <a:r>
              <a:rPr lang="tr-TR" dirty="0" smtClean="0"/>
              <a:t>}</a:t>
            </a:r>
          </a:p>
          <a:p>
            <a:pPr marL="0" indent="0" algn="just">
              <a:buNone/>
            </a:pPr>
            <a:r>
              <a:rPr lang="tr-TR" dirty="0" smtClean="0"/>
              <a:t>	on </a:t>
            </a:r>
            <a:r>
              <a:rPr lang="tr-TR" dirty="0"/>
              <a:t>{izin alanı}</a:t>
            </a:r>
          </a:p>
          <a:p>
            <a:pPr marL="0" indent="0" algn="just">
              <a:buNone/>
            </a:pPr>
            <a:r>
              <a:rPr lang="tr-TR" dirty="0"/>
              <a:t>	</a:t>
            </a:r>
            <a:r>
              <a:rPr lang="tr-TR" dirty="0" err="1" smtClean="0"/>
              <a:t>from</a:t>
            </a:r>
            <a:r>
              <a:rPr lang="tr-TR" dirty="0" smtClean="0"/>
              <a:t> {kullanıcılar}</a:t>
            </a:r>
            <a:endParaRPr lang="tr-TR" dirty="0"/>
          </a:p>
          <a:p>
            <a:pPr marL="0" indent="0" algn="just">
              <a:buNone/>
            </a:pPr>
            <a:r>
              <a:rPr lang="tr-TR" dirty="0"/>
              <a:t>	</a:t>
            </a:r>
          </a:p>
        </p:txBody>
      </p:sp>
      <p:graphicFrame>
        <p:nvGraphicFramePr>
          <p:cNvPr id="4" name="İçerik Yer Tutucusu 3"/>
          <p:cNvGraphicFramePr>
            <a:graphicFrameLocks/>
          </p:cNvGraphicFramePr>
          <p:nvPr>
            <p:extLst/>
          </p:nvPr>
        </p:nvGraphicFramePr>
        <p:xfrm>
          <a:off x="680282" y="5003800"/>
          <a:ext cx="9613900" cy="1854200"/>
        </p:xfrm>
        <a:graphic>
          <a:graphicData uri="http://schemas.openxmlformats.org/drawingml/2006/table">
            <a:tbl>
              <a:tblPr firstRow="1" bandRow="1">
                <a:tableStyleId>{5C22544A-7EE6-4342-B048-85BDC9FD1C3A}</a:tableStyleId>
              </a:tblPr>
              <a:tblGrid>
                <a:gridCol w="2403475">
                  <a:extLst>
                    <a:ext uri="{9D8B030D-6E8A-4147-A177-3AD203B41FA5}">
                      <a16:colId xmlns:a16="http://schemas.microsoft.com/office/drawing/2014/main" val="4053568279"/>
                    </a:ext>
                  </a:extLst>
                </a:gridCol>
                <a:gridCol w="2403475">
                  <a:extLst>
                    <a:ext uri="{9D8B030D-6E8A-4147-A177-3AD203B41FA5}">
                      <a16:colId xmlns:a16="http://schemas.microsoft.com/office/drawing/2014/main" val="695025414"/>
                    </a:ext>
                  </a:extLst>
                </a:gridCol>
                <a:gridCol w="2403475">
                  <a:extLst>
                    <a:ext uri="{9D8B030D-6E8A-4147-A177-3AD203B41FA5}">
                      <a16:colId xmlns:a16="http://schemas.microsoft.com/office/drawing/2014/main" val="1890384050"/>
                    </a:ext>
                  </a:extLst>
                </a:gridCol>
                <a:gridCol w="2403475">
                  <a:extLst>
                    <a:ext uri="{9D8B030D-6E8A-4147-A177-3AD203B41FA5}">
                      <a16:colId xmlns:a16="http://schemas.microsoft.com/office/drawing/2014/main" val="88601945"/>
                    </a:ext>
                  </a:extLst>
                </a:gridCol>
              </a:tblGrid>
              <a:tr h="370840">
                <a:tc>
                  <a:txBody>
                    <a:bodyPr/>
                    <a:lstStyle/>
                    <a:p>
                      <a:r>
                        <a:rPr lang="tr-TR" dirty="0" err="1" smtClean="0"/>
                        <a:t>Veritabanı</a:t>
                      </a:r>
                      <a:endParaRPr lang="tr-TR" dirty="0"/>
                    </a:p>
                  </a:txBody>
                  <a:tcPr/>
                </a:tc>
                <a:tc>
                  <a:txBody>
                    <a:bodyPr/>
                    <a:lstStyle/>
                    <a:p>
                      <a:r>
                        <a:rPr lang="tr-TR" dirty="0" smtClean="0"/>
                        <a:t>Tablo</a:t>
                      </a:r>
                      <a:endParaRPr lang="tr-TR" dirty="0"/>
                    </a:p>
                  </a:txBody>
                  <a:tcPr/>
                </a:tc>
                <a:tc>
                  <a:txBody>
                    <a:bodyPr/>
                    <a:lstStyle/>
                    <a:p>
                      <a:r>
                        <a:rPr lang="tr-TR" dirty="0" smtClean="0"/>
                        <a:t>Görünüm</a:t>
                      </a:r>
                      <a:endParaRPr lang="tr-TR" dirty="0"/>
                    </a:p>
                  </a:txBody>
                  <a:tcPr/>
                </a:tc>
                <a:tc>
                  <a:txBody>
                    <a:bodyPr/>
                    <a:lstStyle/>
                    <a:p>
                      <a:r>
                        <a:rPr lang="tr-TR" dirty="0" smtClean="0"/>
                        <a:t>Yordam</a:t>
                      </a:r>
                      <a:endParaRPr lang="tr-TR" dirty="0"/>
                    </a:p>
                  </a:txBody>
                  <a:tcPr/>
                </a:tc>
                <a:extLst>
                  <a:ext uri="{0D108BD9-81ED-4DB2-BD59-A6C34878D82A}">
                    <a16:rowId xmlns:a16="http://schemas.microsoft.com/office/drawing/2014/main" val="3840494445"/>
                  </a:ext>
                </a:extLst>
              </a:tr>
              <a:tr h="370840">
                <a:tc>
                  <a:txBody>
                    <a:bodyPr/>
                    <a:lstStyle/>
                    <a:p>
                      <a:r>
                        <a:rPr lang="tr-TR" dirty="0" err="1" smtClean="0"/>
                        <a:t>Create</a:t>
                      </a:r>
                      <a:r>
                        <a:rPr lang="tr-TR" dirty="0" smtClean="0"/>
                        <a:t> Database</a:t>
                      </a:r>
                      <a:endParaRPr lang="tr-TR" dirty="0"/>
                    </a:p>
                  </a:txBody>
                  <a:tcPr/>
                </a:tc>
                <a:tc>
                  <a:txBody>
                    <a:bodyPr/>
                    <a:lstStyle/>
                    <a:p>
                      <a:r>
                        <a:rPr lang="tr-TR" dirty="0" err="1" smtClean="0"/>
                        <a:t>Delete</a:t>
                      </a:r>
                      <a:endParaRPr lang="tr-TR" dirty="0"/>
                    </a:p>
                  </a:txBody>
                  <a:tcPr/>
                </a:tc>
                <a:tc>
                  <a:txBody>
                    <a:bodyPr/>
                    <a:lstStyle/>
                    <a:p>
                      <a:r>
                        <a:rPr lang="tr-TR" dirty="0" err="1" smtClean="0"/>
                        <a:t>Delete</a:t>
                      </a:r>
                      <a:endParaRPr lang="tr-TR" dirty="0"/>
                    </a:p>
                  </a:txBody>
                  <a:tcPr/>
                </a:tc>
                <a:tc>
                  <a:txBody>
                    <a:bodyPr/>
                    <a:lstStyle/>
                    <a:p>
                      <a:r>
                        <a:rPr lang="tr-TR" dirty="0" err="1" smtClean="0"/>
                        <a:t>Execute</a:t>
                      </a:r>
                      <a:endParaRPr lang="tr-TR" dirty="0"/>
                    </a:p>
                  </a:txBody>
                  <a:tcPr/>
                </a:tc>
                <a:extLst>
                  <a:ext uri="{0D108BD9-81ED-4DB2-BD59-A6C34878D82A}">
                    <a16:rowId xmlns:a16="http://schemas.microsoft.com/office/drawing/2014/main" val="2436003387"/>
                  </a:ext>
                </a:extLst>
              </a:tr>
              <a:tr h="370840">
                <a:tc>
                  <a:txBody>
                    <a:bodyPr/>
                    <a:lstStyle/>
                    <a:p>
                      <a:r>
                        <a:rPr lang="tr-TR" dirty="0" err="1" smtClean="0"/>
                        <a:t>Backup</a:t>
                      </a:r>
                      <a:r>
                        <a:rPr lang="tr-TR" dirty="0" smtClean="0"/>
                        <a:t> Database</a:t>
                      </a:r>
                      <a:endParaRPr lang="tr-TR" dirty="0"/>
                    </a:p>
                  </a:txBody>
                  <a:tcPr/>
                </a:tc>
                <a:tc>
                  <a:txBody>
                    <a:bodyPr/>
                    <a:lstStyle/>
                    <a:p>
                      <a:r>
                        <a:rPr lang="tr-TR" dirty="0" err="1" smtClean="0"/>
                        <a:t>Insert</a:t>
                      </a:r>
                      <a:endParaRPr lang="tr-TR" dirty="0"/>
                    </a:p>
                  </a:txBody>
                  <a:tcPr/>
                </a:tc>
                <a:tc>
                  <a:txBody>
                    <a:bodyPr/>
                    <a:lstStyle/>
                    <a:p>
                      <a:r>
                        <a:rPr lang="tr-TR" dirty="0" err="1" smtClean="0"/>
                        <a:t>Insert</a:t>
                      </a:r>
                      <a:endParaRPr lang="tr-TR" dirty="0"/>
                    </a:p>
                  </a:txBody>
                  <a:tcPr/>
                </a:tc>
                <a:tc>
                  <a:txBody>
                    <a:bodyPr/>
                    <a:lstStyle/>
                    <a:p>
                      <a:endParaRPr lang="tr-TR" dirty="0"/>
                    </a:p>
                  </a:txBody>
                  <a:tcPr/>
                </a:tc>
                <a:extLst>
                  <a:ext uri="{0D108BD9-81ED-4DB2-BD59-A6C34878D82A}">
                    <a16:rowId xmlns:a16="http://schemas.microsoft.com/office/drawing/2014/main" val="542704264"/>
                  </a:ext>
                </a:extLst>
              </a:tr>
              <a:tr h="370840">
                <a:tc>
                  <a:txBody>
                    <a:bodyPr/>
                    <a:lstStyle/>
                    <a:p>
                      <a:r>
                        <a:rPr lang="tr-TR" dirty="0" err="1" smtClean="0"/>
                        <a:t>Create</a:t>
                      </a:r>
                      <a:r>
                        <a:rPr lang="tr-TR" dirty="0" smtClean="0"/>
                        <a:t> </a:t>
                      </a:r>
                      <a:r>
                        <a:rPr lang="tr-TR" dirty="0" err="1" smtClean="0"/>
                        <a:t>Table</a:t>
                      </a:r>
                      <a:endParaRPr lang="tr-TR" dirty="0"/>
                    </a:p>
                  </a:txBody>
                  <a:tcPr/>
                </a:tc>
                <a:tc>
                  <a:txBody>
                    <a:bodyPr/>
                    <a:lstStyle/>
                    <a:p>
                      <a:r>
                        <a:rPr lang="tr-TR" dirty="0" smtClean="0"/>
                        <a:t>Select</a:t>
                      </a:r>
                      <a:endParaRPr lang="tr-TR" dirty="0"/>
                    </a:p>
                  </a:txBody>
                  <a:tcPr/>
                </a:tc>
                <a:tc>
                  <a:txBody>
                    <a:bodyPr/>
                    <a:lstStyle/>
                    <a:p>
                      <a:r>
                        <a:rPr lang="tr-TR" dirty="0" smtClean="0"/>
                        <a:t>Select</a:t>
                      </a:r>
                      <a:endParaRPr lang="tr-TR" dirty="0"/>
                    </a:p>
                  </a:txBody>
                  <a:tcPr/>
                </a:tc>
                <a:tc>
                  <a:txBody>
                    <a:bodyPr/>
                    <a:lstStyle/>
                    <a:p>
                      <a:endParaRPr lang="tr-TR" dirty="0"/>
                    </a:p>
                  </a:txBody>
                  <a:tcPr/>
                </a:tc>
                <a:extLst>
                  <a:ext uri="{0D108BD9-81ED-4DB2-BD59-A6C34878D82A}">
                    <a16:rowId xmlns:a16="http://schemas.microsoft.com/office/drawing/2014/main" val="2262729212"/>
                  </a:ext>
                </a:extLst>
              </a:tr>
              <a:tr h="370840">
                <a:tc>
                  <a:txBody>
                    <a:bodyPr/>
                    <a:lstStyle/>
                    <a:p>
                      <a:r>
                        <a:rPr lang="tr-TR" dirty="0" err="1" smtClean="0"/>
                        <a:t>Create</a:t>
                      </a:r>
                      <a:r>
                        <a:rPr lang="tr-TR" dirty="0" smtClean="0"/>
                        <a:t> </a:t>
                      </a:r>
                      <a:r>
                        <a:rPr lang="tr-TR" dirty="0" err="1" smtClean="0"/>
                        <a:t>View</a:t>
                      </a:r>
                      <a:endParaRPr lang="tr-TR" dirty="0"/>
                    </a:p>
                  </a:txBody>
                  <a:tcPr/>
                </a:tc>
                <a:tc>
                  <a:txBody>
                    <a:bodyPr/>
                    <a:lstStyle/>
                    <a:p>
                      <a:r>
                        <a:rPr lang="tr-TR" dirty="0" smtClean="0"/>
                        <a:t>Update</a:t>
                      </a:r>
                      <a:endParaRPr lang="tr-TR" dirty="0"/>
                    </a:p>
                  </a:txBody>
                  <a:tcPr/>
                </a:tc>
                <a:tc>
                  <a:txBody>
                    <a:bodyPr/>
                    <a:lstStyle/>
                    <a:p>
                      <a:r>
                        <a:rPr lang="tr-TR" dirty="0" smtClean="0"/>
                        <a:t>Update</a:t>
                      </a:r>
                      <a:endParaRPr lang="tr-TR" dirty="0"/>
                    </a:p>
                  </a:txBody>
                  <a:tcPr/>
                </a:tc>
                <a:tc>
                  <a:txBody>
                    <a:bodyPr/>
                    <a:lstStyle/>
                    <a:p>
                      <a:endParaRPr lang="tr-TR" dirty="0"/>
                    </a:p>
                  </a:txBody>
                  <a:tcPr/>
                </a:tc>
                <a:extLst>
                  <a:ext uri="{0D108BD9-81ED-4DB2-BD59-A6C34878D82A}">
                    <a16:rowId xmlns:a16="http://schemas.microsoft.com/office/drawing/2014/main" val="3634027020"/>
                  </a:ext>
                </a:extLst>
              </a:tr>
            </a:tbl>
          </a:graphicData>
        </a:graphic>
      </p:graphicFrame>
    </p:spTree>
    <p:extLst>
      <p:ext uri="{BB962C8B-B14F-4D97-AF65-F5344CB8AC3E}">
        <p14:creationId xmlns:p14="http://schemas.microsoft.com/office/powerpoint/2010/main" val="3647569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Revoke</a:t>
            </a:r>
            <a:endParaRPr lang="tr-TR" dirty="0"/>
          </a:p>
        </p:txBody>
      </p:sp>
      <p:sp>
        <p:nvSpPr>
          <p:cNvPr id="3" name="İçerik Yer Tutucusu 2"/>
          <p:cNvSpPr>
            <a:spLocks noGrp="1"/>
          </p:cNvSpPr>
          <p:nvPr>
            <p:ph idx="1"/>
          </p:nvPr>
        </p:nvSpPr>
        <p:spPr/>
        <p:txBody>
          <a:bodyPr/>
          <a:lstStyle/>
          <a:p>
            <a:r>
              <a:rPr lang="tr-TR" dirty="0" err="1" smtClean="0"/>
              <a:t>Uludag</a:t>
            </a:r>
            <a:r>
              <a:rPr lang="tr-TR" dirty="0" smtClean="0"/>
              <a:t> tablosunda </a:t>
            </a:r>
            <a:r>
              <a:rPr lang="tr-TR" dirty="0" err="1" smtClean="0"/>
              <a:t>bilmuh</a:t>
            </a:r>
            <a:r>
              <a:rPr lang="tr-TR" dirty="0" smtClean="0"/>
              <a:t> kullanıcısının Update işlemi yapmasına verilen tüm yetkileri ve engellemeleri kaldırmak için;</a:t>
            </a:r>
          </a:p>
          <a:p>
            <a:endParaRPr lang="tr-TR" dirty="0"/>
          </a:p>
          <a:p>
            <a:pPr marL="0" indent="0">
              <a:buNone/>
            </a:pPr>
            <a:r>
              <a:rPr lang="tr-TR" dirty="0" smtClean="0"/>
              <a:t>	</a:t>
            </a:r>
            <a:r>
              <a:rPr lang="tr-TR" dirty="0" err="1" smtClean="0"/>
              <a:t>Revoke</a:t>
            </a:r>
            <a:r>
              <a:rPr lang="tr-TR" dirty="0" smtClean="0"/>
              <a:t> Update on </a:t>
            </a:r>
            <a:r>
              <a:rPr lang="tr-TR" dirty="0" err="1" smtClean="0"/>
              <a:t>Uludag</a:t>
            </a:r>
            <a:r>
              <a:rPr lang="tr-TR" dirty="0" smtClean="0"/>
              <a:t> </a:t>
            </a:r>
            <a:r>
              <a:rPr lang="tr-TR" dirty="0" err="1" smtClean="0"/>
              <a:t>From</a:t>
            </a:r>
            <a:r>
              <a:rPr lang="tr-TR" dirty="0" smtClean="0"/>
              <a:t> </a:t>
            </a:r>
            <a:r>
              <a:rPr lang="tr-TR" dirty="0" err="1" smtClean="0"/>
              <a:t>bilmuh</a:t>
            </a:r>
            <a:endParaRPr lang="tr-TR" dirty="0" smtClean="0"/>
          </a:p>
          <a:p>
            <a:pPr marL="0" indent="0">
              <a:buNone/>
            </a:pPr>
            <a:endParaRPr lang="tr-TR" dirty="0"/>
          </a:p>
          <a:p>
            <a:r>
              <a:rPr lang="en-US" dirty="0" smtClean="0"/>
              <a:t>Deny</a:t>
            </a:r>
            <a:r>
              <a:rPr lang="tr-TR" dirty="0" smtClean="0"/>
              <a:t> </a:t>
            </a:r>
            <a:r>
              <a:rPr lang="tr-TR" dirty="0" err="1"/>
              <a:t>all</a:t>
            </a:r>
            <a:r>
              <a:rPr lang="tr-TR" dirty="0"/>
              <a:t> on </a:t>
            </a:r>
            <a:r>
              <a:rPr lang="tr-TR" dirty="0" err="1"/>
              <a:t>person</a:t>
            </a:r>
            <a:r>
              <a:rPr lang="tr-TR" dirty="0"/>
              <a:t> </a:t>
            </a:r>
            <a:r>
              <a:rPr lang="en-US" dirty="0" smtClean="0"/>
              <a:t>to</a:t>
            </a:r>
            <a:r>
              <a:rPr lang="tr-TR" dirty="0" smtClean="0"/>
              <a:t> </a:t>
            </a:r>
            <a:r>
              <a:rPr lang="tr-TR" dirty="0" err="1"/>
              <a:t>bilmuh</a:t>
            </a:r>
            <a:r>
              <a:rPr lang="tr-TR" dirty="0"/>
              <a:t> (</a:t>
            </a:r>
            <a:r>
              <a:rPr lang="tr-TR" dirty="0" err="1"/>
              <a:t>bilmuhun</a:t>
            </a:r>
            <a:r>
              <a:rPr lang="tr-TR" dirty="0"/>
              <a:t> tüm yetkileri kaldırılır.)</a:t>
            </a:r>
          </a:p>
          <a:p>
            <a:r>
              <a:rPr lang="tr-TR" dirty="0"/>
              <a:t>Grant </a:t>
            </a:r>
            <a:r>
              <a:rPr lang="tr-TR" dirty="0" err="1"/>
              <a:t>all</a:t>
            </a:r>
            <a:r>
              <a:rPr lang="tr-TR" dirty="0"/>
              <a:t> on </a:t>
            </a:r>
            <a:r>
              <a:rPr lang="tr-TR" dirty="0" err="1"/>
              <a:t>person</a:t>
            </a:r>
            <a:r>
              <a:rPr lang="tr-TR" dirty="0"/>
              <a:t> </a:t>
            </a:r>
            <a:r>
              <a:rPr lang="tr-TR" dirty="0" err="1"/>
              <a:t>to</a:t>
            </a:r>
            <a:r>
              <a:rPr lang="tr-TR" dirty="0"/>
              <a:t> </a:t>
            </a:r>
            <a:r>
              <a:rPr lang="tr-TR" dirty="0" err="1"/>
              <a:t>bilmuh</a:t>
            </a:r>
            <a:r>
              <a:rPr lang="tr-TR" dirty="0"/>
              <a:t> (</a:t>
            </a:r>
            <a:r>
              <a:rPr lang="tr-TR" dirty="0" err="1"/>
              <a:t>bilmuhun</a:t>
            </a:r>
            <a:r>
              <a:rPr lang="tr-TR" dirty="0"/>
              <a:t> tüm yetkileri verilir.)</a:t>
            </a:r>
          </a:p>
          <a:p>
            <a:r>
              <a:rPr lang="en-US" dirty="0" smtClean="0"/>
              <a:t>Revoke all on person from </a:t>
            </a:r>
            <a:r>
              <a:rPr lang="en-US" dirty="0" err="1" smtClean="0"/>
              <a:t>bilmuh</a:t>
            </a:r>
            <a:endParaRPr lang="tr-TR" dirty="0"/>
          </a:p>
        </p:txBody>
      </p:sp>
    </p:spTree>
    <p:extLst>
      <p:ext uri="{BB962C8B-B14F-4D97-AF65-F5344CB8AC3E}">
        <p14:creationId xmlns:p14="http://schemas.microsoft.com/office/powerpoint/2010/main" val="3436010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Değişken Tanımlama</a:t>
            </a:r>
            <a:endParaRPr lang="tr-TR" dirty="0"/>
          </a:p>
        </p:txBody>
      </p:sp>
      <p:sp>
        <p:nvSpPr>
          <p:cNvPr id="3" name="İçerik Yer Tutucusu 2"/>
          <p:cNvSpPr>
            <a:spLocks noGrp="1"/>
          </p:cNvSpPr>
          <p:nvPr>
            <p:ph idx="1"/>
          </p:nvPr>
        </p:nvSpPr>
        <p:spPr/>
        <p:txBody>
          <a:bodyPr/>
          <a:lstStyle/>
          <a:p>
            <a:pPr algn="just"/>
            <a:r>
              <a:rPr lang="tr-TR" dirty="0" smtClean="0"/>
              <a:t>Değişken isimleri harf, rakam ve _ içerebilir. Ama ilk karakteri harf olmalıdır.</a:t>
            </a:r>
          </a:p>
          <a:p>
            <a:pPr algn="just"/>
            <a:r>
              <a:rPr lang="tr-TR" dirty="0" smtClean="0"/>
              <a:t>Değişken isimleri Türkçe karakterleri içeremez.</a:t>
            </a:r>
          </a:p>
          <a:p>
            <a:pPr algn="just"/>
            <a:r>
              <a:rPr lang="tr-TR" dirty="0" err="1" smtClean="0"/>
              <a:t>Sql</a:t>
            </a:r>
            <a:r>
              <a:rPr lang="tr-TR" dirty="0" smtClean="0"/>
              <a:t> ifadeleri değişken ismi olamaz. </a:t>
            </a:r>
          </a:p>
          <a:p>
            <a:pPr algn="just"/>
            <a:r>
              <a:rPr lang="tr-TR" dirty="0" smtClean="0"/>
              <a:t>Değişken isimlerinde küçük, büyük harf ayrımı yoktur.</a:t>
            </a:r>
          </a:p>
          <a:p>
            <a:pPr algn="just"/>
            <a:r>
              <a:rPr lang="tr-TR" dirty="0" smtClean="0"/>
              <a:t>Değişken isimlerinde boşluk bulunmaz.</a:t>
            </a:r>
            <a:endParaRPr lang="tr-TR" dirty="0"/>
          </a:p>
        </p:txBody>
      </p:sp>
    </p:spTree>
    <p:extLst>
      <p:ext uri="{BB962C8B-B14F-4D97-AF65-F5344CB8AC3E}">
        <p14:creationId xmlns:p14="http://schemas.microsoft.com/office/powerpoint/2010/main" val="5923111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Değişken Tanımlama</a:t>
            </a:r>
          </a:p>
        </p:txBody>
      </p:sp>
      <p:sp>
        <p:nvSpPr>
          <p:cNvPr id="3" name="İçerik Yer Tutucusu 2"/>
          <p:cNvSpPr>
            <a:spLocks noGrp="1"/>
          </p:cNvSpPr>
          <p:nvPr>
            <p:ph idx="1"/>
          </p:nvPr>
        </p:nvSpPr>
        <p:spPr/>
        <p:txBody>
          <a:bodyPr>
            <a:normAutofit lnSpcReduction="10000"/>
          </a:bodyPr>
          <a:lstStyle/>
          <a:p>
            <a:r>
              <a:rPr lang="tr-TR" dirty="0" err="1" smtClean="0"/>
              <a:t>Declare</a:t>
            </a:r>
            <a:r>
              <a:rPr lang="tr-TR" dirty="0" smtClean="0"/>
              <a:t> @</a:t>
            </a:r>
            <a:r>
              <a:rPr lang="tr-TR" dirty="0" err="1" smtClean="0"/>
              <a:t>değişken_adi</a:t>
            </a:r>
            <a:r>
              <a:rPr lang="tr-TR" dirty="0" smtClean="0"/>
              <a:t> </a:t>
            </a:r>
            <a:r>
              <a:rPr lang="tr-TR" dirty="0" err="1" smtClean="0"/>
              <a:t>veri_tipi</a:t>
            </a:r>
            <a:r>
              <a:rPr lang="tr-TR" dirty="0" smtClean="0"/>
              <a:t>[(boyut)]</a:t>
            </a:r>
          </a:p>
          <a:p>
            <a:r>
              <a:rPr lang="tr-TR" dirty="0" err="1" smtClean="0"/>
              <a:t>Declare</a:t>
            </a:r>
            <a:r>
              <a:rPr lang="tr-TR" dirty="0" smtClean="0"/>
              <a:t> @karakter </a:t>
            </a:r>
            <a:r>
              <a:rPr lang="tr-TR" dirty="0" err="1" smtClean="0"/>
              <a:t>varchar</a:t>
            </a:r>
            <a:r>
              <a:rPr lang="tr-TR" dirty="0" smtClean="0"/>
              <a:t>(20)</a:t>
            </a:r>
          </a:p>
          <a:p>
            <a:r>
              <a:rPr lang="tr-TR" dirty="0" smtClean="0"/>
              <a:t>Değişkene değer atama;</a:t>
            </a:r>
          </a:p>
          <a:p>
            <a:r>
              <a:rPr lang="tr-TR" dirty="0" smtClean="0"/>
              <a:t>Set @</a:t>
            </a:r>
            <a:r>
              <a:rPr lang="tr-TR" dirty="0" err="1" smtClean="0"/>
              <a:t>değişken_adi</a:t>
            </a:r>
            <a:r>
              <a:rPr lang="tr-TR" dirty="0" smtClean="0"/>
              <a:t>=</a:t>
            </a:r>
            <a:r>
              <a:rPr lang="tr-TR" dirty="0" err="1" smtClean="0"/>
              <a:t>atanacak_değer</a:t>
            </a:r>
            <a:endParaRPr lang="tr-TR" dirty="0" smtClean="0"/>
          </a:p>
          <a:p>
            <a:pPr marL="457200" lvl="1" indent="0">
              <a:buNone/>
            </a:pPr>
            <a:r>
              <a:rPr lang="tr-TR" dirty="0" err="1" smtClean="0"/>
              <a:t>Declare</a:t>
            </a:r>
            <a:r>
              <a:rPr lang="tr-TR" dirty="0" smtClean="0"/>
              <a:t> @sayi1 int,@sayi2 </a:t>
            </a:r>
            <a:r>
              <a:rPr lang="tr-TR" dirty="0" err="1" smtClean="0"/>
              <a:t>int</a:t>
            </a:r>
            <a:r>
              <a:rPr lang="tr-TR" dirty="0" smtClean="0"/>
              <a:t>, @topla </a:t>
            </a:r>
            <a:r>
              <a:rPr lang="tr-TR" dirty="0" err="1" smtClean="0"/>
              <a:t>int</a:t>
            </a:r>
            <a:endParaRPr lang="tr-TR" dirty="0" smtClean="0"/>
          </a:p>
          <a:p>
            <a:pPr marL="457200" lvl="1" indent="0">
              <a:buNone/>
            </a:pPr>
            <a:r>
              <a:rPr lang="tr-TR" dirty="0" smtClean="0"/>
              <a:t>Set @sayi1=10</a:t>
            </a:r>
          </a:p>
          <a:p>
            <a:pPr marL="457200" lvl="1" indent="0">
              <a:buNone/>
            </a:pPr>
            <a:r>
              <a:rPr lang="tr-TR" dirty="0" smtClean="0"/>
              <a:t>Set @sayi2=25</a:t>
            </a:r>
          </a:p>
          <a:p>
            <a:pPr marL="457200" lvl="1" indent="0">
              <a:buNone/>
            </a:pPr>
            <a:r>
              <a:rPr lang="tr-TR" dirty="0" smtClean="0"/>
              <a:t>Set @topla=@sayi1+@sayi2</a:t>
            </a:r>
          </a:p>
          <a:p>
            <a:pPr marL="457200" lvl="1" indent="0">
              <a:buNone/>
            </a:pPr>
            <a:endParaRPr lang="tr-TR" dirty="0"/>
          </a:p>
          <a:p>
            <a:pPr marL="457200" lvl="1" indent="0">
              <a:buNone/>
            </a:pPr>
            <a:r>
              <a:rPr lang="tr-TR" dirty="0" err="1" smtClean="0"/>
              <a:t>Declare</a:t>
            </a:r>
            <a:r>
              <a:rPr lang="tr-TR" dirty="0" smtClean="0"/>
              <a:t> @</a:t>
            </a:r>
            <a:r>
              <a:rPr lang="tr-TR" dirty="0" err="1" smtClean="0"/>
              <a:t>degisken</a:t>
            </a:r>
            <a:r>
              <a:rPr lang="tr-TR" dirty="0" smtClean="0"/>
              <a:t> </a:t>
            </a:r>
            <a:r>
              <a:rPr lang="tr-TR" dirty="0" err="1" smtClean="0"/>
              <a:t>int</a:t>
            </a:r>
            <a:r>
              <a:rPr lang="tr-TR" dirty="0" smtClean="0"/>
              <a:t> =0 //atama yapılabilir.</a:t>
            </a:r>
          </a:p>
        </p:txBody>
      </p:sp>
    </p:spTree>
    <p:extLst>
      <p:ext uri="{BB962C8B-B14F-4D97-AF65-F5344CB8AC3E}">
        <p14:creationId xmlns:p14="http://schemas.microsoft.com/office/powerpoint/2010/main" val="606273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Değişken Tanımlama</a:t>
            </a:r>
          </a:p>
        </p:txBody>
      </p:sp>
      <p:sp>
        <p:nvSpPr>
          <p:cNvPr id="3" name="İçerik Yer Tutucusu 2"/>
          <p:cNvSpPr>
            <a:spLocks noGrp="1"/>
          </p:cNvSpPr>
          <p:nvPr>
            <p:ph idx="1"/>
          </p:nvPr>
        </p:nvSpPr>
        <p:spPr/>
        <p:txBody>
          <a:bodyPr/>
          <a:lstStyle/>
          <a:p>
            <a:r>
              <a:rPr lang="tr-TR" dirty="0" err="1" smtClean="0"/>
              <a:t>Declare</a:t>
            </a:r>
            <a:r>
              <a:rPr lang="tr-TR" dirty="0" smtClean="0"/>
              <a:t> @</a:t>
            </a:r>
            <a:r>
              <a:rPr lang="tr-TR" dirty="0" err="1" smtClean="0"/>
              <a:t>enyuksek</a:t>
            </a:r>
            <a:r>
              <a:rPr lang="tr-TR" dirty="0" smtClean="0"/>
              <a:t> Money</a:t>
            </a:r>
          </a:p>
          <a:p>
            <a:pPr marL="0" indent="0">
              <a:buNone/>
            </a:pPr>
            <a:r>
              <a:rPr lang="tr-TR" dirty="0" smtClean="0"/>
              <a:t>	Select @</a:t>
            </a:r>
            <a:r>
              <a:rPr lang="tr-TR" dirty="0" err="1" smtClean="0"/>
              <a:t>enyuksek</a:t>
            </a:r>
            <a:r>
              <a:rPr lang="tr-TR" dirty="0" smtClean="0"/>
              <a:t>=</a:t>
            </a:r>
            <a:r>
              <a:rPr lang="tr-TR" dirty="0" err="1" smtClean="0"/>
              <a:t>max</a:t>
            </a:r>
            <a:r>
              <a:rPr lang="tr-TR" dirty="0" smtClean="0"/>
              <a:t>(</a:t>
            </a:r>
            <a:r>
              <a:rPr lang="tr-TR" dirty="0" err="1" smtClean="0"/>
              <a:t>maas</a:t>
            </a:r>
            <a:r>
              <a:rPr lang="tr-TR" dirty="0" smtClean="0"/>
              <a:t>) </a:t>
            </a:r>
            <a:r>
              <a:rPr lang="tr-TR" dirty="0" err="1" smtClean="0"/>
              <a:t>from</a:t>
            </a:r>
            <a:r>
              <a:rPr lang="tr-TR" dirty="0" smtClean="0"/>
              <a:t> tablo</a:t>
            </a:r>
          </a:p>
          <a:p>
            <a:endParaRPr lang="tr-TR" dirty="0"/>
          </a:p>
          <a:p>
            <a:endParaRPr lang="tr-TR" dirty="0"/>
          </a:p>
        </p:txBody>
      </p:sp>
    </p:spTree>
    <p:extLst>
      <p:ext uri="{BB962C8B-B14F-4D97-AF65-F5344CB8AC3E}">
        <p14:creationId xmlns:p14="http://schemas.microsoft.com/office/powerpoint/2010/main" val="37981287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Açıklama eklemek</a:t>
            </a:r>
            <a:endParaRPr lang="tr-TR" dirty="0"/>
          </a:p>
        </p:txBody>
      </p:sp>
      <p:sp>
        <p:nvSpPr>
          <p:cNvPr id="3" name="İçerik Yer Tutucusu 2"/>
          <p:cNvSpPr>
            <a:spLocks noGrp="1"/>
          </p:cNvSpPr>
          <p:nvPr>
            <p:ph idx="1"/>
          </p:nvPr>
        </p:nvSpPr>
        <p:spPr/>
        <p:txBody>
          <a:bodyPr/>
          <a:lstStyle/>
          <a:p>
            <a:pPr marL="0" indent="0">
              <a:buNone/>
            </a:pPr>
            <a:r>
              <a:rPr lang="tr-TR" dirty="0" smtClean="0"/>
              <a:t>--   -&gt; tek satır açıklama</a:t>
            </a:r>
          </a:p>
          <a:p>
            <a:pPr marL="0" indent="0">
              <a:buNone/>
            </a:pPr>
            <a:r>
              <a:rPr lang="tr-TR" dirty="0" smtClean="0"/>
              <a:t>/* */  -&gt; bir veya daha fazla satır açıklama </a:t>
            </a:r>
            <a:endParaRPr lang="tr-TR" dirty="0"/>
          </a:p>
        </p:txBody>
      </p:sp>
    </p:spTree>
    <p:extLst>
      <p:ext uri="{BB962C8B-B14F-4D97-AF65-F5344CB8AC3E}">
        <p14:creationId xmlns:p14="http://schemas.microsoft.com/office/powerpoint/2010/main" val="22179858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Print</a:t>
            </a:r>
            <a:r>
              <a:rPr lang="tr-TR" dirty="0" smtClean="0"/>
              <a:t> </a:t>
            </a:r>
            <a:endParaRPr lang="tr-TR" dirty="0"/>
          </a:p>
        </p:txBody>
      </p:sp>
      <p:sp>
        <p:nvSpPr>
          <p:cNvPr id="3" name="İçerik Yer Tutucusu 2"/>
          <p:cNvSpPr>
            <a:spLocks noGrp="1"/>
          </p:cNvSpPr>
          <p:nvPr>
            <p:ph idx="1"/>
          </p:nvPr>
        </p:nvSpPr>
        <p:spPr/>
        <p:txBody>
          <a:bodyPr/>
          <a:lstStyle/>
          <a:p>
            <a:pPr algn="just"/>
            <a:r>
              <a:rPr lang="tr-TR" dirty="0" smtClean="0"/>
              <a:t>Değişken değerlerini, istenen bilgiyi vb.</a:t>
            </a:r>
            <a:r>
              <a:rPr lang="en-US" smtClean="0"/>
              <a:t> </a:t>
            </a:r>
            <a:r>
              <a:rPr lang="tr-TR" smtClean="0"/>
              <a:t>ekrana </a:t>
            </a:r>
            <a:r>
              <a:rPr lang="tr-TR" dirty="0" smtClean="0"/>
              <a:t>yazmak için kullanılır.</a:t>
            </a:r>
          </a:p>
          <a:p>
            <a:r>
              <a:rPr lang="tr-TR" dirty="0" err="1" smtClean="0"/>
              <a:t>Print</a:t>
            </a:r>
            <a:r>
              <a:rPr lang="tr-TR" dirty="0" smtClean="0"/>
              <a:t> @</a:t>
            </a:r>
            <a:r>
              <a:rPr lang="tr-TR" dirty="0" err="1" smtClean="0"/>
              <a:t>değişken_adi</a:t>
            </a:r>
            <a:endParaRPr lang="tr-TR" dirty="0" smtClean="0"/>
          </a:p>
          <a:p>
            <a:r>
              <a:rPr lang="tr-TR" dirty="0" err="1" smtClean="0"/>
              <a:t>Print</a:t>
            </a:r>
            <a:r>
              <a:rPr lang="tr-TR" dirty="0" smtClean="0"/>
              <a:t> ‘Merhaba Dünya’</a:t>
            </a:r>
          </a:p>
          <a:p>
            <a:r>
              <a:rPr lang="tr-TR" dirty="0" err="1" smtClean="0"/>
              <a:t>Declare</a:t>
            </a:r>
            <a:r>
              <a:rPr lang="tr-TR" dirty="0" smtClean="0"/>
              <a:t> @sayi1 </a:t>
            </a:r>
            <a:r>
              <a:rPr lang="tr-TR" dirty="0" err="1" smtClean="0"/>
              <a:t>int</a:t>
            </a:r>
            <a:endParaRPr lang="tr-TR" dirty="0" smtClean="0"/>
          </a:p>
          <a:p>
            <a:r>
              <a:rPr lang="tr-TR" dirty="0" smtClean="0"/>
              <a:t>Set @sayi1=16</a:t>
            </a:r>
          </a:p>
          <a:p>
            <a:r>
              <a:rPr lang="tr-TR" dirty="0" err="1" smtClean="0"/>
              <a:t>Print</a:t>
            </a:r>
            <a:r>
              <a:rPr lang="tr-TR" dirty="0" smtClean="0"/>
              <a:t> ‘---------------’</a:t>
            </a:r>
          </a:p>
          <a:p>
            <a:r>
              <a:rPr lang="tr-TR" dirty="0" err="1" smtClean="0"/>
              <a:t>Print</a:t>
            </a:r>
            <a:r>
              <a:rPr lang="tr-TR" dirty="0" smtClean="0"/>
              <a:t> @sayi1</a:t>
            </a:r>
            <a:endParaRPr lang="tr-TR" dirty="0"/>
          </a:p>
        </p:txBody>
      </p:sp>
      <p:pic>
        <p:nvPicPr>
          <p:cNvPr id="4" name="Resim 3"/>
          <p:cNvPicPr>
            <a:picLocks noChangeAspect="1"/>
          </p:cNvPicPr>
          <p:nvPr/>
        </p:nvPicPr>
        <p:blipFill>
          <a:blip r:embed="rId2"/>
          <a:stretch>
            <a:fillRect/>
          </a:stretch>
        </p:blipFill>
        <p:spPr>
          <a:xfrm>
            <a:off x="5280213" y="3360195"/>
            <a:ext cx="3200400" cy="2238375"/>
          </a:xfrm>
          <a:prstGeom prst="rect">
            <a:avLst/>
          </a:prstGeom>
        </p:spPr>
      </p:pic>
    </p:spTree>
    <p:extLst>
      <p:ext uri="{BB962C8B-B14F-4D97-AF65-F5344CB8AC3E}">
        <p14:creationId xmlns:p14="http://schemas.microsoft.com/office/powerpoint/2010/main" val="3321261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Tablo Tipi Değişkenler</a:t>
            </a:r>
            <a:endParaRPr lang="tr-TR" dirty="0"/>
          </a:p>
        </p:txBody>
      </p:sp>
      <p:sp>
        <p:nvSpPr>
          <p:cNvPr id="3" name="İçerik Yer Tutucusu 2"/>
          <p:cNvSpPr>
            <a:spLocks noGrp="1"/>
          </p:cNvSpPr>
          <p:nvPr>
            <p:ph idx="1"/>
          </p:nvPr>
        </p:nvSpPr>
        <p:spPr>
          <a:xfrm>
            <a:off x="680321" y="2336873"/>
            <a:ext cx="10671302" cy="3599316"/>
          </a:xfrm>
        </p:spPr>
        <p:txBody>
          <a:bodyPr/>
          <a:lstStyle/>
          <a:p>
            <a:r>
              <a:rPr lang="tr-TR" dirty="0" smtClean="0"/>
              <a:t>Aynı değişkende birden fazla değer tutulabilir. Dizilere benzerler. </a:t>
            </a:r>
          </a:p>
          <a:p>
            <a:r>
              <a:rPr lang="tr-TR" dirty="0" err="1" smtClean="0"/>
              <a:t>Declare</a:t>
            </a:r>
            <a:r>
              <a:rPr lang="tr-TR" dirty="0" smtClean="0"/>
              <a:t> @</a:t>
            </a:r>
            <a:r>
              <a:rPr lang="tr-TR" dirty="0" err="1" smtClean="0"/>
              <a:t>degisken_adi</a:t>
            </a:r>
            <a:r>
              <a:rPr lang="tr-TR" dirty="0" smtClean="0"/>
              <a:t> </a:t>
            </a:r>
            <a:r>
              <a:rPr lang="tr-TR" dirty="0" err="1" smtClean="0"/>
              <a:t>Table</a:t>
            </a:r>
            <a:r>
              <a:rPr lang="tr-TR" dirty="0" smtClean="0"/>
              <a:t> (degisken1 </a:t>
            </a:r>
            <a:r>
              <a:rPr lang="tr-TR" dirty="0" err="1" smtClean="0"/>
              <a:t>veri_tipi</a:t>
            </a:r>
            <a:r>
              <a:rPr lang="tr-TR" dirty="0" smtClean="0"/>
              <a:t>, degisken2 </a:t>
            </a:r>
            <a:r>
              <a:rPr lang="tr-TR" dirty="0" err="1"/>
              <a:t>veri_tipi</a:t>
            </a:r>
            <a:r>
              <a:rPr lang="tr-TR" dirty="0" smtClean="0"/>
              <a:t>,... )</a:t>
            </a:r>
          </a:p>
          <a:p>
            <a:pPr marL="0" indent="0">
              <a:buNone/>
            </a:pPr>
            <a:r>
              <a:rPr lang="tr-TR" dirty="0" smtClean="0"/>
              <a:t>*Kısıtlamalar kullanılabilir. (otomatik artırma, </a:t>
            </a:r>
            <a:r>
              <a:rPr lang="tr-TR" dirty="0" err="1" smtClean="0"/>
              <a:t>null</a:t>
            </a:r>
            <a:r>
              <a:rPr lang="tr-TR" dirty="0" smtClean="0"/>
              <a:t> vb.)</a:t>
            </a:r>
          </a:p>
          <a:p>
            <a:pPr marL="0" indent="0">
              <a:buNone/>
            </a:pPr>
            <a:r>
              <a:rPr lang="tr-TR" dirty="0" err="1" smtClean="0"/>
              <a:t>Declare</a:t>
            </a:r>
            <a:r>
              <a:rPr lang="tr-TR" dirty="0" smtClean="0"/>
              <a:t> @personel </a:t>
            </a:r>
            <a:r>
              <a:rPr lang="tr-TR" dirty="0" err="1" smtClean="0"/>
              <a:t>Table</a:t>
            </a:r>
            <a:r>
              <a:rPr lang="tr-TR" dirty="0" smtClean="0"/>
              <a:t> (</a:t>
            </a:r>
            <a:r>
              <a:rPr lang="tr-TR" dirty="0" err="1" smtClean="0"/>
              <a:t>no</a:t>
            </a:r>
            <a:r>
              <a:rPr lang="tr-TR" dirty="0" smtClean="0"/>
              <a:t> </a:t>
            </a:r>
            <a:r>
              <a:rPr lang="tr-TR" dirty="0" err="1" smtClean="0"/>
              <a:t>int</a:t>
            </a:r>
            <a:r>
              <a:rPr lang="tr-TR" dirty="0" smtClean="0"/>
              <a:t> </a:t>
            </a:r>
            <a:r>
              <a:rPr lang="tr-TR" dirty="0" err="1" smtClean="0"/>
              <a:t>identity</a:t>
            </a:r>
            <a:r>
              <a:rPr lang="tr-TR" dirty="0" smtClean="0"/>
              <a:t>(1,2), </a:t>
            </a:r>
            <a:r>
              <a:rPr lang="tr-TR" dirty="0" err="1" smtClean="0"/>
              <a:t>adsoyad</a:t>
            </a:r>
            <a:r>
              <a:rPr lang="tr-TR" dirty="0" smtClean="0"/>
              <a:t> </a:t>
            </a:r>
            <a:r>
              <a:rPr lang="tr-TR" dirty="0" err="1" smtClean="0"/>
              <a:t>varchar</a:t>
            </a:r>
            <a:r>
              <a:rPr lang="tr-TR" dirty="0" smtClean="0"/>
              <a:t>(20) not </a:t>
            </a:r>
            <a:r>
              <a:rPr lang="tr-TR" dirty="0" err="1" smtClean="0"/>
              <a:t>null</a:t>
            </a:r>
            <a:r>
              <a:rPr lang="tr-TR" dirty="0" smtClean="0"/>
              <a:t>)</a:t>
            </a:r>
          </a:p>
          <a:p>
            <a:pPr marL="0" indent="0">
              <a:buNone/>
            </a:pPr>
            <a:endParaRPr lang="tr-TR" dirty="0"/>
          </a:p>
        </p:txBody>
      </p:sp>
      <p:pic>
        <p:nvPicPr>
          <p:cNvPr id="4" name="Resim 3"/>
          <p:cNvPicPr>
            <a:picLocks noChangeAspect="1"/>
          </p:cNvPicPr>
          <p:nvPr/>
        </p:nvPicPr>
        <p:blipFill>
          <a:blip r:embed="rId2"/>
          <a:stretch>
            <a:fillRect/>
          </a:stretch>
        </p:blipFill>
        <p:spPr>
          <a:xfrm>
            <a:off x="886059" y="4638671"/>
            <a:ext cx="9820275" cy="1800225"/>
          </a:xfrm>
          <a:prstGeom prst="rect">
            <a:avLst/>
          </a:prstGeom>
        </p:spPr>
      </p:pic>
    </p:spTree>
    <p:extLst>
      <p:ext uri="{BB962C8B-B14F-4D97-AF65-F5344CB8AC3E}">
        <p14:creationId xmlns:p14="http://schemas.microsoft.com/office/powerpoint/2010/main" val="3563566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T-SQL Akış İfadeleri</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IF .. Else İfadesi </a:t>
            </a:r>
          </a:p>
          <a:p>
            <a:pPr marL="457200" lvl="1" indent="0">
              <a:buNone/>
            </a:pPr>
            <a:r>
              <a:rPr lang="tr-TR" dirty="0" err="1" smtClean="0"/>
              <a:t>If</a:t>
            </a:r>
            <a:r>
              <a:rPr lang="tr-TR" dirty="0" smtClean="0"/>
              <a:t> </a:t>
            </a:r>
            <a:r>
              <a:rPr lang="tr-TR" dirty="0" err="1" smtClean="0"/>
              <a:t>koşul_ifadesi</a:t>
            </a:r>
            <a:endParaRPr lang="tr-TR" dirty="0"/>
          </a:p>
          <a:p>
            <a:pPr marL="457200" lvl="1" indent="0">
              <a:buNone/>
            </a:pPr>
            <a:r>
              <a:rPr lang="tr-TR" dirty="0" smtClean="0"/>
              <a:t>	Kod Bloğu</a:t>
            </a:r>
          </a:p>
          <a:p>
            <a:pPr marL="457200" lvl="1" indent="0">
              <a:buNone/>
            </a:pPr>
            <a:r>
              <a:rPr lang="tr-TR" dirty="0" smtClean="0"/>
              <a:t>Else </a:t>
            </a:r>
            <a:r>
              <a:rPr lang="tr-TR" dirty="0" err="1" smtClean="0"/>
              <a:t>If</a:t>
            </a:r>
            <a:r>
              <a:rPr lang="tr-TR" dirty="0" smtClean="0"/>
              <a:t> </a:t>
            </a:r>
            <a:r>
              <a:rPr lang="tr-TR" dirty="0" err="1" smtClean="0"/>
              <a:t>koşul_ifadesi</a:t>
            </a:r>
            <a:endParaRPr lang="tr-TR" dirty="0"/>
          </a:p>
          <a:p>
            <a:pPr marL="457200" lvl="1" indent="0">
              <a:buNone/>
            </a:pPr>
            <a:r>
              <a:rPr lang="tr-TR" dirty="0" smtClean="0"/>
              <a:t>	Kod Bloğu</a:t>
            </a:r>
          </a:p>
          <a:p>
            <a:pPr marL="457200" lvl="1" indent="0">
              <a:buNone/>
            </a:pPr>
            <a:r>
              <a:rPr lang="tr-TR" dirty="0" smtClean="0"/>
              <a:t>Else</a:t>
            </a:r>
            <a:endParaRPr lang="tr-TR" dirty="0"/>
          </a:p>
          <a:p>
            <a:pPr marL="457200" lvl="1" indent="0">
              <a:buNone/>
            </a:pPr>
            <a:r>
              <a:rPr lang="tr-TR" dirty="0" smtClean="0"/>
              <a:t>	Kod Bloğu</a:t>
            </a:r>
            <a:endParaRPr lang="tr-TR" dirty="0"/>
          </a:p>
          <a:p>
            <a:pPr marL="457200" lvl="1" indent="0">
              <a:buNone/>
            </a:pPr>
            <a:endParaRPr lang="tr-TR" dirty="0" smtClean="0"/>
          </a:p>
          <a:p>
            <a:pPr marL="457200" lvl="1" indent="0">
              <a:buNone/>
            </a:pPr>
            <a:r>
              <a:rPr lang="tr-TR" dirty="0" smtClean="0"/>
              <a:t>IF </a:t>
            </a:r>
            <a:r>
              <a:rPr lang="tr-TR" dirty="0" err="1" smtClean="0"/>
              <a:t>Exists</a:t>
            </a:r>
            <a:r>
              <a:rPr lang="tr-TR" dirty="0" smtClean="0"/>
              <a:t>(Select * </a:t>
            </a:r>
            <a:r>
              <a:rPr lang="tr-TR" dirty="0" err="1" smtClean="0"/>
              <a:t>from</a:t>
            </a:r>
            <a:r>
              <a:rPr lang="tr-TR" dirty="0" smtClean="0"/>
              <a:t> Personel </a:t>
            </a:r>
            <a:r>
              <a:rPr lang="tr-TR" dirty="0" err="1" smtClean="0"/>
              <a:t>Where</a:t>
            </a:r>
            <a:r>
              <a:rPr lang="tr-TR" dirty="0" smtClean="0"/>
              <a:t> </a:t>
            </a:r>
            <a:r>
              <a:rPr lang="tr-TR" dirty="0" err="1"/>
              <a:t>m</a:t>
            </a:r>
            <a:r>
              <a:rPr lang="tr-TR" dirty="0" err="1" smtClean="0"/>
              <a:t>aas</a:t>
            </a:r>
            <a:r>
              <a:rPr lang="tr-TR" dirty="0" smtClean="0"/>
              <a:t>&gt;2000)</a:t>
            </a:r>
          </a:p>
          <a:p>
            <a:pPr marL="457200" lvl="1" indent="0">
              <a:buNone/>
            </a:pPr>
            <a:r>
              <a:rPr lang="tr-TR" dirty="0"/>
              <a:t>	</a:t>
            </a:r>
            <a:r>
              <a:rPr lang="tr-TR" dirty="0" err="1" smtClean="0"/>
              <a:t>Print</a:t>
            </a:r>
            <a:r>
              <a:rPr lang="tr-TR" dirty="0" smtClean="0"/>
              <a:t>(‘Maaşı 2000 den fazla personel vardır’)</a:t>
            </a:r>
          </a:p>
          <a:p>
            <a:pPr marL="457200" lvl="1" indent="0">
              <a:buNone/>
            </a:pPr>
            <a:r>
              <a:rPr lang="tr-TR" dirty="0" smtClean="0"/>
              <a:t>Else</a:t>
            </a:r>
          </a:p>
          <a:p>
            <a:pPr marL="457200" lvl="1" indent="0">
              <a:buNone/>
            </a:pPr>
            <a:r>
              <a:rPr lang="tr-TR" dirty="0"/>
              <a:t>	</a:t>
            </a:r>
            <a:r>
              <a:rPr lang="tr-TR" dirty="0" smtClean="0"/>
              <a:t>Select </a:t>
            </a:r>
            <a:r>
              <a:rPr lang="tr-TR" dirty="0" err="1" smtClean="0"/>
              <a:t>ad,soyad,maas</a:t>
            </a:r>
            <a:r>
              <a:rPr lang="tr-TR" dirty="0" smtClean="0"/>
              <a:t> </a:t>
            </a:r>
            <a:r>
              <a:rPr lang="tr-TR" dirty="0" err="1" smtClean="0"/>
              <a:t>from</a:t>
            </a:r>
            <a:r>
              <a:rPr lang="tr-TR" dirty="0" smtClean="0"/>
              <a:t> Personel </a:t>
            </a:r>
            <a:r>
              <a:rPr lang="tr-TR" dirty="0" err="1" smtClean="0"/>
              <a:t>Where</a:t>
            </a:r>
            <a:r>
              <a:rPr lang="tr-TR" dirty="0" smtClean="0"/>
              <a:t> </a:t>
            </a:r>
            <a:r>
              <a:rPr lang="tr-TR" dirty="0" err="1"/>
              <a:t>m</a:t>
            </a:r>
            <a:r>
              <a:rPr lang="tr-TR" dirty="0" err="1" smtClean="0"/>
              <a:t>aas</a:t>
            </a:r>
            <a:r>
              <a:rPr lang="tr-TR" dirty="0" smtClean="0"/>
              <a:t>&lt;1500</a:t>
            </a:r>
          </a:p>
          <a:p>
            <a:pPr marL="457200" lvl="1" indent="0">
              <a:buNone/>
            </a:pPr>
            <a:endParaRPr lang="tr-TR" dirty="0" smtClean="0"/>
          </a:p>
        </p:txBody>
      </p:sp>
      <p:pic>
        <p:nvPicPr>
          <p:cNvPr id="4" name="Resim 3"/>
          <p:cNvPicPr>
            <a:picLocks noChangeAspect="1"/>
          </p:cNvPicPr>
          <p:nvPr/>
        </p:nvPicPr>
        <p:blipFill>
          <a:blip r:embed="rId2"/>
          <a:stretch>
            <a:fillRect/>
          </a:stretch>
        </p:blipFill>
        <p:spPr>
          <a:xfrm>
            <a:off x="4523224" y="2336873"/>
            <a:ext cx="6457950" cy="1838325"/>
          </a:xfrm>
          <a:prstGeom prst="rect">
            <a:avLst/>
          </a:prstGeom>
        </p:spPr>
      </p:pic>
    </p:spTree>
    <p:extLst>
      <p:ext uri="{BB962C8B-B14F-4D97-AF65-F5344CB8AC3E}">
        <p14:creationId xmlns:p14="http://schemas.microsoft.com/office/powerpoint/2010/main" val="71573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Union</a:t>
            </a:r>
            <a:endParaRPr lang="tr-TR" dirty="0"/>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440055" y="2153602"/>
            <a:ext cx="2533650" cy="4562475"/>
          </a:xfrm>
          <a:prstGeom prst="rect">
            <a:avLst/>
          </a:prstGeom>
        </p:spPr>
      </p:pic>
      <p:pic>
        <p:nvPicPr>
          <p:cNvPr id="6" name="Resim 5"/>
          <p:cNvPicPr>
            <a:picLocks noChangeAspect="1"/>
          </p:cNvPicPr>
          <p:nvPr/>
        </p:nvPicPr>
        <p:blipFill>
          <a:blip r:embed="rId3"/>
          <a:stretch>
            <a:fillRect/>
          </a:stretch>
        </p:blipFill>
        <p:spPr>
          <a:xfrm>
            <a:off x="3213971" y="2034947"/>
            <a:ext cx="4205732" cy="4752975"/>
          </a:xfrm>
          <a:prstGeom prst="rect">
            <a:avLst/>
          </a:prstGeom>
        </p:spPr>
      </p:pic>
      <p:pic>
        <p:nvPicPr>
          <p:cNvPr id="7" name="Resim 6"/>
          <p:cNvPicPr>
            <a:picLocks noChangeAspect="1"/>
          </p:cNvPicPr>
          <p:nvPr/>
        </p:nvPicPr>
        <p:blipFill>
          <a:blip r:embed="rId4"/>
          <a:stretch>
            <a:fillRect/>
          </a:stretch>
        </p:blipFill>
        <p:spPr>
          <a:xfrm>
            <a:off x="7659970" y="2034946"/>
            <a:ext cx="3900660" cy="4752975"/>
          </a:xfrm>
          <a:prstGeom prst="rect">
            <a:avLst/>
          </a:prstGeom>
        </p:spPr>
      </p:pic>
    </p:spTree>
    <p:extLst>
      <p:ext uri="{BB962C8B-B14F-4D97-AF65-F5344CB8AC3E}">
        <p14:creationId xmlns:p14="http://schemas.microsoft.com/office/powerpoint/2010/main" val="39465477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Begin-End</a:t>
            </a:r>
            <a:endParaRPr lang="tr-TR" dirty="0"/>
          </a:p>
        </p:txBody>
      </p:sp>
      <p:sp>
        <p:nvSpPr>
          <p:cNvPr id="3" name="İçerik Yer Tutucusu 2"/>
          <p:cNvSpPr>
            <a:spLocks noGrp="1"/>
          </p:cNvSpPr>
          <p:nvPr>
            <p:ph idx="1"/>
          </p:nvPr>
        </p:nvSpPr>
        <p:spPr/>
        <p:txBody>
          <a:bodyPr/>
          <a:lstStyle/>
          <a:p>
            <a:r>
              <a:rPr lang="tr-TR" dirty="0" err="1" smtClean="0"/>
              <a:t>Begin</a:t>
            </a:r>
            <a:r>
              <a:rPr lang="tr-TR" dirty="0" smtClean="0"/>
              <a:t> – </a:t>
            </a:r>
            <a:r>
              <a:rPr lang="tr-TR" dirty="0" err="1" smtClean="0"/>
              <a:t>End</a:t>
            </a:r>
            <a:r>
              <a:rPr lang="tr-TR" dirty="0" smtClean="0"/>
              <a:t> ; Bloğun başlangıcı ve bitişini ifade eder.</a:t>
            </a:r>
          </a:p>
          <a:p>
            <a:pPr marL="457200" lvl="1" indent="0">
              <a:buNone/>
            </a:pPr>
            <a:r>
              <a:rPr lang="tr-TR" dirty="0" err="1" smtClean="0"/>
              <a:t>Declare</a:t>
            </a:r>
            <a:r>
              <a:rPr lang="tr-TR" dirty="0" smtClean="0"/>
              <a:t> @kitap </a:t>
            </a:r>
            <a:r>
              <a:rPr lang="tr-TR" dirty="0" err="1" smtClean="0"/>
              <a:t>varchar</a:t>
            </a:r>
            <a:r>
              <a:rPr lang="tr-TR" dirty="0" smtClean="0"/>
              <a:t>(15)</a:t>
            </a:r>
          </a:p>
          <a:p>
            <a:pPr marL="457200" lvl="1" indent="0">
              <a:buNone/>
            </a:pPr>
            <a:r>
              <a:rPr lang="tr-TR" dirty="0" smtClean="0"/>
              <a:t>Select @kitap=</a:t>
            </a:r>
            <a:r>
              <a:rPr lang="tr-TR" dirty="0" err="1" smtClean="0"/>
              <a:t>count</a:t>
            </a:r>
            <a:r>
              <a:rPr lang="tr-TR" dirty="0" smtClean="0"/>
              <a:t>(*) </a:t>
            </a:r>
            <a:r>
              <a:rPr lang="tr-TR" dirty="0" err="1" smtClean="0"/>
              <a:t>from</a:t>
            </a:r>
            <a:r>
              <a:rPr lang="tr-TR" dirty="0" smtClean="0"/>
              <a:t> Kitaplar</a:t>
            </a:r>
          </a:p>
          <a:p>
            <a:pPr marL="457200" lvl="1" indent="0">
              <a:buNone/>
            </a:pPr>
            <a:r>
              <a:rPr lang="tr-TR" dirty="0" err="1" smtClean="0"/>
              <a:t>If</a:t>
            </a:r>
            <a:r>
              <a:rPr lang="tr-TR" dirty="0" smtClean="0"/>
              <a:t> (@kitap&lt;=5)</a:t>
            </a:r>
          </a:p>
          <a:p>
            <a:pPr marL="457200" lvl="1" indent="0">
              <a:buNone/>
            </a:pPr>
            <a:r>
              <a:rPr lang="tr-TR" dirty="0" smtClean="0"/>
              <a:t>	</a:t>
            </a:r>
            <a:r>
              <a:rPr lang="tr-TR" dirty="0" err="1" smtClean="0"/>
              <a:t>Begin</a:t>
            </a:r>
            <a:r>
              <a:rPr lang="tr-TR" dirty="0" smtClean="0"/>
              <a:t> </a:t>
            </a:r>
          </a:p>
          <a:p>
            <a:pPr marL="457200" lvl="1" indent="0">
              <a:buNone/>
            </a:pPr>
            <a:r>
              <a:rPr lang="tr-TR" dirty="0" smtClean="0"/>
              <a:t>		</a:t>
            </a:r>
            <a:r>
              <a:rPr lang="tr-TR" dirty="0" err="1" smtClean="0"/>
              <a:t>Print</a:t>
            </a:r>
            <a:r>
              <a:rPr lang="tr-TR" dirty="0" smtClean="0"/>
              <a:t> ‘Kitap Sayısı=’+@kitap + ‘Yetersiz Miktar’</a:t>
            </a:r>
          </a:p>
          <a:p>
            <a:pPr marL="457200" lvl="1" indent="0">
              <a:buNone/>
            </a:pPr>
            <a:r>
              <a:rPr lang="tr-TR" dirty="0" smtClean="0"/>
              <a:t>	</a:t>
            </a:r>
            <a:r>
              <a:rPr lang="tr-TR" dirty="0" err="1" smtClean="0"/>
              <a:t>End</a:t>
            </a:r>
            <a:endParaRPr lang="tr-TR" dirty="0" smtClean="0"/>
          </a:p>
          <a:p>
            <a:endParaRPr lang="tr-TR" dirty="0"/>
          </a:p>
        </p:txBody>
      </p:sp>
      <p:pic>
        <p:nvPicPr>
          <p:cNvPr id="4" name="Resim 3"/>
          <p:cNvPicPr>
            <a:picLocks noChangeAspect="1"/>
          </p:cNvPicPr>
          <p:nvPr/>
        </p:nvPicPr>
        <p:blipFill>
          <a:blip r:embed="rId2"/>
          <a:stretch>
            <a:fillRect/>
          </a:stretch>
        </p:blipFill>
        <p:spPr>
          <a:xfrm>
            <a:off x="2959932" y="4514850"/>
            <a:ext cx="7334250" cy="2108019"/>
          </a:xfrm>
          <a:prstGeom prst="rect">
            <a:avLst/>
          </a:prstGeom>
        </p:spPr>
      </p:pic>
    </p:spTree>
    <p:extLst>
      <p:ext uri="{BB962C8B-B14F-4D97-AF65-F5344CB8AC3E}">
        <p14:creationId xmlns:p14="http://schemas.microsoft.com/office/powerpoint/2010/main" val="586768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Case</a:t>
            </a:r>
            <a:endParaRPr lang="tr-TR" dirty="0"/>
          </a:p>
        </p:txBody>
      </p:sp>
      <p:sp>
        <p:nvSpPr>
          <p:cNvPr id="3" name="İçerik Yer Tutucusu 2"/>
          <p:cNvSpPr>
            <a:spLocks noGrp="1"/>
          </p:cNvSpPr>
          <p:nvPr>
            <p:ph idx="1"/>
          </p:nvPr>
        </p:nvSpPr>
        <p:spPr/>
        <p:txBody>
          <a:bodyPr>
            <a:normAutofit fontScale="92500" lnSpcReduction="20000"/>
          </a:bodyPr>
          <a:lstStyle/>
          <a:p>
            <a:pPr algn="just"/>
            <a:r>
              <a:rPr lang="tr-TR" dirty="0" smtClean="0"/>
              <a:t>Case Yapısı: Birden fazla koşul gerektiğinde daha pratik seçim yapılmasını sağlar.</a:t>
            </a:r>
          </a:p>
          <a:p>
            <a:pPr marL="457200" lvl="1" indent="0">
              <a:buNone/>
            </a:pPr>
            <a:r>
              <a:rPr lang="tr-TR" dirty="0" smtClean="0"/>
              <a:t>Case </a:t>
            </a:r>
            <a:r>
              <a:rPr lang="tr-TR" dirty="0" err="1" smtClean="0"/>
              <a:t>kontrol_edilecek_değer</a:t>
            </a:r>
            <a:endParaRPr lang="tr-TR" dirty="0" smtClean="0"/>
          </a:p>
          <a:p>
            <a:pPr marL="457200" lvl="1" indent="0">
              <a:buNone/>
            </a:pPr>
            <a:r>
              <a:rPr lang="tr-TR" dirty="0" smtClean="0"/>
              <a:t>	</a:t>
            </a:r>
            <a:r>
              <a:rPr lang="tr-TR" dirty="0" err="1" smtClean="0"/>
              <a:t>When</a:t>
            </a:r>
            <a:r>
              <a:rPr lang="tr-TR" dirty="0" smtClean="0"/>
              <a:t> aldığı_değer1 </a:t>
            </a:r>
            <a:r>
              <a:rPr lang="tr-TR" dirty="0" err="1" smtClean="0"/>
              <a:t>then</a:t>
            </a:r>
            <a:r>
              <a:rPr lang="tr-TR" dirty="0" smtClean="0"/>
              <a:t> değer 1</a:t>
            </a:r>
          </a:p>
          <a:p>
            <a:pPr marL="457200" lvl="1" indent="0">
              <a:buNone/>
            </a:pPr>
            <a:r>
              <a:rPr lang="tr-TR" dirty="0" smtClean="0"/>
              <a:t>	</a:t>
            </a:r>
            <a:r>
              <a:rPr lang="tr-TR" dirty="0" err="1" smtClean="0"/>
              <a:t>When</a:t>
            </a:r>
            <a:r>
              <a:rPr lang="tr-TR" dirty="0" smtClean="0"/>
              <a:t> aldığı_değer2 </a:t>
            </a:r>
            <a:r>
              <a:rPr lang="tr-TR" dirty="0" err="1"/>
              <a:t>then</a:t>
            </a:r>
            <a:r>
              <a:rPr lang="tr-TR" dirty="0"/>
              <a:t> değer </a:t>
            </a:r>
            <a:r>
              <a:rPr lang="tr-TR" dirty="0" smtClean="0"/>
              <a:t>2</a:t>
            </a:r>
          </a:p>
          <a:p>
            <a:pPr marL="457200" lvl="1" indent="0">
              <a:buNone/>
            </a:pPr>
            <a:r>
              <a:rPr lang="tr-TR" dirty="0" smtClean="0"/>
              <a:t>	Else değer n</a:t>
            </a:r>
          </a:p>
          <a:p>
            <a:pPr marL="457200" lvl="1" indent="0">
              <a:buNone/>
            </a:pPr>
            <a:r>
              <a:rPr lang="tr-TR" dirty="0" err="1" smtClean="0"/>
              <a:t>End</a:t>
            </a:r>
            <a:endParaRPr lang="tr-TR" dirty="0"/>
          </a:p>
          <a:p>
            <a:pPr marL="457200" lvl="1" indent="0">
              <a:buNone/>
            </a:pPr>
            <a:r>
              <a:rPr lang="tr-TR" dirty="0" smtClean="0"/>
              <a:t>Ya da</a:t>
            </a:r>
          </a:p>
          <a:p>
            <a:pPr marL="457200" lvl="1" indent="0">
              <a:buNone/>
            </a:pPr>
            <a:r>
              <a:rPr lang="tr-TR" dirty="0" smtClean="0"/>
              <a:t>Case </a:t>
            </a:r>
          </a:p>
          <a:p>
            <a:pPr marL="457200" lvl="1" indent="0">
              <a:buNone/>
            </a:pPr>
            <a:r>
              <a:rPr lang="tr-TR" dirty="0"/>
              <a:t>	</a:t>
            </a:r>
            <a:r>
              <a:rPr lang="tr-TR" dirty="0" err="1"/>
              <a:t>When</a:t>
            </a:r>
            <a:r>
              <a:rPr lang="tr-TR" dirty="0"/>
              <a:t> </a:t>
            </a:r>
            <a:r>
              <a:rPr lang="tr-TR" dirty="0" smtClean="0"/>
              <a:t>karşılaştırma1 </a:t>
            </a:r>
            <a:r>
              <a:rPr lang="tr-TR" dirty="0" err="1"/>
              <a:t>then</a:t>
            </a:r>
            <a:r>
              <a:rPr lang="tr-TR" dirty="0"/>
              <a:t> değer 1</a:t>
            </a:r>
          </a:p>
          <a:p>
            <a:pPr marL="457200" lvl="1" indent="0">
              <a:buNone/>
            </a:pPr>
            <a:r>
              <a:rPr lang="tr-TR" dirty="0"/>
              <a:t>	</a:t>
            </a:r>
            <a:r>
              <a:rPr lang="tr-TR" dirty="0" err="1"/>
              <a:t>When</a:t>
            </a:r>
            <a:r>
              <a:rPr lang="tr-TR" dirty="0"/>
              <a:t> </a:t>
            </a:r>
            <a:r>
              <a:rPr lang="tr-TR" dirty="0" smtClean="0"/>
              <a:t>karşılaştırma2 </a:t>
            </a:r>
            <a:r>
              <a:rPr lang="tr-TR" dirty="0" err="1"/>
              <a:t>then</a:t>
            </a:r>
            <a:r>
              <a:rPr lang="tr-TR" dirty="0"/>
              <a:t> değer 2</a:t>
            </a:r>
          </a:p>
          <a:p>
            <a:pPr marL="457200" lvl="1" indent="0">
              <a:buNone/>
            </a:pPr>
            <a:r>
              <a:rPr lang="tr-TR" dirty="0"/>
              <a:t>	Else değer n</a:t>
            </a:r>
          </a:p>
          <a:p>
            <a:pPr marL="457200" lvl="1" indent="0">
              <a:buNone/>
            </a:pPr>
            <a:r>
              <a:rPr lang="tr-TR" dirty="0" err="1"/>
              <a:t>End</a:t>
            </a:r>
            <a:endParaRPr lang="tr-TR" dirty="0"/>
          </a:p>
          <a:p>
            <a:endParaRPr lang="tr-TR" dirty="0"/>
          </a:p>
        </p:txBody>
      </p:sp>
    </p:spTree>
    <p:extLst>
      <p:ext uri="{BB962C8B-B14F-4D97-AF65-F5344CB8AC3E}">
        <p14:creationId xmlns:p14="http://schemas.microsoft.com/office/powerpoint/2010/main" val="1388275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Case</a:t>
            </a:r>
            <a:endParaRPr lang="tr-TR" dirty="0"/>
          </a:p>
        </p:txBody>
      </p:sp>
      <p:sp>
        <p:nvSpPr>
          <p:cNvPr id="3" name="İçerik Yer Tutucusu 2"/>
          <p:cNvSpPr>
            <a:spLocks noGrp="1"/>
          </p:cNvSpPr>
          <p:nvPr>
            <p:ph idx="1"/>
          </p:nvPr>
        </p:nvSpPr>
        <p:spPr/>
        <p:txBody>
          <a:bodyPr/>
          <a:lstStyle/>
          <a:p>
            <a:r>
              <a:rPr lang="tr-TR" dirty="0" smtClean="0"/>
              <a:t>Cinsiyet 1 ve 0 ile ifade edilmiş bir tablo için;</a:t>
            </a:r>
          </a:p>
          <a:p>
            <a:pPr marL="457200" lvl="1" indent="0">
              <a:buNone/>
            </a:pPr>
            <a:r>
              <a:rPr lang="tr-TR" dirty="0" smtClean="0"/>
              <a:t>Select </a:t>
            </a:r>
            <a:r>
              <a:rPr lang="tr-TR" dirty="0" err="1" smtClean="0"/>
              <a:t>ad,soyad,cinsiyet</a:t>
            </a:r>
            <a:r>
              <a:rPr lang="tr-TR" dirty="0" smtClean="0"/>
              <a:t>=</a:t>
            </a:r>
            <a:r>
              <a:rPr lang="tr-TR" dirty="0" err="1" smtClean="0"/>
              <a:t>case</a:t>
            </a:r>
            <a:r>
              <a:rPr lang="tr-TR" dirty="0" smtClean="0"/>
              <a:t> cinsiyet </a:t>
            </a:r>
          </a:p>
          <a:p>
            <a:pPr marL="457200" lvl="1" indent="0">
              <a:buNone/>
            </a:pPr>
            <a:r>
              <a:rPr lang="tr-TR" dirty="0" smtClean="0"/>
              <a:t>				</a:t>
            </a:r>
            <a:r>
              <a:rPr lang="tr-TR" dirty="0" err="1" smtClean="0"/>
              <a:t>When</a:t>
            </a:r>
            <a:r>
              <a:rPr lang="tr-TR" dirty="0" smtClean="0"/>
              <a:t> ‘1’ </a:t>
            </a:r>
            <a:r>
              <a:rPr lang="tr-TR" dirty="0" err="1" smtClean="0"/>
              <a:t>then</a:t>
            </a:r>
            <a:r>
              <a:rPr lang="tr-TR" dirty="0" smtClean="0"/>
              <a:t> ‘Erkek’</a:t>
            </a:r>
          </a:p>
          <a:p>
            <a:pPr marL="457200" lvl="1" indent="0">
              <a:buNone/>
            </a:pPr>
            <a:r>
              <a:rPr lang="tr-TR" dirty="0" smtClean="0"/>
              <a:t>				</a:t>
            </a:r>
            <a:r>
              <a:rPr lang="tr-TR" dirty="0" err="1" smtClean="0"/>
              <a:t>When</a:t>
            </a:r>
            <a:r>
              <a:rPr lang="tr-TR" dirty="0" smtClean="0"/>
              <a:t> ‘0’ </a:t>
            </a:r>
            <a:r>
              <a:rPr lang="tr-TR" dirty="0" err="1" smtClean="0"/>
              <a:t>then</a:t>
            </a:r>
            <a:r>
              <a:rPr lang="tr-TR" dirty="0" smtClean="0"/>
              <a:t> ‘Kadın’</a:t>
            </a:r>
          </a:p>
          <a:p>
            <a:pPr marL="457200" lvl="1" indent="0">
              <a:buNone/>
            </a:pPr>
            <a:r>
              <a:rPr lang="tr-TR" dirty="0" smtClean="0"/>
              <a:t>				</a:t>
            </a:r>
            <a:r>
              <a:rPr lang="tr-TR" dirty="0" err="1" smtClean="0"/>
              <a:t>End</a:t>
            </a:r>
            <a:endParaRPr lang="tr-TR" dirty="0" smtClean="0"/>
          </a:p>
          <a:p>
            <a:pPr marL="457200" lvl="1" indent="0">
              <a:buNone/>
            </a:pPr>
            <a:r>
              <a:rPr lang="tr-TR" dirty="0" err="1" smtClean="0"/>
              <a:t>From</a:t>
            </a:r>
            <a:r>
              <a:rPr lang="tr-TR" dirty="0" smtClean="0"/>
              <a:t> personel </a:t>
            </a:r>
          </a:p>
        </p:txBody>
      </p:sp>
      <p:pic>
        <p:nvPicPr>
          <p:cNvPr id="4" name="Resim 3"/>
          <p:cNvPicPr>
            <a:picLocks noChangeAspect="1"/>
          </p:cNvPicPr>
          <p:nvPr/>
        </p:nvPicPr>
        <p:blipFill>
          <a:blip r:embed="rId2"/>
          <a:stretch>
            <a:fillRect/>
          </a:stretch>
        </p:blipFill>
        <p:spPr>
          <a:xfrm>
            <a:off x="5133976" y="4391020"/>
            <a:ext cx="6923042" cy="2200275"/>
          </a:xfrm>
          <a:prstGeom prst="rect">
            <a:avLst/>
          </a:prstGeom>
        </p:spPr>
      </p:pic>
      <p:pic>
        <p:nvPicPr>
          <p:cNvPr id="5" name="Resim 4"/>
          <p:cNvPicPr>
            <a:picLocks noChangeAspect="1"/>
          </p:cNvPicPr>
          <p:nvPr/>
        </p:nvPicPr>
        <p:blipFill>
          <a:blip r:embed="rId3"/>
          <a:stretch>
            <a:fillRect/>
          </a:stretch>
        </p:blipFill>
        <p:spPr>
          <a:xfrm>
            <a:off x="0" y="4543421"/>
            <a:ext cx="5133975" cy="1895475"/>
          </a:xfrm>
          <a:prstGeom prst="rect">
            <a:avLst/>
          </a:prstGeom>
        </p:spPr>
      </p:pic>
    </p:spTree>
    <p:extLst>
      <p:ext uri="{BB962C8B-B14F-4D97-AF65-F5344CB8AC3E}">
        <p14:creationId xmlns:p14="http://schemas.microsoft.com/office/powerpoint/2010/main" val="1958650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While</a:t>
            </a:r>
            <a:endParaRPr lang="tr-TR" dirty="0"/>
          </a:p>
        </p:txBody>
      </p:sp>
      <p:sp>
        <p:nvSpPr>
          <p:cNvPr id="3" name="İçerik Yer Tutucusu 2"/>
          <p:cNvSpPr>
            <a:spLocks noGrp="1"/>
          </p:cNvSpPr>
          <p:nvPr>
            <p:ph idx="1"/>
          </p:nvPr>
        </p:nvSpPr>
        <p:spPr/>
        <p:txBody>
          <a:bodyPr/>
          <a:lstStyle/>
          <a:p>
            <a:r>
              <a:rPr lang="tr-TR" dirty="0" err="1" smtClean="0"/>
              <a:t>While</a:t>
            </a:r>
            <a:r>
              <a:rPr lang="tr-TR" dirty="0" smtClean="0"/>
              <a:t> Döngüsü</a:t>
            </a:r>
          </a:p>
          <a:p>
            <a:pPr marL="457200" lvl="1" indent="0">
              <a:buNone/>
            </a:pPr>
            <a:r>
              <a:rPr lang="tr-TR" dirty="0" err="1" smtClean="0"/>
              <a:t>While</a:t>
            </a:r>
            <a:r>
              <a:rPr lang="tr-TR" dirty="0" smtClean="0"/>
              <a:t> </a:t>
            </a:r>
            <a:r>
              <a:rPr lang="tr-TR" dirty="0" err="1" smtClean="0"/>
              <a:t>koşul_ifadesi</a:t>
            </a:r>
            <a:endParaRPr lang="tr-TR" dirty="0" smtClean="0"/>
          </a:p>
          <a:p>
            <a:pPr marL="457200" lvl="1" indent="0">
              <a:buNone/>
            </a:pPr>
            <a:r>
              <a:rPr lang="tr-TR" dirty="0" err="1" smtClean="0"/>
              <a:t>Begin</a:t>
            </a:r>
            <a:endParaRPr lang="tr-TR" dirty="0" smtClean="0"/>
          </a:p>
          <a:p>
            <a:pPr marL="457200" lvl="1" indent="0">
              <a:buNone/>
            </a:pPr>
            <a:r>
              <a:rPr lang="tr-TR" dirty="0" smtClean="0"/>
              <a:t>Tekrarlanması istenen işlemler</a:t>
            </a:r>
          </a:p>
          <a:p>
            <a:pPr marL="457200" lvl="1" indent="0">
              <a:buNone/>
            </a:pPr>
            <a:r>
              <a:rPr lang="tr-TR" dirty="0" err="1" smtClean="0"/>
              <a:t>End</a:t>
            </a:r>
            <a:endParaRPr lang="tr-TR" dirty="0"/>
          </a:p>
        </p:txBody>
      </p:sp>
      <p:pic>
        <p:nvPicPr>
          <p:cNvPr id="4" name="Resim 3"/>
          <p:cNvPicPr>
            <a:picLocks noChangeAspect="1"/>
          </p:cNvPicPr>
          <p:nvPr/>
        </p:nvPicPr>
        <p:blipFill>
          <a:blip r:embed="rId2"/>
          <a:stretch>
            <a:fillRect/>
          </a:stretch>
        </p:blipFill>
        <p:spPr>
          <a:xfrm>
            <a:off x="6017374" y="4136531"/>
            <a:ext cx="4400550" cy="1971675"/>
          </a:xfrm>
          <a:prstGeom prst="rect">
            <a:avLst/>
          </a:prstGeom>
        </p:spPr>
      </p:pic>
      <p:pic>
        <p:nvPicPr>
          <p:cNvPr id="5" name="Resim 4"/>
          <p:cNvPicPr>
            <a:picLocks noChangeAspect="1"/>
          </p:cNvPicPr>
          <p:nvPr/>
        </p:nvPicPr>
        <p:blipFill>
          <a:blip r:embed="rId3"/>
          <a:stretch>
            <a:fillRect/>
          </a:stretch>
        </p:blipFill>
        <p:spPr>
          <a:xfrm>
            <a:off x="1802401" y="3936815"/>
            <a:ext cx="3843746" cy="2630761"/>
          </a:xfrm>
          <a:prstGeom prst="rect">
            <a:avLst/>
          </a:prstGeom>
        </p:spPr>
      </p:pic>
    </p:spTree>
    <p:extLst>
      <p:ext uri="{BB962C8B-B14F-4D97-AF65-F5344CB8AC3E}">
        <p14:creationId xmlns:p14="http://schemas.microsoft.com/office/powerpoint/2010/main" val="38981996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Waitfor</a:t>
            </a:r>
            <a:endParaRPr lang="tr-TR" dirty="0"/>
          </a:p>
        </p:txBody>
      </p:sp>
      <p:sp>
        <p:nvSpPr>
          <p:cNvPr id="3" name="İçerik Yer Tutucusu 2"/>
          <p:cNvSpPr>
            <a:spLocks noGrp="1"/>
          </p:cNvSpPr>
          <p:nvPr>
            <p:ph idx="1"/>
          </p:nvPr>
        </p:nvSpPr>
        <p:spPr/>
        <p:txBody>
          <a:bodyPr/>
          <a:lstStyle/>
          <a:p>
            <a:r>
              <a:rPr lang="tr-TR" dirty="0" err="1" smtClean="0"/>
              <a:t>Waitfor</a:t>
            </a:r>
            <a:r>
              <a:rPr lang="tr-TR" dirty="0" smtClean="0"/>
              <a:t> </a:t>
            </a:r>
            <a:r>
              <a:rPr lang="tr-TR" dirty="0" err="1" smtClean="0">
                <a:solidFill>
                  <a:srgbClr val="FF0000"/>
                </a:solidFill>
              </a:rPr>
              <a:t>delay</a:t>
            </a:r>
            <a:r>
              <a:rPr lang="tr-TR" dirty="0" smtClean="0">
                <a:solidFill>
                  <a:srgbClr val="FF0000"/>
                </a:solidFill>
              </a:rPr>
              <a:t>/time</a:t>
            </a:r>
          </a:p>
          <a:p>
            <a:r>
              <a:rPr lang="tr-TR" dirty="0" err="1" smtClean="0"/>
              <a:t>Waitfor</a:t>
            </a:r>
            <a:r>
              <a:rPr lang="tr-TR" dirty="0" smtClean="0"/>
              <a:t> ‘</a:t>
            </a:r>
            <a:r>
              <a:rPr lang="tr-TR" dirty="0" err="1" smtClean="0"/>
              <a:t>saat:dakika:saniye</a:t>
            </a:r>
            <a:r>
              <a:rPr lang="tr-TR" dirty="0" smtClean="0"/>
              <a:t>’</a:t>
            </a:r>
          </a:p>
          <a:p>
            <a:r>
              <a:rPr lang="tr-TR" dirty="0" err="1" smtClean="0"/>
              <a:t>Waitfor</a:t>
            </a:r>
            <a:r>
              <a:rPr lang="tr-TR" dirty="0" smtClean="0"/>
              <a:t> time ’10:10:00’   kodlar 10:10’da çalışır.</a:t>
            </a:r>
          </a:p>
          <a:p>
            <a:r>
              <a:rPr lang="tr-TR" dirty="0" err="1"/>
              <a:t>Waitfor</a:t>
            </a:r>
            <a:r>
              <a:rPr lang="tr-TR" dirty="0"/>
              <a:t> </a:t>
            </a:r>
            <a:r>
              <a:rPr lang="tr-TR" dirty="0" err="1" smtClean="0"/>
              <a:t>delay</a:t>
            </a:r>
            <a:r>
              <a:rPr lang="tr-TR" dirty="0" smtClean="0"/>
              <a:t> ’00:00:05’   </a:t>
            </a:r>
            <a:r>
              <a:rPr lang="tr-TR" dirty="0"/>
              <a:t>kodlar </a:t>
            </a:r>
            <a:r>
              <a:rPr lang="tr-TR" dirty="0" smtClean="0"/>
              <a:t>5 saniye gecikmeli </a:t>
            </a:r>
            <a:r>
              <a:rPr lang="tr-TR" dirty="0"/>
              <a:t>çalışır.</a:t>
            </a:r>
          </a:p>
          <a:p>
            <a:endParaRPr lang="tr-TR" dirty="0"/>
          </a:p>
        </p:txBody>
      </p:sp>
    </p:spTree>
    <p:extLst>
      <p:ext uri="{BB962C8B-B14F-4D97-AF65-F5344CB8AC3E}">
        <p14:creationId xmlns:p14="http://schemas.microsoft.com/office/powerpoint/2010/main" val="611816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Saklı Yordamlar (</a:t>
            </a:r>
            <a:r>
              <a:rPr lang="tr-TR" dirty="0" err="1" smtClean="0"/>
              <a:t>Stored</a:t>
            </a:r>
            <a:r>
              <a:rPr lang="tr-TR" dirty="0" smtClean="0"/>
              <a:t> </a:t>
            </a:r>
            <a:r>
              <a:rPr lang="tr-TR" dirty="0" err="1" smtClean="0"/>
              <a:t>Procedure</a:t>
            </a:r>
            <a:r>
              <a:rPr lang="tr-TR" dirty="0" smtClean="0"/>
              <a:t>)</a:t>
            </a:r>
            <a:endParaRPr lang="tr-TR" dirty="0"/>
          </a:p>
        </p:txBody>
      </p:sp>
      <p:sp>
        <p:nvSpPr>
          <p:cNvPr id="3" name="İçerik Yer Tutucusu 2"/>
          <p:cNvSpPr>
            <a:spLocks noGrp="1"/>
          </p:cNvSpPr>
          <p:nvPr>
            <p:ph idx="1"/>
          </p:nvPr>
        </p:nvSpPr>
        <p:spPr/>
        <p:txBody>
          <a:bodyPr>
            <a:normAutofit lnSpcReduction="10000"/>
          </a:bodyPr>
          <a:lstStyle/>
          <a:p>
            <a:pPr algn="just"/>
            <a:r>
              <a:rPr lang="tr-TR" dirty="0" smtClean="0"/>
              <a:t>SQL Server ortamında sorgulamalar yapmak için oluşturulan derlenmiş T-SQL ifadeleridir. Belirli bir görevi gerçekleştirmek için oluşturulurlar. Değişken tanımlama, döngü, koşullu ifadeler gibi yapılar kullanılabilir.</a:t>
            </a:r>
          </a:p>
          <a:p>
            <a:pPr lvl="1" algn="just"/>
            <a:r>
              <a:rPr lang="tr-TR" dirty="0" smtClean="0"/>
              <a:t>Bir kere derlenir ve sonrasında derlenmeden çalıştırılabilir.(SQL ifadeleri her defasında tekrar derlenir.)</a:t>
            </a:r>
          </a:p>
          <a:p>
            <a:pPr lvl="1" algn="just"/>
            <a:r>
              <a:rPr lang="tr-TR" dirty="0" smtClean="0"/>
              <a:t>Uzun </a:t>
            </a:r>
            <a:r>
              <a:rPr lang="tr-TR" dirty="0" err="1" smtClean="0"/>
              <a:t>sql</a:t>
            </a:r>
            <a:r>
              <a:rPr lang="tr-TR" dirty="0" smtClean="0"/>
              <a:t> ifadeleri yerine tek satırlık SP ifadeleri ağ trafiğinin azaltılmasını ve dolayısıyla daha az bant genişliğine ihtiyaç duyar.</a:t>
            </a:r>
          </a:p>
          <a:p>
            <a:pPr lvl="1" algn="just"/>
            <a:r>
              <a:rPr lang="tr-TR" dirty="0" smtClean="0"/>
              <a:t>Çok kullanıcı sistemler için kullanılabilir.</a:t>
            </a:r>
          </a:p>
          <a:p>
            <a:pPr lvl="1" algn="just"/>
            <a:r>
              <a:rPr lang="tr-TR" dirty="0" smtClean="0"/>
              <a:t>Güncellenebilir.</a:t>
            </a:r>
          </a:p>
          <a:p>
            <a:pPr lvl="1" algn="just"/>
            <a:r>
              <a:rPr lang="tr-TR" dirty="0" smtClean="0"/>
              <a:t>Kilitlenmelerin azalmasına yardımcı olur. </a:t>
            </a:r>
          </a:p>
          <a:p>
            <a:pPr lvl="1" algn="just"/>
            <a:r>
              <a:rPr lang="tr-TR" dirty="0" smtClean="0"/>
              <a:t>Açık </a:t>
            </a:r>
            <a:r>
              <a:rPr lang="tr-TR" dirty="0" err="1" smtClean="0"/>
              <a:t>sql</a:t>
            </a:r>
            <a:r>
              <a:rPr lang="tr-TR" dirty="0" smtClean="0"/>
              <a:t> ifadelerine göre daha güvenlidir.</a:t>
            </a:r>
            <a:endParaRPr lang="tr-TR" dirty="0"/>
          </a:p>
        </p:txBody>
      </p:sp>
    </p:spTree>
    <p:extLst>
      <p:ext uri="{BB962C8B-B14F-4D97-AF65-F5344CB8AC3E}">
        <p14:creationId xmlns:p14="http://schemas.microsoft.com/office/powerpoint/2010/main" val="3784029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Saklı Yordamlar (</a:t>
            </a:r>
            <a:r>
              <a:rPr lang="tr-TR" dirty="0" err="1"/>
              <a:t>Stored</a:t>
            </a:r>
            <a:r>
              <a:rPr lang="tr-TR" dirty="0"/>
              <a:t> </a:t>
            </a:r>
            <a:r>
              <a:rPr lang="tr-TR" dirty="0" err="1"/>
              <a:t>Procedure</a:t>
            </a:r>
            <a:r>
              <a:rPr lang="tr-TR" dirty="0"/>
              <a:t>)</a:t>
            </a:r>
          </a:p>
        </p:txBody>
      </p:sp>
      <p:sp>
        <p:nvSpPr>
          <p:cNvPr id="3" name="İçerik Yer Tutucusu 2"/>
          <p:cNvSpPr>
            <a:spLocks noGrp="1"/>
          </p:cNvSpPr>
          <p:nvPr>
            <p:ph idx="1"/>
          </p:nvPr>
        </p:nvSpPr>
        <p:spPr>
          <a:xfrm>
            <a:off x="680321" y="2336872"/>
            <a:ext cx="9613861" cy="4272933"/>
          </a:xfrm>
        </p:spPr>
        <p:txBody>
          <a:bodyPr>
            <a:normAutofit fontScale="85000" lnSpcReduction="20000"/>
          </a:bodyPr>
          <a:lstStyle/>
          <a:p>
            <a:pPr marL="0" indent="0">
              <a:buNone/>
            </a:pPr>
            <a:r>
              <a:rPr lang="tr-TR" dirty="0" err="1" smtClean="0"/>
              <a:t>Create</a:t>
            </a:r>
            <a:r>
              <a:rPr lang="tr-TR" dirty="0" smtClean="0"/>
              <a:t> </a:t>
            </a:r>
            <a:r>
              <a:rPr lang="tr-TR" dirty="0" err="1" smtClean="0"/>
              <a:t>procedure</a:t>
            </a:r>
            <a:r>
              <a:rPr lang="tr-TR" dirty="0" smtClean="0"/>
              <a:t> </a:t>
            </a:r>
            <a:r>
              <a:rPr lang="tr-TR" dirty="0" err="1" smtClean="0"/>
              <a:t>sp_ismi</a:t>
            </a:r>
            <a:r>
              <a:rPr lang="tr-TR" dirty="0" smtClean="0"/>
              <a:t>   yada </a:t>
            </a:r>
            <a:r>
              <a:rPr lang="tr-TR" dirty="0" err="1" smtClean="0"/>
              <a:t>Create</a:t>
            </a:r>
            <a:r>
              <a:rPr lang="tr-TR" dirty="0" smtClean="0"/>
              <a:t> </a:t>
            </a:r>
            <a:r>
              <a:rPr lang="tr-TR" dirty="0" err="1" smtClean="0"/>
              <a:t>Proc</a:t>
            </a:r>
            <a:r>
              <a:rPr lang="tr-TR" dirty="0" smtClean="0"/>
              <a:t> </a:t>
            </a:r>
            <a:r>
              <a:rPr lang="tr-TR" dirty="0" err="1" smtClean="0"/>
              <a:t>sp_ismi</a:t>
            </a:r>
            <a:endParaRPr lang="tr-TR" dirty="0" smtClean="0"/>
          </a:p>
          <a:p>
            <a:pPr marL="0" indent="0">
              <a:buNone/>
            </a:pPr>
            <a:r>
              <a:rPr lang="tr-TR" dirty="0" smtClean="0"/>
              <a:t>As</a:t>
            </a:r>
          </a:p>
          <a:p>
            <a:pPr marL="0" indent="0">
              <a:buNone/>
            </a:pPr>
            <a:r>
              <a:rPr lang="tr-TR" dirty="0" err="1" smtClean="0"/>
              <a:t>Sql</a:t>
            </a:r>
            <a:r>
              <a:rPr lang="tr-TR" dirty="0" smtClean="0"/>
              <a:t> İfadesi</a:t>
            </a:r>
            <a:endParaRPr lang="tr-TR" dirty="0"/>
          </a:p>
          <a:p>
            <a:pPr marL="0" indent="0">
              <a:buNone/>
            </a:pPr>
            <a:r>
              <a:rPr lang="tr-TR" dirty="0" err="1" smtClean="0"/>
              <a:t>Go</a:t>
            </a:r>
            <a:endParaRPr lang="tr-TR" dirty="0" smtClean="0"/>
          </a:p>
          <a:p>
            <a:pPr marL="0" indent="0">
              <a:buNone/>
            </a:pPr>
            <a:endParaRPr lang="tr-TR" dirty="0"/>
          </a:p>
          <a:p>
            <a:pPr marL="0" indent="0">
              <a:buNone/>
            </a:pPr>
            <a:r>
              <a:rPr lang="tr-TR" dirty="0" err="1" smtClean="0"/>
              <a:t>Create</a:t>
            </a:r>
            <a:r>
              <a:rPr lang="tr-TR" dirty="0" smtClean="0"/>
              <a:t> </a:t>
            </a:r>
            <a:r>
              <a:rPr lang="tr-TR" dirty="0" err="1" smtClean="0"/>
              <a:t>Procedure</a:t>
            </a:r>
            <a:r>
              <a:rPr lang="tr-TR" dirty="0" smtClean="0"/>
              <a:t> Stok</a:t>
            </a:r>
          </a:p>
          <a:p>
            <a:pPr marL="0" indent="0">
              <a:buNone/>
            </a:pPr>
            <a:r>
              <a:rPr lang="tr-TR" dirty="0" smtClean="0"/>
              <a:t>As</a:t>
            </a:r>
          </a:p>
          <a:p>
            <a:pPr marL="0" indent="0">
              <a:buNone/>
            </a:pPr>
            <a:r>
              <a:rPr lang="tr-TR" dirty="0" smtClean="0"/>
              <a:t>Select * </a:t>
            </a:r>
            <a:r>
              <a:rPr lang="tr-TR" dirty="0" err="1" smtClean="0"/>
              <a:t>from</a:t>
            </a:r>
            <a:r>
              <a:rPr lang="tr-TR" dirty="0" smtClean="0"/>
              <a:t> Ürünler</a:t>
            </a:r>
          </a:p>
          <a:p>
            <a:pPr marL="0" indent="0">
              <a:buNone/>
            </a:pPr>
            <a:r>
              <a:rPr lang="tr-TR" dirty="0" err="1" smtClean="0"/>
              <a:t>Go</a:t>
            </a:r>
            <a:endParaRPr lang="tr-TR" dirty="0" smtClean="0"/>
          </a:p>
          <a:p>
            <a:pPr marL="0" indent="0">
              <a:buNone/>
            </a:pPr>
            <a:endParaRPr lang="tr-TR" dirty="0" smtClean="0"/>
          </a:p>
          <a:p>
            <a:pPr marL="0" indent="0">
              <a:buNone/>
            </a:pPr>
            <a:r>
              <a:rPr lang="tr-TR" dirty="0" smtClean="0"/>
              <a:t>Çalıştırma için;</a:t>
            </a:r>
            <a:endParaRPr lang="tr-TR" dirty="0"/>
          </a:p>
          <a:p>
            <a:pPr marL="0" indent="0">
              <a:buNone/>
            </a:pPr>
            <a:r>
              <a:rPr lang="tr-TR" dirty="0" err="1" smtClean="0"/>
              <a:t>Exec</a:t>
            </a:r>
            <a:r>
              <a:rPr lang="tr-TR" dirty="0" smtClean="0"/>
              <a:t> Stok</a:t>
            </a:r>
            <a:endParaRPr lang="tr-TR" dirty="0"/>
          </a:p>
        </p:txBody>
      </p:sp>
      <p:pic>
        <p:nvPicPr>
          <p:cNvPr id="4" name="Resim 3"/>
          <p:cNvPicPr>
            <a:picLocks noChangeAspect="1"/>
          </p:cNvPicPr>
          <p:nvPr/>
        </p:nvPicPr>
        <p:blipFill>
          <a:blip r:embed="rId2"/>
          <a:stretch>
            <a:fillRect/>
          </a:stretch>
        </p:blipFill>
        <p:spPr>
          <a:xfrm>
            <a:off x="3773695" y="3127244"/>
            <a:ext cx="7972425" cy="1952625"/>
          </a:xfrm>
          <a:prstGeom prst="rect">
            <a:avLst/>
          </a:prstGeom>
        </p:spPr>
      </p:pic>
    </p:spTree>
    <p:extLst>
      <p:ext uri="{BB962C8B-B14F-4D97-AF65-F5344CB8AC3E}">
        <p14:creationId xmlns:p14="http://schemas.microsoft.com/office/powerpoint/2010/main" val="3901014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Saklı Yordamlar (</a:t>
            </a:r>
            <a:r>
              <a:rPr lang="tr-TR" dirty="0" err="1"/>
              <a:t>Stored</a:t>
            </a:r>
            <a:r>
              <a:rPr lang="tr-TR" dirty="0"/>
              <a:t> </a:t>
            </a:r>
            <a:r>
              <a:rPr lang="tr-TR" dirty="0" err="1"/>
              <a:t>Procedure</a:t>
            </a:r>
            <a:r>
              <a:rPr lang="tr-TR" dirty="0"/>
              <a:t>)</a:t>
            </a:r>
          </a:p>
        </p:txBody>
      </p:sp>
      <p:sp>
        <p:nvSpPr>
          <p:cNvPr id="3" name="İçerik Yer Tutucusu 2"/>
          <p:cNvSpPr>
            <a:spLocks noGrp="1"/>
          </p:cNvSpPr>
          <p:nvPr>
            <p:ph idx="1"/>
          </p:nvPr>
        </p:nvSpPr>
        <p:spPr/>
        <p:txBody>
          <a:bodyPr/>
          <a:lstStyle/>
          <a:p>
            <a:pPr algn="just"/>
            <a:r>
              <a:rPr lang="tr-TR" dirty="0" err="1" smtClean="0"/>
              <a:t>SP’leri</a:t>
            </a:r>
            <a:r>
              <a:rPr lang="tr-TR" dirty="0" smtClean="0"/>
              <a:t> düzenlemek için </a:t>
            </a:r>
            <a:r>
              <a:rPr lang="tr-TR" dirty="0" err="1" smtClean="0"/>
              <a:t>Alter</a:t>
            </a:r>
            <a:r>
              <a:rPr lang="tr-TR" dirty="0"/>
              <a:t> </a:t>
            </a:r>
            <a:r>
              <a:rPr lang="tr-TR" dirty="0" err="1" smtClean="0"/>
              <a:t>Procedure</a:t>
            </a:r>
            <a:r>
              <a:rPr lang="tr-TR" dirty="0" smtClean="0"/>
              <a:t> </a:t>
            </a:r>
            <a:r>
              <a:rPr lang="tr-TR" dirty="0" err="1" smtClean="0"/>
              <a:t>Proc_ismi</a:t>
            </a:r>
            <a:r>
              <a:rPr lang="tr-TR" dirty="0" smtClean="0"/>
              <a:t> ve Silmek için </a:t>
            </a:r>
            <a:r>
              <a:rPr lang="tr-TR" dirty="0" err="1" smtClean="0"/>
              <a:t>Drop</a:t>
            </a:r>
            <a:r>
              <a:rPr lang="tr-TR" dirty="0" smtClean="0"/>
              <a:t> </a:t>
            </a:r>
            <a:r>
              <a:rPr lang="tr-TR" dirty="0" err="1" smtClean="0"/>
              <a:t>Procedure</a:t>
            </a:r>
            <a:r>
              <a:rPr lang="tr-TR" dirty="0" smtClean="0"/>
              <a:t> </a:t>
            </a:r>
            <a:r>
              <a:rPr lang="tr-TR" dirty="0" err="1" smtClean="0"/>
              <a:t>proc_ismi</a:t>
            </a:r>
            <a:r>
              <a:rPr lang="tr-TR" dirty="0" smtClean="0"/>
              <a:t> komutları kullanılır. </a:t>
            </a:r>
            <a:endParaRPr lang="tr-TR" dirty="0"/>
          </a:p>
        </p:txBody>
      </p:sp>
    </p:spTree>
    <p:extLst>
      <p:ext uri="{BB962C8B-B14F-4D97-AF65-F5344CB8AC3E}">
        <p14:creationId xmlns:p14="http://schemas.microsoft.com/office/powerpoint/2010/main" val="31774964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Parametreli SP</a:t>
            </a:r>
            <a:endParaRPr lang="tr-TR" dirty="0"/>
          </a:p>
        </p:txBody>
      </p:sp>
      <p:sp>
        <p:nvSpPr>
          <p:cNvPr id="3" name="İçerik Yer Tutucusu 2"/>
          <p:cNvSpPr>
            <a:spLocks noGrp="1"/>
          </p:cNvSpPr>
          <p:nvPr>
            <p:ph idx="1"/>
          </p:nvPr>
        </p:nvSpPr>
        <p:spPr>
          <a:xfrm>
            <a:off x="680321" y="2103120"/>
            <a:ext cx="9613861" cy="3833069"/>
          </a:xfrm>
        </p:spPr>
        <p:txBody>
          <a:bodyPr/>
          <a:lstStyle/>
          <a:p>
            <a:pPr marL="0" indent="0">
              <a:buNone/>
            </a:pPr>
            <a:r>
              <a:rPr lang="tr-TR" sz="2000" dirty="0" err="1" smtClean="0"/>
              <a:t>Create</a:t>
            </a:r>
            <a:r>
              <a:rPr lang="tr-TR" sz="2000" dirty="0" smtClean="0"/>
              <a:t> </a:t>
            </a:r>
            <a:r>
              <a:rPr lang="tr-TR" sz="2000" dirty="0" err="1" smtClean="0"/>
              <a:t>Procedure</a:t>
            </a:r>
            <a:r>
              <a:rPr lang="tr-TR" sz="2000" dirty="0" smtClean="0"/>
              <a:t> yazarlar(@</a:t>
            </a:r>
            <a:r>
              <a:rPr lang="tr-TR" sz="2000" dirty="0" err="1" smtClean="0"/>
              <a:t>yazar_ad</a:t>
            </a:r>
            <a:r>
              <a:rPr lang="tr-TR" sz="2000" dirty="0" smtClean="0"/>
              <a:t> </a:t>
            </a:r>
            <a:r>
              <a:rPr lang="tr-TR" sz="2000" dirty="0" err="1" smtClean="0"/>
              <a:t>varchar</a:t>
            </a:r>
            <a:r>
              <a:rPr lang="tr-TR" sz="2000" dirty="0" smtClean="0"/>
              <a:t>(20)=NULL)</a:t>
            </a:r>
          </a:p>
          <a:p>
            <a:pPr marL="0" indent="0">
              <a:buNone/>
            </a:pPr>
            <a:r>
              <a:rPr lang="tr-TR" sz="2000" dirty="0" smtClean="0"/>
              <a:t>As</a:t>
            </a:r>
          </a:p>
          <a:p>
            <a:pPr marL="0" indent="0">
              <a:buNone/>
            </a:pPr>
            <a:r>
              <a:rPr lang="tr-TR" sz="2000" dirty="0" smtClean="0"/>
              <a:t>Select * </a:t>
            </a:r>
            <a:r>
              <a:rPr lang="tr-TR" sz="2000" dirty="0" err="1" smtClean="0"/>
              <a:t>from</a:t>
            </a:r>
            <a:r>
              <a:rPr lang="tr-TR" sz="2000" dirty="0" smtClean="0"/>
              <a:t> kitaplar </a:t>
            </a:r>
            <a:r>
              <a:rPr lang="tr-TR" sz="2000" dirty="0" err="1" smtClean="0"/>
              <a:t>where</a:t>
            </a:r>
            <a:r>
              <a:rPr lang="tr-TR" sz="2000" dirty="0" smtClean="0"/>
              <a:t> </a:t>
            </a:r>
            <a:r>
              <a:rPr lang="tr-TR" sz="2000" dirty="0" err="1" smtClean="0"/>
              <a:t>yazaradi</a:t>
            </a:r>
            <a:r>
              <a:rPr lang="tr-TR" sz="2000" dirty="0" smtClean="0"/>
              <a:t>=@</a:t>
            </a:r>
            <a:r>
              <a:rPr lang="tr-TR" sz="2000" dirty="0" err="1" smtClean="0"/>
              <a:t>yazar_ad</a:t>
            </a:r>
            <a:r>
              <a:rPr lang="tr-TR" sz="2000" dirty="0" smtClean="0"/>
              <a:t>)</a:t>
            </a:r>
          </a:p>
          <a:p>
            <a:pPr marL="0" indent="0">
              <a:buNone/>
            </a:pPr>
            <a:r>
              <a:rPr lang="tr-TR" sz="2000" dirty="0" err="1" smtClean="0"/>
              <a:t>Go</a:t>
            </a:r>
            <a:endParaRPr lang="tr-TR" sz="2000" dirty="0" smtClean="0"/>
          </a:p>
          <a:p>
            <a:pPr marL="0" indent="0">
              <a:buNone/>
            </a:pPr>
            <a:endParaRPr lang="tr-TR" dirty="0"/>
          </a:p>
          <a:p>
            <a:pPr marL="0" indent="0">
              <a:buNone/>
            </a:pPr>
            <a:endParaRPr lang="tr-TR" dirty="0" smtClean="0"/>
          </a:p>
          <a:p>
            <a:pPr marL="0" indent="0">
              <a:buNone/>
            </a:pPr>
            <a:r>
              <a:rPr lang="tr-TR" dirty="0" err="1" smtClean="0"/>
              <a:t>Exec</a:t>
            </a:r>
            <a:r>
              <a:rPr lang="tr-TR" dirty="0" smtClean="0"/>
              <a:t> yazarlar  !!! Değil  (boş gelir çünkü varsayılan kısım yani </a:t>
            </a:r>
            <a:r>
              <a:rPr lang="tr-TR" dirty="0" err="1" smtClean="0"/>
              <a:t>Null</a:t>
            </a:r>
            <a:r>
              <a:rPr lang="tr-TR" dirty="0" smtClean="0"/>
              <a:t> kısım çalışır)</a:t>
            </a:r>
          </a:p>
          <a:p>
            <a:pPr marL="0" indent="0">
              <a:buNone/>
            </a:pPr>
            <a:r>
              <a:rPr lang="tr-TR" dirty="0" err="1" smtClean="0"/>
              <a:t>Exec</a:t>
            </a:r>
            <a:r>
              <a:rPr lang="tr-TR" dirty="0" smtClean="0"/>
              <a:t> yazarlar ‘Metin’</a:t>
            </a:r>
            <a:endParaRPr lang="tr-TR" dirty="0"/>
          </a:p>
        </p:txBody>
      </p:sp>
      <p:pic>
        <p:nvPicPr>
          <p:cNvPr id="4" name="Resim 3"/>
          <p:cNvPicPr>
            <a:picLocks noChangeAspect="1"/>
          </p:cNvPicPr>
          <p:nvPr/>
        </p:nvPicPr>
        <p:blipFill>
          <a:blip r:embed="rId2"/>
          <a:stretch>
            <a:fillRect/>
          </a:stretch>
        </p:blipFill>
        <p:spPr>
          <a:xfrm>
            <a:off x="4022219" y="3304901"/>
            <a:ext cx="7797690" cy="1293225"/>
          </a:xfrm>
          <a:prstGeom prst="rect">
            <a:avLst/>
          </a:prstGeom>
        </p:spPr>
      </p:pic>
      <p:pic>
        <p:nvPicPr>
          <p:cNvPr id="5" name="Resim 4"/>
          <p:cNvPicPr>
            <a:picLocks noChangeAspect="1"/>
          </p:cNvPicPr>
          <p:nvPr/>
        </p:nvPicPr>
        <p:blipFill>
          <a:blip r:embed="rId3"/>
          <a:stretch>
            <a:fillRect/>
          </a:stretch>
        </p:blipFill>
        <p:spPr>
          <a:xfrm>
            <a:off x="7032845" y="5075200"/>
            <a:ext cx="3430503" cy="1721978"/>
          </a:xfrm>
          <a:prstGeom prst="rect">
            <a:avLst/>
          </a:prstGeom>
        </p:spPr>
      </p:pic>
    </p:spTree>
    <p:extLst>
      <p:ext uri="{BB962C8B-B14F-4D97-AF65-F5344CB8AC3E}">
        <p14:creationId xmlns:p14="http://schemas.microsoft.com/office/powerpoint/2010/main" val="2201815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Kullanıcı Tanımlı Fonksiyonlar</a:t>
            </a:r>
            <a:endParaRPr lang="en-US" dirty="0"/>
          </a:p>
        </p:txBody>
      </p:sp>
      <p:sp>
        <p:nvSpPr>
          <p:cNvPr id="3" name="İçerik Yer Tutucusu 2"/>
          <p:cNvSpPr>
            <a:spLocks noGrp="1"/>
          </p:cNvSpPr>
          <p:nvPr>
            <p:ph idx="1"/>
          </p:nvPr>
        </p:nvSpPr>
        <p:spPr/>
        <p:txBody>
          <a:bodyPr>
            <a:normAutofit/>
          </a:bodyPr>
          <a:lstStyle/>
          <a:p>
            <a:pPr algn="just"/>
            <a:r>
              <a:rPr lang="en-US" sz="2800" dirty="0" err="1"/>
              <a:t>Sql</a:t>
            </a:r>
            <a:r>
              <a:rPr lang="en-US" sz="2800" dirty="0"/>
              <a:t> </a:t>
            </a:r>
            <a:r>
              <a:rPr lang="en-US" sz="2800" dirty="0" err="1"/>
              <a:t>Server’da</a:t>
            </a:r>
            <a:r>
              <a:rPr lang="en-US" sz="2800" dirty="0"/>
              <a:t> </a:t>
            </a:r>
            <a:r>
              <a:rPr lang="en-US" sz="2800" dirty="0" err="1"/>
              <a:t>kullanıcı</a:t>
            </a:r>
            <a:r>
              <a:rPr lang="en-US" sz="2800" dirty="0"/>
              <a:t> </a:t>
            </a:r>
            <a:r>
              <a:rPr lang="en-US" sz="2800" dirty="0" err="1"/>
              <a:t>tanımlı</a:t>
            </a:r>
            <a:r>
              <a:rPr lang="en-US" sz="2800" dirty="0"/>
              <a:t> </a:t>
            </a:r>
            <a:r>
              <a:rPr lang="en-US" sz="2800" dirty="0" err="1"/>
              <a:t>fonksiyonlar</a:t>
            </a:r>
            <a:r>
              <a:rPr lang="en-US" sz="2800" dirty="0"/>
              <a:t>, </a:t>
            </a:r>
            <a:r>
              <a:rPr lang="en-US" sz="2800" dirty="0" err="1"/>
              <a:t>sql</a:t>
            </a:r>
            <a:r>
              <a:rPr lang="en-US" sz="2800" dirty="0"/>
              <a:t> </a:t>
            </a:r>
            <a:r>
              <a:rPr lang="en-US" sz="2800" dirty="0" err="1"/>
              <a:t>serverda</a:t>
            </a:r>
            <a:r>
              <a:rPr lang="en-US" sz="2800" dirty="0"/>
              <a:t> </a:t>
            </a:r>
            <a:r>
              <a:rPr lang="en-US" sz="2800" dirty="0" err="1"/>
              <a:t>tanımlı</a:t>
            </a:r>
            <a:r>
              <a:rPr lang="en-US" sz="2800" dirty="0"/>
              <a:t> </a:t>
            </a:r>
            <a:r>
              <a:rPr lang="en-US" sz="2800" dirty="0" err="1"/>
              <a:t>olan</a:t>
            </a:r>
            <a:r>
              <a:rPr lang="en-US" sz="2800" dirty="0"/>
              <a:t> </a:t>
            </a:r>
            <a:r>
              <a:rPr lang="en-US" sz="2800" dirty="0" err="1"/>
              <a:t>fonksiyonlar</a:t>
            </a:r>
            <a:r>
              <a:rPr lang="en-US" sz="2800" dirty="0"/>
              <a:t> </a:t>
            </a:r>
            <a:r>
              <a:rPr lang="en-US" sz="2800" dirty="0" err="1"/>
              <a:t>gibi</a:t>
            </a:r>
            <a:r>
              <a:rPr lang="en-US" sz="2800" dirty="0"/>
              <a:t>  </a:t>
            </a:r>
            <a:r>
              <a:rPr lang="en-US" sz="2800" dirty="0" err="1"/>
              <a:t>aldığı</a:t>
            </a:r>
            <a:r>
              <a:rPr lang="en-US" sz="2800" dirty="0"/>
              <a:t> </a:t>
            </a:r>
            <a:r>
              <a:rPr lang="en-US" sz="2800" dirty="0" err="1"/>
              <a:t>parametreleri</a:t>
            </a:r>
            <a:r>
              <a:rPr lang="en-US" sz="2800" dirty="0"/>
              <a:t> </a:t>
            </a:r>
            <a:r>
              <a:rPr lang="en-US" sz="2800" dirty="0" err="1"/>
              <a:t>işleyerek</a:t>
            </a:r>
            <a:r>
              <a:rPr lang="en-US" sz="2800" dirty="0"/>
              <a:t> </a:t>
            </a:r>
            <a:r>
              <a:rPr lang="en-US" sz="2800" dirty="0" err="1"/>
              <a:t>geriye</a:t>
            </a:r>
            <a:r>
              <a:rPr lang="en-US" sz="2800" dirty="0"/>
              <a:t> </a:t>
            </a:r>
            <a:r>
              <a:rPr lang="en-US" sz="2800" dirty="0" err="1"/>
              <a:t>bir</a:t>
            </a:r>
            <a:r>
              <a:rPr lang="en-US" sz="2800" dirty="0"/>
              <a:t> </a:t>
            </a:r>
            <a:r>
              <a:rPr lang="en-US" sz="2800" dirty="0" err="1"/>
              <a:t>değer</a:t>
            </a:r>
            <a:r>
              <a:rPr lang="en-US" sz="2800" dirty="0"/>
              <a:t> </a:t>
            </a:r>
            <a:r>
              <a:rPr lang="en-US" sz="2800" dirty="0" err="1"/>
              <a:t>döndüren</a:t>
            </a:r>
            <a:r>
              <a:rPr lang="en-US" sz="2800" dirty="0"/>
              <a:t> </a:t>
            </a:r>
            <a:r>
              <a:rPr lang="en-US" sz="2800" dirty="0" err="1"/>
              <a:t>sql</a:t>
            </a:r>
            <a:r>
              <a:rPr lang="en-US" sz="2800" dirty="0"/>
              <a:t> </a:t>
            </a:r>
            <a:r>
              <a:rPr lang="en-US" sz="2800" dirty="0" err="1"/>
              <a:t>ifadeleridir</a:t>
            </a:r>
            <a:r>
              <a:rPr lang="en-US" sz="2800" dirty="0"/>
              <a:t>.  </a:t>
            </a:r>
            <a:r>
              <a:rPr lang="en-US" sz="2800" dirty="0" err="1"/>
              <a:t>Özellikle</a:t>
            </a:r>
            <a:r>
              <a:rPr lang="en-US" sz="2800" dirty="0"/>
              <a:t> </a:t>
            </a:r>
            <a:r>
              <a:rPr lang="en-US" sz="2800" dirty="0" err="1"/>
              <a:t>procedurelerden</a:t>
            </a:r>
            <a:r>
              <a:rPr lang="en-US" sz="2800" dirty="0"/>
              <a:t> </a:t>
            </a:r>
            <a:r>
              <a:rPr lang="en-US" sz="2800" dirty="0" err="1"/>
              <a:t>en</a:t>
            </a:r>
            <a:r>
              <a:rPr lang="en-US" sz="2800" dirty="0"/>
              <a:t> </a:t>
            </a:r>
            <a:r>
              <a:rPr lang="en-US" sz="2800" dirty="0" err="1"/>
              <a:t>büyük</a:t>
            </a:r>
            <a:r>
              <a:rPr lang="en-US" sz="2800" dirty="0"/>
              <a:t> </a:t>
            </a:r>
            <a:r>
              <a:rPr lang="en-US" sz="2800" dirty="0" err="1"/>
              <a:t>farkı</a:t>
            </a:r>
            <a:r>
              <a:rPr lang="en-US" sz="2800" dirty="0"/>
              <a:t> </a:t>
            </a:r>
            <a:r>
              <a:rPr lang="en-US" sz="2800" dirty="0" err="1"/>
              <a:t>sorguların</a:t>
            </a:r>
            <a:r>
              <a:rPr lang="en-US" sz="2800" dirty="0"/>
              <a:t> </a:t>
            </a:r>
            <a:r>
              <a:rPr lang="en-US" sz="2800" dirty="0" err="1"/>
              <a:t>içinde</a:t>
            </a:r>
            <a:r>
              <a:rPr lang="en-US" sz="2800" dirty="0"/>
              <a:t> </a:t>
            </a:r>
            <a:r>
              <a:rPr lang="en-US" sz="2800" dirty="0" err="1"/>
              <a:t>direk</a:t>
            </a:r>
            <a:r>
              <a:rPr lang="en-US" sz="2800" dirty="0"/>
              <a:t> </a:t>
            </a:r>
            <a:r>
              <a:rPr lang="en-US" sz="2800" dirty="0" err="1"/>
              <a:t>kullanılabilmeleridir</a:t>
            </a:r>
            <a:r>
              <a:rPr lang="en-US" sz="2800" dirty="0" smtClean="0"/>
              <a:t>.</a:t>
            </a:r>
            <a:endParaRPr lang="tr-TR" sz="2800" dirty="0" smtClean="0"/>
          </a:p>
          <a:p>
            <a:pPr marL="457200" lvl="1" indent="0" algn="just">
              <a:buNone/>
            </a:pPr>
            <a:r>
              <a:rPr lang="en-US" dirty="0"/>
              <a:t>1.Geriye </a:t>
            </a:r>
            <a:r>
              <a:rPr lang="en-US" dirty="0" err="1"/>
              <a:t>sabit</a:t>
            </a:r>
            <a:r>
              <a:rPr lang="en-US" dirty="0"/>
              <a:t> </a:t>
            </a:r>
            <a:r>
              <a:rPr lang="en-US" dirty="0" err="1"/>
              <a:t>değer</a:t>
            </a:r>
            <a:r>
              <a:rPr lang="en-US" dirty="0"/>
              <a:t> </a:t>
            </a:r>
            <a:r>
              <a:rPr lang="en-US" dirty="0" err="1"/>
              <a:t>döndüren</a:t>
            </a:r>
            <a:r>
              <a:rPr lang="en-US" dirty="0"/>
              <a:t> </a:t>
            </a:r>
            <a:r>
              <a:rPr lang="en-US" dirty="0" err="1" smtClean="0"/>
              <a:t>fonksiyonlar</a:t>
            </a:r>
            <a:endParaRPr lang="tr-TR" dirty="0" smtClean="0"/>
          </a:p>
          <a:p>
            <a:pPr marL="457200" lvl="1" indent="0" algn="just">
              <a:buNone/>
            </a:pPr>
            <a:r>
              <a:rPr lang="en-US" dirty="0"/>
              <a:t>2.Geriye </a:t>
            </a:r>
            <a:r>
              <a:rPr lang="en-US" dirty="0" err="1"/>
              <a:t>Sorgu</a:t>
            </a:r>
            <a:r>
              <a:rPr lang="en-US" dirty="0"/>
              <a:t> </a:t>
            </a:r>
            <a:r>
              <a:rPr lang="en-US" dirty="0" err="1"/>
              <a:t>döndüren</a:t>
            </a:r>
            <a:r>
              <a:rPr lang="en-US" dirty="0"/>
              <a:t> </a:t>
            </a:r>
            <a:r>
              <a:rPr lang="en-US" dirty="0" err="1" smtClean="0"/>
              <a:t>fonksiyonlar</a:t>
            </a:r>
            <a:endParaRPr lang="tr-TR" dirty="0" smtClean="0"/>
          </a:p>
          <a:p>
            <a:pPr marL="457200" lvl="1" indent="0" algn="just">
              <a:buNone/>
            </a:pPr>
            <a:r>
              <a:rPr lang="en-US" dirty="0"/>
              <a:t>3.Geriye </a:t>
            </a:r>
            <a:r>
              <a:rPr lang="en-US" dirty="0" err="1"/>
              <a:t>tablo</a:t>
            </a:r>
            <a:r>
              <a:rPr lang="en-US" dirty="0"/>
              <a:t> </a:t>
            </a:r>
            <a:r>
              <a:rPr lang="en-US" dirty="0" err="1"/>
              <a:t>değişkeni</a:t>
            </a:r>
            <a:r>
              <a:rPr lang="en-US" dirty="0"/>
              <a:t> </a:t>
            </a:r>
            <a:r>
              <a:rPr lang="en-US" dirty="0" err="1"/>
              <a:t>döndüren</a:t>
            </a:r>
            <a:r>
              <a:rPr lang="en-US" dirty="0"/>
              <a:t> </a:t>
            </a:r>
            <a:r>
              <a:rPr lang="en-US" dirty="0" err="1"/>
              <a:t>fonksiyonlar</a:t>
            </a:r>
            <a:endParaRPr lang="en-US" sz="2400" dirty="0"/>
          </a:p>
        </p:txBody>
      </p:sp>
    </p:spTree>
    <p:extLst>
      <p:ext uri="{BB962C8B-B14F-4D97-AF65-F5344CB8AC3E}">
        <p14:creationId xmlns:p14="http://schemas.microsoft.com/office/powerpoint/2010/main" val="363477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Intersect</a:t>
            </a:r>
            <a:endParaRPr lang="tr-TR" dirty="0"/>
          </a:p>
        </p:txBody>
      </p:sp>
      <p:sp>
        <p:nvSpPr>
          <p:cNvPr id="3" name="İçerik Yer Tutucusu 2"/>
          <p:cNvSpPr>
            <a:spLocks noGrp="1"/>
          </p:cNvSpPr>
          <p:nvPr>
            <p:ph idx="1"/>
          </p:nvPr>
        </p:nvSpPr>
        <p:spPr/>
        <p:txBody>
          <a:bodyPr/>
          <a:lstStyle/>
          <a:p>
            <a:r>
              <a:rPr lang="tr-TR" dirty="0" smtClean="0"/>
              <a:t>Bir </a:t>
            </a:r>
            <a:r>
              <a:rPr lang="tr-TR" dirty="0"/>
              <a:t>tabloya ait sorgulama işleminde her iki koşulu da tam olarak sağlayan verilerin elde edilmesini sağlar. Yani, her iki sorguya ait ortak elemanların elde edilmesi sağlanır</a:t>
            </a:r>
            <a:r>
              <a:rPr lang="tr-TR" dirty="0" smtClean="0"/>
              <a:t>.</a:t>
            </a:r>
          </a:p>
          <a:p>
            <a:endParaRPr lang="tr-TR" dirty="0"/>
          </a:p>
          <a:p>
            <a:endParaRPr lang="tr-TR" dirty="0"/>
          </a:p>
          <a:p>
            <a:endParaRPr lang="tr-TR" dirty="0"/>
          </a:p>
        </p:txBody>
      </p:sp>
      <p:pic>
        <p:nvPicPr>
          <p:cNvPr id="6" name="Resim 5"/>
          <p:cNvPicPr>
            <a:picLocks noChangeAspect="1"/>
          </p:cNvPicPr>
          <p:nvPr/>
        </p:nvPicPr>
        <p:blipFill>
          <a:blip r:embed="rId2"/>
          <a:stretch>
            <a:fillRect/>
          </a:stretch>
        </p:blipFill>
        <p:spPr>
          <a:xfrm>
            <a:off x="3115899" y="3757843"/>
            <a:ext cx="4617312" cy="1642140"/>
          </a:xfrm>
          <a:prstGeom prst="rect">
            <a:avLst/>
          </a:prstGeom>
        </p:spPr>
      </p:pic>
    </p:spTree>
    <p:extLst>
      <p:ext uri="{BB962C8B-B14F-4D97-AF65-F5344CB8AC3E}">
        <p14:creationId xmlns:p14="http://schemas.microsoft.com/office/powerpoint/2010/main" val="27831189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Geriye</a:t>
            </a:r>
            <a:r>
              <a:rPr lang="en-US" dirty="0" smtClean="0"/>
              <a:t> </a:t>
            </a:r>
            <a:r>
              <a:rPr lang="en-US" dirty="0" err="1"/>
              <a:t>sabit</a:t>
            </a:r>
            <a:r>
              <a:rPr lang="en-US" dirty="0"/>
              <a:t> </a:t>
            </a:r>
            <a:r>
              <a:rPr lang="en-US" dirty="0" err="1"/>
              <a:t>değer</a:t>
            </a:r>
            <a:r>
              <a:rPr lang="en-US" dirty="0"/>
              <a:t> </a:t>
            </a:r>
            <a:r>
              <a:rPr lang="en-US" dirty="0" err="1"/>
              <a:t>döndüren</a:t>
            </a:r>
            <a:r>
              <a:rPr lang="en-US" dirty="0"/>
              <a:t> </a:t>
            </a:r>
            <a:r>
              <a:rPr lang="en-US" dirty="0" err="1" smtClean="0"/>
              <a:t>fonksiyonlar</a:t>
            </a:r>
            <a:endParaRPr lang="en-US" dirty="0"/>
          </a:p>
        </p:txBody>
      </p:sp>
      <p:sp>
        <p:nvSpPr>
          <p:cNvPr id="3" name="İçerik Yer Tutucusu 2"/>
          <p:cNvSpPr>
            <a:spLocks noGrp="1"/>
          </p:cNvSpPr>
          <p:nvPr>
            <p:ph idx="1"/>
          </p:nvPr>
        </p:nvSpPr>
        <p:spPr/>
        <p:txBody>
          <a:bodyPr>
            <a:normAutofit fontScale="55000" lnSpcReduction="20000"/>
          </a:bodyPr>
          <a:lstStyle/>
          <a:p>
            <a:pPr marL="0" indent="0" fontAlgn="base">
              <a:buNone/>
            </a:pPr>
            <a:r>
              <a:rPr lang="en-US" b="1" dirty="0" smtClean="0"/>
              <a:t>CREATE</a:t>
            </a:r>
            <a:r>
              <a:rPr lang="en-US" dirty="0" smtClean="0"/>
              <a:t> </a:t>
            </a:r>
            <a:r>
              <a:rPr lang="en-US" b="1" dirty="0"/>
              <a:t>FUNCTION</a:t>
            </a:r>
            <a:r>
              <a:rPr lang="en-US" dirty="0"/>
              <a:t> </a:t>
            </a:r>
            <a:r>
              <a:rPr lang="en-US" dirty="0" err="1"/>
              <a:t>fonksiyon_adi</a:t>
            </a:r>
            <a:endParaRPr lang="en-US" dirty="0"/>
          </a:p>
          <a:p>
            <a:pPr marL="0" indent="0" fontAlgn="base">
              <a:buNone/>
            </a:pPr>
            <a:r>
              <a:rPr lang="en-US" dirty="0"/>
              <a:t>( </a:t>
            </a:r>
          </a:p>
          <a:p>
            <a:pPr marL="0" indent="0" fontAlgn="base">
              <a:buNone/>
            </a:pPr>
            <a:r>
              <a:rPr lang="en-US" dirty="0"/>
              <a:t>  -- </a:t>
            </a:r>
            <a:r>
              <a:rPr lang="en-US" dirty="0" err="1"/>
              <a:t>Parametrelerin</a:t>
            </a:r>
            <a:r>
              <a:rPr lang="en-US" dirty="0"/>
              <a:t> </a:t>
            </a:r>
            <a:r>
              <a:rPr lang="en-US" dirty="0" err="1"/>
              <a:t>eklendiği</a:t>
            </a:r>
            <a:r>
              <a:rPr lang="en-US" dirty="0"/>
              <a:t> </a:t>
            </a:r>
            <a:r>
              <a:rPr lang="en-US" dirty="0" err="1"/>
              <a:t>yer</a:t>
            </a:r>
            <a:endParaRPr lang="en-US" dirty="0"/>
          </a:p>
          <a:p>
            <a:pPr marL="0" indent="0" fontAlgn="base">
              <a:buNone/>
            </a:pPr>
            <a:r>
              <a:rPr lang="en-US" dirty="0"/>
              <a:t>  @param1 </a:t>
            </a:r>
            <a:r>
              <a:rPr lang="en-US" dirty="0" err="1"/>
              <a:t>veritürü</a:t>
            </a:r>
            <a:r>
              <a:rPr lang="en-US" dirty="0" smtClean="0"/>
              <a:t>,</a:t>
            </a:r>
            <a:r>
              <a:rPr lang="tr-TR" dirty="0" smtClean="0"/>
              <a:t> </a:t>
            </a:r>
            <a:r>
              <a:rPr lang="en-US" dirty="0"/>
              <a:t>  @param2 </a:t>
            </a:r>
            <a:r>
              <a:rPr lang="en-US" dirty="0" err="1"/>
              <a:t>veritürü</a:t>
            </a:r>
            <a:endParaRPr lang="en-US" dirty="0"/>
          </a:p>
          <a:p>
            <a:pPr marL="0" indent="0" fontAlgn="base">
              <a:buNone/>
            </a:pPr>
            <a:r>
              <a:rPr lang="en-US" dirty="0"/>
              <a:t>)</a:t>
            </a:r>
          </a:p>
          <a:p>
            <a:pPr marL="0" indent="0" fontAlgn="base">
              <a:buNone/>
            </a:pPr>
            <a:r>
              <a:rPr lang="en-US" b="1" dirty="0"/>
              <a:t>RETURNS</a:t>
            </a:r>
            <a:r>
              <a:rPr lang="en-US" dirty="0"/>
              <a:t> </a:t>
            </a:r>
            <a:r>
              <a:rPr lang="en-US" dirty="0" err="1"/>
              <a:t>geri_dönecek_değerin_veritürü</a:t>
            </a:r>
            <a:endParaRPr lang="en-US" dirty="0"/>
          </a:p>
          <a:p>
            <a:pPr marL="0" indent="0" fontAlgn="base">
              <a:buNone/>
            </a:pPr>
            <a:r>
              <a:rPr lang="en-US" b="1" dirty="0"/>
              <a:t>AS</a:t>
            </a:r>
            <a:endParaRPr lang="en-US" dirty="0"/>
          </a:p>
          <a:p>
            <a:pPr marL="0" indent="0" fontAlgn="base">
              <a:buNone/>
            </a:pPr>
            <a:r>
              <a:rPr lang="en-US" b="1" dirty="0"/>
              <a:t>BEGIN</a:t>
            </a:r>
            <a:endParaRPr lang="en-US" dirty="0"/>
          </a:p>
          <a:p>
            <a:pPr marL="0" indent="0" fontAlgn="base">
              <a:buNone/>
            </a:pPr>
            <a:r>
              <a:rPr lang="en-US" dirty="0"/>
              <a:t>  -- </a:t>
            </a:r>
            <a:r>
              <a:rPr lang="en-US" dirty="0" err="1"/>
              <a:t>Önce</a:t>
            </a:r>
            <a:r>
              <a:rPr lang="en-US" dirty="0"/>
              <a:t> Geri </a:t>
            </a:r>
            <a:r>
              <a:rPr lang="en-US" dirty="0" err="1"/>
              <a:t>dönecek</a:t>
            </a:r>
            <a:r>
              <a:rPr lang="en-US" dirty="0"/>
              <a:t> </a:t>
            </a:r>
            <a:r>
              <a:rPr lang="en-US" dirty="0" err="1"/>
              <a:t>değer</a:t>
            </a:r>
            <a:r>
              <a:rPr lang="en-US" dirty="0"/>
              <a:t> </a:t>
            </a:r>
            <a:r>
              <a:rPr lang="en-US" dirty="0" err="1"/>
              <a:t>tanımlanır</a:t>
            </a:r>
            <a:r>
              <a:rPr lang="en-US" dirty="0"/>
              <a:t>.</a:t>
            </a:r>
          </a:p>
          <a:p>
            <a:pPr marL="0" indent="0" fontAlgn="base">
              <a:buNone/>
            </a:pPr>
            <a:r>
              <a:rPr lang="en-US" dirty="0"/>
              <a:t>  </a:t>
            </a:r>
            <a:r>
              <a:rPr lang="en-US" b="1" dirty="0"/>
              <a:t>DECLARE</a:t>
            </a:r>
            <a:r>
              <a:rPr lang="en-US" dirty="0"/>
              <a:t> @</a:t>
            </a:r>
            <a:r>
              <a:rPr lang="en-US" dirty="0" err="1"/>
              <a:t>donen</a:t>
            </a:r>
            <a:r>
              <a:rPr lang="en-US" dirty="0"/>
              <a:t> </a:t>
            </a:r>
            <a:r>
              <a:rPr lang="en-US" dirty="0" err="1"/>
              <a:t>veritürü</a:t>
            </a:r>
            <a:endParaRPr lang="en-US" dirty="0"/>
          </a:p>
          <a:p>
            <a:pPr marL="0" indent="0" fontAlgn="base">
              <a:buNone/>
            </a:pPr>
            <a:r>
              <a:rPr lang="en-US" dirty="0"/>
              <a:t>  -- </a:t>
            </a:r>
            <a:r>
              <a:rPr lang="en-US" dirty="0" err="1"/>
              <a:t>Sql</a:t>
            </a:r>
            <a:r>
              <a:rPr lang="en-US" dirty="0"/>
              <a:t> </a:t>
            </a:r>
            <a:r>
              <a:rPr lang="en-US" dirty="0" err="1"/>
              <a:t>ifadeleri</a:t>
            </a:r>
            <a:r>
              <a:rPr lang="en-US" dirty="0"/>
              <a:t> </a:t>
            </a:r>
            <a:r>
              <a:rPr lang="en-US" dirty="0" err="1"/>
              <a:t>dönen</a:t>
            </a:r>
            <a:r>
              <a:rPr lang="en-US" dirty="0"/>
              <a:t> </a:t>
            </a:r>
            <a:r>
              <a:rPr lang="en-US" dirty="0" err="1"/>
              <a:t>parametreye</a:t>
            </a:r>
            <a:r>
              <a:rPr lang="en-US" dirty="0"/>
              <a:t> </a:t>
            </a:r>
            <a:r>
              <a:rPr lang="en-US" dirty="0" err="1"/>
              <a:t>değer</a:t>
            </a:r>
            <a:r>
              <a:rPr lang="en-US" dirty="0"/>
              <a:t> </a:t>
            </a:r>
            <a:r>
              <a:rPr lang="en-US" dirty="0" err="1"/>
              <a:t>aktarımı</a:t>
            </a:r>
            <a:r>
              <a:rPr lang="en-US" dirty="0"/>
              <a:t> </a:t>
            </a:r>
            <a:r>
              <a:rPr lang="en-US" dirty="0" err="1"/>
              <a:t>gibi</a:t>
            </a:r>
            <a:r>
              <a:rPr lang="en-US" dirty="0"/>
              <a:t> </a:t>
            </a:r>
            <a:r>
              <a:rPr lang="en-US" dirty="0" err="1"/>
              <a:t>işlemler</a:t>
            </a:r>
            <a:endParaRPr lang="en-US" dirty="0"/>
          </a:p>
          <a:p>
            <a:pPr marL="0" indent="0" fontAlgn="base">
              <a:buNone/>
            </a:pPr>
            <a:r>
              <a:rPr lang="en-US" dirty="0"/>
              <a:t>  </a:t>
            </a:r>
            <a:r>
              <a:rPr lang="en-US" b="1" dirty="0"/>
              <a:t>RETURN</a:t>
            </a:r>
            <a:r>
              <a:rPr lang="en-US" dirty="0"/>
              <a:t> @</a:t>
            </a:r>
            <a:r>
              <a:rPr lang="en-US" dirty="0" err="1"/>
              <a:t>donen</a:t>
            </a:r>
            <a:endParaRPr lang="en-US" dirty="0"/>
          </a:p>
          <a:p>
            <a:pPr marL="0" indent="0" fontAlgn="base">
              <a:buNone/>
            </a:pPr>
            <a:r>
              <a:rPr lang="en-US" b="1" dirty="0"/>
              <a:t>END</a:t>
            </a:r>
            <a:endParaRPr lang="en-US" dirty="0"/>
          </a:p>
          <a:p>
            <a:pPr marL="0" indent="0">
              <a:buNone/>
            </a:pPr>
            <a:endParaRPr lang="en-US" dirty="0"/>
          </a:p>
        </p:txBody>
      </p:sp>
    </p:spTree>
    <p:extLst>
      <p:ext uri="{BB962C8B-B14F-4D97-AF65-F5344CB8AC3E}">
        <p14:creationId xmlns:p14="http://schemas.microsoft.com/office/powerpoint/2010/main" val="3286888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Geriye</a:t>
            </a:r>
            <a:r>
              <a:rPr lang="en-US" dirty="0" smtClean="0"/>
              <a:t> </a:t>
            </a:r>
            <a:r>
              <a:rPr lang="en-US" dirty="0" err="1"/>
              <a:t>sabit</a:t>
            </a:r>
            <a:r>
              <a:rPr lang="en-US" dirty="0"/>
              <a:t> </a:t>
            </a:r>
            <a:r>
              <a:rPr lang="en-US" dirty="0" err="1"/>
              <a:t>değer</a:t>
            </a:r>
            <a:r>
              <a:rPr lang="en-US" dirty="0"/>
              <a:t> </a:t>
            </a:r>
            <a:r>
              <a:rPr lang="en-US" dirty="0" err="1"/>
              <a:t>döndüren</a:t>
            </a:r>
            <a:r>
              <a:rPr lang="en-US" dirty="0"/>
              <a:t> </a:t>
            </a:r>
            <a:r>
              <a:rPr lang="en-US" dirty="0" err="1"/>
              <a:t>fonksiyonlar</a:t>
            </a:r>
            <a:endParaRPr lang="tr-TR" dirty="0"/>
          </a:p>
        </p:txBody>
      </p:sp>
      <p:sp>
        <p:nvSpPr>
          <p:cNvPr id="3" name="İçerik Yer Tutucusu 2"/>
          <p:cNvSpPr>
            <a:spLocks noGrp="1"/>
          </p:cNvSpPr>
          <p:nvPr>
            <p:ph idx="1"/>
          </p:nvPr>
        </p:nvSpPr>
        <p:spPr/>
        <p:txBody>
          <a:bodyPr/>
          <a:lstStyle/>
          <a:p>
            <a:pPr marL="457200" lvl="1" indent="0">
              <a:buNone/>
            </a:pPr>
            <a:r>
              <a:rPr lang="tr-TR" dirty="0" err="1" smtClean="0"/>
              <a:t>Create</a:t>
            </a:r>
            <a:r>
              <a:rPr lang="tr-TR" dirty="0" smtClean="0"/>
              <a:t> </a:t>
            </a:r>
            <a:r>
              <a:rPr lang="tr-TR" dirty="0" err="1" smtClean="0"/>
              <a:t>Function</a:t>
            </a:r>
            <a:r>
              <a:rPr lang="tr-TR" dirty="0" smtClean="0"/>
              <a:t> </a:t>
            </a:r>
            <a:r>
              <a:rPr lang="tr-TR" dirty="0" err="1" smtClean="0"/>
              <a:t>buyukharf</a:t>
            </a:r>
            <a:r>
              <a:rPr lang="tr-TR" dirty="0" smtClean="0"/>
              <a:t>(@gelen </a:t>
            </a:r>
            <a:r>
              <a:rPr lang="tr-TR" dirty="0" err="1" smtClean="0"/>
              <a:t>varchar</a:t>
            </a:r>
            <a:r>
              <a:rPr lang="tr-TR" dirty="0" smtClean="0"/>
              <a:t>(20)) </a:t>
            </a:r>
            <a:r>
              <a:rPr lang="tr-TR" dirty="0" err="1" smtClean="0"/>
              <a:t>Returns</a:t>
            </a:r>
            <a:r>
              <a:rPr lang="tr-TR" dirty="0" smtClean="0"/>
              <a:t> </a:t>
            </a:r>
            <a:r>
              <a:rPr lang="tr-TR" dirty="0" err="1" smtClean="0"/>
              <a:t>varchar</a:t>
            </a:r>
            <a:r>
              <a:rPr lang="tr-TR" dirty="0" smtClean="0"/>
              <a:t>(20)</a:t>
            </a:r>
          </a:p>
          <a:p>
            <a:pPr marL="457200" lvl="1" indent="0">
              <a:buNone/>
            </a:pPr>
            <a:r>
              <a:rPr lang="tr-TR" dirty="0" smtClean="0"/>
              <a:t>As</a:t>
            </a:r>
          </a:p>
          <a:p>
            <a:pPr marL="457200" lvl="1" indent="0">
              <a:buNone/>
            </a:pPr>
            <a:r>
              <a:rPr lang="tr-TR" dirty="0" err="1" smtClean="0"/>
              <a:t>Begin</a:t>
            </a:r>
            <a:endParaRPr lang="tr-TR" dirty="0" smtClean="0"/>
          </a:p>
          <a:p>
            <a:pPr marL="457200" lvl="1" indent="0">
              <a:buNone/>
            </a:pPr>
            <a:r>
              <a:rPr lang="tr-TR" dirty="0" smtClean="0"/>
              <a:t>Return </a:t>
            </a:r>
            <a:r>
              <a:rPr lang="tr-TR" dirty="0" err="1" smtClean="0"/>
              <a:t>Upper</a:t>
            </a:r>
            <a:r>
              <a:rPr lang="tr-TR" dirty="0" smtClean="0"/>
              <a:t>(@gelen)</a:t>
            </a:r>
          </a:p>
          <a:p>
            <a:pPr marL="457200" lvl="1" indent="0">
              <a:buNone/>
            </a:pPr>
            <a:r>
              <a:rPr lang="tr-TR" dirty="0" err="1" smtClean="0"/>
              <a:t>End</a:t>
            </a:r>
            <a:endParaRPr lang="tr-TR" dirty="0" smtClean="0"/>
          </a:p>
          <a:p>
            <a:pPr marL="457200" lvl="1" indent="0">
              <a:buNone/>
            </a:pPr>
            <a:r>
              <a:rPr lang="tr-TR" dirty="0" smtClean="0"/>
              <a:t>*</a:t>
            </a:r>
            <a:r>
              <a:rPr lang="tr-TR" dirty="0" err="1" smtClean="0"/>
              <a:t>dbo.fonksiyon</a:t>
            </a:r>
            <a:r>
              <a:rPr lang="tr-TR" dirty="0" smtClean="0"/>
              <a:t> ismi şeklinde çağrılır.</a:t>
            </a:r>
            <a:endParaRPr lang="tr-TR" dirty="0"/>
          </a:p>
          <a:p>
            <a:endParaRPr lang="tr-TR" dirty="0"/>
          </a:p>
        </p:txBody>
      </p:sp>
      <p:pic>
        <p:nvPicPr>
          <p:cNvPr id="4" name="Resim 3"/>
          <p:cNvPicPr>
            <a:picLocks noChangeAspect="1"/>
          </p:cNvPicPr>
          <p:nvPr/>
        </p:nvPicPr>
        <p:blipFill>
          <a:blip r:embed="rId2"/>
          <a:stretch>
            <a:fillRect/>
          </a:stretch>
        </p:blipFill>
        <p:spPr>
          <a:xfrm>
            <a:off x="1295243" y="5042984"/>
            <a:ext cx="3905250" cy="819150"/>
          </a:xfrm>
          <a:prstGeom prst="rect">
            <a:avLst/>
          </a:prstGeom>
        </p:spPr>
      </p:pic>
      <p:pic>
        <p:nvPicPr>
          <p:cNvPr id="5" name="Resim 4"/>
          <p:cNvPicPr>
            <a:picLocks noChangeAspect="1"/>
          </p:cNvPicPr>
          <p:nvPr/>
        </p:nvPicPr>
        <p:blipFill>
          <a:blip r:embed="rId3"/>
          <a:stretch>
            <a:fillRect/>
          </a:stretch>
        </p:blipFill>
        <p:spPr>
          <a:xfrm>
            <a:off x="4449651" y="2736356"/>
            <a:ext cx="6849720" cy="1300067"/>
          </a:xfrm>
          <a:prstGeom prst="rect">
            <a:avLst/>
          </a:prstGeom>
        </p:spPr>
      </p:pic>
      <p:pic>
        <p:nvPicPr>
          <p:cNvPr id="6" name="Resim 5"/>
          <p:cNvPicPr>
            <a:picLocks noChangeAspect="1"/>
          </p:cNvPicPr>
          <p:nvPr/>
        </p:nvPicPr>
        <p:blipFill>
          <a:blip r:embed="rId4"/>
          <a:stretch>
            <a:fillRect/>
          </a:stretch>
        </p:blipFill>
        <p:spPr>
          <a:xfrm>
            <a:off x="5593347" y="4428622"/>
            <a:ext cx="5981700" cy="2047875"/>
          </a:xfrm>
          <a:prstGeom prst="rect">
            <a:avLst/>
          </a:prstGeom>
        </p:spPr>
      </p:pic>
    </p:spTree>
    <p:extLst>
      <p:ext uri="{BB962C8B-B14F-4D97-AF65-F5344CB8AC3E}">
        <p14:creationId xmlns:p14="http://schemas.microsoft.com/office/powerpoint/2010/main" val="13148938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en-US" dirty="0"/>
          </a:p>
        </p:txBody>
      </p:sp>
      <p:sp>
        <p:nvSpPr>
          <p:cNvPr id="3" name="İçerik Yer Tutucusu 2"/>
          <p:cNvSpPr>
            <a:spLocks noGrp="1"/>
          </p:cNvSpPr>
          <p:nvPr>
            <p:ph idx="1"/>
          </p:nvPr>
        </p:nvSpPr>
        <p:spPr>
          <a:xfrm>
            <a:off x="680321" y="2063931"/>
            <a:ext cx="9613861" cy="4323806"/>
          </a:xfrm>
        </p:spPr>
        <p:txBody>
          <a:bodyPr>
            <a:normAutofit fontScale="62500" lnSpcReduction="20000"/>
          </a:bodyPr>
          <a:lstStyle/>
          <a:p>
            <a:r>
              <a:rPr lang="en-US" dirty="0" err="1"/>
              <a:t>Girilen</a:t>
            </a:r>
            <a:r>
              <a:rPr lang="en-US" dirty="0"/>
              <a:t> </a:t>
            </a:r>
            <a:r>
              <a:rPr lang="en-US" dirty="0" err="1"/>
              <a:t>iki</a:t>
            </a:r>
            <a:r>
              <a:rPr lang="en-US" dirty="0"/>
              <a:t> </a:t>
            </a:r>
            <a:r>
              <a:rPr lang="en-US" dirty="0" err="1"/>
              <a:t>parametreyi</a:t>
            </a:r>
            <a:r>
              <a:rPr lang="en-US" dirty="0"/>
              <a:t> </a:t>
            </a:r>
            <a:r>
              <a:rPr lang="en-US" dirty="0" err="1"/>
              <a:t>birbirinden</a:t>
            </a:r>
            <a:r>
              <a:rPr lang="en-US" dirty="0"/>
              <a:t> </a:t>
            </a:r>
            <a:r>
              <a:rPr lang="en-US" dirty="0" err="1"/>
              <a:t>çıkarıp</a:t>
            </a:r>
            <a:r>
              <a:rPr lang="en-US" dirty="0"/>
              <a:t> </a:t>
            </a:r>
            <a:r>
              <a:rPr lang="en-US" dirty="0" err="1"/>
              <a:t>geriye</a:t>
            </a:r>
            <a:r>
              <a:rPr lang="en-US" dirty="0"/>
              <a:t> </a:t>
            </a:r>
            <a:r>
              <a:rPr lang="en-US" dirty="0" err="1"/>
              <a:t>pozitif</a:t>
            </a:r>
            <a:r>
              <a:rPr lang="en-US" dirty="0"/>
              <a:t> </a:t>
            </a:r>
            <a:r>
              <a:rPr lang="en-US" dirty="0" err="1"/>
              <a:t>sonuc</a:t>
            </a:r>
            <a:r>
              <a:rPr lang="en-US" dirty="0"/>
              <a:t> </a:t>
            </a:r>
            <a:r>
              <a:rPr lang="en-US" dirty="0" err="1"/>
              <a:t>döndüren</a:t>
            </a:r>
            <a:r>
              <a:rPr lang="en-US" dirty="0"/>
              <a:t> </a:t>
            </a:r>
            <a:r>
              <a:rPr lang="en-US" dirty="0" err="1"/>
              <a:t>fonksiyon</a:t>
            </a:r>
            <a:r>
              <a:rPr lang="en-US" dirty="0"/>
              <a:t> </a:t>
            </a:r>
            <a:r>
              <a:rPr lang="en-US" dirty="0" err="1"/>
              <a:t>oluşturunuz</a:t>
            </a:r>
            <a:r>
              <a:rPr lang="en-US" dirty="0" smtClean="0"/>
              <a:t>.</a:t>
            </a:r>
            <a:endParaRPr lang="tr-TR" dirty="0" smtClean="0"/>
          </a:p>
          <a:p>
            <a:endParaRPr lang="tr-TR" dirty="0" smtClean="0"/>
          </a:p>
          <a:p>
            <a:pPr marL="0" indent="0" fontAlgn="base">
              <a:buNone/>
            </a:pPr>
            <a:r>
              <a:rPr lang="en-US" b="1" dirty="0" smtClean="0"/>
              <a:t>create</a:t>
            </a:r>
            <a:r>
              <a:rPr lang="en-US" dirty="0" smtClean="0"/>
              <a:t> </a:t>
            </a:r>
            <a:r>
              <a:rPr lang="en-US" b="1" dirty="0" smtClean="0"/>
              <a:t>function</a:t>
            </a:r>
            <a:r>
              <a:rPr lang="en-US" dirty="0" smtClean="0"/>
              <a:t> </a:t>
            </a:r>
            <a:r>
              <a:rPr lang="en-US" dirty="0" err="1" smtClean="0"/>
              <a:t>fn_Poz</a:t>
            </a:r>
            <a:r>
              <a:rPr lang="tr-TR" dirty="0" smtClean="0"/>
              <a:t>Don</a:t>
            </a:r>
            <a:r>
              <a:rPr lang="en-US" dirty="0" smtClean="0"/>
              <a:t>(@s1 </a:t>
            </a:r>
            <a:r>
              <a:rPr lang="en-US" b="1" dirty="0" smtClean="0"/>
              <a:t>int</a:t>
            </a:r>
            <a:r>
              <a:rPr lang="en-US" dirty="0" smtClean="0"/>
              <a:t>,@s2 </a:t>
            </a:r>
            <a:r>
              <a:rPr lang="en-US" b="1" dirty="0" err="1" smtClean="0"/>
              <a:t>int</a:t>
            </a:r>
            <a:r>
              <a:rPr lang="en-US" dirty="0" smtClean="0"/>
              <a:t>)</a:t>
            </a:r>
          </a:p>
          <a:p>
            <a:pPr marL="0" indent="0" fontAlgn="base">
              <a:buNone/>
            </a:pPr>
            <a:r>
              <a:rPr lang="en-US" b="1" dirty="0" smtClean="0"/>
              <a:t>returns</a:t>
            </a:r>
            <a:r>
              <a:rPr lang="en-US" dirty="0" smtClean="0"/>
              <a:t> </a:t>
            </a:r>
            <a:r>
              <a:rPr lang="en-US" b="1" dirty="0" err="1" smtClean="0"/>
              <a:t>int</a:t>
            </a:r>
            <a:endParaRPr lang="en-US" dirty="0" smtClean="0"/>
          </a:p>
          <a:p>
            <a:pPr marL="0" indent="0" fontAlgn="base">
              <a:buNone/>
            </a:pPr>
            <a:r>
              <a:rPr lang="en-US" b="1" dirty="0" smtClean="0"/>
              <a:t>as</a:t>
            </a:r>
            <a:endParaRPr lang="en-US" dirty="0" smtClean="0"/>
          </a:p>
          <a:p>
            <a:pPr marL="0" indent="0" fontAlgn="base">
              <a:buNone/>
            </a:pPr>
            <a:r>
              <a:rPr lang="en-US" b="1" dirty="0" smtClean="0"/>
              <a:t>Begin</a:t>
            </a:r>
            <a:endParaRPr lang="tr-TR" b="1" dirty="0" smtClean="0"/>
          </a:p>
          <a:p>
            <a:pPr marL="0" indent="0" fontAlgn="base">
              <a:buNone/>
            </a:pPr>
            <a:r>
              <a:rPr lang="tr-TR" b="1" dirty="0" smtClean="0">
                <a:solidFill>
                  <a:srgbClr val="FF0000"/>
                </a:solidFill>
              </a:rPr>
              <a:t>/*</a:t>
            </a:r>
          </a:p>
          <a:p>
            <a:pPr marL="0" indent="0" fontAlgn="base">
              <a:buNone/>
            </a:pPr>
            <a:r>
              <a:rPr lang="en-US" dirty="0" smtClean="0">
                <a:solidFill>
                  <a:srgbClr val="FF0000"/>
                </a:solidFill>
              </a:rPr>
              <a:t>declare @</a:t>
            </a:r>
            <a:r>
              <a:rPr lang="en-US" dirty="0" err="1" smtClean="0">
                <a:solidFill>
                  <a:srgbClr val="FF0000"/>
                </a:solidFill>
              </a:rPr>
              <a:t>sonuc</a:t>
            </a:r>
            <a:r>
              <a:rPr lang="en-US" dirty="0" smtClean="0">
                <a:solidFill>
                  <a:srgbClr val="FF0000"/>
                </a:solidFill>
              </a:rPr>
              <a:t> </a:t>
            </a:r>
            <a:r>
              <a:rPr lang="en-US" dirty="0" err="1" smtClean="0">
                <a:solidFill>
                  <a:srgbClr val="FF0000"/>
                </a:solidFill>
              </a:rPr>
              <a:t>int</a:t>
            </a:r>
            <a:r>
              <a:rPr lang="en-US" dirty="0" smtClean="0">
                <a:solidFill>
                  <a:srgbClr val="FF0000"/>
                </a:solidFill>
              </a:rPr>
              <a:t>=abs(@s1-@s2)</a:t>
            </a:r>
          </a:p>
          <a:p>
            <a:pPr marL="0" indent="0">
              <a:buNone/>
            </a:pPr>
            <a:r>
              <a:rPr lang="en-US" dirty="0" smtClean="0">
                <a:solidFill>
                  <a:srgbClr val="FF0000"/>
                </a:solidFill>
              </a:rPr>
              <a:t>return @</a:t>
            </a:r>
            <a:r>
              <a:rPr lang="en-US" dirty="0" err="1" smtClean="0">
                <a:solidFill>
                  <a:srgbClr val="FF0000"/>
                </a:solidFill>
              </a:rPr>
              <a:t>sonuc</a:t>
            </a:r>
            <a:endParaRPr lang="tr-TR" b="1" dirty="0" smtClean="0">
              <a:solidFill>
                <a:srgbClr val="FF0000"/>
              </a:solidFill>
            </a:endParaRPr>
          </a:p>
          <a:p>
            <a:pPr marL="0" indent="0" fontAlgn="base">
              <a:buNone/>
            </a:pPr>
            <a:r>
              <a:rPr lang="tr-TR" b="1" dirty="0" smtClean="0">
                <a:solidFill>
                  <a:srgbClr val="FF0000"/>
                </a:solidFill>
              </a:rPr>
              <a:t>*/</a:t>
            </a:r>
            <a:endParaRPr lang="en-US" dirty="0" smtClean="0">
              <a:solidFill>
                <a:srgbClr val="FF0000"/>
              </a:solidFill>
            </a:endParaRPr>
          </a:p>
          <a:p>
            <a:pPr marL="0" indent="0" fontAlgn="base">
              <a:buNone/>
            </a:pPr>
            <a:r>
              <a:rPr lang="en-US" dirty="0" smtClean="0"/>
              <a:t>  </a:t>
            </a:r>
            <a:r>
              <a:rPr lang="en-US" b="1" dirty="0" smtClean="0"/>
              <a:t>return</a:t>
            </a:r>
            <a:r>
              <a:rPr lang="en-US" dirty="0" smtClean="0"/>
              <a:t> abs(@s1-@s2)</a:t>
            </a:r>
          </a:p>
          <a:p>
            <a:pPr marL="0" indent="0" fontAlgn="base">
              <a:buNone/>
            </a:pPr>
            <a:r>
              <a:rPr lang="en-US" b="1" dirty="0" smtClean="0"/>
              <a:t>End</a:t>
            </a:r>
            <a:endParaRPr lang="tr-TR" b="1" dirty="0" smtClean="0"/>
          </a:p>
          <a:p>
            <a:pPr marL="0" indent="0" fontAlgn="base">
              <a:buNone/>
            </a:pPr>
            <a:endParaRPr lang="tr-TR" b="1" dirty="0" smtClean="0"/>
          </a:p>
          <a:p>
            <a:pPr marL="0" indent="0" fontAlgn="base">
              <a:buNone/>
            </a:pPr>
            <a:r>
              <a:rPr lang="tr-TR" b="1" dirty="0" smtClean="0"/>
              <a:t>Kullanımı: </a:t>
            </a:r>
            <a:r>
              <a:rPr lang="en-US" b="1" dirty="0"/>
              <a:t>Select</a:t>
            </a:r>
            <a:r>
              <a:rPr lang="en-US" dirty="0"/>
              <a:t> </a:t>
            </a:r>
            <a:r>
              <a:rPr lang="en-US" dirty="0" err="1" smtClean="0"/>
              <a:t>dbo.fn_PozDon</a:t>
            </a:r>
            <a:r>
              <a:rPr lang="en-US" dirty="0" smtClean="0"/>
              <a:t>(15,20</a:t>
            </a:r>
            <a:r>
              <a:rPr lang="en-US" dirty="0"/>
              <a:t>)</a:t>
            </a:r>
          </a:p>
          <a:p>
            <a:endParaRPr lang="en-US" dirty="0"/>
          </a:p>
        </p:txBody>
      </p:sp>
    </p:spTree>
    <p:extLst>
      <p:ext uri="{BB962C8B-B14F-4D97-AF65-F5344CB8AC3E}">
        <p14:creationId xmlns:p14="http://schemas.microsoft.com/office/powerpoint/2010/main" val="4505992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Kullanıcı Tanımlı Fonksiyonlar</a:t>
            </a:r>
            <a:endParaRPr lang="en-US" dirty="0"/>
          </a:p>
        </p:txBody>
      </p:sp>
      <p:sp>
        <p:nvSpPr>
          <p:cNvPr id="3" name="İçerik Yer Tutucusu 2"/>
          <p:cNvSpPr>
            <a:spLocks noGrp="1"/>
          </p:cNvSpPr>
          <p:nvPr>
            <p:ph idx="1"/>
          </p:nvPr>
        </p:nvSpPr>
        <p:spPr/>
        <p:txBody>
          <a:bodyPr/>
          <a:lstStyle/>
          <a:p>
            <a:r>
              <a:rPr lang="tr-TR" dirty="0" smtClean="0"/>
              <a:t>Fonksiyonları </a:t>
            </a:r>
            <a:r>
              <a:rPr lang="tr-TR" dirty="0"/>
              <a:t>düzenlemek için </a:t>
            </a:r>
            <a:r>
              <a:rPr lang="tr-TR" dirty="0" err="1" smtClean="0"/>
              <a:t>Alter</a:t>
            </a:r>
            <a:r>
              <a:rPr lang="tr-TR" dirty="0" smtClean="0"/>
              <a:t> </a:t>
            </a:r>
            <a:r>
              <a:rPr lang="tr-TR" dirty="0" err="1" smtClean="0"/>
              <a:t>Function</a:t>
            </a:r>
            <a:r>
              <a:rPr lang="tr-TR" dirty="0" smtClean="0"/>
              <a:t> </a:t>
            </a:r>
            <a:r>
              <a:rPr lang="tr-TR" dirty="0" err="1" smtClean="0"/>
              <a:t>fonk_ismi</a:t>
            </a:r>
            <a:r>
              <a:rPr lang="tr-TR" dirty="0" smtClean="0"/>
              <a:t> </a:t>
            </a:r>
            <a:r>
              <a:rPr lang="tr-TR" dirty="0"/>
              <a:t>ve Silmek için </a:t>
            </a:r>
            <a:r>
              <a:rPr lang="tr-TR" dirty="0" err="1" smtClean="0"/>
              <a:t>Drop</a:t>
            </a:r>
            <a:r>
              <a:rPr lang="tr-TR" dirty="0" smtClean="0"/>
              <a:t> </a:t>
            </a:r>
            <a:r>
              <a:rPr lang="tr-TR" dirty="0" err="1" smtClean="0"/>
              <a:t>Function</a:t>
            </a:r>
            <a:r>
              <a:rPr lang="tr-TR" dirty="0" smtClean="0"/>
              <a:t> </a:t>
            </a:r>
            <a:r>
              <a:rPr lang="tr-TR" dirty="0" err="1" smtClean="0"/>
              <a:t>fonk_ismi</a:t>
            </a:r>
            <a:r>
              <a:rPr lang="tr-TR" dirty="0" smtClean="0"/>
              <a:t> </a:t>
            </a:r>
            <a:r>
              <a:rPr lang="tr-TR" dirty="0"/>
              <a:t>komutları kullanılır. </a:t>
            </a:r>
          </a:p>
          <a:p>
            <a:endParaRPr lang="en-US" dirty="0"/>
          </a:p>
        </p:txBody>
      </p:sp>
    </p:spTree>
    <p:extLst>
      <p:ext uri="{BB962C8B-B14F-4D97-AF65-F5344CB8AC3E}">
        <p14:creationId xmlns:p14="http://schemas.microsoft.com/office/powerpoint/2010/main" val="10916925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Karşılaştırma</a:t>
            </a:r>
            <a:endParaRPr lang="en-US" dirty="0"/>
          </a:p>
        </p:txBody>
      </p:sp>
      <p:sp>
        <p:nvSpPr>
          <p:cNvPr id="3" name="İçerik Yer Tutucusu 2"/>
          <p:cNvSpPr>
            <a:spLocks noGrp="1"/>
          </p:cNvSpPr>
          <p:nvPr>
            <p:ph idx="1"/>
          </p:nvPr>
        </p:nvSpPr>
        <p:spPr>
          <a:xfrm>
            <a:off x="680321" y="2336873"/>
            <a:ext cx="5119588" cy="3599316"/>
          </a:xfrm>
        </p:spPr>
        <p:txBody>
          <a:bodyPr>
            <a:normAutofit fontScale="92500"/>
          </a:bodyPr>
          <a:lstStyle/>
          <a:p>
            <a:pPr marL="0" indent="0">
              <a:buNone/>
            </a:pPr>
            <a:r>
              <a:rPr lang="en-US" b="1" dirty="0" err="1"/>
              <a:t>Fonksiyonlar</a:t>
            </a:r>
            <a:endParaRPr lang="en-US" dirty="0"/>
          </a:p>
          <a:p>
            <a:r>
              <a:rPr lang="en-US" dirty="0"/>
              <a:t>Her zaman </a:t>
            </a:r>
            <a:r>
              <a:rPr lang="en-US" dirty="0" err="1"/>
              <a:t>bir</a:t>
            </a:r>
            <a:r>
              <a:rPr lang="en-US" dirty="0"/>
              <a:t> </a:t>
            </a:r>
            <a:r>
              <a:rPr lang="en-US" dirty="0" err="1"/>
              <a:t>değer</a:t>
            </a:r>
            <a:r>
              <a:rPr lang="en-US" dirty="0"/>
              <a:t> </a:t>
            </a:r>
            <a:r>
              <a:rPr lang="en-US" dirty="0" err="1"/>
              <a:t>döner</a:t>
            </a:r>
            <a:r>
              <a:rPr lang="en-US" dirty="0"/>
              <a:t>.</a:t>
            </a:r>
          </a:p>
          <a:p>
            <a:r>
              <a:rPr lang="en-US" dirty="0" smtClean="0"/>
              <a:t>Stored </a:t>
            </a:r>
            <a:r>
              <a:rPr lang="en-US" dirty="0"/>
              <a:t>Procedure </a:t>
            </a:r>
            <a:r>
              <a:rPr lang="en-US" dirty="0" err="1"/>
              <a:t>içinde</a:t>
            </a:r>
            <a:r>
              <a:rPr lang="en-US" dirty="0"/>
              <a:t> </a:t>
            </a:r>
            <a:r>
              <a:rPr lang="en-US" dirty="0" err="1"/>
              <a:t>çağırılabilir</a:t>
            </a:r>
            <a:r>
              <a:rPr lang="en-US" dirty="0"/>
              <a:t>.</a:t>
            </a:r>
          </a:p>
          <a:p>
            <a:r>
              <a:rPr lang="en-US" dirty="0" err="1" smtClean="0"/>
              <a:t>Transactionları</a:t>
            </a:r>
            <a:r>
              <a:rPr lang="en-US" dirty="0" smtClean="0"/>
              <a:t> </a:t>
            </a:r>
            <a:r>
              <a:rPr lang="en-US" dirty="0" err="1"/>
              <a:t>kullanamazsınız</a:t>
            </a:r>
            <a:r>
              <a:rPr lang="en-US" dirty="0"/>
              <a:t>.</a:t>
            </a:r>
          </a:p>
          <a:p>
            <a:r>
              <a:rPr lang="en-US" dirty="0" err="1"/>
              <a:t>Hata</a:t>
            </a:r>
            <a:r>
              <a:rPr lang="en-US" dirty="0"/>
              <a:t> </a:t>
            </a:r>
            <a:r>
              <a:rPr lang="en-US" dirty="0" err="1"/>
              <a:t>yakalamak</a:t>
            </a:r>
            <a:r>
              <a:rPr lang="en-US" dirty="0"/>
              <a:t> </a:t>
            </a:r>
            <a:r>
              <a:rPr lang="en-US" dirty="0" err="1"/>
              <a:t>için</a:t>
            </a:r>
            <a:r>
              <a:rPr lang="en-US" dirty="0"/>
              <a:t> "try-catch" </a:t>
            </a:r>
            <a:r>
              <a:rPr lang="en-US" dirty="0" err="1"/>
              <a:t>bloklarını</a:t>
            </a:r>
            <a:r>
              <a:rPr lang="en-US" dirty="0"/>
              <a:t> </a:t>
            </a:r>
            <a:r>
              <a:rPr lang="en-US" dirty="0" err="1"/>
              <a:t>kullanamazsınız</a:t>
            </a:r>
            <a:r>
              <a:rPr lang="en-US" dirty="0"/>
              <a:t>.</a:t>
            </a:r>
          </a:p>
          <a:p>
            <a:r>
              <a:rPr lang="en-US" dirty="0"/>
              <a:t>SELECT </a:t>
            </a:r>
            <a:r>
              <a:rPr lang="en-US" dirty="0" err="1"/>
              <a:t>sorgusunda</a:t>
            </a:r>
            <a:r>
              <a:rPr lang="en-US" dirty="0"/>
              <a:t> </a:t>
            </a:r>
            <a:r>
              <a:rPr lang="en-US" dirty="0" err="1"/>
              <a:t>kullanabilirsiniz</a:t>
            </a:r>
            <a:r>
              <a:rPr lang="en-US" dirty="0"/>
              <a:t>.</a:t>
            </a:r>
          </a:p>
          <a:p>
            <a:r>
              <a:rPr lang="en-US" dirty="0" err="1"/>
              <a:t>Fonksiyonun</a:t>
            </a:r>
            <a:r>
              <a:rPr lang="en-US" dirty="0"/>
              <a:t> </a:t>
            </a:r>
            <a:r>
              <a:rPr lang="en-US" dirty="0" err="1"/>
              <a:t>içinde</a:t>
            </a:r>
            <a:r>
              <a:rPr lang="en-US" dirty="0"/>
              <a:t> INSERT, UPDATE, DELETE </a:t>
            </a:r>
            <a:r>
              <a:rPr lang="en-US" dirty="0" err="1"/>
              <a:t>kullanamazsınız</a:t>
            </a:r>
            <a:r>
              <a:rPr lang="en-US" dirty="0" smtClean="0"/>
              <a:t>.</a:t>
            </a:r>
            <a:endParaRPr lang="en-US" dirty="0"/>
          </a:p>
        </p:txBody>
      </p:sp>
      <p:sp>
        <p:nvSpPr>
          <p:cNvPr id="4" name="İçerik Yer Tutucusu 2"/>
          <p:cNvSpPr txBox="1">
            <a:spLocks/>
          </p:cNvSpPr>
          <p:nvPr/>
        </p:nvSpPr>
        <p:spPr>
          <a:xfrm>
            <a:off x="6088141" y="2336873"/>
            <a:ext cx="5328796" cy="35993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smtClean="0"/>
              <a:t>Stored Procedure</a:t>
            </a:r>
            <a:endParaRPr lang="en-US" sz="2000" dirty="0" smtClean="0"/>
          </a:p>
          <a:p>
            <a:r>
              <a:rPr lang="en-US" sz="2000" dirty="0" smtClean="0"/>
              <a:t>Her zaman </a:t>
            </a:r>
            <a:r>
              <a:rPr lang="en-US" sz="2000" dirty="0" err="1" smtClean="0"/>
              <a:t>bir</a:t>
            </a:r>
            <a:r>
              <a:rPr lang="en-US" sz="2000" dirty="0" smtClean="0"/>
              <a:t> </a:t>
            </a:r>
            <a:r>
              <a:rPr lang="en-US" sz="2000" dirty="0" err="1" smtClean="0"/>
              <a:t>değer</a:t>
            </a:r>
            <a:r>
              <a:rPr lang="en-US" sz="2000" dirty="0" smtClean="0"/>
              <a:t> </a:t>
            </a:r>
            <a:r>
              <a:rPr lang="en-US" sz="2000" dirty="0" err="1" smtClean="0"/>
              <a:t>döndürmek</a:t>
            </a:r>
            <a:r>
              <a:rPr lang="en-US" sz="2000" dirty="0" smtClean="0"/>
              <a:t> </a:t>
            </a:r>
            <a:r>
              <a:rPr lang="en-US" sz="2000" dirty="0" err="1" smtClean="0"/>
              <a:t>zorunda</a:t>
            </a:r>
            <a:r>
              <a:rPr lang="en-US" sz="2000" dirty="0" smtClean="0"/>
              <a:t> </a:t>
            </a:r>
            <a:r>
              <a:rPr lang="en-US" sz="2000" dirty="0" err="1" smtClean="0"/>
              <a:t>değildir</a:t>
            </a:r>
            <a:r>
              <a:rPr lang="en-US" sz="2000" dirty="0" smtClean="0"/>
              <a:t>.</a:t>
            </a:r>
          </a:p>
          <a:p>
            <a:r>
              <a:rPr lang="en-US" sz="2000" dirty="0" err="1" smtClean="0"/>
              <a:t>Fonksiyon</a:t>
            </a:r>
            <a:r>
              <a:rPr lang="en-US" sz="2000" dirty="0" smtClean="0"/>
              <a:t> </a:t>
            </a:r>
            <a:r>
              <a:rPr lang="en-US" sz="2000" dirty="0" err="1" smtClean="0"/>
              <a:t>içinde</a:t>
            </a:r>
            <a:r>
              <a:rPr lang="en-US" sz="2000" dirty="0" smtClean="0"/>
              <a:t> </a:t>
            </a:r>
            <a:r>
              <a:rPr lang="en-US" sz="2000" dirty="0" err="1" smtClean="0"/>
              <a:t>çağırılamaz</a:t>
            </a:r>
            <a:r>
              <a:rPr lang="en-US" sz="2000" dirty="0" smtClean="0"/>
              <a:t>.</a:t>
            </a:r>
          </a:p>
          <a:p>
            <a:r>
              <a:rPr lang="en-US" sz="2000" dirty="0" smtClean="0"/>
              <a:t>Transaction </a:t>
            </a:r>
            <a:r>
              <a:rPr lang="en-US" sz="2000" dirty="0" err="1" smtClean="0"/>
              <a:t>ları</a:t>
            </a:r>
            <a:r>
              <a:rPr lang="en-US" sz="2000" dirty="0" smtClean="0"/>
              <a:t> </a:t>
            </a:r>
            <a:r>
              <a:rPr lang="en-US" sz="2000" dirty="0" err="1" smtClean="0"/>
              <a:t>kullanabilirsiniz</a:t>
            </a:r>
            <a:r>
              <a:rPr lang="en-US" sz="2000" dirty="0" smtClean="0"/>
              <a:t>.</a:t>
            </a:r>
          </a:p>
          <a:p>
            <a:r>
              <a:rPr lang="en-US" sz="2000" dirty="0" err="1" smtClean="0"/>
              <a:t>Hata</a:t>
            </a:r>
            <a:r>
              <a:rPr lang="en-US" sz="2000" dirty="0" smtClean="0"/>
              <a:t> </a:t>
            </a:r>
            <a:r>
              <a:rPr lang="en-US" sz="2000" dirty="0" err="1" smtClean="0"/>
              <a:t>yakalamak</a:t>
            </a:r>
            <a:r>
              <a:rPr lang="en-US" sz="2000" dirty="0" smtClean="0"/>
              <a:t> </a:t>
            </a:r>
            <a:r>
              <a:rPr lang="en-US" sz="2000" dirty="0" err="1" smtClean="0"/>
              <a:t>için</a:t>
            </a:r>
            <a:r>
              <a:rPr lang="en-US" sz="2000" dirty="0" smtClean="0"/>
              <a:t> "try-catch" </a:t>
            </a:r>
            <a:r>
              <a:rPr lang="en-US" sz="2000" dirty="0" err="1" smtClean="0"/>
              <a:t>bloklarını</a:t>
            </a:r>
            <a:r>
              <a:rPr lang="en-US" sz="2000" dirty="0" smtClean="0"/>
              <a:t> </a:t>
            </a:r>
            <a:r>
              <a:rPr lang="en-US" sz="2000" dirty="0" err="1" smtClean="0"/>
              <a:t>kullanabilirsiniz</a:t>
            </a:r>
            <a:r>
              <a:rPr lang="en-US" sz="2000" dirty="0" smtClean="0"/>
              <a:t>.</a:t>
            </a:r>
          </a:p>
          <a:p>
            <a:r>
              <a:rPr lang="en-US" sz="2000" dirty="0" smtClean="0"/>
              <a:t>SELECT </a:t>
            </a:r>
            <a:r>
              <a:rPr lang="en-US" sz="2000" dirty="0" err="1" smtClean="0"/>
              <a:t>sorgusunda</a:t>
            </a:r>
            <a:r>
              <a:rPr lang="en-US" sz="2000" dirty="0" smtClean="0"/>
              <a:t> </a:t>
            </a:r>
            <a:r>
              <a:rPr lang="en-US" sz="2000" dirty="0" err="1" smtClean="0"/>
              <a:t>kullanamazsınız</a:t>
            </a:r>
            <a:r>
              <a:rPr lang="en-US" sz="2000" dirty="0" smtClean="0"/>
              <a:t>.</a:t>
            </a:r>
          </a:p>
          <a:p>
            <a:r>
              <a:rPr lang="en-US" sz="2000" dirty="0" smtClean="0"/>
              <a:t>Stored Procedure </a:t>
            </a:r>
            <a:r>
              <a:rPr lang="en-US" sz="2000" dirty="0" err="1" smtClean="0"/>
              <a:t>içinde</a:t>
            </a:r>
            <a:r>
              <a:rPr lang="en-US" sz="2000" dirty="0" smtClean="0"/>
              <a:t> INSERT, UPDATE, DELETE </a:t>
            </a:r>
            <a:r>
              <a:rPr lang="en-US" sz="2000" dirty="0" err="1" smtClean="0"/>
              <a:t>kullanabilirsiniz</a:t>
            </a:r>
            <a:endParaRPr lang="en-US" sz="2000" dirty="0" smtClean="0"/>
          </a:p>
          <a:p>
            <a:pPr marL="0" indent="0">
              <a:buNone/>
            </a:pPr>
            <a:r>
              <a:rPr lang="en-US" sz="2000" dirty="0" smtClean="0"/>
              <a:t/>
            </a:r>
            <a:br>
              <a:rPr lang="en-US" sz="2000" dirty="0" smtClean="0"/>
            </a:br>
            <a:endParaRPr lang="en-US" sz="2000" dirty="0"/>
          </a:p>
        </p:txBody>
      </p:sp>
    </p:spTree>
    <p:extLst>
      <p:ext uri="{BB962C8B-B14F-4D97-AF65-F5344CB8AC3E}">
        <p14:creationId xmlns:p14="http://schemas.microsoft.com/office/powerpoint/2010/main" val="3655583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	</a:t>
            </a:r>
          </a:p>
        </p:txBody>
      </p:sp>
      <p:sp>
        <p:nvSpPr>
          <p:cNvPr id="3" name="İçerik Yer Tutucusu 2"/>
          <p:cNvSpPr>
            <a:spLocks noGrp="1"/>
          </p:cNvSpPr>
          <p:nvPr>
            <p:ph idx="1"/>
          </p:nvPr>
        </p:nvSpPr>
        <p:spPr/>
        <p:txBody>
          <a:bodyPr/>
          <a:lstStyle/>
          <a:p>
            <a:r>
              <a:rPr lang="tr-TR" dirty="0" err="1"/>
              <a:t>Veritabanı</a:t>
            </a:r>
            <a:r>
              <a:rPr lang="tr-TR" dirty="0"/>
              <a:t> Yönetim </a:t>
            </a:r>
            <a:r>
              <a:rPr lang="tr-TR" dirty="0" smtClean="0"/>
              <a:t>Sistemleri 1-2 </a:t>
            </a:r>
            <a:r>
              <a:rPr lang="tr-TR" dirty="0" err="1" smtClean="0"/>
              <a:t>Turtgut</a:t>
            </a:r>
            <a:r>
              <a:rPr lang="tr-TR" dirty="0" smtClean="0"/>
              <a:t> </a:t>
            </a:r>
            <a:r>
              <a:rPr lang="tr-TR" dirty="0" err="1" smtClean="0"/>
              <a:t>Özseven</a:t>
            </a:r>
            <a:endParaRPr lang="tr-TR" dirty="0" smtClean="0"/>
          </a:p>
          <a:p>
            <a:r>
              <a:rPr lang="tr-TR" dirty="0" err="1" smtClean="0"/>
              <a:t>Veritabanı</a:t>
            </a:r>
            <a:r>
              <a:rPr lang="tr-TR" dirty="0" smtClean="0"/>
              <a:t> Yönetim Sistemleri-İbrahim </a:t>
            </a:r>
            <a:r>
              <a:rPr lang="tr-TR" dirty="0"/>
              <a:t>Çil</a:t>
            </a:r>
          </a:p>
          <a:p>
            <a:r>
              <a:rPr lang="tr-TR" dirty="0" smtClean="0"/>
              <a:t>Programlama ve </a:t>
            </a:r>
            <a:r>
              <a:rPr lang="tr-TR" dirty="0" err="1" smtClean="0"/>
              <a:t>Veritabanı</a:t>
            </a:r>
            <a:r>
              <a:rPr lang="tr-TR" dirty="0" smtClean="0"/>
              <a:t> Mantığı-Kadir Çamoğlu</a:t>
            </a:r>
          </a:p>
          <a:p>
            <a:r>
              <a:rPr lang="tr-TR" dirty="0" smtClean="0"/>
              <a:t>VTYS Ders Notları-Gökhan </a:t>
            </a:r>
            <a:r>
              <a:rPr lang="tr-TR" dirty="0" err="1" smtClean="0"/>
              <a:t>Memiş</a:t>
            </a:r>
            <a:endParaRPr lang="tr-TR" dirty="0" smtClean="0"/>
          </a:p>
          <a:p>
            <a:r>
              <a:rPr lang="tr-TR" dirty="0" smtClean="0"/>
              <a:t>VTYS </a:t>
            </a:r>
            <a:r>
              <a:rPr lang="tr-TR" dirty="0"/>
              <a:t>Ders </a:t>
            </a:r>
            <a:r>
              <a:rPr lang="tr-TR" dirty="0" smtClean="0"/>
              <a:t>Notları-Fatih Kayaalp </a:t>
            </a:r>
            <a:r>
              <a:rPr lang="tr-TR" dirty="0" err="1"/>
              <a:t>Memiş</a:t>
            </a:r>
            <a:endParaRPr lang="tr-TR" dirty="0"/>
          </a:p>
          <a:p>
            <a:r>
              <a:rPr lang="tr-TR" dirty="0" smtClean="0"/>
              <a:t>İnternet</a:t>
            </a:r>
            <a:endParaRPr lang="tr-TR" dirty="0"/>
          </a:p>
          <a:p>
            <a:endParaRPr lang="tr-TR" dirty="0"/>
          </a:p>
          <a:p>
            <a:endParaRPr lang="tr-TR" dirty="0"/>
          </a:p>
        </p:txBody>
      </p:sp>
    </p:spTree>
    <p:extLst>
      <p:ext uri="{BB962C8B-B14F-4D97-AF65-F5344CB8AC3E}">
        <p14:creationId xmlns:p14="http://schemas.microsoft.com/office/powerpoint/2010/main" val="374082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Intersect</a:t>
            </a:r>
            <a:endParaRPr lang="tr-TR" dirty="0"/>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3079316" y="2110861"/>
            <a:ext cx="3601049" cy="4584750"/>
          </a:xfrm>
          <a:prstGeom prst="rect">
            <a:avLst/>
          </a:prstGeom>
        </p:spPr>
      </p:pic>
    </p:spTree>
    <p:extLst>
      <p:ext uri="{BB962C8B-B14F-4D97-AF65-F5344CB8AC3E}">
        <p14:creationId xmlns:p14="http://schemas.microsoft.com/office/powerpoint/2010/main" val="686014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EXISTS -NOT EXISTS </a:t>
            </a:r>
          </a:p>
        </p:txBody>
      </p:sp>
      <p:sp>
        <p:nvSpPr>
          <p:cNvPr id="3" name="İçerik Yer Tutucusu 2"/>
          <p:cNvSpPr>
            <a:spLocks noGrp="1"/>
          </p:cNvSpPr>
          <p:nvPr>
            <p:ph idx="1"/>
          </p:nvPr>
        </p:nvSpPr>
        <p:spPr/>
        <p:txBody>
          <a:bodyPr/>
          <a:lstStyle/>
          <a:p>
            <a:pPr algn="just"/>
            <a:r>
              <a:rPr lang="tr-TR" dirty="0" smtClean="0"/>
              <a:t>EXISTS </a:t>
            </a:r>
            <a:r>
              <a:rPr lang="tr-TR" dirty="0"/>
              <a:t>ve NOT EXISTS </a:t>
            </a:r>
            <a:r>
              <a:rPr lang="tr-TR" dirty="0" smtClean="0"/>
              <a:t>ifadeleri de </a:t>
            </a:r>
            <a:r>
              <a:rPr lang="tr-TR" dirty="0"/>
              <a:t>alt sorgudan getirilen değerlerin içerisinde bir değerin olması veya olmaması durumunda işlem yapılmasını sağlar. EXISTS ifadesi kullanıldığında, alt sorguda istenilen şartların yerine getirildiği durumlarda üstteki sorgu değer üretir. NOT EXISTS ise </a:t>
            </a:r>
            <a:r>
              <a:rPr lang="tr-TR" dirty="0" err="1"/>
              <a:t>EXISTS’in</a:t>
            </a:r>
            <a:r>
              <a:rPr lang="tr-TR" dirty="0"/>
              <a:t> tam tersi olarak alt sorguda istenilen şartların sağlanmadığı durumlarda üstteki sorgu değer üretir.</a:t>
            </a:r>
          </a:p>
          <a:p>
            <a:pPr algn="just"/>
            <a:endParaRPr lang="tr-TR" dirty="0"/>
          </a:p>
        </p:txBody>
      </p:sp>
      <p:sp>
        <p:nvSpPr>
          <p:cNvPr id="4" name="Rectangle 1"/>
          <p:cNvSpPr>
            <a:spLocks noChangeArrowheads="1"/>
          </p:cNvSpPr>
          <p:nvPr/>
        </p:nvSpPr>
        <p:spPr bwMode="auto">
          <a:xfrm>
            <a:off x="1881051" y="5025631"/>
            <a:ext cx="7667897" cy="73866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rgbClr val="333333"/>
                </a:solidFill>
                <a:effectLst/>
                <a:latin typeface="Menlo"/>
              </a:rPr>
              <a:t>SELECT sütun(s) FROM </a:t>
            </a:r>
            <a:r>
              <a:rPr kumimoji="0" lang="tr-TR" altLang="tr-TR" sz="2000" b="0" i="0" u="none" strike="noStrike" cap="none" normalizeH="0" baseline="0" dirty="0" err="1" smtClean="0">
                <a:ln>
                  <a:noFill/>
                </a:ln>
                <a:solidFill>
                  <a:srgbClr val="333333"/>
                </a:solidFill>
                <a:effectLst/>
                <a:latin typeface="Menlo"/>
              </a:rPr>
              <a:t>tablo_adı</a:t>
            </a:r>
            <a:r>
              <a:rPr kumimoji="0" lang="tr-TR" altLang="tr-TR" sz="20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rgbClr val="333333"/>
                </a:solidFill>
                <a:effectLst/>
                <a:latin typeface="Menlo"/>
              </a:rPr>
              <a:t>WHERE EXISTS (SELECT sütun FROM </a:t>
            </a:r>
            <a:r>
              <a:rPr kumimoji="0" lang="tr-TR" altLang="tr-TR" sz="2000" b="0" i="0" u="none" strike="noStrike" cap="none" normalizeH="0" baseline="0" dirty="0" err="1" smtClean="0">
                <a:ln>
                  <a:noFill/>
                </a:ln>
                <a:solidFill>
                  <a:srgbClr val="333333"/>
                </a:solidFill>
                <a:effectLst/>
                <a:latin typeface="Menlo"/>
              </a:rPr>
              <a:t>tablo_adı</a:t>
            </a:r>
            <a:r>
              <a:rPr kumimoji="0" lang="tr-TR" altLang="tr-TR" sz="2000" b="0" i="0" u="none" strike="noStrike" cap="none" normalizeH="0" baseline="0" dirty="0" smtClean="0">
                <a:ln>
                  <a:noFill/>
                </a:ln>
                <a:solidFill>
                  <a:srgbClr val="333333"/>
                </a:solidFill>
                <a:effectLst/>
                <a:latin typeface="Menlo"/>
              </a:rPr>
              <a:t> WHERE koşul);</a:t>
            </a:r>
            <a:r>
              <a:rPr kumimoji="0" lang="tr-TR" altLang="tr-TR" sz="2800" b="0" i="0" u="none" strike="noStrike" cap="none" normalizeH="0" baseline="0" dirty="0" smtClean="0">
                <a:ln>
                  <a:noFill/>
                </a:ln>
                <a:solidFill>
                  <a:schemeClr val="tx1"/>
                </a:solidFill>
                <a:effectLst/>
              </a:rPr>
              <a:t> </a:t>
            </a:r>
            <a:endParaRPr kumimoji="0" lang="tr-TR" altLang="tr-TR"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584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5285</TotalTime>
  <Words>2471</Words>
  <Application>Microsoft Office PowerPoint</Application>
  <PresentationFormat>Widescreen</PresentationFormat>
  <Paragraphs>440</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Consolas</vt:lpstr>
      <vt:lpstr>Menlo</vt:lpstr>
      <vt:lpstr>Trebuchet MS</vt:lpstr>
      <vt:lpstr>Berlin</vt:lpstr>
      <vt:lpstr>Veritabanı Yönetim Sistemleri</vt:lpstr>
      <vt:lpstr>Cross Join</vt:lpstr>
      <vt:lpstr>Cross Join</vt:lpstr>
      <vt:lpstr>Union</vt:lpstr>
      <vt:lpstr>Union</vt:lpstr>
      <vt:lpstr>Union</vt:lpstr>
      <vt:lpstr>Intersect</vt:lpstr>
      <vt:lpstr>Intersect</vt:lpstr>
      <vt:lpstr>EXISTS -NOT EXISTS </vt:lpstr>
      <vt:lpstr>EXISTS -NOT EXISTS </vt:lpstr>
      <vt:lpstr>EXISTS -NOT EXISTS </vt:lpstr>
      <vt:lpstr>Group By</vt:lpstr>
      <vt:lpstr>Group By</vt:lpstr>
      <vt:lpstr>Group By</vt:lpstr>
      <vt:lpstr>Group By</vt:lpstr>
      <vt:lpstr>Having</vt:lpstr>
      <vt:lpstr>Having</vt:lpstr>
      <vt:lpstr>Having</vt:lpstr>
      <vt:lpstr>Görünüm (View)</vt:lpstr>
      <vt:lpstr>View</vt:lpstr>
      <vt:lpstr>View</vt:lpstr>
      <vt:lpstr>View</vt:lpstr>
      <vt:lpstr>View</vt:lpstr>
      <vt:lpstr>View</vt:lpstr>
      <vt:lpstr>View</vt:lpstr>
      <vt:lpstr>View</vt:lpstr>
      <vt:lpstr>View</vt:lpstr>
      <vt:lpstr>View</vt:lpstr>
      <vt:lpstr>View</vt:lpstr>
      <vt:lpstr>View</vt:lpstr>
      <vt:lpstr>View</vt:lpstr>
      <vt:lpstr>View</vt:lpstr>
      <vt:lpstr>View</vt:lpstr>
      <vt:lpstr>View</vt:lpstr>
      <vt:lpstr>View</vt:lpstr>
      <vt:lpstr>View</vt:lpstr>
      <vt:lpstr>View</vt:lpstr>
      <vt:lpstr>View</vt:lpstr>
      <vt:lpstr>View</vt:lpstr>
      <vt:lpstr>View</vt:lpstr>
      <vt:lpstr>Kullanıcı Oluşturma</vt:lpstr>
      <vt:lpstr>Kullanıcı Oluşturma</vt:lpstr>
      <vt:lpstr>Veri Kontrol Dili (DCL)</vt:lpstr>
      <vt:lpstr>Grant</vt:lpstr>
      <vt:lpstr>Grant</vt:lpstr>
      <vt:lpstr>Grant</vt:lpstr>
      <vt:lpstr>Grant</vt:lpstr>
      <vt:lpstr>Grant</vt:lpstr>
      <vt:lpstr>Deny</vt:lpstr>
      <vt:lpstr>Deny</vt:lpstr>
      <vt:lpstr>Revoke</vt:lpstr>
      <vt:lpstr>Revoke</vt:lpstr>
      <vt:lpstr>Değişken Tanımlama</vt:lpstr>
      <vt:lpstr>Değişken Tanımlama</vt:lpstr>
      <vt:lpstr>Değişken Tanımlama</vt:lpstr>
      <vt:lpstr>Açıklama eklemek</vt:lpstr>
      <vt:lpstr>Print </vt:lpstr>
      <vt:lpstr>Tablo Tipi Değişkenler</vt:lpstr>
      <vt:lpstr>T-SQL Akış İfadeleri</vt:lpstr>
      <vt:lpstr>Begin-End</vt:lpstr>
      <vt:lpstr>Case</vt:lpstr>
      <vt:lpstr>Case</vt:lpstr>
      <vt:lpstr>While</vt:lpstr>
      <vt:lpstr>Waitfor</vt:lpstr>
      <vt:lpstr>Saklı Yordamlar (Stored Procedure)</vt:lpstr>
      <vt:lpstr>Saklı Yordamlar (Stored Procedure)</vt:lpstr>
      <vt:lpstr>Saklı Yordamlar (Stored Procedure)</vt:lpstr>
      <vt:lpstr>Parametreli SP</vt:lpstr>
      <vt:lpstr>Kullanıcı Tanımlı Fonksiyonlar</vt:lpstr>
      <vt:lpstr>Geriye sabit değer döndüren fonksiyonlar</vt:lpstr>
      <vt:lpstr>Geriye sabit değer döndüren fonksiyonlar</vt:lpstr>
      <vt:lpstr>Örnek</vt:lpstr>
      <vt:lpstr>Kullanıcı Tanımlı Fonksiyonlar</vt:lpstr>
      <vt:lpstr>Karşılaştırma</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cp:lastModifiedBy>
  <cp:revision>144</cp:revision>
  <dcterms:created xsi:type="dcterms:W3CDTF">2020-09-30T21:00:45Z</dcterms:created>
  <dcterms:modified xsi:type="dcterms:W3CDTF">2024-12-12T06:18:07Z</dcterms:modified>
</cp:coreProperties>
</file>