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728" r:id="rId3"/>
    <p:sldId id="729" r:id="rId4"/>
    <p:sldId id="730" r:id="rId5"/>
    <p:sldId id="731" r:id="rId6"/>
    <p:sldId id="732" r:id="rId7"/>
    <p:sldId id="684" r:id="rId8"/>
    <p:sldId id="685" r:id="rId9"/>
    <p:sldId id="686" r:id="rId10"/>
    <p:sldId id="687" r:id="rId11"/>
    <p:sldId id="688" r:id="rId12"/>
    <p:sldId id="689" r:id="rId13"/>
    <p:sldId id="690" r:id="rId14"/>
    <p:sldId id="258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7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4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18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80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67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7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04912-B115-433C-8876-C7DEF4A8EAB4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7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2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0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2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3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7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4912-B115-433C-8876-C7DEF4A8EAB4}" type="datetimeFigureOut">
              <a:rPr lang="tr-TR" smtClean="0"/>
              <a:t>19.12.2024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0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368092" y="2839727"/>
            <a:ext cx="9303086" cy="1373070"/>
          </a:xfrm>
        </p:spPr>
        <p:txBody>
          <a:bodyPr/>
          <a:lstStyle/>
          <a:p>
            <a:r>
              <a:rPr lang="tr-TR" sz="4800" dirty="0" err="1" smtClean="0"/>
              <a:t>Veritabanı</a:t>
            </a:r>
            <a:r>
              <a:rPr lang="tr-TR" sz="4800" dirty="0" smtClean="0"/>
              <a:t> Yönetim Sistemleri</a:t>
            </a:r>
            <a:endParaRPr lang="tr-TR" sz="48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 </a:t>
            </a:r>
            <a:r>
              <a:rPr lang="en-US" dirty="0" smtClean="0"/>
              <a:t>1</a:t>
            </a:r>
            <a:r>
              <a:rPr lang="tr-TR" dirty="0" smtClean="0"/>
              <a:t>2.Hafta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20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Case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dirty="0" smtClean="0"/>
              <a:t>Case Yapısı: Birden fazla koşul gerektiğinde daha pratik seçim yapılmasını sağlar.</a:t>
            </a:r>
          </a:p>
          <a:p>
            <a:pPr marL="457200" lvl="1" indent="0">
              <a:buNone/>
            </a:pPr>
            <a:r>
              <a:rPr lang="tr-TR" dirty="0" smtClean="0"/>
              <a:t>Case </a:t>
            </a:r>
            <a:r>
              <a:rPr lang="tr-TR" dirty="0" err="1" smtClean="0"/>
              <a:t>kontrol_edilecek_değer</a:t>
            </a:r>
            <a:endParaRPr lang="tr-TR" dirty="0" smtClean="0"/>
          </a:p>
          <a:p>
            <a:pPr marL="457200" lvl="1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When</a:t>
            </a:r>
            <a:r>
              <a:rPr lang="tr-TR" dirty="0" smtClean="0"/>
              <a:t> aldığı_değer1 </a:t>
            </a:r>
            <a:r>
              <a:rPr lang="tr-TR" dirty="0" err="1" smtClean="0"/>
              <a:t>then</a:t>
            </a:r>
            <a:r>
              <a:rPr lang="tr-TR" dirty="0" smtClean="0"/>
              <a:t> değer 1</a:t>
            </a:r>
          </a:p>
          <a:p>
            <a:pPr marL="457200" lvl="1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When</a:t>
            </a:r>
            <a:r>
              <a:rPr lang="tr-TR" dirty="0" smtClean="0"/>
              <a:t> aldığı_değer2 </a:t>
            </a:r>
            <a:r>
              <a:rPr lang="tr-TR" dirty="0" err="1"/>
              <a:t>then</a:t>
            </a:r>
            <a:r>
              <a:rPr lang="tr-TR" dirty="0"/>
              <a:t> değer </a:t>
            </a:r>
            <a:r>
              <a:rPr lang="tr-TR" dirty="0" smtClean="0"/>
              <a:t>2</a:t>
            </a:r>
          </a:p>
          <a:p>
            <a:pPr marL="457200" lvl="1" indent="0">
              <a:buNone/>
            </a:pPr>
            <a:r>
              <a:rPr lang="tr-TR" dirty="0" smtClean="0"/>
              <a:t>	Else değer n</a:t>
            </a:r>
          </a:p>
          <a:p>
            <a:pPr marL="457200" lvl="1" indent="0">
              <a:buNone/>
            </a:pPr>
            <a:r>
              <a:rPr lang="tr-TR" dirty="0" err="1" smtClean="0"/>
              <a:t>End</a:t>
            </a:r>
            <a:endParaRPr lang="tr-TR" dirty="0"/>
          </a:p>
          <a:p>
            <a:pPr marL="457200" lvl="1" indent="0">
              <a:buNone/>
            </a:pPr>
            <a:r>
              <a:rPr lang="tr-TR" dirty="0" smtClean="0"/>
              <a:t>Ya da</a:t>
            </a:r>
          </a:p>
          <a:p>
            <a:pPr marL="457200" lvl="1" indent="0">
              <a:buNone/>
            </a:pPr>
            <a:r>
              <a:rPr lang="tr-TR" dirty="0" smtClean="0"/>
              <a:t>Case </a:t>
            </a:r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smtClean="0"/>
              <a:t>karşılaştırma1 </a:t>
            </a:r>
            <a:r>
              <a:rPr lang="tr-TR" dirty="0" err="1"/>
              <a:t>then</a:t>
            </a:r>
            <a:r>
              <a:rPr lang="tr-TR" dirty="0"/>
              <a:t> değer 1</a:t>
            </a:r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smtClean="0"/>
              <a:t>karşılaştırma2 </a:t>
            </a:r>
            <a:r>
              <a:rPr lang="tr-TR" dirty="0" err="1"/>
              <a:t>then</a:t>
            </a:r>
            <a:r>
              <a:rPr lang="tr-TR" dirty="0"/>
              <a:t> değer 2</a:t>
            </a:r>
          </a:p>
          <a:p>
            <a:pPr marL="457200" lvl="1" indent="0">
              <a:buNone/>
            </a:pPr>
            <a:r>
              <a:rPr lang="tr-TR" dirty="0"/>
              <a:t>	Else değer n</a:t>
            </a:r>
          </a:p>
          <a:p>
            <a:pPr marL="457200" lvl="1" indent="0">
              <a:buNone/>
            </a:pPr>
            <a:r>
              <a:rPr lang="tr-TR" dirty="0" err="1"/>
              <a:t>End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526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Case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Cinsiyet 1 ve 0 ile ifade edilmiş bir tablo için;</a:t>
            </a:r>
          </a:p>
          <a:p>
            <a:pPr marL="457200" lvl="1" indent="0">
              <a:buNone/>
            </a:pPr>
            <a:r>
              <a:rPr lang="tr-TR" dirty="0" smtClean="0"/>
              <a:t>Select </a:t>
            </a:r>
            <a:r>
              <a:rPr lang="tr-TR" dirty="0" err="1" smtClean="0"/>
              <a:t>ad,soyad,cinsiyet</a:t>
            </a:r>
            <a:r>
              <a:rPr lang="tr-TR" dirty="0" smtClean="0"/>
              <a:t>=</a:t>
            </a:r>
            <a:r>
              <a:rPr lang="tr-TR" dirty="0" err="1" smtClean="0"/>
              <a:t>case</a:t>
            </a:r>
            <a:r>
              <a:rPr lang="tr-TR" dirty="0" smtClean="0"/>
              <a:t> cinsiyet </a:t>
            </a:r>
          </a:p>
          <a:p>
            <a:pPr marL="457200" lvl="1" indent="0">
              <a:buNone/>
            </a:pPr>
            <a:r>
              <a:rPr lang="tr-TR" dirty="0" smtClean="0"/>
              <a:t>				</a:t>
            </a:r>
            <a:r>
              <a:rPr lang="tr-TR" dirty="0" err="1" smtClean="0"/>
              <a:t>When</a:t>
            </a:r>
            <a:r>
              <a:rPr lang="tr-TR" dirty="0" smtClean="0"/>
              <a:t> ‘1’ </a:t>
            </a:r>
            <a:r>
              <a:rPr lang="tr-TR" dirty="0" err="1" smtClean="0"/>
              <a:t>then</a:t>
            </a:r>
            <a:r>
              <a:rPr lang="tr-TR" dirty="0" smtClean="0"/>
              <a:t> ‘Erkek’</a:t>
            </a:r>
          </a:p>
          <a:p>
            <a:pPr marL="457200" lvl="1" indent="0">
              <a:buNone/>
            </a:pPr>
            <a:r>
              <a:rPr lang="tr-TR" dirty="0" smtClean="0"/>
              <a:t>				</a:t>
            </a:r>
            <a:r>
              <a:rPr lang="tr-TR" dirty="0" err="1" smtClean="0"/>
              <a:t>When</a:t>
            </a:r>
            <a:r>
              <a:rPr lang="tr-TR" dirty="0" smtClean="0"/>
              <a:t> ‘0’ </a:t>
            </a:r>
            <a:r>
              <a:rPr lang="tr-TR" dirty="0" err="1" smtClean="0"/>
              <a:t>then</a:t>
            </a:r>
            <a:r>
              <a:rPr lang="tr-TR" dirty="0" smtClean="0"/>
              <a:t> ‘Kadın’</a:t>
            </a:r>
          </a:p>
          <a:p>
            <a:pPr marL="457200" lvl="1" indent="0">
              <a:buNone/>
            </a:pPr>
            <a:r>
              <a:rPr lang="tr-TR" dirty="0" smtClean="0"/>
              <a:t>				</a:t>
            </a:r>
            <a:r>
              <a:rPr lang="tr-TR" dirty="0" err="1" smtClean="0"/>
              <a:t>End</a:t>
            </a:r>
            <a:endParaRPr lang="tr-TR" dirty="0" smtClean="0"/>
          </a:p>
          <a:p>
            <a:pPr marL="457200" lvl="1" indent="0">
              <a:buNone/>
            </a:pPr>
            <a:r>
              <a:rPr lang="tr-TR" dirty="0" err="1" smtClean="0"/>
              <a:t>From</a:t>
            </a:r>
            <a:r>
              <a:rPr lang="tr-TR" dirty="0" smtClean="0"/>
              <a:t> personel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976" y="4391020"/>
            <a:ext cx="6923042" cy="22002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3421"/>
            <a:ext cx="51339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2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While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While</a:t>
            </a:r>
            <a:r>
              <a:rPr lang="tr-TR" dirty="0" smtClean="0"/>
              <a:t> Döngüsü</a:t>
            </a:r>
          </a:p>
          <a:p>
            <a:pPr marL="457200" lvl="1" indent="0">
              <a:buNone/>
            </a:pPr>
            <a:r>
              <a:rPr lang="tr-TR" dirty="0" err="1" smtClean="0"/>
              <a:t>While</a:t>
            </a:r>
            <a:r>
              <a:rPr lang="tr-TR" dirty="0" smtClean="0"/>
              <a:t> </a:t>
            </a:r>
            <a:r>
              <a:rPr lang="tr-TR" dirty="0" err="1" smtClean="0"/>
              <a:t>koşul_ifadesi</a:t>
            </a:r>
            <a:endParaRPr lang="tr-TR" dirty="0" smtClean="0"/>
          </a:p>
          <a:p>
            <a:pPr marL="457200" lvl="1" indent="0">
              <a:buNone/>
            </a:pPr>
            <a:r>
              <a:rPr lang="tr-TR" dirty="0" err="1" smtClean="0"/>
              <a:t>Begin</a:t>
            </a:r>
            <a:endParaRPr lang="tr-TR" dirty="0" smtClean="0"/>
          </a:p>
          <a:p>
            <a:pPr marL="457200" lvl="1" indent="0">
              <a:buNone/>
            </a:pPr>
            <a:r>
              <a:rPr lang="tr-TR" dirty="0" smtClean="0"/>
              <a:t>Tekrarlanması istenen işlemler</a:t>
            </a:r>
          </a:p>
          <a:p>
            <a:pPr marL="457200" lvl="1" indent="0">
              <a:buNone/>
            </a:pPr>
            <a:r>
              <a:rPr lang="tr-TR" dirty="0" err="1" smtClean="0"/>
              <a:t>End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374" y="4136531"/>
            <a:ext cx="4400550" cy="19716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401" y="3936815"/>
            <a:ext cx="3843746" cy="263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60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Waitfor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Waitfor</a:t>
            </a:r>
            <a:r>
              <a:rPr lang="tr-TR" dirty="0" smtClean="0"/>
              <a:t> </a:t>
            </a:r>
            <a:r>
              <a:rPr lang="tr-TR" dirty="0" err="1" smtClean="0"/>
              <a:t>delay</a:t>
            </a:r>
            <a:r>
              <a:rPr lang="tr-TR" dirty="0" smtClean="0"/>
              <a:t>/time</a:t>
            </a:r>
          </a:p>
          <a:p>
            <a:r>
              <a:rPr lang="tr-TR" dirty="0" err="1" smtClean="0"/>
              <a:t>Waitfor</a:t>
            </a:r>
            <a:r>
              <a:rPr lang="tr-TR" dirty="0" smtClean="0"/>
              <a:t> ‘</a:t>
            </a:r>
            <a:r>
              <a:rPr lang="tr-TR" dirty="0" err="1" smtClean="0"/>
              <a:t>saat:dakika:saniye</a:t>
            </a:r>
            <a:r>
              <a:rPr lang="tr-TR" dirty="0" smtClean="0"/>
              <a:t>’</a:t>
            </a:r>
          </a:p>
          <a:p>
            <a:r>
              <a:rPr lang="tr-TR" dirty="0" err="1" smtClean="0"/>
              <a:t>Waitfor</a:t>
            </a:r>
            <a:r>
              <a:rPr lang="tr-TR" dirty="0" smtClean="0"/>
              <a:t> time ’10:10:00’   kodlar 10:10’da çalışır.</a:t>
            </a:r>
          </a:p>
          <a:p>
            <a:r>
              <a:rPr lang="tr-TR" dirty="0" err="1"/>
              <a:t>Waitfor</a:t>
            </a:r>
            <a:r>
              <a:rPr lang="tr-TR" dirty="0"/>
              <a:t> </a:t>
            </a:r>
            <a:r>
              <a:rPr lang="tr-TR" dirty="0" err="1" smtClean="0"/>
              <a:t>delay</a:t>
            </a:r>
            <a:r>
              <a:rPr lang="tr-TR" dirty="0" smtClean="0"/>
              <a:t> ’00:00:05’   </a:t>
            </a:r>
            <a:r>
              <a:rPr lang="tr-TR" dirty="0"/>
              <a:t>kodlar </a:t>
            </a:r>
            <a:r>
              <a:rPr lang="tr-TR" dirty="0" smtClean="0"/>
              <a:t>5 saniye gecikmeli </a:t>
            </a:r>
            <a:r>
              <a:rPr lang="tr-TR" dirty="0"/>
              <a:t>çalışır.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0404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Veritabanı</a:t>
            </a:r>
            <a:r>
              <a:rPr lang="tr-TR" dirty="0"/>
              <a:t> Yönetim </a:t>
            </a:r>
            <a:r>
              <a:rPr lang="tr-TR" dirty="0" smtClean="0"/>
              <a:t>Sistemleri 1-2 </a:t>
            </a:r>
            <a:r>
              <a:rPr lang="tr-TR" dirty="0" err="1" smtClean="0"/>
              <a:t>Turtgut</a:t>
            </a:r>
            <a:r>
              <a:rPr lang="tr-TR" dirty="0" smtClean="0"/>
              <a:t> </a:t>
            </a:r>
            <a:r>
              <a:rPr lang="tr-TR" dirty="0" err="1" smtClean="0"/>
              <a:t>Özseven</a:t>
            </a:r>
            <a:endParaRPr lang="tr-TR" dirty="0" smtClean="0"/>
          </a:p>
          <a:p>
            <a:r>
              <a:rPr lang="tr-TR" dirty="0" err="1" smtClean="0"/>
              <a:t>Veritabanı</a:t>
            </a:r>
            <a:r>
              <a:rPr lang="tr-TR" dirty="0" smtClean="0"/>
              <a:t> Yönetim Sistemleri-İbrahim </a:t>
            </a:r>
            <a:r>
              <a:rPr lang="tr-TR" dirty="0"/>
              <a:t>Çil</a:t>
            </a:r>
          </a:p>
          <a:p>
            <a:r>
              <a:rPr lang="tr-TR" dirty="0" smtClean="0"/>
              <a:t>Programlama ve </a:t>
            </a:r>
            <a:r>
              <a:rPr lang="tr-TR" dirty="0" err="1" smtClean="0"/>
              <a:t>Veritabanı</a:t>
            </a:r>
            <a:r>
              <a:rPr lang="tr-TR" dirty="0" smtClean="0"/>
              <a:t> Mantığı-Kadir Çamoğlu</a:t>
            </a:r>
          </a:p>
          <a:p>
            <a:r>
              <a:rPr lang="tr-TR" dirty="0" smtClean="0"/>
              <a:t>VTYS Ders Notları-Gökhan </a:t>
            </a:r>
            <a:r>
              <a:rPr lang="tr-TR" dirty="0" err="1" smtClean="0"/>
              <a:t>Memiş</a:t>
            </a:r>
            <a:endParaRPr lang="tr-TR" dirty="0" smtClean="0"/>
          </a:p>
          <a:p>
            <a:r>
              <a:rPr lang="tr-TR" dirty="0" smtClean="0"/>
              <a:t>VTYS </a:t>
            </a:r>
            <a:r>
              <a:rPr lang="tr-TR" dirty="0"/>
              <a:t>Ders </a:t>
            </a:r>
            <a:r>
              <a:rPr lang="tr-TR" dirty="0" smtClean="0"/>
              <a:t>Notları-Fatih Kayaalp </a:t>
            </a:r>
            <a:r>
              <a:rPr lang="tr-TR" dirty="0" err="1"/>
              <a:t>Memiş</a:t>
            </a:r>
            <a:endParaRPr lang="tr-TR" dirty="0"/>
          </a:p>
          <a:p>
            <a:r>
              <a:rPr lang="tr-TR" dirty="0" smtClean="0"/>
              <a:t>İnternet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082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Değişken Tanımlama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Değişken isimleri harf, rakam ve _ içerebilir. Ama ilk karakteri harf olmalıdır.</a:t>
            </a:r>
          </a:p>
          <a:p>
            <a:pPr algn="just"/>
            <a:r>
              <a:rPr lang="tr-TR" dirty="0" smtClean="0"/>
              <a:t>Değişken isimleri Türkçe karakterleri içeremez.</a:t>
            </a:r>
          </a:p>
          <a:p>
            <a:pPr algn="just"/>
            <a:r>
              <a:rPr lang="tr-TR" dirty="0" err="1" smtClean="0"/>
              <a:t>Sql</a:t>
            </a:r>
            <a:r>
              <a:rPr lang="tr-TR" dirty="0" smtClean="0"/>
              <a:t> ifadeleri değişken ismi olamaz. </a:t>
            </a:r>
          </a:p>
          <a:p>
            <a:pPr algn="just"/>
            <a:r>
              <a:rPr lang="tr-TR" dirty="0" smtClean="0"/>
              <a:t>Değişken isimlerinde küçük, büyük harf ayrımı yoktur.</a:t>
            </a:r>
          </a:p>
          <a:p>
            <a:pPr algn="just"/>
            <a:r>
              <a:rPr lang="tr-TR" dirty="0" smtClean="0"/>
              <a:t>Değişken isimlerinde boşluk bulunmaz.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82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 Tanımlama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Declare</a:t>
            </a:r>
            <a:r>
              <a:rPr lang="tr-TR" dirty="0" smtClean="0"/>
              <a:t> @</a:t>
            </a:r>
            <a:r>
              <a:rPr lang="tr-TR" dirty="0" err="1" smtClean="0"/>
              <a:t>değişken_adi</a:t>
            </a:r>
            <a:r>
              <a:rPr lang="tr-TR" dirty="0" smtClean="0"/>
              <a:t> </a:t>
            </a:r>
            <a:r>
              <a:rPr lang="tr-TR" dirty="0" err="1" smtClean="0"/>
              <a:t>veri_tipi</a:t>
            </a:r>
            <a:r>
              <a:rPr lang="tr-TR" dirty="0" smtClean="0"/>
              <a:t>[(boyut)]</a:t>
            </a:r>
          </a:p>
          <a:p>
            <a:r>
              <a:rPr lang="tr-TR" dirty="0" err="1" smtClean="0"/>
              <a:t>Declare</a:t>
            </a:r>
            <a:r>
              <a:rPr lang="tr-TR" dirty="0" smtClean="0"/>
              <a:t> @karakter </a:t>
            </a:r>
            <a:r>
              <a:rPr lang="tr-TR" dirty="0" err="1" smtClean="0"/>
              <a:t>varchar</a:t>
            </a:r>
            <a:r>
              <a:rPr lang="tr-TR" dirty="0" smtClean="0"/>
              <a:t>(20)</a:t>
            </a:r>
          </a:p>
          <a:p>
            <a:r>
              <a:rPr lang="tr-TR" dirty="0" smtClean="0"/>
              <a:t>Değişkene değer atama;</a:t>
            </a:r>
          </a:p>
          <a:p>
            <a:r>
              <a:rPr lang="tr-TR" dirty="0" smtClean="0"/>
              <a:t>Set @</a:t>
            </a:r>
            <a:r>
              <a:rPr lang="tr-TR" dirty="0" err="1" smtClean="0"/>
              <a:t>değişken_adi</a:t>
            </a:r>
            <a:r>
              <a:rPr lang="tr-TR" dirty="0" smtClean="0"/>
              <a:t>=</a:t>
            </a:r>
            <a:r>
              <a:rPr lang="tr-TR" dirty="0" err="1" smtClean="0"/>
              <a:t>atanacak_değer</a:t>
            </a:r>
            <a:endParaRPr lang="tr-TR" dirty="0" smtClean="0"/>
          </a:p>
          <a:p>
            <a:pPr marL="457200" lvl="1" indent="0">
              <a:buNone/>
            </a:pPr>
            <a:r>
              <a:rPr lang="tr-TR" dirty="0" err="1" smtClean="0"/>
              <a:t>Declare</a:t>
            </a:r>
            <a:r>
              <a:rPr lang="tr-TR" dirty="0" smtClean="0"/>
              <a:t> @sayi1 int,@sayi2 </a:t>
            </a:r>
            <a:r>
              <a:rPr lang="tr-TR" dirty="0" err="1" smtClean="0"/>
              <a:t>int</a:t>
            </a:r>
            <a:r>
              <a:rPr lang="tr-TR" dirty="0" smtClean="0"/>
              <a:t>, @topla </a:t>
            </a:r>
            <a:r>
              <a:rPr lang="tr-TR" dirty="0" err="1" smtClean="0"/>
              <a:t>int</a:t>
            </a:r>
            <a:endParaRPr lang="tr-TR" dirty="0" smtClean="0"/>
          </a:p>
          <a:p>
            <a:pPr marL="457200" lvl="1" indent="0">
              <a:buNone/>
            </a:pPr>
            <a:r>
              <a:rPr lang="tr-TR" dirty="0" smtClean="0"/>
              <a:t>Set @sayi1=10</a:t>
            </a:r>
          </a:p>
          <a:p>
            <a:pPr marL="457200" lvl="1" indent="0">
              <a:buNone/>
            </a:pPr>
            <a:r>
              <a:rPr lang="tr-TR" dirty="0" smtClean="0"/>
              <a:t>Set @sayi2=25</a:t>
            </a:r>
          </a:p>
          <a:p>
            <a:pPr marL="457200" lvl="1" indent="0">
              <a:buNone/>
            </a:pPr>
            <a:r>
              <a:rPr lang="tr-TR" dirty="0" smtClean="0"/>
              <a:t>Set @topla=@sayi1+@sayi2</a:t>
            </a:r>
          </a:p>
          <a:p>
            <a:pPr marL="457200" lvl="1" indent="0">
              <a:buNone/>
            </a:pPr>
            <a:endParaRPr lang="tr-TR" dirty="0"/>
          </a:p>
          <a:p>
            <a:pPr marL="457200" lvl="1" indent="0">
              <a:buNone/>
            </a:pPr>
            <a:r>
              <a:rPr lang="tr-TR" dirty="0" err="1" smtClean="0"/>
              <a:t>Declare</a:t>
            </a:r>
            <a:r>
              <a:rPr lang="tr-TR" dirty="0" smtClean="0"/>
              <a:t> @</a:t>
            </a:r>
            <a:r>
              <a:rPr lang="tr-TR" dirty="0" err="1" smtClean="0"/>
              <a:t>degisken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=0 //atama yapılabilir.</a:t>
            </a:r>
          </a:p>
        </p:txBody>
      </p:sp>
    </p:spTree>
    <p:extLst>
      <p:ext uri="{BB962C8B-B14F-4D97-AF65-F5344CB8AC3E}">
        <p14:creationId xmlns:p14="http://schemas.microsoft.com/office/powerpoint/2010/main" val="183982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Değişken Tanımlama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Declare</a:t>
            </a:r>
            <a:r>
              <a:rPr lang="tr-TR" dirty="0" smtClean="0"/>
              <a:t> @</a:t>
            </a:r>
            <a:r>
              <a:rPr lang="tr-TR" dirty="0" err="1" smtClean="0"/>
              <a:t>enyuksek</a:t>
            </a:r>
            <a:r>
              <a:rPr lang="tr-TR" dirty="0" smtClean="0"/>
              <a:t> Money</a:t>
            </a:r>
          </a:p>
          <a:p>
            <a:pPr marL="0" indent="0">
              <a:buNone/>
            </a:pPr>
            <a:r>
              <a:rPr lang="tr-TR" dirty="0" smtClean="0"/>
              <a:t>	Select @</a:t>
            </a:r>
            <a:r>
              <a:rPr lang="tr-TR" dirty="0" err="1" smtClean="0"/>
              <a:t>enyuksek</a:t>
            </a:r>
            <a:r>
              <a:rPr lang="tr-TR" dirty="0" smtClean="0"/>
              <a:t>=</a:t>
            </a:r>
            <a:r>
              <a:rPr lang="tr-TR" dirty="0" err="1" smtClean="0"/>
              <a:t>max</a:t>
            </a:r>
            <a:r>
              <a:rPr lang="tr-TR" dirty="0" smtClean="0"/>
              <a:t>(</a:t>
            </a:r>
            <a:r>
              <a:rPr lang="tr-TR" dirty="0" err="1" smtClean="0"/>
              <a:t>maas</a:t>
            </a:r>
            <a:r>
              <a:rPr lang="tr-TR" dirty="0" smtClean="0"/>
              <a:t>) </a:t>
            </a:r>
            <a:r>
              <a:rPr lang="tr-TR" dirty="0" err="1" smtClean="0"/>
              <a:t>from</a:t>
            </a:r>
            <a:r>
              <a:rPr lang="tr-TR" dirty="0" smtClean="0"/>
              <a:t> tablo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831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Açıklama eklemek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--   -&gt; tek satır açıklama</a:t>
            </a:r>
          </a:p>
          <a:p>
            <a:pPr marL="0" indent="0">
              <a:buNone/>
            </a:pPr>
            <a:r>
              <a:rPr lang="tr-TR" dirty="0" smtClean="0"/>
              <a:t>/* */  -&gt; bir veya daha fazla satır açıklama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791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Print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Değişken değerlerini, istenen bilgiyi vb.</a:t>
            </a:r>
            <a:r>
              <a:rPr lang="en-US" smtClean="0"/>
              <a:t> </a:t>
            </a:r>
            <a:r>
              <a:rPr lang="tr-TR" smtClean="0"/>
              <a:t>ekrana </a:t>
            </a:r>
            <a:r>
              <a:rPr lang="tr-TR" dirty="0" smtClean="0"/>
              <a:t>yazmak için kullanılır.</a:t>
            </a:r>
          </a:p>
          <a:p>
            <a:r>
              <a:rPr lang="tr-TR" dirty="0" err="1" smtClean="0"/>
              <a:t>Print</a:t>
            </a:r>
            <a:r>
              <a:rPr lang="tr-TR" dirty="0" smtClean="0"/>
              <a:t> @</a:t>
            </a:r>
            <a:r>
              <a:rPr lang="tr-TR" dirty="0" err="1" smtClean="0"/>
              <a:t>değişken_adi</a:t>
            </a:r>
            <a:endParaRPr lang="tr-TR" dirty="0" smtClean="0"/>
          </a:p>
          <a:p>
            <a:r>
              <a:rPr lang="tr-TR" dirty="0" err="1" smtClean="0"/>
              <a:t>Print</a:t>
            </a:r>
            <a:r>
              <a:rPr lang="tr-TR" dirty="0" smtClean="0"/>
              <a:t> ‘Merhaba Dünya’</a:t>
            </a:r>
          </a:p>
          <a:p>
            <a:r>
              <a:rPr lang="tr-TR" dirty="0" err="1" smtClean="0"/>
              <a:t>Declare</a:t>
            </a:r>
            <a:r>
              <a:rPr lang="tr-TR" dirty="0" smtClean="0"/>
              <a:t> @sayi1 </a:t>
            </a:r>
            <a:r>
              <a:rPr lang="tr-TR" dirty="0" err="1" smtClean="0"/>
              <a:t>int</a:t>
            </a:r>
            <a:endParaRPr lang="tr-TR" dirty="0" smtClean="0"/>
          </a:p>
          <a:p>
            <a:r>
              <a:rPr lang="tr-TR" dirty="0" smtClean="0"/>
              <a:t>Set @sayi1=16</a:t>
            </a:r>
          </a:p>
          <a:p>
            <a:r>
              <a:rPr lang="tr-TR" dirty="0" err="1" smtClean="0"/>
              <a:t>Print</a:t>
            </a:r>
            <a:r>
              <a:rPr lang="tr-TR" dirty="0" smtClean="0"/>
              <a:t> ‘---------------’</a:t>
            </a:r>
          </a:p>
          <a:p>
            <a:r>
              <a:rPr lang="tr-TR" dirty="0" err="1" smtClean="0"/>
              <a:t>Print</a:t>
            </a:r>
            <a:r>
              <a:rPr lang="tr-TR" dirty="0" smtClean="0"/>
              <a:t> @sayi1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213" y="3360195"/>
            <a:ext cx="320040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8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Tablo Tipi Değişkenler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0321" y="2336873"/>
            <a:ext cx="10671302" cy="3599316"/>
          </a:xfrm>
        </p:spPr>
        <p:txBody>
          <a:bodyPr/>
          <a:lstStyle/>
          <a:p>
            <a:r>
              <a:rPr lang="tr-TR" dirty="0" smtClean="0"/>
              <a:t>Aynı değişkende birden fazla değer tutulabilir. Dizilere benzerler. </a:t>
            </a:r>
          </a:p>
          <a:p>
            <a:r>
              <a:rPr lang="tr-TR" dirty="0" err="1" smtClean="0"/>
              <a:t>Declare</a:t>
            </a:r>
            <a:r>
              <a:rPr lang="tr-TR" dirty="0" smtClean="0"/>
              <a:t> @</a:t>
            </a:r>
            <a:r>
              <a:rPr lang="tr-TR" dirty="0" err="1" smtClean="0"/>
              <a:t>degisken_adi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r>
              <a:rPr lang="tr-TR" dirty="0" smtClean="0"/>
              <a:t> (degisken1 </a:t>
            </a:r>
            <a:r>
              <a:rPr lang="tr-TR" dirty="0" err="1" smtClean="0"/>
              <a:t>veri_tipi</a:t>
            </a:r>
            <a:r>
              <a:rPr lang="tr-TR" dirty="0" smtClean="0"/>
              <a:t>, degisken2 </a:t>
            </a:r>
            <a:r>
              <a:rPr lang="tr-TR" dirty="0" err="1"/>
              <a:t>veri_tipi</a:t>
            </a:r>
            <a:r>
              <a:rPr lang="tr-TR" dirty="0" smtClean="0"/>
              <a:t>,... )</a:t>
            </a:r>
          </a:p>
          <a:p>
            <a:pPr marL="0" indent="0">
              <a:buNone/>
            </a:pPr>
            <a:r>
              <a:rPr lang="tr-TR" dirty="0" smtClean="0"/>
              <a:t>*Kısıtlamalar kullanılabilir. (otomatik artırma, </a:t>
            </a:r>
            <a:r>
              <a:rPr lang="tr-TR" dirty="0" err="1" smtClean="0"/>
              <a:t>null</a:t>
            </a:r>
            <a:r>
              <a:rPr lang="tr-TR" dirty="0" smtClean="0"/>
              <a:t> vb.)</a:t>
            </a:r>
          </a:p>
          <a:p>
            <a:pPr marL="0" indent="0">
              <a:buNone/>
            </a:pPr>
            <a:r>
              <a:rPr lang="tr-TR" dirty="0" err="1" smtClean="0"/>
              <a:t>Declare</a:t>
            </a:r>
            <a:r>
              <a:rPr lang="tr-TR" dirty="0" smtClean="0"/>
              <a:t> @personel </a:t>
            </a:r>
            <a:r>
              <a:rPr lang="tr-TR" dirty="0" err="1" smtClean="0"/>
              <a:t>Table</a:t>
            </a:r>
            <a:r>
              <a:rPr lang="tr-TR" dirty="0" smtClean="0"/>
              <a:t> (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identity</a:t>
            </a:r>
            <a:r>
              <a:rPr lang="tr-TR" dirty="0" smtClean="0"/>
              <a:t>(1,2), </a:t>
            </a:r>
            <a:r>
              <a:rPr lang="tr-TR" dirty="0" err="1" smtClean="0"/>
              <a:t>adsoyad</a:t>
            </a:r>
            <a:r>
              <a:rPr lang="tr-TR" dirty="0" smtClean="0"/>
              <a:t> </a:t>
            </a:r>
            <a:r>
              <a:rPr lang="tr-TR" dirty="0" err="1" smtClean="0"/>
              <a:t>varchar</a:t>
            </a:r>
            <a:r>
              <a:rPr lang="tr-TR" dirty="0" smtClean="0"/>
              <a:t>(20) not </a:t>
            </a:r>
            <a:r>
              <a:rPr lang="tr-TR" dirty="0" err="1" smtClean="0"/>
              <a:t>null</a:t>
            </a:r>
            <a:r>
              <a:rPr lang="tr-TR" dirty="0" smtClean="0"/>
              <a:t>)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59" y="4638671"/>
            <a:ext cx="98202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6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T-SQL Akış İfadeleri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smtClean="0"/>
              <a:t>IF .. Else İfadesi </a:t>
            </a:r>
          </a:p>
          <a:p>
            <a:pPr marL="457200" lvl="1" indent="0">
              <a:buNone/>
            </a:pP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koşul_ifadesi</a:t>
            </a:r>
            <a:endParaRPr lang="tr-TR" dirty="0"/>
          </a:p>
          <a:p>
            <a:pPr marL="457200" lvl="1" indent="0">
              <a:buNone/>
            </a:pPr>
            <a:r>
              <a:rPr lang="tr-TR" dirty="0" smtClean="0"/>
              <a:t>	Kod Bloğu</a:t>
            </a:r>
          </a:p>
          <a:p>
            <a:pPr marL="457200" lvl="1" indent="0">
              <a:buNone/>
            </a:pPr>
            <a:r>
              <a:rPr lang="tr-TR" dirty="0" smtClean="0"/>
              <a:t>Else 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koşul_ifadesi</a:t>
            </a:r>
            <a:endParaRPr lang="tr-TR" dirty="0"/>
          </a:p>
          <a:p>
            <a:pPr marL="457200" lvl="1" indent="0">
              <a:buNone/>
            </a:pPr>
            <a:r>
              <a:rPr lang="tr-TR" dirty="0" smtClean="0"/>
              <a:t>	Kod Bloğu</a:t>
            </a:r>
          </a:p>
          <a:p>
            <a:pPr marL="457200" lvl="1" indent="0">
              <a:buNone/>
            </a:pPr>
            <a:r>
              <a:rPr lang="tr-TR" dirty="0" smtClean="0"/>
              <a:t>Else</a:t>
            </a:r>
            <a:endParaRPr lang="tr-TR" dirty="0"/>
          </a:p>
          <a:p>
            <a:pPr marL="457200" lvl="1" indent="0">
              <a:buNone/>
            </a:pPr>
            <a:r>
              <a:rPr lang="tr-TR" dirty="0" smtClean="0"/>
              <a:t>	Kod Bloğu</a:t>
            </a:r>
            <a:endParaRPr lang="tr-TR" dirty="0"/>
          </a:p>
          <a:p>
            <a:pPr marL="457200" lvl="1" indent="0">
              <a:buNone/>
            </a:pPr>
            <a:endParaRPr lang="tr-TR" dirty="0" smtClean="0"/>
          </a:p>
          <a:p>
            <a:pPr marL="457200" lvl="1" indent="0">
              <a:buNone/>
            </a:pPr>
            <a:r>
              <a:rPr lang="tr-TR" dirty="0" smtClean="0"/>
              <a:t>IF </a:t>
            </a:r>
            <a:r>
              <a:rPr lang="tr-TR" dirty="0" err="1" smtClean="0"/>
              <a:t>Exists</a:t>
            </a:r>
            <a:r>
              <a:rPr lang="tr-TR" dirty="0" smtClean="0"/>
              <a:t>(Select * </a:t>
            </a:r>
            <a:r>
              <a:rPr lang="tr-TR" dirty="0" err="1" smtClean="0"/>
              <a:t>from</a:t>
            </a:r>
            <a:r>
              <a:rPr lang="tr-TR" dirty="0" smtClean="0"/>
              <a:t> Personel </a:t>
            </a:r>
            <a:r>
              <a:rPr lang="tr-TR" dirty="0" err="1" smtClean="0"/>
              <a:t>Where</a:t>
            </a:r>
            <a:r>
              <a:rPr lang="tr-TR" dirty="0" smtClean="0"/>
              <a:t> </a:t>
            </a:r>
            <a:r>
              <a:rPr lang="tr-TR" dirty="0" err="1"/>
              <a:t>m</a:t>
            </a:r>
            <a:r>
              <a:rPr lang="tr-TR" dirty="0" err="1" smtClean="0"/>
              <a:t>aas</a:t>
            </a:r>
            <a:r>
              <a:rPr lang="tr-TR" dirty="0" smtClean="0"/>
              <a:t>&gt;2000)</a:t>
            </a:r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dirty="0" err="1" smtClean="0"/>
              <a:t>Print</a:t>
            </a:r>
            <a:r>
              <a:rPr lang="tr-TR" dirty="0" smtClean="0"/>
              <a:t>(‘Maaşı 2000 den fazla personel vardır’)</a:t>
            </a:r>
          </a:p>
          <a:p>
            <a:pPr marL="457200" lvl="1" indent="0">
              <a:buNone/>
            </a:pPr>
            <a:r>
              <a:rPr lang="tr-TR" dirty="0" smtClean="0"/>
              <a:t>Else</a:t>
            </a:r>
          </a:p>
          <a:p>
            <a:pPr marL="457200" lvl="1" indent="0">
              <a:buNone/>
            </a:pPr>
            <a:r>
              <a:rPr lang="tr-TR" dirty="0"/>
              <a:t>	</a:t>
            </a:r>
            <a:r>
              <a:rPr lang="tr-TR" dirty="0" smtClean="0"/>
              <a:t>Select </a:t>
            </a:r>
            <a:r>
              <a:rPr lang="tr-TR" dirty="0" err="1" smtClean="0"/>
              <a:t>ad,soyad,maas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Personel </a:t>
            </a:r>
            <a:r>
              <a:rPr lang="tr-TR" dirty="0" err="1" smtClean="0"/>
              <a:t>Where</a:t>
            </a:r>
            <a:r>
              <a:rPr lang="tr-TR" dirty="0" smtClean="0"/>
              <a:t> </a:t>
            </a:r>
            <a:r>
              <a:rPr lang="tr-TR" dirty="0" err="1"/>
              <a:t>m</a:t>
            </a:r>
            <a:r>
              <a:rPr lang="tr-TR" dirty="0" err="1" smtClean="0"/>
              <a:t>aas</a:t>
            </a:r>
            <a:r>
              <a:rPr lang="tr-TR" dirty="0" smtClean="0"/>
              <a:t>&lt;1500</a:t>
            </a:r>
          </a:p>
          <a:p>
            <a:pPr marL="457200" lvl="1" indent="0">
              <a:buNone/>
            </a:pPr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224" y="2336873"/>
            <a:ext cx="64579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0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Begin-End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Begin</a:t>
            </a:r>
            <a:r>
              <a:rPr lang="tr-TR" dirty="0" smtClean="0"/>
              <a:t> – </a:t>
            </a:r>
            <a:r>
              <a:rPr lang="tr-TR" dirty="0" err="1" smtClean="0"/>
              <a:t>End</a:t>
            </a:r>
            <a:r>
              <a:rPr lang="tr-TR" dirty="0" smtClean="0"/>
              <a:t> ; Bloğun başlangıcı ve bitişini ifade eder.</a:t>
            </a:r>
          </a:p>
          <a:p>
            <a:pPr marL="457200" lvl="1" indent="0">
              <a:buNone/>
            </a:pPr>
            <a:r>
              <a:rPr lang="tr-TR" dirty="0" err="1" smtClean="0"/>
              <a:t>Declare</a:t>
            </a:r>
            <a:r>
              <a:rPr lang="tr-TR" dirty="0" smtClean="0"/>
              <a:t> @kitap </a:t>
            </a:r>
            <a:r>
              <a:rPr lang="tr-TR" dirty="0" err="1" smtClean="0"/>
              <a:t>varchar</a:t>
            </a:r>
            <a:r>
              <a:rPr lang="tr-TR" dirty="0" smtClean="0"/>
              <a:t>(15)</a:t>
            </a:r>
          </a:p>
          <a:p>
            <a:pPr marL="457200" lvl="1" indent="0">
              <a:buNone/>
            </a:pPr>
            <a:r>
              <a:rPr lang="tr-TR" dirty="0" smtClean="0"/>
              <a:t>Select @kitap=</a:t>
            </a:r>
            <a:r>
              <a:rPr lang="tr-TR" dirty="0" err="1" smtClean="0"/>
              <a:t>count</a:t>
            </a:r>
            <a:r>
              <a:rPr lang="tr-TR" dirty="0" smtClean="0"/>
              <a:t>(*) </a:t>
            </a:r>
            <a:r>
              <a:rPr lang="tr-TR" dirty="0" err="1" smtClean="0"/>
              <a:t>from</a:t>
            </a:r>
            <a:r>
              <a:rPr lang="tr-TR" dirty="0" smtClean="0"/>
              <a:t> Kitaplar</a:t>
            </a:r>
          </a:p>
          <a:p>
            <a:pPr marL="457200" lvl="1" indent="0">
              <a:buNone/>
            </a:pPr>
            <a:r>
              <a:rPr lang="tr-TR" dirty="0" err="1" smtClean="0"/>
              <a:t>If</a:t>
            </a:r>
            <a:r>
              <a:rPr lang="tr-TR" dirty="0" smtClean="0"/>
              <a:t> (@kitap&lt;=5)</a:t>
            </a:r>
          </a:p>
          <a:p>
            <a:pPr marL="457200" lvl="1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Begin</a:t>
            </a:r>
            <a:r>
              <a:rPr lang="tr-TR" dirty="0" smtClean="0"/>
              <a:t> </a:t>
            </a:r>
          </a:p>
          <a:p>
            <a:pPr marL="457200" lvl="1" indent="0">
              <a:buNone/>
            </a:pPr>
            <a:r>
              <a:rPr lang="tr-TR" dirty="0" smtClean="0"/>
              <a:t>		</a:t>
            </a:r>
            <a:r>
              <a:rPr lang="tr-TR" dirty="0" err="1" smtClean="0"/>
              <a:t>Print</a:t>
            </a:r>
            <a:r>
              <a:rPr lang="tr-TR" dirty="0" smtClean="0"/>
              <a:t> ‘Kitap Sayısı=’+@kitap + ‘Yetersiz Miktar’</a:t>
            </a:r>
          </a:p>
          <a:p>
            <a:pPr marL="457200" lvl="1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End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932" y="4514850"/>
            <a:ext cx="7334250" cy="210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9533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5298</TotalTime>
  <Words>472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Berlin</vt:lpstr>
      <vt:lpstr>Veritabanı Yönetim Sistemleri</vt:lpstr>
      <vt:lpstr>Değişken Tanımlama</vt:lpstr>
      <vt:lpstr>Değişken Tanımlama</vt:lpstr>
      <vt:lpstr>Değişken Tanımlama</vt:lpstr>
      <vt:lpstr>Açıklama eklemek</vt:lpstr>
      <vt:lpstr>Print </vt:lpstr>
      <vt:lpstr>Tablo Tipi Değişkenler</vt:lpstr>
      <vt:lpstr>T-SQL Akış İfadeleri</vt:lpstr>
      <vt:lpstr>Begin-End</vt:lpstr>
      <vt:lpstr>Case</vt:lpstr>
      <vt:lpstr>Case</vt:lpstr>
      <vt:lpstr>While</vt:lpstr>
      <vt:lpstr>Waitfor</vt:lpstr>
      <vt:lpstr>Kaynaklar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</dc:title>
  <dc:creator>Metin BİLGİN</dc:creator>
  <cp:lastModifiedBy>metin</cp:lastModifiedBy>
  <cp:revision>147</cp:revision>
  <dcterms:created xsi:type="dcterms:W3CDTF">2020-09-30T21:00:45Z</dcterms:created>
  <dcterms:modified xsi:type="dcterms:W3CDTF">2024-12-19T05:25:04Z</dcterms:modified>
</cp:coreProperties>
</file>