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4" r:id="rId3"/>
    <p:sldId id="334" r:id="rId4"/>
    <p:sldId id="420" r:id="rId5"/>
    <p:sldId id="423" r:id="rId6"/>
    <p:sldId id="421" r:id="rId7"/>
    <p:sldId id="394" r:id="rId8"/>
    <p:sldId id="395" r:id="rId9"/>
    <p:sldId id="396" r:id="rId10"/>
    <p:sldId id="398" r:id="rId11"/>
    <p:sldId id="399" r:id="rId12"/>
    <p:sldId id="400" r:id="rId13"/>
    <p:sldId id="401" r:id="rId14"/>
    <p:sldId id="402" r:id="rId15"/>
    <p:sldId id="403" r:id="rId16"/>
    <p:sldId id="404" r:id="rId17"/>
    <p:sldId id="405" r:id="rId18"/>
    <p:sldId id="406" r:id="rId19"/>
    <p:sldId id="407" r:id="rId20"/>
    <p:sldId id="422"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280" r:id="rId34"/>
    <p:sldId id="314" r:id="rId3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F23DB37F-D896-4A38-A925-E7D58993FB7F}"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83216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23DB37F-D896-4A38-A925-E7D58993FB7F}"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74409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23DB37F-D896-4A38-A925-E7D58993FB7F}"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93523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23DB37F-D896-4A38-A925-E7D58993FB7F}"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43311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F23DB37F-D896-4A38-A925-E7D58993FB7F}" type="datetimeFigureOut">
              <a:rPr lang="tr-TR" smtClean="0"/>
              <a:t>7.11.2022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70854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23DB37F-D896-4A38-A925-E7D58993FB7F}"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41889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23DB37F-D896-4A38-A925-E7D58993FB7F}" type="datetimeFigureOut">
              <a:rPr lang="tr-TR" smtClean="0"/>
              <a:t>7.11.2022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54302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23DB37F-D896-4A38-A925-E7D58993FB7F}" type="datetimeFigureOut">
              <a:rPr lang="tr-TR" smtClean="0"/>
              <a:t>7.11.2022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24565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23DB37F-D896-4A38-A925-E7D58993FB7F}" type="datetimeFigureOut">
              <a:rPr lang="tr-TR" smtClean="0"/>
              <a:t>7.11.2022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400902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23DB37F-D896-4A38-A925-E7D58993FB7F}"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5730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23DB37F-D896-4A38-A925-E7D58993FB7F}" type="datetimeFigureOut">
              <a:rPr lang="tr-TR" smtClean="0"/>
              <a:t>7.11.2022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300959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DB37F-D896-4A38-A925-E7D58993FB7F}" type="datetimeFigureOut">
              <a:rPr lang="tr-TR" smtClean="0"/>
              <a:t>7.11.2022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1F808-0CB7-480B-8632-A669506E9D72}" type="slidenum">
              <a:rPr lang="tr-TR" smtClean="0"/>
              <a:t>‹#›</a:t>
            </a:fld>
            <a:endParaRPr lang="tr-TR"/>
          </a:p>
        </p:txBody>
      </p:sp>
    </p:spTree>
    <p:extLst>
      <p:ext uri="{BB962C8B-B14F-4D97-AF65-F5344CB8AC3E}">
        <p14:creationId xmlns:p14="http://schemas.microsoft.com/office/powerpoint/2010/main" val="82784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tr.wikipedia.org/wiki/%C4%B0%C5%9Fletim_sistemi" TargetMode="External"/><Relationship Id="rId3" Type="http://schemas.openxmlformats.org/officeDocument/2006/relationships/hyperlink" Target="https://tr.wikipedia.org/wiki/%C4%B0%C5%9Flemci" TargetMode="External"/><Relationship Id="rId7" Type="http://schemas.openxmlformats.org/officeDocument/2006/relationships/hyperlink" Target="https://tr.wikipedia.org/wiki/Mikroi%C5%9Flemci" TargetMode="External"/><Relationship Id="rId2" Type="http://schemas.openxmlformats.org/officeDocument/2006/relationships/hyperlink" Target="https://tr.wikipedia.org/wiki/%C4%B0ngilizce" TargetMode="External"/><Relationship Id="rId1" Type="http://schemas.openxmlformats.org/officeDocument/2006/relationships/slideLayout" Target="../slideLayouts/slideLayout1.xml"/><Relationship Id="rId6" Type="http://schemas.openxmlformats.org/officeDocument/2006/relationships/hyperlink" Target="https://tr.wikipedia.org/wiki/Entegre_devre" TargetMode="External"/><Relationship Id="rId5" Type="http://schemas.openxmlformats.org/officeDocument/2006/relationships/hyperlink" Target="https://tr.wikipedia.org/wiki/CISC" TargetMode="External"/><Relationship Id="rId10" Type="http://schemas.openxmlformats.org/officeDocument/2006/relationships/hyperlink" Target="https://tr.wikipedia.org/wiki/Assembly" TargetMode="External"/><Relationship Id="rId4" Type="http://schemas.openxmlformats.org/officeDocument/2006/relationships/hyperlink" Target="https://tr.wikipedia.org/wiki/Tasar%C4%B1m" TargetMode="External"/><Relationship Id="rId9" Type="http://schemas.openxmlformats.org/officeDocument/2006/relationships/hyperlink" Target="https://tr.wikipedia.org/wiki/Derleyici"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tr.wikipedia.org/wiki/Unix"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tr.wikipedia.org/wiki/John_L._Hennessy" TargetMode="External"/><Relationship Id="rId2" Type="http://schemas.openxmlformats.org/officeDocument/2006/relationships/hyperlink" Target="https://tr.wikipedia.org/wiki/Stanford_%C3%9Cniversitesi" TargetMode="External"/><Relationship Id="rId1" Type="http://schemas.openxmlformats.org/officeDocument/2006/relationships/slideLayout" Target="../slideLayouts/slideLayout1.xml"/><Relationship Id="rId6" Type="http://schemas.openxmlformats.org/officeDocument/2006/relationships/hyperlink" Target="https://tr.wikipedia.org/w/index.php?title=R2000_(microprocessor)&amp;action=edit&amp;redlink=1" TargetMode="External"/><Relationship Id="rId5" Type="http://schemas.openxmlformats.org/officeDocument/2006/relationships/hyperlink" Target="https://tr.wikipedia.org/w/index.php?title=MIPS_architecture&amp;action=edit&amp;redlink=1" TargetMode="External"/><Relationship Id="rId4" Type="http://schemas.openxmlformats.org/officeDocument/2006/relationships/hyperlink" Target="https://tr.wikipedia.org/w/index.php?title=MIPS_Computer_Systems&amp;action=edit&amp;redlink=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tr.wikipedia.org/wiki/CISC" TargetMode="External"/><Relationship Id="rId2" Type="http://schemas.openxmlformats.org/officeDocument/2006/relationships/hyperlink" Target="https://tr.wikipedia.org/wiki/RISC" TargetMode="External"/><Relationship Id="rId1" Type="http://schemas.openxmlformats.org/officeDocument/2006/relationships/slideLayout" Target="../slideLayouts/slideLayout1.xml"/><Relationship Id="rId6" Type="http://schemas.openxmlformats.org/officeDocument/2006/relationships/hyperlink" Target="https://tr.wikipedia.org/wiki/ARM" TargetMode="External"/><Relationship Id="rId5" Type="http://schemas.openxmlformats.org/officeDocument/2006/relationships/hyperlink" Target="https://tr.wikipedia.org/w/index.php?title=DEC&amp;action=edit&amp;redlink=1" TargetMode="External"/><Relationship Id="rId4" Type="http://schemas.openxmlformats.org/officeDocument/2006/relationships/hyperlink" Target="https://tr.wikipedia.org/wiki/PowerPC"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tr.wikipedia.org/wiki/Adresleme_kipi"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tr.wikipedia.org/wiki/CISC"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tr.wikipedia.org/w/index.php?title=Altprogram&amp;action=edit&amp;redlink=1" TargetMode="External"/><Relationship Id="rId2" Type="http://schemas.openxmlformats.org/officeDocument/2006/relationships/hyperlink" Target="https://tr.wikipedia.org/wiki/Makine_dili"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tr.wikipedia.org/wiki/Donan%C4%B1m" TargetMode="External"/><Relationship Id="rId2" Type="http://schemas.openxmlformats.org/officeDocument/2006/relationships/hyperlink" Target="https://tr.wikipedia.org/wiki/Adresleme_kipi"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tr.wikipedia.org/wiki/Derleyici"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4.bp.blogspot.com/-4JyuFstWEjw/V4i7Tj4zNVI/AAAAAAAAC6Y/83ssW8uk9ZINqi_a6LH7zf1kd8IOVwE5wCK4B/s1600/VonNeumannMimarisi.p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tr.wikipedia.org/wiki/AMD" TargetMode="External"/><Relationship Id="rId2" Type="http://schemas.openxmlformats.org/officeDocument/2006/relationships/hyperlink" Target="https://tr.wikipedia.org/wiki/Intel" TargetMode="External"/><Relationship Id="rId1" Type="http://schemas.openxmlformats.org/officeDocument/2006/relationships/slideLayout" Target="../slideLayouts/slideLayout1.xml"/><Relationship Id="rId4" Type="http://schemas.openxmlformats.org/officeDocument/2006/relationships/hyperlink" Target="https://tr.wikipedia.org/wiki/RIS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27909" y="1123406"/>
            <a:ext cx="9144000" cy="2429692"/>
          </a:xfrm>
        </p:spPr>
        <p:txBody>
          <a:bodyPr>
            <a:normAutofit/>
          </a:bodyPr>
          <a:lstStyle/>
          <a:p>
            <a:r>
              <a:rPr lang="tr-TR" sz="4500" b="1" dirty="0" smtClean="0"/>
              <a:t>Bilgisayar Mimarisi</a:t>
            </a:r>
            <a:br>
              <a:rPr lang="tr-TR" sz="4500" b="1" dirty="0" smtClean="0"/>
            </a:br>
            <a:r>
              <a:rPr lang="tr-TR" sz="4500" b="1" dirty="0" smtClean="0"/>
              <a:t>BMB 3009</a:t>
            </a:r>
            <a:br>
              <a:rPr lang="tr-TR" sz="4500" b="1" dirty="0" smtClean="0"/>
            </a:br>
            <a:r>
              <a:rPr lang="tr-TR" sz="4500" b="1" dirty="0" smtClean="0"/>
              <a:t>Hafta </a:t>
            </a:r>
            <a:r>
              <a:rPr lang="tr-TR" sz="4500" b="1" dirty="0" smtClean="0"/>
              <a:t>6</a:t>
            </a:r>
            <a:endParaRPr lang="tr-TR" sz="4500" dirty="0"/>
          </a:p>
        </p:txBody>
      </p:sp>
      <p:sp>
        <p:nvSpPr>
          <p:cNvPr id="3" name="Unvan 1"/>
          <p:cNvSpPr txBox="1">
            <a:spLocks/>
          </p:cNvSpPr>
          <p:nvPr/>
        </p:nvSpPr>
        <p:spPr>
          <a:xfrm>
            <a:off x="1092926" y="3492137"/>
            <a:ext cx="9144000" cy="252548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r>
              <a:rPr lang="tr-TR" sz="2500" b="1" dirty="0" smtClean="0">
                <a:solidFill>
                  <a:schemeClr val="bg1">
                    <a:lumMod val="75000"/>
                  </a:schemeClr>
                </a:solidFill>
                <a:latin typeface="Sitka Heading" panose="02000505000000020004" pitchFamily="2" charset="0"/>
                <a:cs typeface="Times New Roman" panose="02020603050405020304" pitchFamily="18" charset="0"/>
              </a:rPr>
              <a:t>Hoş geldiniz…</a:t>
            </a:r>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Tree>
    <p:extLst>
      <p:ext uri="{BB962C8B-B14F-4D97-AF65-F5344CB8AC3E}">
        <p14:creationId xmlns:p14="http://schemas.microsoft.com/office/powerpoint/2010/main" val="4260644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CISC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3323987"/>
          </a:xfrm>
          <a:prstGeom prst="rect">
            <a:avLst/>
          </a:prstGeom>
        </p:spPr>
        <p:txBody>
          <a:bodyPr wrap="square">
            <a:spAutoFit/>
          </a:bodyPr>
          <a:lstStyle/>
          <a:p>
            <a:endParaRPr lang="tr-TR" sz="3000" b="1" dirty="0" smtClean="0"/>
          </a:p>
          <a:p>
            <a:r>
              <a:rPr lang="tr-TR" sz="3000" b="1" dirty="0" smtClean="0"/>
              <a:t>CISC </a:t>
            </a:r>
            <a:r>
              <a:rPr lang="tr-TR" sz="3000" b="1" dirty="0"/>
              <a:t>mimarisinin temel özellikleri:</a:t>
            </a:r>
            <a:endParaRPr lang="tr-TR" sz="3000" dirty="0"/>
          </a:p>
          <a:p>
            <a:endParaRPr lang="tr-TR" sz="3000" b="1" dirty="0" smtClean="0"/>
          </a:p>
          <a:p>
            <a:r>
              <a:rPr lang="tr-TR" sz="3000" b="1" dirty="0" smtClean="0"/>
              <a:t>1</a:t>
            </a:r>
            <a:r>
              <a:rPr lang="tr-TR" sz="3000" b="1" dirty="0"/>
              <a:t>) </a:t>
            </a:r>
            <a:r>
              <a:rPr lang="tr-TR" sz="3000" dirty="0"/>
              <a:t>Komutların sayısının çok olması (450 dolayında);</a:t>
            </a:r>
          </a:p>
          <a:p>
            <a:endParaRPr lang="tr-TR" sz="3000" b="1" dirty="0" smtClean="0"/>
          </a:p>
          <a:p>
            <a:r>
              <a:rPr lang="tr-TR" sz="3000" b="1" dirty="0" smtClean="0"/>
              <a:t>2</a:t>
            </a:r>
            <a:r>
              <a:rPr lang="tr-TR" sz="3000" b="1" dirty="0"/>
              <a:t>) </a:t>
            </a:r>
            <a:r>
              <a:rPr lang="tr-TR" sz="3000" dirty="0"/>
              <a:t>Değişken uzunluklu komutların olması (1-6 bayt) ve adresleme </a:t>
            </a:r>
            <a:r>
              <a:rPr lang="tr-TR" sz="3000" dirty="0" err="1"/>
              <a:t>modları</a:t>
            </a:r>
            <a:r>
              <a:rPr lang="tr-TR" sz="3000" dirty="0"/>
              <a:t> sayısının da çok olması;</a:t>
            </a:r>
          </a:p>
        </p:txBody>
      </p:sp>
    </p:spTree>
    <p:extLst>
      <p:ext uri="{BB962C8B-B14F-4D97-AF65-F5344CB8AC3E}">
        <p14:creationId xmlns:p14="http://schemas.microsoft.com/office/powerpoint/2010/main" val="1682491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CISC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708981"/>
          </a:xfrm>
          <a:prstGeom prst="rect">
            <a:avLst/>
          </a:prstGeom>
        </p:spPr>
        <p:txBody>
          <a:bodyPr wrap="square">
            <a:spAutoFit/>
          </a:bodyPr>
          <a:lstStyle/>
          <a:p>
            <a:endParaRPr lang="tr-TR" sz="3000" b="1" dirty="0" smtClean="0"/>
          </a:p>
          <a:p>
            <a:r>
              <a:rPr lang="tr-TR" sz="3000" b="1" dirty="0"/>
              <a:t>3)</a:t>
            </a:r>
            <a:r>
              <a:rPr lang="tr-TR" sz="3000" dirty="0"/>
              <a:t> Genel amaçlı kaydedicilerin sayısının az olması (8 adet).</a:t>
            </a:r>
          </a:p>
          <a:p>
            <a:endParaRPr lang="tr-TR" sz="3000" b="1" dirty="0" smtClean="0"/>
          </a:p>
          <a:p>
            <a:r>
              <a:rPr lang="tr-TR" sz="3000" b="1" dirty="0" smtClean="0"/>
              <a:t>4</a:t>
            </a:r>
            <a:r>
              <a:rPr lang="tr-TR" sz="3000" b="1" dirty="0"/>
              <a:t>)</a:t>
            </a:r>
            <a:r>
              <a:rPr lang="tr-TR" sz="3000" dirty="0"/>
              <a:t> Komutların farklı uzunluğu ve çalışması süresinin farklılığı dolayısıyla boru hattı gibi paralel çalışma sürecinin daha az verimli olması (RISC mimarisine göre);</a:t>
            </a:r>
          </a:p>
          <a:p>
            <a:endParaRPr lang="tr-TR" sz="3000" b="1" dirty="0" smtClean="0"/>
          </a:p>
          <a:p>
            <a:r>
              <a:rPr lang="tr-TR" sz="3000" b="1" dirty="0" smtClean="0"/>
              <a:t>5</a:t>
            </a:r>
            <a:r>
              <a:rPr lang="tr-TR" sz="3000" b="1" dirty="0"/>
              <a:t>)</a:t>
            </a:r>
            <a:r>
              <a:rPr lang="tr-TR" sz="3000" dirty="0"/>
              <a:t> Komutların sayısının çok olması çok sayıda karmaşık işlemi tek bir komut yardımı ile yürütmeyi sağlamakla ve böylece programın bellekte tuttuğu yer hacminde tasarruf edilmesi;</a:t>
            </a:r>
          </a:p>
        </p:txBody>
      </p:sp>
    </p:spTree>
    <p:extLst>
      <p:ext uri="{BB962C8B-B14F-4D97-AF65-F5344CB8AC3E}">
        <p14:creationId xmlns:p14="http://schemas.microsoft.com/office/powerpoint/2010/main" val="1114043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CISC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5170646"/>
          </a:xfrm>
          <a:prstGeom prst="rect">
            <a:avLst/>
          </a:prstGeom>
        </p:spPr>
        <p:txBody>
          <a:bodyPr wrap="square">
            <a:spAutoFit/>
          </a:bodyPr>
          <a:lstStyle/>
          <a:p>
            <a:endParaRPr lang="tr-TR" sz="3000" b="1" dirty="0" smtClean="0"/>
          </a:p>
          <a:p>
            <a:r>
              <a:rPr lang="tr-TR" sz="3000" b="1" dirty="0"/>
              <a:t>6)</a:t>
            </a:r>
            <a:r>
              <a:rPr lang="tr-TR" sz="3000" dirty="0"/>
              <a:t> İşlemci kontrol birimi </a:t>
            </a:r>
            <a:r>
              <a:rPr lang="tr-TR" sz="3000" dirty="0" err="1"/>
              <a:t>mikroprogram</a:t>
            </a:r>
            <a:r>
              <a:rPr lang="tr-TR" sz="3000" dirty="0"/>
              <a:t> tekniğiyle yapılır ve bu programı tutmak için ROM kullanılır. Bu komut kümesine yeni komutlar eklenmesi gibi bir esneklik getirir.</a:t>
            </a:r>
          </a:p>
          <a:p>
            <a:endParaRPr lang="tr-TR" sz="3000" dirty="0" smtClean="0"/>
          </a:p>
          <a:p>
            <a:r>
              <a:rPr lang="tr-TR" sz="3000" dirty="0" smtClean="0"/>
              <a:t>Fakat </a:t>
            </a:r>
            <a:r>
              <a:rPr lang="tr-TR" sz="3000" dirty="0"/>
              <a:t>bunlar, aynı zamanda işlemcinin, özellikle kontrol biriminin karmaşıklığının artması nedeni olmaktadır. Bu da işlemci performansında istenmeyen durumların ortaya çıkmasına neden olur. Ama programların yüklenmesinde ve çalıştırılmasındaki düşük hacimli ön bellek kullanımı bu sorunu ortadan kaldırabilir.</a:t>
            </a:r>
          </a:p>
        </p:txBody>
      </p:sp>
    </p:spTree>
    <p:extLst>
      <p:ext uri="{BB962C8B-B14F-4D97-AF65-F5344CB8AC3E}">
        <p14:creationId xmlns:p14="http://schemas.microsoft.com/office/powerpoint/2010/main" val="1516014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CISC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5016758"/>
          </a:xfrm>
          <a:prstGeom prst="rect">
            <a:avLst/>
          </a:prstGeom>
        </p:spPr>
        <p:txBody>
          <a:bodyPr wrap="square">
            <a:spAutoFit/>
          </a:bodyPr>
          <a:lstStyle/>
          <a:p>
            <a:r>
              <a:rPr lang="tr-TR" sz="3200" dirty="0"/>
              <a:t>Dezavantajları:</a:t>
            </a:r>
          </a:p>
          <a:p>
            <a:pPr lvl="0"/>
            <a:endParaRPr lang="tr-TR" sz="3200" dirty="0" smtClean="0"/>
          </a:p>
          <a:p>
            <a:pPr lvl="0"/>
            <a:r>
              <a:rPr lang="tr-TR" sz="3200" dirty="0" smtClean="0"/>
              <a:t>1</a:t>
            </a:r>
            <a:r>
              <a:rPr lang="tr-TR" sz="3200" dirty="0"/>
              <a:t>. Daha yavaş (</a:t>
            </a:r>
            <a:r>
              <a:rPr lang="tr-TR" sz="3200" dirty="0" err="1"/>
              <a:t>RISC’e</a:t>
            </a:r>
            <a:r>
              <a:rPr lang="tr-TR" sz="3200" dirty="0"/>
              <a:t> göre) çalışma hızına sahiptirler;</a:t>
            </a:r>
          </a:p>
          <a:p>
            <a:pPr lvl="0"/>
            <a:r>
              <a:rPr lang="tr-TR" sz="3200" dirty="0"/>
              <a:t>2. Tasarım süresi daha uzun ve karmaşıktır;</a:t>
            </a:r>
          </a:p>
          <a:p>
            <a:pPr lvl="0"/>
            <a:r>
              <a:rPr lang="tr-TR" sz="3200" dirty="0"/>
              <a:t>3. Komut çalışması süreleri farklıdır, bu da paralel çalışma (boru hattı) verimliliğini düşürür;</a:t>
            </a:r>
          </a:p>
          <a:p>
            <a:pPr lvl="0"/>
            <a:r>
              <a:rPr lang="tr-TR" sz="3200" dirty="0"/>
              <a:t>4. Dahili kaydedicilerin sayısı az olduğundan dolayı ön veya dış belleğe sık sık erişim </a:t>
            </a:r>
            <a:r>
              <a:rPr lang="tr-TR" sz="3200" dirty="0" err="1"/>
              <a:t>istenebili</a:t>
            </a:r>
            <a:r>
              <a:rPr lang="tr-TR" sz="3200" dirty="0"/>
              <a:t> ki bu da işlem hızını düşürmektedir;</a:t>
            </a:r>
          </a:p>
          <a:p>
            <a:endParaRPr lang="tr-TR" sz="3200" dirty="0"/>
          </a:p>
        </p:txBody>
      </p:sp>
    </p:spTree>
    <p:extLst>
      <p:ext uri="{BB962C8B-B14F-4D97-AF65-F5344CB8AC3E}">
        <p14:creationId xmlns:p14="http://schemas.microsoft.com/office/powerpoint/2010/main" val="1517414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CISC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5632311"/>
          </a:xfrm>
          <a:prstGeom prst="rect">
            <a:avLst/>
          </a:prstGeom>
        </p:spPr>
        <p:txBody>
          <a:bodyPr wrap="square">
            <a:spAutoFit/>
          </a:bodyPr>
          <a:lstStyle/>
          <a:p>
            <a:r>
              <a:rPr lang="tr-TR" sz="3000" dirty="0"/>
              <a:t>CISC mimarili işlemcilerin kontrol birimi komut sayısının çok olmasından </a:t>
            </a:r>
            <a:r>
              <a:rPr lang="tr-TR" sz="3000" dirty="0" err="1"/>
              <a:t>doalyı</a:t>
            </a:r>
            <a:r>
              <a:rPr lang="tr-TR" sz="3000" dirty="0"/>
              <a:t> mikro programlama yöntemi ile yapılmış ve ön-bellek (</a:t>
            </a:r>
            <a:r>
              <a:rPr lang="tr-TR" sz="3000" dirty="0" err="1"/>
              <a:t>cache</a:t>
            </a:r>
            <a:r>
              <a:rPr lang="tr-TR" sz="3000" dirty="0"/>
              <a:t>) veri ve komut için olmakla iki yere ayrılmıştır (birleştirilmiş ön-bellek). Kontrol biriminde </a:t>
            </a:r>
            <a:r>
              <a:rPr lang="tr-TR" sz="3000" dirty="0" err="1"/>
              <a:t>mikroprogramlama</a:t>
            </a:r>
            <a:r>
              <a:rPr lang="tr-TR" sz="3000" dirty="0"/>
              <a:t> kullanıldığından dolayı yeni komutlar eklemek daha kolaydır, bu sonraki modellerin önceki modelin komut kümesini içermektedir (program uygunluğu). Bu, bir avantajdır. Eklenen yeni komutlar daha çok işlev yürütebildiğinden dolayı, verilen bir görev için daha az komut kullanacaktır ve bu, belleği daha etkili kullanmaya olanak sağlamaktadır.</a:t>
            </a:r>
          </a:p>
          <a:p>
            <a:endParaRPr lang="tr-TR" sz="3000" dirty="0"/>
          </a:p>
        </p:txBody>
      </p:sp>
    </p:spTree>
    <p:extLst>
      <p:ext uri="{BB962C8B-B14F-4D97-AF65-F5344CB8AC3E}">
        <p14:creationId xmlns:p14="http://schemas.microsoft.com/office/powerpoint/2010/main" val="2627366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CISC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247317"/>
          </a:xfrm>
          <a:prstGeom prst="rect">
            <a:avLst/>
          </a:prstGeom>
        </p:spPr>
        <p:txBody>
          <a:bodyPr wrap="square">
            <a:spAutoFit/>
          </a:bodyPr>
          <a:lstStyle/>
          <a:p>
            <a:r>
              <a:rPr lang="tr-TR" sz="3000" dirty="0"/>
              <a:t>Fakat farklı komutlar farklı uzunlukta olduğundan dolayı farklı miktarda saat çevrimi kullanmaktadır. Bu, özellikle boru hattı prensibini kullanan işlemcilerin hesaplama hızını düşürmektedir (</a:t>
            </a:r>
            <a:r>
              <a:rPr lang="tr-TR" sz="3000" dirty="0" err="1"/>
              <a:t>RISC’e</a:t>
            </a:r>
            <a:r>
              <a:rPr lang="tr-TR" sz="3000" dirty="0"/>
              <a:t> göre). Bazı özel komutlar yeteri kadar sık kullanılmamaktadır. Bu, bir bakıma izafilik demektir. CISC mimarisinde genel amaçlı kaydedicilerin sayısı azdır (8 adet). Bu, bazı veriler ve ara sonuçları yazmak açısından belleğin daha çok kullanılmasına götürmektedir (ki bu da işlemci hızını düşürür).</a:t>
            </a:r>
          </a:p>
        </p:txBody>
      </p:sp>
    </p:spTree>
    <p:extLst>
      <p:ext uri="{BB962C8B-B14F-4D97-AF65-F5344CB8AC3E}">
        <p14:creationId xmlns:p14="http://schemas.microsoft.com/office/powerpoint/2010/main" val="2922964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5693866"/>
          </a:xfrm>
          <a:prstGeom prst="rect">
            <a:avLst/>
          </a:prstGeom>
        </p:spPr>
        <p:txBody>
          <a:bodyPr wrap="square">
            <a:spAutoFit/>
          </a:bodyPr>
          <a:lstStyle/>
          <a:p>
            <a:r>
              <a:rPr lang="tr-TR" sz="2800" b="1" dirty="0" smtClean="0"/>
              <a:t>İndirgenmiş komut takımlı bilgisayar</a:t>
            </a:r>
            <a:r>
              <a:rPr lang="tr-TR" sz="2800" dirty="0" smtClean="0"/>
              <a:t>, (</a:t>
            </a:r>
            <a:r>
              <a:rPr lang="tr-TR" sz="2800" u="sng" dirty="0" smtClean="0">
                <a:hlinkClick r:id="rId2" tooltip="İngilizce"/>
              </a:rPr>
              <a:t>İngilizce</a:t>
            </a:r>
            <a:r>
              <a:rPr lang="tr-TR" sz="2800" dirty="0" smtClean="0"/>
              <a:t>: </a:t>
            </a:r>
            <a:r>
              <a:rPr lang="tr-TR" sz="2800" i="1" dirty="0" err="1" smtClean="0"/>
              <a:t>Reduced</a:t>
            </a:r>
            <a:r>
              <a:rPr lang="tr-TR" sz="2800" i="1" dirty="0" smtClean="0"/>
              <a:t> </a:t>
            </a:r>
            <a:r>
              <a:rPr lang="tr-TR" sz="2800" i="1" dirty="0" err="1" smtClean="0"/>
              <a:t>instruction</a:t>
            </a:r>
            <a:r>
              <a:rPr lang="tr-TR" sz="2800" i="1" dirty="0" smtClean="0"/>
              <a:t> set </a:t>
            </a:r>
            <a:r>
              <a:rPr lang="tr-TR" sz="2800" i="1" dirty="0" err="1" smtClean="0"/>
              <a:t>computer</a:t>
            </a:r>
            <a:r>
              <a:rPr lang="tr-TR" sz="2800" dirty="0" smtClean="0"/>
              <a:t> veya </a:t>
            </a:r>
            <a:r>
              <a:rPr lang="tr-TR" sz="2800" i="1" dirty="0" smtClean="0"/>
              <a:t>RISC</a:t>
            </a:r>
            <a:r>
              <a:rPr lang="tr-TR" sz="2800" dirty="0" smtClean="0"/>
              <a:t>), </a:t>
            </a:r>
            <a:r>
              <a:rPr lang="tr-TR" sz="2800" u="sng" dirty="0" smtClean="0">
                <a:hlinkClick r:id="rId3" tooltip="İşlemci"/>
              </a:rPr>
              <a:t>işlemci</a:t>
            </a:r>
            <a:r>
              <a:rPr lang="tr-TR" sz="2800" dirty="0" smtClean="0"/>
              <a:t> </a:t>
            </a:r>
            <a:r>
              <a:rPr lang="tr-TR" sz="2800" u="sng" dirty="0" smtClean="0">
                <a:hlinkClick r:id="rId4" tooltip="Tasarım"/>
              </a:rPr>
              <a:t>tasarım</a:t>
            </a:r>
            <a:r>
              <a:rPr lang="tr-TR" sz="2800" dirty="0" smtClean="0"/>
              <a:t> alanında 1980'li yıllarda önerilen ve giderek </a:t>
            </a:r>
            <a:r>
              <a:rPr lang="tr-TR" sz="2800" u="sng" dirty="0" err="1" smtClean="0">
                <a:hlinkClick r:id="rId5" tooltip="CISC"/>
              </a:rPr>
              <a:t>CISC</a:t>
            </a:r>
            <a:r>
              <a:rPr lang="tr-TR" sz="2800" dirty="0" err="1" smtClean="0"/>
              <a:t>'in</a:t>
            </a:r>
            <a:r>
              <a:rPr lang="tr-TR" sz="2800" dirty="0" smtClean="0"/>
              <a:t> yerini alan yaklaşımdır.</a:t>
            </a:r>
          </a:p>
          <a:p>
            <a:endParaRPr lang="tr-TR" sz="2800" dirty="0"/>
          </a:p>
          <a:p>
            <a:r>
              <a:rPr lang="tr-TR" sz="2800" dirty="0"/>
              <a:t>Bir bilgisayarın beş bileşeninden -girdi, çıktı, bellek, hesap ve kontrol-, son ikisinin bir </a:t>
            </a:r>
            <a:r>
              <a:rPr lang="tr-TR" sz="2800" u="sng" dirty="0">
                <a:hlinkClick r:id="rId6" tooltip="Entegre devre"/>
              </a:rPr>
              <a:t>entegre devre</a:t>
            </a:r>
            <a:r>
              <a:rPr lang="tr-TR" sz="2800" dirty="0"/>
              <a:t> olarak gerçekleştirilmiş hali olan </a:t>
            </a:r>
            <a:r>
              <a:rPr lang="tr-TR" sz="2800" u="sng" dirty="0">
                <a:hlinkClick r:id="rId7" tooltip="Mikroişlemci"/>
              </a:rPr>
              <a:t>mikroişlemci</a:t>
            </a:r>
            <a:r>
              <a:rPr lang="tr-TR" sz="2800" dirty="0"/>
              <a:t> belli makine dilinde komutları uygulayan devrelerden oluşur. Seksenli yıllarda hala, bilgisayar kullanımını kolaylaştıran </a:t>
            </a:r>
            <a:r>
              <a:rPr lang="tr-TR" sz="2800" u="sng" dirty="0">
                <a:hlinkClick r:id="rId8" tooltip="İşletim sistemi"/>
              </a:rPr>
              <a:t>işletim sistemi</a:t>
            </a:r>
            <a:r>
              <a:rPr lang="tr-TR" sz="2800" dirty="0"/>
              <a:t>, ve programlama dilini makine diline otomatik tercüme eden </a:t>
            </a:r>
            <a:r>
              <a:rPr lang="tr-TR" sz="2800" u="sng" dirty="0">
                <a:hlinkClick r:id="rId9" tooltip="Derleyici"/>
              </a:rPr>
              <a:t>derleyici</a:t>
            </a:r>
            <a:r>
              <a:rPr lang="tr-TR" sz="2800" dirty="0"/>
              <a:t> gibi önemli yazılımlar derleyicilerin yeteri kadar randımanlı sonuç veremeyeceği düşünülüp, makine diline bire bir eş kavramlar içeren </a:t>
            </a:r>
            <a:r>
              <a:rPr lang="tr-TR" sz="2800" u="sng" dirty="0">
                <a:hlinkClick r:id="rId10" tooltip="Assembly"/>
              </a:rPr>
              <a:t>Assembly</a:t>
            </a:r>
            <a:r>
              <a:rPr lang="tr-TR" sz="2800" dirty="0"/>
              <a:t> dilinde yüksek emek sarfıyla yazılırdı.</a:t>
            </a:r>
          </a:p>
        </p:txBody>
      </p:sp>
    </p:spTree>
    <p:extLst>
      <p:ext uri="{BB962C8B-B14F-4D97-AF65-F5344CB8AC3E}">
        <p14:creationId xmlns:p14="http://schemas.microsoft.com/office/powerpoint/2010/main" val="2288257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3323987"/>
          </a:xfrm>
          <a:prstGeom prst="rect">
            <a:avLst/>
          </a:prstGeom>
        </p:spPr>
        <p:txBody>
          <a:bodyPr wrap="square">
            <a:spAutoFit/>
          </a:bodyPr>
          <a:lstStyle/>
          <a:p>
            <a:r>
              <a:rPr lang="tr-TR" sz="3000" dirty="0"/>
              <a:t>Her şeyin C programlama dili ile yazıldığı </a:t>
            </a:r>
            <a:r>
              <a:rPr lang="tr-TR" sz="3000" u="sng" dirty="0">
                <a:hlinkClick r:id="rId2" tooltip="Unix"/>
              </a:rPr>
              <a:t>Unix</a:t>
            </a:r>
            <a:r>
              <a:rPr lang="tr-TR" sz="3000" dirty="0"/>
              <a:t> işletim sistemi o sıralarda büyük kabul görmeye başladı. Daha sonra </a:t>
            </a:r>
            <a:r>
              <a:rPr lang="tr-TR" sz="3000" dirty="0" err="1"/>
              <a:t>CISC'in</a:t>
            </a:r>
            <a:r>
              <a:rPr lang="tr-TR" sz="3000" dirty="0"/>
              <a:t> çoğu komutlarının aslında pek kullanılmadığı bu yüzden sadece kesin kullanılacağı bilinen, az sayıda, ve daha özenle tasarlanmış bir komut takımının hem zaman hem de enerji israfını azaltacağı savı tutulmaya başladı. RISC terimi ilk David </a:t>
            </a:r>
            <a:r>
              <a:rPr lang="tr-TR" sz="3000" dirty="0" err="1"/>
              <a:t>Patterson</a:t>
            </a:r>
            <a:r>
              <a:rPr lang="tr-TR" sz="3000" dirty="0"/>
              <a:t> tarafından önerildi</a:t>
            </a:r>
          </a:p>
        </p:txBody>
      </p:sp>
    </p:spTree>
    <p:extLst>
      <p:ext uri="{BB962C8B-B14F-4D97-AF65-F5344CB8AC3E}">
        <p14:creationId xmlns:p14="http://schemas.microsoft.com/office/powerpoint/2010/main" val="3874137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3323987"/>
          </a:xfrm>
          <a:prstGeom prst="rect">
            <a:avLst/>
          </a:prstGeom>
        </p:spPr>
        <p:txBody>
          <a:bodyPr wrap="square">
            <a:spAutoFit/>
          </a:bodyPr>
          <a:lstStyle/>
          <a:p>
            <a:r>
              <a:rPr lang="tr-TR" sz="3000" dirty="0"/>
              <a:t>Berkeley RISC projesi 1982'de CISC tasarımlarında ortalama 100.000 </a:t>
            </a:r>
            <a:r>
              <a:rPr lang="tr-TR" sz="3000" dirty="0" err="1"/>
              <a:t>transistöre</a:t>
            </a:r>
            <a:r>
              <a:rPr lang="tr-TR" sz="3000" dirty="0"/>
              <a:t> karşılık sadece 44.420 </a:t>
            </a:r>
            <a:r>
              <a:rPr lang="tr-TR" sz="3000" dirty="0" err="1"/>
              <a:t>transistörden</a:t>
            </a:r>
            <a:r>
              <a:rPr lang="tr-TR" sz="3000" dirty="0"/>
              <a:t> oluşan ve 32 komut içeren RISC-I işlemcisini teslim etti. RISC-I çipi diğer tüm tek çipli tasarımlardan daha iyi bir performans gösteriyordu. Peşinden 1983 yılında 40.760 </a:t>
            </a:r>
            <a:r>
              <a:rPr lang="tr-TR" sz="3000" dirty="0" err="1"/>
              <a:t>transistör</a:t>
            </a:r>
            <a:r>
              <a:rPr lang="tr-TR" sz="3000" dirty="0"/>
              <a:t>, 39 komut içeren ve RISC-</a:t>
            </a:r>
            <a:r>
              <a:rPr lang="tr-TR" sz="3000" dirty="0" err="1"/>
              <a:t>I'den</a:t>
            </a:r>
            <a:r>
              <a:rPr lang="tr-TR" sz="3000" dirty="0"/>
              <a:t> üç kat daha hızlı RISC-II geldi.</a:t>
            </a:r>
          </a:p>
        </p:txBody>
      </p:sp>
    </p:spTree>
    <p:extLst>
      <p:ext uri="{BB962C8B-B14F-4D97-AF65-F5344CB8AC3E}">
        <p14:creationId xmlns:p14="http://schemas.microsoft.com/office/powerpoint/2010/main" val="1521928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2862322"/>
          </a:xfrm>
          <a:prstGeom prst="rect">
            <a:avLst/>
          </a:prstGeom>
        </p:spPr>
        <p:txBody>
          <a:bodyPr wrap="square">
            <a:spAutoFit/>
          </a:bodyPr>
          <a:lstStyle/>
          <a:p>
            <a:r>
              <a:rPr lang="tr-TR" sz="3000" dirty="0"/>
              <a:t>Stanford RISC projesi 1981'de </a:t>
            </a:r>
            <a:r>
              <a:rPr lang="tr-TR" sz="3000" u="sng" dirty="0">
                <a:hlinkClick r:id="rId2" tooltip="Stanford Üniversitesi"/>
              </a:rPr>
              <a:t>Stanford Üniversitesi</a:t>
            </a:r>
            <a:r>
              <a:rPr lang="tr-TR" sz="3000" dirty="0"/>
              <a:t>'nde </a:t>
            </a:r>
            <a:r>
              <a:rPr lang="tr-TR" sz="3000" u="sng" dirty="0">
                <a:hlinkClick r:id="rId3" tooltip="John L. Hennessy"/>
              </a:rPr>
              <a:t>John L. </a:t>
            </a:r>
            <a:r>
              <a:rPr lang="tr-TR" sz="3000" u="sng" dirty="0" err="1">
                <a:hlinkClick r:id="rId3" tooltip="John L. Hennessy"/>
              </a:rPr>
              <a:t>Hennessy</a:t>
            </a:r>
            <a:r>
              <a:rPr lang="tr-TR" sz="3000" dirty="0"/>
              <a:t> tarafından lisansüstü bir dersten gelişti. 1983'te çalışan bir sistem ile, 1984'te basit programları çalıştırabilen bir çözüm ile sonuçlandı. Aynı yıl kurulan </a:t>
            </a:r>
            <a:r>
              <a:rPr lang="tr-TR" sz="3000" u="sng" dirty="0">
                <a:hlinkClick r:id="rId4" tooltip="MIPS Computer Systems (sayfa mevcut değil)"/>
              </a:rPr>
              <a:t>MIPS Computer </a:t>
            </a:r>
            <a:r>
              <a:rPr lang="tr-TR" sz="3000" u="sng" dirty="0" err="1">
                <a:hlinkClick r:id="rId4" tooltip="MIPS Computer Systems (sayfa mevcut değil)"/>
              </a:rPr>
              <a:t>Systems</a:t>
            </a:r>
            <a:r>
              <a:rPr lang="tr-TR" sz="3000" dirty="0"/>
              <a:t> 1985'te </a:t>
            </a:r>
            <a:r>
              <a:rPr lang="tr-TR" sz="3000" u="sng" dirty="0">
                <a:hlinkClick r:id="rId5" tooltip="MIPS architecture (sayfa mevcut değil)"/>
              </a:rPr>
              <a:t>MIPS</a:t>
            </a:r>
            <a:r>
              <a:rPr lang="tr-TR" sz="3000" dirty="0"/>
              <a:t> ve </a:t>
            </a:r>
            <a:r>
              <a:rPr lang="tr-TR" sz="3000" u="sng" dirty="0">
                <a:hlinkClick r:id="rId6" tooltip="R2000 (microprocessor) (sayfa mevcut değil)"/>
              </a:rPr>
              <a:t>R2000 </a:t>
            </a:r>
            <a:r>
              <a:rPr lang="tr-TR" sz="3000" u="sng" dirty="0" err="1">
                <a:hlinkClick r:id="rId6" tooltip="R2000 (microprocessor) (sayfa mevcut değil)"/>
              </a:rPr>
              <a:t>microprocessor</a:t>
            </a:r>
            <a:r>
              <a:rPr lang="tr-TR" sz="3000" dirty="0"/>
              <a:t> ürünlerini pazarlar hale geldi.</a:t>
            </a:r>
          </a:p>
        </p:txBody>
      </p:sp>
    </p:spTree>
    <p:extLst>
      <p:ext uri="{BB962C8B-B14F-4D97-AF65-F5344CB8AC3E}">
        <p14:creationId xmlns:p14="http://schemas.microsoft.com/office/powerpoint/2010/main" val="2600438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27909" y="1123405"/>
            <a:ext cx="10093234" cy="5042264"/>
          </a:xfrm>
        </p:spPr>
        <p:txBody>
          <a:bodyPr>
            <a:normAutofit/>
          </a:bodyPr>
          <a:lstStyle/>
          <a:p>
            <a:r>
              <a:rPr lang="tr-TR" sz="4500" b="1" dirty="0" smtClean="0"/>
              <a:t/>
            </a:r>
            <a:br>
              <a:rPr lang="tr-TR" sz="4500" b="1" dirty="0" smtClean="0"/>
            </a:br>
            <a:r>
              <a:rPr lang="tr-TR" sz="4500" b="1" dirty="0"/>
              <a:t>Dersin Özeti</a:t>
            </a:r>
            <a:br>
              <a:rPr lang="tr-TR" sz="4500" b="1" dirty="0"/>
            </a:br>
            <a:r>
              <a:rPr lang="tr-TR" sz="4500" b="1" dirty="0" smtClean="0"/>
              <a:t/>
            </a:r>
            <a:br>
              <a:rPr lang="tr-TR" sz="4500" b="1" dirty="0" smtClean="0"/>
            </a:br>
            <a:r>
              <a:rPr lang="tr-TR" sz="4500" b="1" dirty="0" smtClean="0"/>
              <a:t>Harvard</a:t>
            </a:r>
            <a:br>
              <a:rPr lang="tr-TR" sz="4500" b="1" dirty="0" smtClean="0"/>
            </a:br>
            <a:r>
              <a:rPr lang="tr-TR" sz="4500" b="1" dirty="0" err="1" smtClean="0"/>
              <a:t>Von</a:t>
            </a:r>
            <a:r>
              <a:rPr lang="tr-TR" sz="4500" b="1" dirty="0" smtClean="0"/>
              <a:t> </a:t>
            </a:r>
            <a:r>
              <a:rPr lang="tr-TR" sz="4500" b="1" dirty="0" err="1" smtClean="0"/>
              <a:t>neumann</a:t>
            </a:r>
            <a:r>
              <a:rPr lang="tr-TR" sz="4500" b="1" dirty="0" smtClean="0"/>
              <a:t> Mimarileri</a:t>
            </a:r>
            <a:r>
              <a:rPr lang="tr-TR" sz="4500" b="1" dirty="0"/>
              <a:t/>
            </a:r>
            <a:br>
              <a:rPr lang="tr-TR" sz="4500" b="1" dirty="0"/>
            </a:br>
            <a:r>
              <a:rPr lang="tr-TR" sz="4500" b="1" dirty="0" smtClean="0"/>
              <a:t/>
            </a:r>
            <a:br>
              <a:rPr lang="tr-TR" sz="4500" b="1" dirty="0" smtClean="0"/>
            </a:br>
            <a:r>
              <a:rPr lang="tr-TR" sz="4500" b="1" dirty="0" smtClean="0"/>
              <a:t/>
            </a:r>
            <a:br>
              <a:rPr lang="tr-TR" sz="4500" b="1" dirty="0" smtClean="0"/>
            </a:b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Tree>
    <p:extLst>
      <p:ext uri="{BB962C8B-B14F-4D97-AF65-F5344CB8AC3E}">
        <p14:creationId xmlns:p14="http://schemas.microsoft.com/office/powerpoint/2010/main" val="2482878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MIPS</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5509200"/>
          </a:xfrm>
          <a:prstGeom prst="rect">
            <a:avLst/>
          </a:prstGeom>
        </p:spPr>
        <p:txBody>
          <a:bodyPr wrap="square">
            <a:spAutoFit/>
          </a:bodyPr>
          <a:lstStyle/>
          <a:p>
            <a:r>
              <a:rPr lang="tr-TR" sz="2200" b="1" dirty="0"/>
              <a:t>MIPS</a:t>
            </a:r>
            <a:r>
              <a:rPr lang="tr-TR" sz="2200" dirty="0"/>
              <a:t>, </a:t>
            </a:r>
            <a:r>
              <a:rPr lang="tr-TR" sz="2200" b="1" dirty="0" err="1"/>
              <a:t>M</a:t>
            </a:r>
            <a:r>
              <a:rPr lang="tr-TR" sz="2200" dirty="0" err="1"/>
              <a:t>icroprocessor</a:t>
            </a:r>
            <a:r>
              <a:rPr lang="tr-TR" sz="2200" dirty="0"/>
              <a:t> </a:t>
            </a:r>
            <a:r>
              <a:rPr lang="tr-TR" sz="2200" dirty="0" err="1"/>
              <a:t>without</a:t>
            </a:r>
            <a:r>
              <a:rPr lang="tr-TR" sz="2200" dirty="0"/>
              <a:t> </a:t>
            </a:r>
            <a:r>
              <a:rPr lang="tr-TR" sz="2200" b="1" dirty="0" err="1"/>
              <a:t>I</a:t>
            </a:r>
            <a:r>
              <a:rPr lang="tr-TR" sz="2200" dirty="0" err="1"/>
              <a:t>nterlocked</a:t>
            </a:r>
            <a:r>
              <a:rPr lang="tr-TR" sz="2200" dirty="0"/>
              <a:t> </a:t>
            </a:r>
            <a:r>
              <a:rPr lang="tr-TR" sz="2200" b="1" dirty="0" err="1"/>
              <a:t>P</a:t>
            </a:r>
            <a:r>
              <a:rPr lang="tr-TR" sz="2200" dirty="0" err="1"/>
              <a:t>ipeline</a:t>
            </a:r>
            <a:r>
              <a:rPr lang="tr-TR" sz="2200" dirty="0"/>
              <a:t> </a:t>
            </a:r>
            <a:r>
              <a:rPr lang="tr-TR" sz="2200" b="1" dirty="0" err="1"/>
              <a:t>S</a:t>
            </a:r>
            <a:r>
              <a:rPr lang="tr-TR" sz="2200" dirty="0" err="1"/>
              <a:t>tages</a:t>
            </a:r>
            <a:r>
              <a:rPr lang="tr-TR" sz="2200" dirty="0"/>
              <a:t>, MIPS teknolojileri adlı firma tarafından 1985 yılında geliştirilmiş </a:t>
            </a:r>
            <a:r>
              <a:rPr lang="tr-TR" sz="2200" dirty="0">
                <a:hlinkClick r:id="rId2" tooltip="RISC"/>
              </a:rPr>
              <a:t>indirgenmiş komut kümesi</a:t>
            </a:r>
            <a:r>
              <a:rPr lang="tr-TR" sz="2200" dirty="0"/>
              <a:t> türü bir mikroişlemci mimarisidir.</a:t>
            </a:r>
          </a:p>
          <a:p>
            <a:r>
              <a:rPr lang="tr-TR" sz="2200" dirty="0">
                <a:hlinkClick r:id="rId2" tooltip="RISC"/>
              </a:rPr>
              <a:t>İndirgenmiş komut kümeli bilgisayar</a:t>
            </a:r>
            <a:r>
              <a:rPr lang="tr-TR" sz="2200" dirty="0"/>
              <a:t> terimini ilk kullanan bilgisayar </a:t>
            </a:r>
            <a:r>
              <a:rPr lang="tr-TR" sz="2200" dirty="0" err="1"/>
              <a:t>MIPS'dir</a:t>
            </a:r>
            <a:r>
              <a:rPr lang="tr-TR" sz="2200" dirty="0"/>
              <a:t>. Her komut aynı boyuttadır ve komut bilgisayar donanımı tarafından kolayca çözülebilir. Intel x86 ise </a:t>
            </a:r>
            <a:r>
              <a:rPr lang="tr-TR" sz="2200" dirty="0">
                <a:hlinkClick r:id="rId3" tooltip="CISC"/>
              </a:rPr>
              <a:t>karmaşık komut kümeli bilgisayar</a:t>
            </a:r>
            <a:r>
              <a:rPr lang="tr-TR" sz="2200" dirty="0"/>
              <a:t> sayılır. Komutların boyutları farklıdır ve komutları çözebilmek için bilgisayar donanımına gömülmüş programlar (</a:t>
            </a:r>
            <a:r>
              <a:rPr lang="tr-TR" sz="2200" dirty="0" err="1"/>
              <a:t>microcode</a:t>
            </a:r>
            <a:r>
              <a:rPr lang="tr-TR" sz="2200" dirty="0"/>
              <a:t>) gereklidir.</a:t>
            </a:r>
          </a:p>
          <a:p>
            <a:r>
              <a:rPr lang="tr-TR" sz="2200" dirty="0"/>
              <a:t>RISC yapısından ötürü tasarımı çok temiz ve basittir. Sistem karmaşık işlemleri destekleyen yapılar yaratmaktansa sık yapılan basit işlemleri iyileştirme üzerine kuruludur. Bu tasarım avantajından dolayı üniversitelerdeki bilgisayar mimarisi derslerinde genellikle MIPS mimarisi okutulur. Yine basit ve sağlam tasarımından ötürü çoğu modern mikroişlemci mimarisi (IBM/Motorola </a:t>
            </a:r>
            <a:r>
              <a:rPr lang="tr-TR" sz="2200" dirty="0" err="1">
                <a:hlinkClick r:id="rId4" tooltip="PowerPC"/>
              </a:rPr>
              <a:t>PowerPC</a:t>
            </a:r>
            <a:r>
              <a:rPr lang="tr-TR" sz="2200" dirty="0"/>
              <a:t>, </a:t>
            </a:r>
            <a:r>
              <a:rPr lang="tr-TR" sz="2200" dirty="0">
                <a:hlinkClick r:id="rId5" tooltip="DEC (sayfa mevcut değil)"/>
              </a:rPr>
              <a:t>DEC</a:t>
            </a:r>
            <a:r>
              <a:rPr lang="tr-TR" sz="2200" dirty="0"/>
              <a:t>, </a:t>
            </a:r>
            <a:r>
              <a:rPr lang="tr-TR" sz="2200" dirty="0">
                <a:hlinkClick r:id="rId6" tooltip="ARM"/>
              </a:rPr>
              <a:t>ARM</a:t>
            </a:r>
            <a:r>
              <a:rPr lang="tr-TR" sz="2200" dirty="0"/>
              <a:t>) MIPS mimarisinden esinlenerek geliştirilmiştir.</a:t>
            </a:r>
          </a:p>
          <a:p>
            <a:r>
              <a:rPr lang="tr-TR" sz="2200" dirty="0"/>
              <a:t>1990 itibarıyla üretilen her üç RISC işlemciden birinin MIPS mimarisinde olduğu tahmin edilmektedir. İlk MIPS tasarımları 32 bit, daha yeni tasarımlar ise 64 bittir.</a:t>
            </a:r>
          </a:p>
        </p:txBody>
      </p:sp>
    </p:spTree>
    <p:extLst>
      <p:ext uri="{BB962C8B-B14F-4D97-AF65-F5344CB8AC3E}">
        <p14:creationId xmlns:p14="http://schemas.microsoft.com/office/powerpoint/2010/main" val="26191232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5632311"/>
          </a:xfrm>
          <a:prstGeom prst="rect">
            <a:avLst/>
          </a:prstGeom>
        </p:spPr>
        <p:txBody>
          <a:bodyPr wrap="square">
            <a:spAutoFit/>
          </a:bodyPr>
          <a:lstStyle/>
          <a:p>
            <a:r>
              <a:rPr lang="tr-TR" sz="3000" dirty="0"/>
              <a:t>Hewlett Packard 1986'da PA-RISC, 1987'de SUN </a:t>
            </a:r>
            <a:r>
              <a:rPr lang="tr-TR" sz="3000" dirty="0" err="1"/>
              <a:t>Microsystems</a:t>
            </a:r>
            <a:r>
              <a:rPr lang="tr-TR" sz="3000" dirty="0"/>
              <a:t> SPARC, IBM 1990 ve 1995'te kendi RISC temelli server ürünleri ile gelişme devam etti. Günümüzde hem yüksek kapasiteli merkezi sistemler, hem de küçük ölçekte ve kullanıcıya yakın çözümlerde özellikle ARM, MIPS, SH4, </a:t>
            </a:r>
            <a:r>
              <a:rPr lang="tr-TR" sz="3000" dirty="0" err="1"/>
              <a:t>PowerPC</a:t>
            </a:r>
            <a:r>
              <a:rPr lang="tr-TR" sz="3000" dirty="0"/>
              <a:t>, AVR temelli sistemler çoğunluktadır.</a:t>
            </a:r>
          </a:p>
          <a:p>
            <a:r>
              <a:rPr lang="tr-TR" sz="3000" dirty="0"/>
              <a:t>CISC bile artık donanım seviyesinde (fazladan devrelerle) </a:t>
            </a:r>
            <a:r>
              <a:rPr lang="tr-TR" sz="3000" dirty="0" err="1"/>
              <a:t>RISC'e</a:t>
            </a:r>
            <a:r>
              <a:rPr lang="tr-TR" sz="3000" dirty="0"/>
              <a:t> derlenip aslında RISC kullanarak gerçekleştirilmektedir.</a:t>
            </a:r>
          </a:p>
          <a:p>
            <a:r>
              <a:rPr lang="tr-TR" sz="3000" dirty="0"/>
              <a:t>2010 yılında Berkeley'de başlayıp 2014'te sonuç veren RISC-V projesi ile güncel ihtiyaçlara cevap veren ilk açık kaynak RISC hayata geçti</a:t>
            </a:r>
          </a:p>
        </p:txBody>
      </p:sp>
    </p:spTree>
    <p:extLst>
      <p:ext uri="{BB962C8B-B14F-4D97-AF65-F5344CB8AC3E}">
        <p14:creationId xmlns:p14="http://schemas.microsoft.com/office/powerpoint/2010/main" val="262285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5632311"/>
          </a:xfrm>
          <a:prstGeom prst="rect">
            <a:avLst/>
          </a:prstGeom>
        </p:spPr>
        <p:txBody>
          <a:bodyPr wrap="square">
            <a:spAutoFit/>
          </a:bodyPr>
          <a:lstStyle/>
          <a:p>
            <a:r>
              <a:rPr lang="tr-TR" sz="3000" dirty="0"/>
              <a:t>Bilgisayar tasarımında önemli noktalardan birisi işlemcinin komut kümesinin belirlenmesidir. Belirli bir bilgisayar için seçilen komut kümesi bu bilgisayarın makine diliyle </a:t>
            </a:r>
            <a:r>
              <a:rPr lang="tr-TR" sz="3000" dirty="0" err="1"/>
              <a:t>yazılımlanmasını</a:t>
            </a:r>
            <a:r>
              <a:rPr lang="tr-TR" sz="3000" dirty="0"/>
              <a:t> belirler. Eski bilgisayarlarda küçük ve basit komut kümeleri mevcuttur. Bunun nedeni komutları yürütecek donanımın küçük tutulmasıydı. Sayısal donanım ucuzlamaya başlayıp, tüm devreler daha ileri bir seviyeye ulaşınca bilgisayar komutları da hem sayı hem de karmaşıklık olarak arttı. Bazı bilgisayarlar 100 hatta 200'ün üzerinde komut kümesine sahip oldular. Bu bilgisayarlar çok farklı veri tiplerini kullanabiliyorlar ve çok sayıda </a:t>
            </a:r>
            <a:r>
              <a:rPr lang="tr-TR" sz="3000" u="sng" dirty="0">
                <a:hlinkClick r:id="rId2" tooltip="Adresleme kipi"/>
              </a:rPr>
              <a:t>adresleme kipi</a:t>
            </a:r>
            <a:r>
              <a:rPr lang="tr-TR" sz="3000" dirty="0"/>
              <a:t> bulunuyordu.</a:t>
            </a:r>
          </a:p>
        </p:txBody>
      </p:sp>
    </p:spTree>
    <p:extLst>
      <p:ext uri="{BB962C8B-B14F-4D97-AF65-F5344CB8AC3E}">
        <p14:creationId xmlns:p14="http://schemas.microsoft.com/office/powerpoint/2010/main" val="2374072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247317"/>
          </a:xfrm>
          <a:prstGeom prst="rect">
            <a:avLst/>
          </a:prstGeom>
        </p:spPr>
        <p:txBody>
          <a:bodyPr wrap="square">
            <a:spAutoFit/>
          </a:bodyPr>
          <a:lstStyle/>
          <a:p>
            <a:r>
              <a:rPr lang="tr-TR" sz="3000" dirty="0"/>
              <a:t>Bilgisayar donanımlarının karışık olma eğilimi birçok etkenin sebep olduğu bir olaydır. Örneğin mevcut kiplerin güncellenmesi, yüksek seviyeli dilden makine diline geçişin sağlanması ve yazılım temelli işlevlerin donanım temelli olmasının sağlanması bu nedenlerden bazılarıdır. Çok sayıda komutları bulunan bir bilgisayar </a:t>
            </a:r>
            <a:r>
              <a:rPr lang="tr-TR" sz="3000" u="sng" dirty="0">
                <a:hlinkClick r:id="rId2" tooltip="CISC"/>
              </a:rPr>
              <a:t>CISC</a:t>
            </a:r>
            <a:r>
              <a:rPr lang="tr-TR" sz="3000" dirty="0"/>
              <a:t> olarak adlandırılır.</a:t>
            </a:r>
          </a:p>
          <a:p>
            <a:r>
              <a:rPr lang="tr-TR" sz="3000" dirty="0"/>
              <a:t>Yüksek düzeyli dillerde yazılmış olan yazılımların CISC makinelerde derlenmesi ile elde edilen kodlar incelendiğinde:</a:t>
            </a:r>
          </a:p>
        </p:txBody>
      </p:sp>
    </p:spTree>
    <p:extLst>
      <p:ext uri="{BB962C8B-B14F-4D97-AF65-F5344CB8AC3E}">
        <p14:creationId xmlns:p14="http://schemas.microsoft.com/office/powerpoint/2010/main" val="1430416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5478423"/>
          </a:xfrm>
          <a:prstGeom prst="rect">
            <a:avLst/>
          </a:prstGeom>
        </p:spPr>
        <p:txBody>
          <a:bodyPr wrap="square">
            <a:spAutoFit/>
          </a:bodyPr>
          <a:lstStyle/>
          <a:p>
            <a:pPr lvl="0"/>
            <a:r>
              <a:rPr lang="tr-TR" sz="2500" dirty="0"/>
              <a:t>Çok sayıda atama (A=B) yapıldığı</a:t>
            </a:r>
          </a:p>
          <a:p>
            <a:pPr lvl="0"/>
            <a:r>
              <a:rPr lang="tr-TR" sz="2500" dirty="0"/>
              <a:t>Erişilen verilerin çoğunlukla yerel ve </a:t>
            </a:r>
            <a:r>
              <a:rPr lang="tr-TR" sz="2500" dirty="0" err="1"/>
              <a:t>skaler</a:t>
            </a:r>
            <a:r>
              <a:rPr lang="tr-TR" sz="2500" dirty="0"/>
              <a:t> (dizi ve matris olmayan) veriler olduğu</a:t>
            </a:r>
          </a:p>
          <a:p>
            <a:pPr lvl="0"/>
            <a:r>
              <a:rPr lang="tr-TR" sz="2500" u="sng" dirty="0">
                <a:hlinkClick r:id="rId2" tooltip="Makine dili"/>
              </a:rPr>
              <a:t>Makine dili</a:t>
            </a:r>
            <a:r>
              <a:rPr lang="tr-TR" sz="2500" dirty="0"/>
              <a:t> yazılımlarda en büyük yükü altyazılım çağrılarının oluşturduğu</a:t>
            </a:r>
          </a:p>
          <a:p>
            <a:pPr lvl="0"/>
            <a:r>
              <a:rPr lang="tr-TR" sz="2500" u="sng" dirty="0" err="1">
                <a:hlinkClick r:id="rId3" tooltip="Altprogram (sayfa mevcut değil)"/>
              </a:rPr>
              <a:t>Altyazılımların</a:t>
            </a:r>
            <a:r>
              <a:rPr lang="tr-TR" sz="2500" dirty="0"/>
              <a:t> büyük çoğunluğunun (%98) 6 veya daha az parametre aldığı</a:t>
            </a:r>
          </a:p>
          <a:p>
            <a:pPr lvl="0"/>
            <a:r>
              <a:rPr lang="tr-TR" sz="2500" dirty="0" err="1"/>
              <a:t>Altyazılımların</a:t>
            </a:r>
            <a:r>
              <a:rPr lang="tr-TR" sz="2500" dirty="0"/>
              <a:t> büyük çoğunluğunun (%92) 6 veya daha az yerel değişken kullandığı</a:t>
            </a:r>
          </a:p>
          <a:p>
            <a:pPr lvl="0"/>
            <a:r>
              <a:rPr lang="tr-TR" sz="2500" dirty="0"/>
              <a:t>Altyazılım çağırma derinliğinin büyük çoğunlukla (%99) 8'den daha az olduğu</a:t>
            </a:r>
          </a:p>
          <a:p>
            <a:r>
              <a:rPr lang="tr-TR" sz="2500" dirty="0"/>
              <a:t>belirlenmiştir. Yüksek düzeyli </a:t>
            </a:r>
            <a:r>
              <a:rPr lang="tr-TR" sz="2500" dirty="0" err="1"/>
              <a:t>yazılımlama</a:t>
            </a:r>
            <a:r>
              <a:rPr lang="tr-TR" sz="2500" dirty="0"/>
              <a:t> dillerinin oluşturduğu bu veriler dikkate alınarak merkezi işlem birimlerinin verimlerini artırmak amacıyla daha az bellek erişimi yapan ve:</a:t>
            </a:r>
          </a:p>
        </p:txBody>
      </p:sp>
    </p:spTree>
    <p:extLst>
      <p:ext uri="{BB962C8B-B14F-4D97-AF65-F5344CB8AC3E}">
        <p14:creationId xmlns:p14="http://schemas.microsoft.com/office/powerpoint/2010/main" val="1020414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708981"/>
          </a:xfrm>
          <a:prstGeom prst="rect">
            <a:avLst/>
          </a:prstGeom>
        </p:spPr>
        <p:txBody>
          <a:bodyPr wrap="square">
            <a:spAutoFit/>
          </a:bodyPr>
          <a:lstStyle/>
          <a:p>
            <a:pPr lvl="0"/>
            <a:r>
              <a:rPr lang="tr-TR" sz="3000" dirty="0"/>
              <a:t>Daha az sayıda komut</a:t>
            </a:r>
          </a:p>
          <a:p>
            <a:pPr lvl="0"/>
            <a:r>
              <a:rPr lang="tr-TR" sz="3000" dirty="0"/>
              <a:t>Daha az sayıda </a:t>
            </a:r>
            <a:r>
              <a:rPr lang="tr-TR" sz="3000" u="sng" dirty="0">
                <a:hlinkClick r:id="rId2" tooltip="Adresleme kipi"/>
              </a:rPr>
              <a:t>adresleme kipi</a:t>
            </a:r>
            <a:endParaRPr lang="tr-TR" sz="3000" dirty="0"/>
          </a:p>
          <a:p>
            <a:pPr lvl="0"/>
            <a:r>
              <a:rPr lang="tr-TR" sz="3000" dirty="0"/>
              <a:t>Sabit uzunlukta komut yapısı (komut çözme işi kolaydır)</a:t>
            </a:r>
          </a:p>
          <a:p>
            <a:pPr lvl="0"/>
            <a:r>
              <a:rPr lang="tr-TR" sz="3000" dirty="0"/>
              <a:t>Doğrudan bellek üzerinde işlem yapan komutlara sahip olmayıp, işlemlerin iç saklayıcılarda yapılması</a:t>
            </a:r>
          </a:p>
          <a:p>
            <a:pPr lvl="0"/>
            <a:r>
              <a:rPr lang="tr-TR" sz="3000" dirty="0"/>
              <a:t>Belleğe sadece okuma/yazma işlemleri için erişme</a:t>
            </a:r>
          </a:p>
          <a:p>
            <a:pPr lvl="0"/>
            <a:r>
              <a:rPr lang="tr-TR" sz="3000" dirty="0"/>
              <a:t>Tek çevrimde alınıp yürütülebilen komutlar (komut </a:t>
            </a:r>
            <a:r>
              <a:rPr lang="tr-TR" sz="3000" dirty="0" err="1"/>
              <a:t>işhattı</a:t>
            </a:r>
            <a:r>
              <a:rPr lang="tr-TR" sz="3000" dirty="0"/>
              <a:t> sayesinde)</a:t>
            </a:r>
          </a:p>
          <a:p>
            <a:pPr lvl="0"/>
            <a:r>
              <a:rPr lang="tr-TR" sz="3000" dirty="0" err="1"/>
              <a:t>Devrelendirilmiş</a:t>
            </a:r>
            <a:r>
              <a:rPr lang="tr-TR" sz="3000" dirty="0"/>
              <a:t> (</a:t>
            </a:r>
            <a:r>
              <a:rPr lang="tr-TR" sz="3000" dirty="0" err="1"/>
              <a:t>hardwired</a:t>
            </a:r>
            <a:r>
              <a:rPr lang="tr-TR" sz="3000" dirty="0"/>
              <a:t>) </a:t>
            </a:r>
            <a:r>
              <a:rPr lang="tr-TR" sz="3000" u="sng" dirty="0">
                <a:hlinkClick r:id="rId3" tooltip="Donanım"/>
              </a:rPr>
              <a:t>donanım</a:t>
            </a:r>
            <a:r>
              <a:rPr lang="tr-TR" sz="3000" dirty="0"/>
              <a:t> birimi</a:t>
            </a:r>
          </a:p>
          <a:p>
            <a:pPr lvl="0"/>
            <a:endParaRPr lang="tr-TR" sz="3000" dirty="0"/>
          </a:p>
        </p:txBody>
      </p:sp>
    </p:spTree>
    <p:extLst>
      <p:ext uri="{BB962C8B-B14F-4D97-AF65-F5344CB8AC3E}">
        <p14:creationId xmlns:p14="http://schemas.microsoft.com/office/powerpoint/2010/main" val="365330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708981"/>
          </a:xfrm>
          <a:prstGeom prst="rect">
            <a:avLst/>
          </a:prstGeom>
        </p:spPr>
        <p:txBody>
          <a:bodyPr wrap="square">
            <a:spAutoFit/>
          </a:bodyPr>
          <a:lstStyle/>
          <a:p>
            <a:r>
              <a:rPr lang="tr-TR" sz="3000" dirty="0"/>
              <a:t>özelliklerine sahip olan RISC işlemciler tasarlanmıştır. Bazıları tüm RISC makinelerde bulunmayan bazıları ise CISC makinelerde de rastlanılabilen RISC işlemciler için özellikle önemli özellikler ise:</a:t>
            </a:r>
          </a:p>
          <a:p>
            <a:pPr lvl="0"/>
            <a:r>
              <a:rPr lang="tr-TR" sz="3000" dirty="0"/>
              <a:t>Çok sayıda saklayıcı (</a:t>
            </a:r>
            <a:r>
              <a:rPr lang="tr-TR" sz="3000" dirty="0" err="1"/>
              <a:t>register</a:t>
            </a:r>
            <a:r>
              <a:rPr lang="tr-TR" sz="3000" dirty="0"/>
              <a:t> file)</a:t>
            </a:r>
          </a:p>
          <a:p>
            <a:pPr lvl="0"/>
            <a:r>
              <a:rPr lang="tr-TR" sz="3000" dirty="0" err="1"/>
              <a:t>Kesişimli</a:t>
            </a:r>
            <a:r>
              <a:rPr lang="tr-TR" sz="3000" dirty="0"/>
              <a:t> saklayıcı penceresi (</a:t>
            </a:r>
            <a:r>
              <a:rPr lang="tr-TR" sz="3000" dirty="0" err="1"/>
              <a:t>overlapped</a:t>
            </a:r>
            <a:r>
              <a:rPr lang="tr-TR" sz="3000" dirty="0"/>
              <a:t> </a:t>
            </a:r>
            <a:r>
              <a:rPr lang="tr-TR" sz="3000" dirty="0" err="1"/>
              <a:t>register</a:t>
            </a:r>
            <a:r>
              <a:rPr lang="tr-TR" sz="3000" dirty="0"/>
              <a:t> </a:t>
            </a:r>
            <a:r>
              <a:rPr lang="tr-TR" sz="3000" dirty="0" err="1"/>
              <a:t>window</a:t>
            </a:r>
            <a:r>
              <a:rPr lang="tr-TR" sz="3000" dirty="0"/>
              <a:t>)</a:t>
            </a:r>
          </a:p>
          <a:p>
            <a:pPr lvl="0"/>
            <a:r>
              <a:rPr lang="tr-TR" sz="3000" dirty="0"/>
              <a:t>Komutlar için optimize edilebilen </a:t>
            </a:r>
            <a:r>
              <a:rPr lang="tr-TR" sz="3000" dirty="0" err="1"/>
              <a:t>işhattı</a:t>
            </a:r>
            <a:r>
              <a:rPr lang="tr-TR" sz="3000" dirty="0"/>
              <a:t>(</a:t>
            </a:r>
            <a:r>
              <a:rPr lang="tr-TR" sz="3000" dirty="0" err="1"/>
              <a:t>pipeline</a:t>
            </a:r>
            <a:r>
              <a:rPr lang="tr-TR" sz="3000" dirty="0"/>
              <a:t>)</a:t>
            </a:r>
          </a:p>
          <a:p>
            <a:pPr lvl="0"/>
            <a:r>
              <a:rPr lang="tr-TR" sz="3000" u="sng" dirty="0">
                <a:hlinkClick r:id="rId2" tooltip="Derleyici"/>
              </a:rPr>
              <a:t>Derleyici</a:t>
            </a:r>
            <a:r>
              <a:rPr lang="tr-TR" sz="3000" dirty="0"/>
              <a:t> desteği</a:t>
            </a:r>
          </a:p>
          <a:p>
            <a:r>
              <a:rPr lang="tr-TR" sz="3000" dirty="0"/>
              <a:t>olarak sayılabilir.</a:t>
            </a:r>
          </a:p>
          <a:p>
            <a:pPr lvl="0"/>
            <a:endParaRPr lang="tr-TR" sz="3000" dirty="0"/>
          </a:p>
        </p:txBody>
      </p:sp>
    </p:spTree>
    <p:extLst>
      <p:ext uri="{BB962C8B-B14F-4D97-AF65-F5344CB8AC3E}">
        <p14:creationId xmlns:p14="http://schemas.microsoft.com/office/powerpoint/2010/main" val="2536655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708981"/>
          </a:xfrm>
          <a:prstGeom prst="rect">
            <a:avLst/>
          </a:prstGeom>
        </p:spPr>
        <p:txBody>
          <a:bodyPr wrap="square">
            <a:spAutoFit/>
          </a:bodyPr>
          <a:lstStyle/>
          <a:p>
            <a:r>
              <a:rPr lang="tr-TR" sz="3000" dirty="0"/>
              <a:t>Bu mimarinin özelliği işlemcinin yapısı nispeten basit, yazılımın daha zor olmasıdır (</a:t>
            </a:r>
            <a:r>
              <a:rPr lang="tr-TR" sz="3000" dirty="0" err="1"/>
              <a:t>CISC’e</a:t>
            </a:r>
            <a:r>
              <a:rPr lang="tr-TR" sz="3000" dirty="0"/>
              <a:t> göre). Bu mimari, özellikle Motorola işlemcilerinin tasarlandığı 70’li ve 80’li yıllarda, sade tasarım ve basit yapı, komutların az sayıda olması işlemci hesaplama hızını artırmaya yönelmiştir. Fakat komut sayısı az olduğundan dolayı özellikle Assembly programlama daha zor, yüksek programlama dillerinde yazılmış programların makine diline dönüştürülmesi için kullanılan program gereçlerinin (</a:t>
            </a:r>
            <a:r>
              <a:rPr lang="tr-TR" sz="3000" dirty="0" err="1"/>
              <a:t>translator</a:t>
            </a:r>
            <a:r>
              <a:rPr lang="tr-TR" sz="3000" dirty="0"/>
              <a:t>, derleyici vs.) tasarımının daha zor olmasıdır.</a:t>
            </a:r>
          </a:p>
        </p:txBody>
      </p:sp>
    </p:spTree>
    <p:extLst>
      <p:ext uri="{BB962C8B-B14F-4D97-AF65-F5344CB8AC3E}">
        <p14:creationId xmlns:p14="http://schemas.microsoft.com/office/powerpoint/2010/main" val="37371250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3539430"/>
          </a:xfrm>
          <a:prstGeom prst="rect">
            <a:avLst/>
          </a:prstGeom>
        </p:spPr>
        <p:txBody>
          <a:bodyPr wrap="square">
            <a:spAutoFit/>
          </a:bodyPr>
          <a:lstStyle/>
          <a:p>
            <a:r>
              <a:rPr lang="tr-TR" sz="2800" b="1" dirty="0"/>
              <a:t>RISC mimarisinin temel özellikleri:</a:t>
            </a:r>
            <a:endParaRPr lang="tr-TR" sz="2800" dirty="0"/>
          </a:p>
          <a:p>
            <a:r>
              <a:rPr lang="tr-TR" sz="2800" b="1" dirty="0"/>
              <a:t>1) </a:t>
            </a:r>
            <a:r>
              <a:rPr lang="tr-TR" sz="2800" dirty="0"/>
              <a:t>Komutların sayısının az olması (200 dolayında);</a:t>
            </a:r>
          </a:p>
          <a:p>
            <a:r>
              <a:rPr lang="tr-TR" sz="2800" b="1" dirty="0"/>
              <a:t>2)</a:t>
            </a:r>
            <a:r>
              <a:rPr lang="tr-TR" sz="2800" dirty="0"/>
              <a:t> Komutların uzunluklarının nispeten az olması (1-3 bayt) adresleme </a:t>
            </a:r>
            <a:r>
              <a:rPr lang="tr-TR" sz="2800" dirty="0" err="1"/>
              <a:t>modları</a:t>
            </a:r>
            <a:r>
              <a:rPr lang="tr-TR" sz="2800" dirty="0"/>
              <a:t> sayısının da az olması;</a:t>
            </a:r>
          </a:p>
          <a:p>
            <a:r>
              <a:rPr lang="tr-TR" sz="2800" b="1" dirty="0"/>
              <a:t>3)</a:t>
            </a:r>
            <a:r>
              <a:rPr lang="tr-TR" sz="2800" dirty="0"/>
              <a:t> Genel amaçlı kaydedicilerin sayısının çok olması (32 adet).</a:t>
            </a:r>
          </a:p>
          <a:p>
            <a:r>
              <a:rPr lang="tr-TR" sz="2800" b="1" dirty="0"/>
              <a:t>4)</a:t>
            </a:r>
            <a:r>
              <a:rPr lang="tr-TR" sz="2800" dirty="0"/>
              <a:t> Komutların nispeten sabit uzunluklu ve çalışması sürelerinin yakın dolayısıyla boru hattı gibi paralel çalışma sürecinin daha çok verimli olması (CISC mimarisine göre);</a:t>
            </a:r>
          </a:p>
        </p:txBody>
      </p:sp>
    </p:spTree>
    <p:extLst>
      <p:ext uri="{BB962C8B-B14F-4D97-AF65-F5344CB8AC3E}">
        <p14:creationId xmlns:p14="http://schemas.microsoft.com/office/powerpoint/2010/main" val="798706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524315"/>
          </a:xfrm>
          <a:prstGeom prst="rect">
            <a:avLst/>
          </a:prstGeom>
        </p:spPr>
        <p:txBody>
          <a:bodyPr wrap="square">
            <a:spAutoFit/>
          </a:bodyPr>
          <a:lstStyle/>
          <a:p>
            <a:r>
              <a:rPr lang="tr-TR" sz="3200" b="1" dirty="0"/>
              <a:t>5)</a:t>
            </a:r>
            <a:r>
              <a:rPr lang="tr-TR" sz="3200" dirty="0"/>
              <a:t> Komutların sayısının az olması çok sayıda karmaşık işlemi tek bir komut yardımı ile yürütmeyi sağlamamakta ve bunun da daha uzun programların yazılmasına ve bellekte tuttuğu yer hacminde tasarruf edilememesi;</a:t>
            </a:r>
          </a:p>
          <a:p>
            <a:r>
              <a:rPr lang="tr-TR" sz="3200" b="1" dirty="0"/>
              <a:t>6)</a:t>
            </a:r>
            <a:r>
              <a:rPr lang="tr-TR" sz="3200" dirty="0"/>
              <a:t> İşlemci kontrol birimi donanımsal olarak tasarlandığı için (</a:t>
            </a:r>
            <a:r>
              <a:rPr lang="tr-TR" sz="3200" dirty="0" err="1"/>
              <a:t>Mealy</a:t>
            </a:r>
            <a:r>
              <a:rPr lang="tr-TR" sz="3200" dirty="0"/>
              <a:t> veya </a:t>
            </a:r>
            <a:r>
              <a:rPr lang="tr-TR" sz="3200" dirty="0" err="1"/>
              <a:t>Moore</a:t>
            </a:r>
            <a:r>
              <a:rPr lang="tr-TR" sz="3200" dirty="0"/>
              <a:t> otomatları yardımıyla) kontrol sinyalleri </a:t>
            </a:r>
            <a:r>
              <a:rPr lang="tr-TR" sz="3200" dirty="0" err="1"/>
              <a:t>mikroprogramla</a:t>
            </a:r>
            <a:r>
              <a:rPr lang="tr-TR" sz="3200" dirty="0"/>
              <a:t> çalışmaya göre daha hızlı üretilir, fakat yeni komutlar eklenmesi mümkün olmamaktadır.</a:t>
            </a:r>
          </a:p>
        </p:txBody>
      </p:sp>
    </p:spTree>
    <p:extLst>
      <p:ext uri="{BB962C8B-B14F-4D97-AF65-F5344CB8AC3E}">
        <p14:creationId xmlns:p14="http://schemas.microsoft.com/office/powerpoint/2010/main" val="2739084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dirty="0" smtClean="0"/>
              <a:t>Harvard mimarisi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923330"/>
          </a:xfrm>
          <a:prstGeom prst="rect">
            <a:avLst/>
          </a:prstGeom>
        </p:spPr>
        <p:txBody>
          <a:bodyPr wrap="square">
            <a:spAutoFit/>
          </a:bodyPr>
          <a:lstStyle/>
          <a:p>
            <a:r>
              <a:rPr lang="tr-TR" dirty="0"/>
              <a:t>Harvard mimarisi, veri ve komutların Merkezi İşlem Birimine (</a:t>
            </a:r>
            <a:r>
              <a:rPr lang="tr-TR" i="1" dirty="0"/>
              <a:t>MİB veya CPU</a:t>
            </a:r>
            <a:r>
              <a:rPr lang="tr-TR" dirty="0"/>
              <a:t>) giden kanallarının </a:t>
            </a:r>
            <a:r>
              <a:rPr lang="tr-TR" b="1" dirty="0"/>
              <a:t>ayrılması </a:t>
            </a:r>
            <a:r>
              <a:rPr lang="tr-TR" dirty="0"/>
              <a:t>ile oluşturulmuş bilgisayar tasarımıdır. </a:t>
            </a:r>
            <a:r>
              <a:rPr lang="tr-TR" dirty="0" err="1"/>
              <a:t>Von</a:t>
            </a:r>
            <a:r>
              <a:rPr lang="tr-TR" dirty="0"/>
              <a:t> </a:t>
            </a:r>
            <a:r>
              <a:rPr lang="tr-TR" dirty="0" err="1"/>
              <a:t>Neumann</a:t>
            </a:r>
            <a:r>
              <a:rPr lang="tr-TR" dirty="0"/>
              <a:t> mimarisi, veri ve komutları </a:t>
            </a:r>
            <a:r>
              <a:rPr lang="tr-TR" b="1" dirty="0"/>
              <a:t>tek bir yığın</a:t>
            </a:r>
            <a:r>
              <a:rPr lang="tr-TR" dirty="0"/>
              <a:t> (</a:t>
            </a:r>
            <a:r>
              <a:rPr lang="tr-TR" i="1" dirty="0"/>
              <a:t>depolama</a:t>
            </a:r>
            <a:r>
              <a:rPr lang="tr-TR" dirty="0"/>
              <a:t>) biriminde bulunduran bilgisayar tasarımıdır.</a:t>
            </a:r>
          </a:p>
        </p:txBody>
      </p:sp>
      <p:pic>
        <p:nvPicPr>
          <p:cNvPr id="5" name="Resim 4"/>
          <p:cNvPicPr>
            <a:picLocks noChangeAspect="1"/>
          </p:cNvPicPr>
          <p:nvPr/>
        </p:nvPicPr>
        <p:blipFill>
          <a:blip r:embed="rId2"/>
          <a:stretch>
            <a:fillRect/>
          </a:stretch>
        </p:blipFill>
        <p:spPr>
          <a:xfrm>
            <a:off x="3876863" y="2429169"/>
            <a:ext cx="5625837" cy="2534717"/>
          </a:xfrm>
          <a:prstGeom prst="rect">
            <a:avLst/>
          </a:prstGeom>
        </p:spPr>
      </p:pic>
    </p:spTree>
    <p:extLst>
      <p:ext uri="{BB962C8B-B14F-4D97-AF65-F5344CB8AC3E}">
        <p14:creationId xmlns:p14="http://schemas.microsoft.com/office/powerpoint/2010/main" val="286439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5078313"/>
          </a:xfrm>
          <a:prstGeom prst="rect">
            <a:avLst/>
          </a:prstGeom>
        </p:spPr>
        <p:txBody>
          <a:bodyPr wrap="square">
            <a:spAutoFit/>
          </a:bodyPr>
          <a:lstStyle/>
          <a:p>
            <a:r>
              <a:rPr lang="tr-TR" sz="2700" dirty="0"/>
              <a:t>RISC yapısında aynı anda birden çok komutun birden fazla birimde işlendiği boru hattı (</a:t>
            </a:r>
            <a:r>
              <a:rPr lang="tr-TR" sz="2700" dirty="0" err="1"/>
              <a:t>pipe-line</a:t>
            </a:r>
            <a:r>
              <a:rPr lang="tr-TR" sz="2700" dirty="0"/>
              <a:t>) tekniği ve ayrıca </a:t>
            </a:r>
            <a:r>
              <a:rPr lang="tr-TR" sz="2700" dirty="0" err="1"/>
              <a:t>süperskalar</a:t>
            </a:r>
            <a:r>
              <a:rPr lang="tr-TR" sz="2700" dirty="0"/>
              <a:t> teknik kullanarak yüksek performans sağlanmaktadır. Bu tekniklerin daha verimli kullanımı komutların ve adresleme </a:t>
            </a:r>
            <a:r>
              <a:rPr lang="tr-TR" sz="2700" dirty="0" err="1"/>
              <a:t>modları</a:t>
            </a:r>
            <a:r>
              <a:rPr lang="tr-TR" sz="2700" dirty="0"/>
              <a:t> sayısının az olması sayesinde mümkün olmaktadır. Genelde bir komut bir çevrimlik zamanda yürütülebilmekte, komutların uzunluğu ve formatı sabit olmaktadır ki bu da donanımı basitleştirir. Ana belleğe sadece “</a:t>
            </a:r>
            <a:r>
              <a:rPr lang="tr-TR" sz="2700" dirty="0" err="1"/>
              <a:t>Load</a:t>
            </a:r>
            <a:r>
              <a:rPr lang="tr-TR" sz="2700" dirty="0"/>
              <a:t>” (Yükle) ve “</a:t>
            </a:r>
            <a:r>
              <a:rPr lang="tr-TR" sz="2700" dirty="0" err="1"/>
              <a:t>Store</a:t>
            </a:r>
            <a:r>
              <a:rPr lang="tr-TR" sz="2700" dirty="0"/>
              <a:t>” (Depola) komutlarıyla erişilmekte ve işlemler sadece kaydediciler üzerinde yapılmaktadır; </a:t>
            </a:r>
            <a:r>
              <a:rPr lang="tr-TR" sz="2700" dirty="0" err="1"/>
              <a:t>Mikroprogramlama</a:t>
            </a:r>
            <a:r>
              <a:rPr lang="tr-TR" sz="2700" dirty="0"/>
              <a:t> kullanılmamakta, kontrol sinyalleri donanımsal olarak üretilmekte, çok sayıda genel amaçlı kaydedicilere sahip olmaktadır.</a:t>
            </a:r>
          </a:p>
        </p:txBody>
      </p:sp>
    </p:spTree>
    <p:extLst>
      <p:ext uri="{BB962C8B-B14F-4D97-AF65-F5344CB8AC3E}">
        <p14:creationId xmlns:p14="http://schemas.microsoft.com/office/powerpoint/2010/main" val="41953988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3108543"/>
          </a:xfrm>
          <a:prstGeom prst="rect">
            <a:avLst/>
          </a:prstGeom>
        </p:spPr>
        <p:txBody>
          <a:bodyPr wrap="square">
            <a:spAutoFit/>
          </a:bodyPr>
          <a:lstStyle/>
          <a:p>
            <a:r>
              <a:rPr lang="tr-TR" sz="2800" b="1" dirty="0"/>
              <a:t>Böylece RISC mimarisinin avantajları:</a:t>
            </a:r>
            <a:endParaRPr lang="tr-TR" sz="2800" dirty="0"/>
          </a:p>
          <a:p>
            <a:r>
              <a:rPr lang="tr-TR" sz="2800" b="1" dirty="0"/>
              <a:t>1) </a:t>
            </a:r>
            <a:r>
              <a:rPr lang="tr-TR" sz="2800" dirty="0"/>
              <a:t>Hız daha büyüktür, çünkü bu mimarinin az sayıda olan komut kümesi boru hattı ve </a:t>
            </a:r>
            <a:r>
              <a:rPr lang="tr-TR" sz="2800" dirty="0" err="1"/>
              <a:t>süperskalar</a:t>
            </a:r>
            <a:r>
              <a:rPr lang="tr-TR" sz="2800" dirty="0"/>
              <a:t> tasarıma olanak tanır.</a:t>
            </a:r>
          </a:p>
          <a:p>
            <a:r>
              <a:rPr lang="tr-TR" sz="2800" b="1" dirty="0"/>
              <a:t>2) </a:t>
            </a:r>
            <a:r>
              <a:rPr lang="tr-TR" sz="2800" dirty="0"/>
              <a:t>Donanım basittir, çünkü komut sayısı azdır.</a:t>
            </a:r>
          </a:p>
          <a:p>
            <a:r>
              <a:rPr lang="tr-TR" sz="2800" b="1" dirty="0"/>
              <a:t>3) </a:t>
            </a:r>
            <a:r>
              <a:rPr lang="tr-TR" sz="2800" dirty="0"/>
              <a:t>Tasarım süresi kısadır.</a:t>
            </a:r>
          </a:p>
          <a:p>
            <a:r>
              <a:rPr lang="tr-TR" sz="2800" b="1" dirty="0"/>
              <a:t>4) </a:t>
            </a:r>
            <a:r>
              <a:rPr lang="tr-TR" sz="2800" dirty="0"/>
              <a:t>Dahili kaydedicilerin sayısı çok olduğundan dolayı veri ve ara sonuçlar için ön veya dış belleğe sık sık erişim istenmemektedir.</a:t>
            </a:r>
          </a:p>
        </p:txBody>
      </p:sp>
    </p:spTree>
    <p:extLst>
      <p:ext uri="{BB962C8B-B14F-4D97-AF65-F5344CB8AC3E}">
        <p14:creationId xmlns:p14="http://schemas.microsoft.com/office/powerpoint/2010/main" val="279919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a:t>
            </a:r>
            <a:r>
              <a:rPr lang="tr-TR" sz="4500" b="1" dirty="0" smtClean="0"/>
              <a:t>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031873"/>
          </a:xfrm>
          <a:prstGeom prst="rect">
            <a:avLst/>
          </a:prstGeom>
        </p:spPr>
        <p:txBody>
          <a:bodyPr wrap="square">
            <a:spAutoFit/>
          </a:bodyPr>
          <a:lstStyle/>
          <a:p>
            <a:r>
              <a:rPr lang="tr-TR" sz="3200" b="1" dirty="0"/>
              <a:t>Dezavantajları:</a:t>
            </a:r>
            <a:endParaRPr lang="tr-TR" sz="3200" dirty="0"/>
          </a:p>
          <a:p>
            <a:pPr lvl="0"/>
            <a:r>
              <a:rPr lang="tr-TR" sz="3200" dirty="0"/>
              <a:t>1.  İşletim sistemi ve derleyiciye daha çok yük düşmektedir;</a:t>
            </a:r>
          </a:p>
          <a:p>
            <a:pPr lvl="0"/>
            <a:r>
              <a:rPr lang="tr-TR" sz="3200" dirty="0"/>
              <a:t>2. İşlemcide işlenen program bellekte daha çok yer tutabilir.</a:t>
            </a:r>
          </a:p>
          <a:p>
            <a:pPr lvl="0"/>
            <a:r>
              <a:rPr lang="tr-TR" sz="3200" dirty="0"/>
              <a:t>3. Komut kümesine yeni komutlar eklemek mümkün değildir (bunun için kontrol birimi yeniden tasarlanmalıdır.</a:t>
            </a:r>
          </a:p>
        </p:txBody>
      </p:sp>
    </p:spTree>
    <p:extLst>
      <p:ext uri="{BB962C8B-B14F-4D97-AF65-F5344CB8AC3E}">
        <p14:creationId xmlns:p14="http://schemas.microsoft.com/office/powerpoint/2010/main" val="108306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10491" y="2724740"/>
            <a:ext cx="9144000" cy="1159284"/>
          </a:xfrm>
        </p:spPr>
        <p:txBody>
          <a:bodyPr>
            <a:normAutofit/>
          </a:bodyPr>
          <a:lstStyle/>
          <a:p>
            <a:r>
              <a:rPr lang="tr-TR" sz="4000" b="1" dirty="0" smtClean="0"/>
              <a:t>Teşekkürler.</a:t>
            </a:r>
            <a:endParaRPr lang="tr-TR" sz="4000" b="1" dirty="0"/>
          </a:p>
        </p:txBody>
      </p:sp>
    </p:spTree>
    <p:extLst>
      <p:ext uri="{BB962C8B-B14F-4D97-AF65-F5344CB8AC3E}">
        <p14:creationId xmlns:p14="http://schemas.microsoft.com/office/powerpoint/2010/main" val="13740048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10491" y="2724740"/>
            <a:ext cx="9144000" cy="1159284"/>
          </a:xfrm>
        </p:spPr>
        <p:txBody>
          <a:bodyPr>
            <a:normAutofit fontScale="90000"/>
          </a:bodyPr>
          <a:lstStyle/>
          <a:p>
            <a:r>
              <a:rPr lang="tr-TR" sz="4000" b="1" dirty="0" smtClean="0">
                <a:solidFill>
                  <a:schemeClr val="bg1">
                    <a:lumMod val="75000"/>
                  </a:schemeClr>
                </a:solidFill>
              </a:rPr>
              <a:t/>
            </a:r>
            <a:br>
              <a:rPr lang="tr-TR" sz="4000" b="1" dirty="0" smtClean="0">
                <a:solidFill>
                  <a:schemeClr val="bg1">
                    <a:lumMod val="75000"/>
                  </a:schemeClr>
                </a:solidFill>
              </a:rPr>
            </a:br>
            <a:r>
              <a:rPr lang="tr-TR" sz="4000" b="1" dirty="0">
                <a:solidFill>
                  <a:schemeClr val="bg1">
                    <a:lumMod val="75000"/>
                  </a:schemeClr>
                </a:solidFill>
              </a:rPr>
              <a:t/>
            </a:r>
            <a:br>
              <a:rPr lang="tr-TR" sz="4000" b="1" dirty="0">
                <a:solidFill>
                  <a:schemeClr val="bg1">
                    <a:lumMod val="75000"/>
                  </a:schemeClr>
                </a:solidFill>
              </a:rPr>
            </a:br>
            <a:r>
              <a:rPr lang="tr-TR" sz="4000" b="1" dirty="0" smtClean="0">
                <a:solidFill>
                  <a:schemeClr val="bg1">
                    <a:lumMod val="75000"/>
                  </a:schemeClr>
                </a:solidFill>
              </a:rPr>
              <a:t>Kaynaklar:</a:t>
            </a:r>
            <a:r>
              <a:rPr lang="tr-TR" sz="4000" b="1" dirty="0" smtClean="0"/>
              <a:t/>
            </a:r>
            <a:br>
              <a:rPr lang="tr-TR" sz="4000" b="1" dirty="0" smtClean="0"/>
            </a:br>
            <a:r>
              <a:rPr lang="tr-TR" sz="4000" b="1" dirty="0"/>
              <a:t/>
            </a:r>
            <a:br>
              <a:rPr lang="tr-TR" sz="4000" b="1" dirty="0"/>
            </a:br>
            <a:r>
              <a:rPr lang="tr-TR" sz="4000" b="1" dirty="0" smtClean="0"/>
              <a:t/>
            </a:r>
            <a:br>
              <a:rPr lang="tr-TR" sz="4000" b="1" dirty="0" smtClean="0"/>
            </a:br>
            <a:r>
              <a:rPr lang="tr-TR" sz="4000" b="1" dirty="0" smtClean="0">
                <a:solidFill>
                  <a:schemeClr val="bg1">
                    <a:lumMod val="75000"/>
                  </a:schemeClr>
                </a:solidFill>
              </a:rPr>
              <a:t>1- </a:t>
            </a:r>
            <a:r>
              <a:rPr lang="tr-TR" sz="4000" b="1" dirty="0" err="1" smtClean="0">
                <a:solidFill>
                  <a:schemeClr val="bg1">
                    <a:lumMod val="75000"/>
                  </a:schemeClr>
                </a:solidFill>
              </a:rPr>
              <a:t>Wikipedia</a:t>
            </a:r>
            <a:r>
              <a:rPr lang="tr-TR" sz="4000" b="1" dirty="0" smtClean="0">
                <a:solidFill>
                  <a:schemeClr val="bg1">
                    <a:lumMod val="75000"/>
                  </a:schemeClr>
                </a:solidFill>
              </a:rPr>
              <a:t> </a:t>
            </a:r>
            <a:r>
              <a:rPr lang="tr-TR" sz="4000" b="1" dirty="0" err="1" smtClean="0">
                <a:solidFill>
                  <a:schemeClr val="bg1">
                    <a:lumMod val="75000"/>
                  </a:schemeClr>
                </a:solidFill>
              </a:rPr>
              <a:t>Rısc</a:t>
            </a:r>
            <a:r>
              <a:rPr lang="tr-TR" sz="4000" b="1" dirty="0" smtClean="0">
                <a:solidFill>
                  <a:schemeClr val="bg1">
                    <a:lumMod val="75000"/>
                  </a:schemeClr>
                </a:solidFill>
              </a:rPr>
              <a:t> CISC</a:t>
            </a:r>
            <a:br>
              <a:rPr lang="tr-TR" sz="4000" b="1" dirty="0" smtClean="0">
                <a:solidFill>
                  <a:schemeClr val="bg1">
                    <a:lumMod val="75000"/>
                  </a:schemeClr>
                </a:solidFill>
              </a:rPr>
            </a:br>
            <a:r>
              <a:rPr lang="tr-TR" sz="4000" b="1" dirty="0" smtClean="0">
                <a:solidFill>
                  <a:schemeClr val="bg1">
                    <a:lumMod val="75000"/>
                  </a:schemeClr>
                </a:solidFill>
              </a:rPr>
              <a:t>2- Prof. Dr. </a:t>
            </a:r>
            <a:r>
              <a:rPr lang="tr-TR" sz="4000" b="1" dirty="0" err="1" smtClean="0">
                <a:solidFill>
                  <a:schemeClr val="bg1">
                    <a:lumMod val="75000"/>
                  </a:schemeClr>
                </a:solidFill>
              </a:rPr>
              <a:t>Newroz</a:t>
            </a:r>
            <a:r>
              <a:rPr lang="tr-TR" sz="4000" b="1" dirty="0" smtClean="0">
                <a:solidFill>
                  <a:schemeClr val="bg1">
                    <a:lumMod val="75000"/>
                  </a:schemeClr>
                </a:solidFill>
              </a:rPr>
              <a:t> </a:t>
            </a:r>
            <a:r>
              <a:rPr lang="tr-TR" sz="4000" b="1" dirty="0" err="1" smtClean="0">
                <a:solidFill>
                  <a:schemeClr val="bg1">
                    <a:lumMod val="75000"/>
                  </a:schemeClr>
                </a:solidFill>
              </a:rPr>
              <a:t>Allahverdi</a:t>
            </a:r>
            <a:r>
              <a:rPr lang="tr-TR" sz="4000" b="1" dirty="0" smtClean="0">
                <a:solidFill>
                  <a:schemeClr val="bg1">
                    <a:lumMod val="75000"/>
                  </a:schemeClr>
                </a:solidFill>
              </a:rPr>
              <a:t> ders notları</a:t>
            </a:r>
            <a:br>
              <a:rPr lang="tr-TR" sz="4000" b="1" dirty="0" smtClean="0">
                <a:solidFill>
                  <a:schemeClr val="bg1">
                    <a:lumMod val="75000"/>
                  </a:schemeClr>
                </a:solidFill>
              </a:rPr>
            </a:br>
            <a:r>
              <a:rPr lang="tr-TR" sz="4000" b="1" dirty="0" smtClean="0">
                <a:solidFill>
                  <a:schemeClr val="bg1">
                    <a:lumMod val="75000"/>
                  </a:schemeClr>
                </a:solidFill>
              </a:rPr>
              <a:t>3-</a:t>
            </a:r>
            <a:br>
              <a:rPr lang="tr-TR" sz="4000" b="1" dirty="0" smtClean="0">
                <a:solidFill>
                  <a:schemeClr val="bg1">
                    <a:lumMod val="75000"/>
                  </a:schemeClr>
                </a:solidFill>
              </a:rPr>
            </a:br>
            <a:endParaRPr lang="tr-TR" sz="4000" b="1" dirty="0">
              <a:solidFill>
                <a:schemeClr val="bg1">
                  <a:lumMod val="75000"/>
                </a:schemeClr>
              </a:solidFill>
            </a:endParaRPr>
          </a:p>
        </p:txBody>
      </p:sp>
    </p:spTree>
    <p:extLst>
      <p:ext uri="{BB962C8B-B14F-4D97-AF65-F5344CB8AC3E}">
        <p14:creationId xmlns:p14="http://schemas.microsoft.com/office/powerpoint/2010/main" val="3345445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err="1" smtClean="0"/>
              <a:t>Von</a:t>
            </a:r>
            <a:r>
              <a:rPr lang="tr-TR" sz="4500" b="1" dirty="0" smtClean="0"/>
              <a:t> </a:t>
            </a:r>
            <a:r>
              <a:rPr lang="tr-TR" sz="4500" b="1" dirty="0" err="1" smtClean="0"/>
              <a:t>neumann</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5227072"/>
          </a:xfrm>
          <a:prstGeom prst="rect">
            <a:avLst/>
          </a:prstGeom>
        </p:spPr>
        <p:txBody>
          <a:bodyPr wrap="square">
            <a:spAutoFit/>
          </a:bodyPr>
          <a:lstStyle/>
          <a:p>
            <a:endParaRPr lang="tr-TR" b="1" dirty="0" smtClean="0"/>
          </a:p>
          <a:p>
            <a:r>
              <a:rPr lang="tr-TR" b="1" dirty="0" err="1" smtClean="0"/>
              <a:t>Von</a:t>
            </a:r>
            <a:r>
              <a:rPr lang="tr-TR" b="1" dirty="0" smtClean="0"/>
              <a:t> </a:t>
            </a:r>
            <a:r>
              <a:rPr lang="tr-TR" b="1" dirty="0" err="1"/>
              <a:t>Neumann</a:t>
            </a:r>
            <a:r>
              <a:rPr lang="tr-TR" b="1" dirty="0"/>
              <a:t> mimarisi</a:t>
            </a:r>
            <a:endParaRPr lang="tr-TR" dirty="0"/>
          </a:p>
          <a:p>
            <a:r>
              <a:rPr lang="tr-TR" dirty="0"/>
              <a:t>Verilerin ve program kodlarının aynı hafıza birimi üzerinde bulunduran tasarımdır. </a:t>
            </a:r>
            <a:r>
              <a:rPr lang="tr-TR" dirty="0" err="1"/>
              <a:t>Von</a:t>
            </a:r>
            <a:r>
              <a:rPr lang="tr-TR" dirty="0"/>
              <a:t> </a:t>
            </a:r>
            <a:r>
              <a:rPr lang="tr-TR" dirty="0" err="1"/>
              <a:t>Neumann</a:t>
            </a:r>
            <a:r>
              <a:rPr lang="tr-TR" dirty="0"/>
              <a:t> mimarisinin temel tasarımı aşağıdaki gibidir:</a:t>
            </a:r>
          </a:p>
          <a:p>
            <a:pPr algn="just">
              <a:lnSpc>
                <a:spcPct val="150000"/>
              </a:lnSpc>
              <a:spcAft>
                <a:spcPts val="1125"/>
              </a:spcAft>
            </a:pPr>
            <a:endParaRPr lang="tr-TR" sz="3000" dirty="0" smtClean="0">
              <a:latin typeface="Times New Roman" panose="02020603050405020304" pitchFamily="18" charset="0"/>
              <a:ea typeface="Times New Roman" panose="02020603050405020304" pitchFamily="18" charset="0"/>
            </a:endParaRPr>
          </a:p>
          <a:p>
            <a:pPr algn="just">
              <a:lnSpc>
                <a:spcPct val="150000"/>
              </a:lnSpc>
              <a:spcAft>
                <a:spcPts val="1125"/>
              </a:spcAft>
            </a:pPr>
            <a:endParaRPr lang="tr-TR" sz="3000" dirty="0">
              <a:latin typeface="Times New Roman" panose="02020603050405020304" pitchFamily="18" charset="0"/>
              <a:ea typeface="Times New Roman" panose="02020603050405020304" pitchFamily="18" charset="0"/>
            </a:endParaRPr>
          </a:p>
          <a:p>
            <a:pPr algn="just">
              <a:lnSpc>
                <a:spcPct val="150000"/>
              </a:lnSpc>
              <a:spcAft>
                <a:spcPts val="1125"/>
              </a:spcAft>
            </a:pPr>
            <a:endParaRPr lang="tr-TR" sz="3000" dirty="0" smtClean="0">
              <a:latin typeface="Times New Roman" panose="02020603050405020304" pitchFamily="18" charset="0"/>
              <a:ea typeface="Times New Roman" panose="02020603050405020304" pitchFamily="18" charset="0"/>
            </a:endParaRPr>
          </a:p>
          <a:p>
            <a:pPr algn="just">
              <a:lnSpc>
                <a:spcPct val="150000"/>
              </a:lnSpc>
              <a:spcAft>
                <a:spcPts val="1125"/>
              </a:spcAft>
            </a:pPr>
            <a:endParaRPr lang="tr-TR" sz="3000" dirty="0">
              <a:latin typeface="Times New Roman" panose="02020603050405020304" pitchFamily="18" charset="0"/>
              <a:ea typeface="Times New Roman" panose="02020603050405020304" pitchFamily="18" charset="0"/>
            </a:endParaRPr>
          </a:p>
          <a:p>
            <a:pPr algn="just">
              <a:lnSpc>
                <a:spcPct val="150000"/>
              </a:lnSpc>
              <a:spcAft>
                <a:spcPts val="1125"/>
              </a:spcAft>
            </a:pPr>
            <a:endParaRPr lang="tr-TR" sz="3000" dirty="0">
              <a:latin typeface="Times New Roman" panose="02020603050405020304" pitchFamily="18" charset="0"/>
              <a:ea typeface="Times New Roman" panose="02020603050405020304" pitchFamily="18" charset="0"/>
            </a:endParaRPr>
          </a:p>
        </p:txBody>
      </p:sp>
      <p:pic>
        <p:nvPicPr>
          <p:cNvPr id="8" name="Resim 7" descr="https://4.bp.blogspot.com/-4JyuFstWEjw/V4i7Tj4zNVI/AAAAAAAAC6Y/83ssW8uk9ZINqi_a6LH7zf1kd8IOVwE5wCK4B/s400/VonNeumannMimarisi.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889466" y="2297430"/>
            <a:ext cx="3550920" cy="3268980"/>
          </a:xfrm>
          <a:prstGeom prst="rect">
            <a:avLst/>
          </a:prstGeom>
          <a:noFill/>
          <a:ln>
            <a:noFill/>
          </a:ln>
        </p:spPr>
      </p:pic>
    </p:spTree>
    <p:extLst>
      <p:ext uri="{BB962C8B-B14F-4D97-AF65-F5344CB8AC3E}">
        <p14:creationId xmlns:p14="http://schemas.microsoft.com/office/powerpoint/2010/main" val="986822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err="1" smtClean="0"/>
              <a:t>Von</a:t>
            </a:r>
            <a:r>
              <a:rPr lang="tr-TR" sz="4500" b="1" dirty="0" smtClean="0"/>
              <a:t> </a:t>
            </a:r>
            <a:r>
              <a:rPr lang="tr-TR" sz="4500" b="1" dirty="0" err="1" smtClean="0"/>
              <a:t>neumann</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1061829"/>
          </a:xfrm>
          <a:prstGeom prst="rect">
            <a:avLst/>
          </a:prstGeom>
        </p:spPr>
        <p:txBody>
          <a:bodyPr wrap="square">
            <a:spAutoFit/>
          </a:bodyPr>
          <a:lstStyle/>
          <a:p>
            <a:endParaRPr lang="tr-TR" b="1" dirty="0" smtClean="0"/>
          </a:p>
          <a:p>
            <a:pPr algn="just">
              <a:lnSpc>
                <a:spcPct val="150000"/>
              </a:lnSpc>
              <a:spcAft>
                <a:spcPts val="1125"/>
              </a:spcAft>
            </a:pPr>
            <a:endParaRPr lang="tr-TR" sz="3000" dirty="0">
              <a:latin typeface="Times New Roman" panose="02020603050405020304" pitchFamily="18" charset="0"/>
              <a:ea typeface="Times New Roman" panose="02020603050405020304" pitchFamily="18" charset="0"/>
            </a:endParaRPr>
          </a:p>
        </p:txBody>
      </p:sp>
      <p:sp>
        <p:nvSpPr>
          <p:cNvPr id="5" name="Dikdörtgen 4"/>
          <p:cNvSpPr/>
          <p:nvPr/>
        </p:nvSpPr>
        <p:spPr>
          <a:xfrm>
            <a:off x="3048000" y="1305342"/>
            <a:ext cx="6096000" cy="4247317"/>
          </a:xfrm>
          <a:prstGeom prst="rect">
            <a:avLst/>
          </a:prstGeom>
        </p:spPr>
        <p:txBody>
          <a:bodyPr>
            <a:spAutoFit/>
          </a:bodyPr>
          <a:lstStyle/>
          <a:p>
            <a:r>
              <a:rPr lang="tr-TR" dirty="0">
                <a:solidFill>
                  <a:srgbClr val="676767"/>
                </a:solidFill>
                <a:latin typeface="Times New Roman" panose="02020603050405020304" pitchFamily="18" charset="0"/>
              </a:rPr>
              <a:t>"</a:t>
            </a:r>
            <a:r>
              <a:rPr lang="tr-TR" b="1" dirty="0" err="1">
                <a:solidFill>
                  <a:srgbClr val="676767"/>
                </a:solidFill>
                <a:latin typeface="Times New Roman" panose="02020603050405020304" pitchFamily="18" charset="0"/>
              </a:rPr>
              <a:t>von</a:t>
            </a:r>
            <a:r>
              <a:rPr lang="tr-TR" b="1" dirty="0">
                <a:solidFill>
                  <a:srgbClr val="676767"/>
                </a:solidFill>
                <a:latin typeface="Times New Roman" panose="02020603050405020304" pitchFamily="18" charset="0"/>
              </a:rPr>
              <a:t> </a:t>
            </a:r>
            <a:r>
              <a:rPr lang="tr-TR" b="1" dirty="0" err="1">
                <a:solidFill>
                  <a:srgbClr val="676767"/>
                </a:solidFill>
                <a:latin typeface="Times New Roman" panose="02020603050405020304" pitchFamily="18" charset="0"/>
              </a:rPr>
              <a:t>Neumann</a:t>
            </a:r>
            <a:r>
              <a:rPr lang="tr-TR" b="1" dirty="0">
                <a:solidFill>
                  <a:srgbClr val="676767"/>
                </a:solidFill>
                <a:latin typeface="Times New Roman" panose="02020603050405020304" pitchFamily="18" charset="0"/>
              </a:rPr>
              <a:t> mimarisi</a:t>
            </a:r>
            <a:r>
              <a:rPr lang="tr-TR" dirty="0">
                <a:solidFill>
                  <a:srgbClr val="676767"/>
                </a:solidFill>
                <a:latin typeface="Times New Roman" panose="02020603050405020304" pitchFamily="18" charset="0"/>
              </a:rPr>
              <a:t>" isim olarak John </a:t>
            </a:r>
            <a:r>
              <a:rPr lang="tr-TR" dirty="0" err="1">
                <a:solidFill>
                  <a:srgbClr val="676767"/>
                </a:solidFill>
                <a:latin typeface="Times New Roman" panose="02020603050405020304" pitchFamily="18" charset="0"/>
              </a:rPr>
              <a:t>von</a:t>
            </a:r>
            <a:r>
              <a:rPr lang="tr-TR" dirty="0">
                <a:solidFill>
                  <a:srgbClr val="676767"/>
                </a:solidFill>
                <a:latin typeface="Times New Roman" panose="02020603050405020304" pitchFamily="18" charset="0"/>
              </a:rPr>
              <a:t> </a:t>
            </a:r>
            <a:r>
              <a:rPr lang="tr-TR" dirty="0" err="1">
                <a:solidFill>
                  <a:srgbClr val="676767"/>
                </a:solidFill>
                <a:latin typeface="Times New Roman" panose="02020603050405020304" pitchFamily="18" charset="0"/>
              </a:rPr>
              <a:t>Neumann'ın</a:t>
            </a:r>
            <a:r>
              <a:rPr lang="tr-TR" dirty="0">
                <a:solidFill>
                  <a:srgbClr val="676767"/>
                </a:solidFill>
                <a:latin typeface="Times New Roman" panose="02020603050405020304" pitchFamily="18" charset="0"/>
              </a:rPr>
              <a:t> 1945 tarihli makalesine dayanır. Bellek ile Merkezi işlem biriminin (</a:t>
            </a:r>
            <a:r>
              <a:rPr lang="tr-TR" i="1" dirty="0">
                <a:solidFill>
                  <a:srgbClr val="676767"/>
                </a:solidFill>
                <a:latin typeface="Times New Roman" panose="02020603050405020304" pitchFamily="18" charset="0"/>
              </a:rPr>
              <a:t>MİB</a:t>
            </a:r>
            <a:r>
              <a:rPr lang="tr-TR" dirty="0">
                <a:solidFill>
                  <a:srgbClr val="676767"/>
                </a:solidFill>
                <a:latin typeface="Times New Roman" panose="02020603050405020304" pitchFamily="18" charset="0"/>
              </a:rPr>
              <a:t>) hız açısından farklı gelişmesi </a:t>
            </a:r>
            <a:r>
              <a:rPr lang="tr-TR" b="1" dirty="0" err="1">
                <a:solidFill>
                  <a:srgbClr val="676767"/>
                </a:solidFill>
                <a:latin typeface="Times New Roman" panose="02020603050405020304" pitchFamily="18" charset="0"/>
              </a:rPr>
              <a:t>von</a:t>
            </a:r>
            <a:r>
              <a:rPr lang="tr-TR" b="1" dirty="0">
                <a:solidFill>
                  <a:srgbClr val="676767"/>
                </a:solidFill>
                <a:latin typeface="Times New Roman" panose="02020603050405020304" pitchFamily="18" charset="0"/>
              </a:rPr>
              <a:t> </a:t>
            </a:r>
            <a:r>
              <a:rPr lang="tr-TR" b="1" dirty="0" err="1">
                <a:solidFill>
                  <a:srgbClr val="676767"/>
                </a:solidFill>
                <a:latin typeface="Times New Roman" panose="02020603050405020304" pitchFamily="18" charset="0"/>
              </a:rPr>
              <a:t>Neumann</a:t>
            </a:r>
            <a:r>
              <a:rPr lang="tr-TR" b="1" dirty="0">
                <a:solidFill>
                  <a:srgbClr val="676767"/>
                </a:solidFill>
                <a:latin typeface="Times New Roman" panose="02020603050405020304" pitchFamily="18" charset="0"/>
              </a:rPr>
              <a:t> dar geçidi</a:t>
            </a:r>
            <a:r>
              <a:rPr lang="tr-TR" dirty="0">
                <a:solidFill>
                  <a:srgbClr val="676767"/>
                </a:solidFill>
                <a:latin typeface="Times New Roman" panose="02020603050405020304" pitchFamily="18" charset="0"/>
              </a:rPr>
              <a:t> olarak bilinen </a:t>
            </a:r>
            <a:r>
              <a:rPr lang="tr-TR" u="sng" dirty="0">
                <a:solidFill>
                  <a:srgbClr val="676767"/>
                </a:solidFill>
                <a:latin typeface="Times New Roman" panose="02020603050405020304" pitchFamily="18" charset="0"/>
              </a:rPr>
              <a:t>soruna </a:t>
            </a:r>
            <a:r>
              <a:rPr lang="tr-TR" dirty="0">
                <a:solidFill>
                  <a:srgbClr val="676767"/>
                </a:solidFill>
                <a:latin typeface="Times New Roman" panose="02020603050405020304" pitchFamily="18" charset="0"/>
              </a:rPr>
              <a:t>yol açmıştır. Bu sorun MİB ile bellek arası veri taşıma hızının, bellek miktarına göre çok düşük olmasından kaynaklanmaktadır. Bu nedenle, CPU zamanın büyük çoğunluğunu bellekten istenilen verinin gelmesini beklemekle geçirir. Son yıllarda CPU'ların hızları ile bellek erişim hızlarının arasındaki farkın açılması ile bu sorun daha da büyütmüştür. Sorunu hafifletmek adına </a:t>
            </a:r>
            <a:r>
              <a:rPr lang="tr-TR" i="1" dirty="0" err="1">
                <a:solidFill>
                  <a:srgbClr val="676767"/>
                </a:solidFill>
                <a:latin typeface="Times New Roman" panose="02020603050405020304" pitchFamily="18" charset="0"/>
              </a:rPr>
              <a:t>cache</a:t>
            </a:r>
            <a:r>
              <a:rPr lang="tr-TR" i="1" dirty="0">
                <a:solidFill>
                  <a:srgbClr val="676767"/>
                </a:solidFill>
                <a:latin typeface="Times New Roman" panose="02020603050405020304" pitchFamily="18" charset="0"/>
              </a:rPr>
              <a:t> </a:t>
            </a:r>
            <a:r>
              <a:rPr lang="tr-TR" i="1" dirty="0" err="1">
                <a:solidFill>
                  <a:srgbClr val="676767"/>
                </a:solidFill>
                <a:latin typeface="Times New Roman" panose="02020603050405020304" pitchFamily="18" charset="0"/>
              </a:rPr>
              <a:t>memory</a:t>
            </a:r>
            <a:r>
              <a:rPr lang="tr-TR" dirty="0">
                <a:solidFill>
                  <a:srgbClr val="676767"/>
                </a:solidFill>
                <a:latin typeface="Times New Roman" panose="02020603050405020304" pitchFamily="18" charset="0"/>
              </a:rPr>
              <a:t> kullanılmaktadır ve </a:t>
            </a:r>
            <a:r>
              <a:rPr lang="tr-TR" i="1" dirty="0" err="1">
                <a:solidFill>
                  <a:srgbClr val="676767"/>
                </a:solidFill>
                <a:latin typeface="Times New Roman" panose="02020603050405020304" pitchFamily="18" charset="0"/>
              </a:rPr>
              <a:t>branch</a:t>
            </a:r>
            <a:r>
              <a:rPr lang="tr-TR" i="1" dirty="0">
                <a:solidFill>
                  <a:srgbClr val="676767"/>
                </a:solidFill>
                <a:latin typeface="Times New Roman" panose="02020603050405020304" pitchFamily="18" charset="0"/>
              </a:rPr>
              <a:t> </a:t>
            </a:r>
            <a:r>
              <a:rPr lang="tr-TR" i="1" dirty="0" err="1">
                <a:solidFill>
                  <a:srgbClr val="676767"/>
                </a:solidFill>
                <a:latin typeface="Times New Roman" panose="02020603050405020304" pitchFamily="18" charset="0"/>
              </a:rPr>
              <a:t>prediction</a:t>
            </a:r>
            <a:r>
              <a:rPr lang="tr-TR" i="1" dirty="0">
                <a:solidFill>
                  <a:srgbClr val="676767"/>
                </a:solidFill>
                <a:latin typeface="Times New Roman" panose="02020603050405020304" pitchFamily="18" charset="0"/>
              </a:rPr>
              <a:t> yöntemi </a:t>
            </a:r>
            <a:r>
              <a:rPr lang="tr-TR" dirty="0">
                <a:solidFill>
                  <a:srgbClr val="676767"/>
                </a:solidFill>
                <a:latin typeface="Times New Roman" panose="02020603050405020304" pitchFamily="18" charset="0"/>
              </a:rPr>
              <a:t> geliştirilmiştir. </a:t>
            </a:r>
            <a:r>
              <a:rPr lang="tr-TR" dirty="0" err="1">
                <a:solidFill>
                  <a:srgbClr val="676767"/>
                </a:solidFill>
                <a:latin typeface="Times New Roman" panose="02020603050405020304" pitchFamily="18" charset="0"/>
              </a:rPr>
              <a:t>von</a:t>
            </a:r>
            <a:r>
              <a:rPr lang="tr-TR" dirty="0">
                <a:solidFill>
                  <a:srgbClr val="676767"/>
                </a:solidFill>
                <a:latin typeface="Times New Roman" panose="02020603050405020304" pitchFamily="18" charset="0"/>
              </a:rPr>
              <a:t> </a:t>
            </a:r>
            <a:r>
              <a:rPr lang="tr-TR" dirty="0" err="1">
                <a:solidFill>
                  <a:srgbClr val="676767"/>
                </a:solidFill>
                <a:latin typeface="Times New Roman" panose="02020603050405020304" pitchFamily="18" charset="0"/>
              </a:rPr>
              <a:t>Neumann</a:t>
            </a:r>
            <a:r>
              <a:rPr lang="tr-TR" dirty="0">
                <a:solidFill>
                  <a:srgbClr val="676767"/>
                </a:solidFill>
                <a:latin typeface="Times New Roman" panose="02020603050405020304" pitchFamily="18" charset="0"/>
              </a:rPr>
              <a:t> mimarisinin dar geçit sorunu dışında, en olumsuz yanı ise hatalı yazılımların (</a:t>
            </a:r>
            <a:r>
              <a:rPr lang="tr-TR" i="1" dirty="0" err="1">
                <a:solidFill>
                  <a:srgbClr val="676767"/>
                </a:solidFill>
                <a:latin typeface="Times New Roman" panose="02020603050405020304" pitchFamily="18" charset="0"/>
              </a:rPr>
              <a:t>buffer</a:t>
            </a:r>
            <a:r>
              <a:rPr lang="tr-TR" i="1" dirty="0">
                <a:solidFill>
                  <a:srgbClr val="676767"/>
                </a:solidFill>
                <a:latin typeface="Times New Roman" panose="02020603050405020304" pitchFamily="18" charset="0"/>
              </a:rPr>
              <a:t> </a:t>
            </a:r>
            <a:r>
              <a:rPr lang="tr-TR" i="1" dirty="0" err="1">
                <a:solidFill>
                  <a:srgbClr val="676767"/>
                </a:solidFill>
                <a:latin typeface="Times New Roman" panose="02020603050405020304" pitchFamily="18" charset="0"/>
              </a:rPr>
              <a:t>overflow</a:t>
            </a:r>
            <a:r>
              <a:rPr lang="tr-TR" i="1">
                <a:solidFill>
                  <a:srgbClr val="676767"/>
                </a:solidFill>
                <a:latin typeface="Times New Roman" panose="02020603050405020304" pitchFamily="18" charset="0"/>
              </a:rPr>
              <a:t> gibi)</a:t>
            </a:r>
            <a:r>
              <a:rPr lang="tr-TR">
                <a:solidFill>
                  <a:srgbClr val="676767"/>
                </a:solidFill>
                <a:latin typeface="Times New Roman" panose="02020603050405020304" pitchFamily="18" charset="0"/>
              </a:rPr>
              <a:t> kendilerine, işletim sistemine ve hatta diğer yazılımlara zarar verebilme olasılığıdır.</a:t>
            </a:r>
            <a:endParaRPr lang="tr-TR"/>
          </a:p>
        </p:txBody>
      </p:sp>
    </p:spTree>
    <p:extLst>
      <p:ext uri="{BB962C8B-B14F-4D97-AF65-F5344CB8AC3E}">
        <p14:creationId xmlns:p14="http://schemas.microsoft.com/office/powerpoint/2010/main" val="4241433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err="1" smtClean="0"/>
              <a:t>Instruction</a:t>
            </a:r>
            <a:r>
              <a:rPr lang="tr-TR" sz="4500" b="1" dirty="0" smtClean="0"/>
              <a:t> seti nedir?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1535420"/>
          </a:xfrm>
          <a:prstGeom prst="rect">
            <a:avLst/>
          </a:prstGeom>
        </p:spPr>
        <p:txBody>
          <a:bodyPr wrap="square">
            <a:spAutoFit/>
          </a:bodyPr>
          <a:lstStyle/>
          <a:p>
            <a:pPr algn="just">
              <a:lnSpc>
                <a:spcPct val="150000"/>
              </a:lnSpc>
              <a:spcAft>
                <a:spcPts val="1125"/>
              </a:spcAft>
            </a:pPr>
            <a:r>
              <a:rPr lang="tr-TR" sz="3000" dirty="0" smtClean="0">
                <a:latin typeface="Times New Roman" panose="02020603050405020304" pitchFamily="18" charset="0"/>
                <a:ea typeface="Times New Roman" panose="02020603050405020304" pitchFamily="18" charset="0"/>
              </a:rPr>
              <a:t>.</a:t>
            </a:r>
          </a:p>
          <a:p>
            <a:pPr algn="just">
              <a:lnSpc>
                <a:spcPct val="150000"/>
              </a:lnSpc>
              <a:spcAft>
                <a:spcPts val="1125"/>
              </a:spcAft>
            </a:pPr>
            <a:endParaRPr lang="tr-TR" sz="3000" dirty="0">
              <a:latin typeface="Times New Roman" panose="02020603050405020304" pitchFamily="18" charset="0"/>
              <a:ea typeface="Times New Roman" panose="02020603050405020304" pitchFamily="18" charset="0"/>
            </a:endParaRPr>
          </a:p>
        </p:txBody>
      </p:sp>
      <p:pic>
        <p:nvPicPr>
          <p:cNvPr id="6" name="Resim 5"/>
          <p:cNvPicPr>
            <a:picLocks noChangeAspect="1"/>
          </p:cNvPicPr>
          <p:nvPr/>
        </p:nvPicPr>
        <p:blipFill>
          <a:blip r:embed="rId2"/>
          <a:stretch>
            <a:fillRect/>
          </a:stretch>
        </p:blipFill>
        <p:spPr>
          <a:xfrm>
            <a:off x="961787" y="1500565"/>
            <a:ext cx="10642244" cy="4416397"/>
          </a:xfrm>
          <a:prstGeom prst="rect">
            <a:avLst/>
          </a:prstGeom>
        </p:spPr>
      </p:pic>
    </p:spTree>
    <p:extLst>
      <p:ext uri="{BB962C8B-B14F-4D97-AF65-F5344CB8AC3E}">
        <p14:creationId xmlns:p14="http://schemas.microsoft.com/office/powerpoint/2010/main" val="2007587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CISC</a:t>
            </a:r>
            <a:endParaRPr lang="tr-TR" sz="4500" dirty="0"/>
          </a:p>
        </p:txBody>
      </p:sp>
      <p:sp>
        <p:nvSpPr>
          <p:cNvPr id="3" name="Unvan 1"/>
          <p:cNvSpPr txBox="1">
            <a:spLocks/>
          </p:cNvSpPr>
          <p:nvPr/>
        </p:nvSpPr>
        <p:spPr>
          <a:xfrm>
            <a:off x="1371600" y="1245325"/>
            <a:ext cx="9144000" cy="417140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tr-TR" sz="3500" b="1" dirty="0">
                <a:solidFill>
                  <a:schemeClr val="bg1">
                    <a:lumMod val="75000"/>
                  </a:schemeClr>
                </a:solidFill>
                <a:latin typeface="Sitka Heading" panose="02000505000000020004" pitchFamily="2" charset="0"/>
                <a:cs typeface="Times New Roman" panose="02020603050405020304" pitchFamily="18" charset="0"/>
              </a:rPr>
              <a:t>CISC bir işlemcinin tek bir komut ile yaptığı işlem, RISC bir işlemci ile 2 ya da daha fazla komutla yerine getirilebilmektedir. Ama yine de RISC mimarisinin avantajları ile bu işlemciler aynı saat frekansları ile daha yüksek işlem gücüne sahip olabilmektedirler.</a:t>
            </a:r>
          </a:p>
        </p:txBody>
      </p:sp>
    </p:spTree>
    <p:extLst>
      <p:ext uri="{BB962C8B-B14F-4D97-AF65-F5344CB8AC3E}">
        <p14:creationId xmlns:p14="http://schemas.microsoft.com/office/powerpoint/2010/main" val="2374222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smtClean="0"/>
              <a:t>CISC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187869"/>
            <a:ext cx="9596846" cy="4231415"/>
          </a:xfrm>
          <a:prstGeom prst="rect">
            <a:avLst/>
          </a:prstGeom>
        </p:spPr>
        <p:txBody>
          <a:bodyPr wrap="square">
            <a:spAutoFit/>
          </a:bodyPr>
          <a:lstStyle/>
          <a:p>
            <a:pPr algn="just">
              <a:lnSpc>
                <a:spcPct val="150000"/>
              </a:lnSpc>
              <a:spcAft>
                <a:spcPts val="1125"/>
              </a:spcAft>
            </a:pPr>
            <a:r>
              <a:rPr lang="tr-TR" sz="2600" dirty="0"/>
              <a:t>Ancak CISC bir işlemcinin doğrudan </a:t>
            </a:r>
            <a:r>
              <a:rPr lang="tr-TR" sz="2600" dirty="0" err="1"/>
              <a:t>assembler</a:t>
            </a:r>
            <a:r>
              <a:rPr lang="tr-TR" sz="2600" dirty="0"/>
              <a:t> ile programlanması insanlar için çok daha kolaydır. Bu da yüksek seviyeli programlama dillerinin pek kullanılmadığı yıllarda avantajken, günümüzde </a:t>
            </a:r>
            <a:r>
              <a:rPr lang="tr-TR" sz="2600" dirty="0" err="1"/>
              <a:t>assembler</a:t>
            </a:r>
            <a:r>
              <a:rPr lang="tr-TR" sz="2600" dirty="0"/>
              <a:t> ile programlamanın yapıldığı alanlar çok azaldığından, avantajını yitirmiştir. Günümüzdeki </a:t>
            </a:r>
            <a:r>
              <a:rPr lang="tr-TR" sz="2600" u="sng" dirty="0">
                <a:hlinkClick r:id="rId2" tooltip="Intel"/>
              </a:rPr>
              <a:t>Intel</a:t>
            </a:r>
            <a:r>
              <a:rPr lang="tr-TR" sz="2600" dirty="0"/>
              <a:t> ve </a:t>
            </a:r>
            <a:r>
              <a:rPr lang="tr-TR" sz="2600" u="sng" dirty="0">
                <a:hlinkClick r:id="rId3" tooltip="AMD"/>
              </a:rPr>
              <a:t>AMD</a:t>
            </a:r>
            <a:r>
              <a:rPr lang="tr-TR" sz="2600" dirty="0"/>
              <a:t> işlemciler de aslında CISC işlemcilerdir, fakat derinlerinde aslında karışık komutlar daha basit </a:t>
            </a:r>
            <a:r>
              <a:rPr lang="tr-TR" sz="2600" u="sng" dirty="0">
                <a:hlinkClick r:id="rId4" tooltip="RISC"/>
              </a:rPr>
              <a:t>RISC</a:t>
            </a:r>
            <a:r>
              <a:rPr lang="tr-TR" sz="2600" dirty="0"/>
              <a:t> komutları sayılabilecek parçalara dönüştürülerek işlenirler</a:t>
            </a:r>
            <a:r>
              <a:rPr lang="tr-TR" sz="2600" dirty="0" smtClean="0"/>
              <a:t>.</a:t>
            </a:r>
            <a:endParaRPr lang="tr-TR" sz="2600" dirty="0"/>
          </a:p>
        </p:txBody>
      </p:sp>
    </p:spTree>
    <p:extLst>
      <p:ext uri="{BB962C8B-B14F-4D97-AF65-F5344CB8AC3E}">
        <p14:creationId xmlns:p14="http://schemas.microsoft.com/office/powerpoint/2010/main" val="653114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CISC</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708981"/>
          </a:xfrm>
          <a:prstGeom prst="rect">
            <a:avLst/>
          </a:prstGeom>
        </p:spPr>
        <p:txBody>
          <a:bodyPr wrap="square">
            <a:spAutoFit/>
          </a:bodyPr>
          <a:lstStyle/>
          <a:p>
            <a:pPr algn="just"/>
            <a:r>
              <a:rPr lang="tr-TR" sz="3000" b="1" dirty="0"/>
              <a:t>CISC MİMARİSİ</a:t>
            </a:r>
            <a:endParaRPr lang="tr-TR" sz="3000" dirty="0"/>
          </a:p>
          <a:p>
            <a:pPr algn="just"/>
            <a:r>
              <a:rPr lang="tr-TR" sz="3000" dirty="0"/>
              <a:t>Bu mimarinin özelliği: işlemci karmaşık (yarıiletken eleman sayısı çok); yazılım kolaydır. Bu mimari, özellikle Intel X86 işlemcilerinin tasarlandığı 70’li ve 80’li yıllarda, bellek elemanlarının pahalı olması nedeniyle onların tasarruf edilmesini sağlamak ve yüksek seviyeli dilleri desteklemek amacıyla geliştirilmiştir. Yani, CISC mimarili bir işlemci bünyesinde çok sayıda komut barındırdığı için programlamayı kolaylaştırır ve bellek kullanımını etkinleştirir. İşlemci karmaşık olsa da yazılım basitleştirmektedir.</a:t>
            </a:r>
          </a:p>
        </p:txBody>
      </p:sp>
    </p:spTree>
    <p:extLst>
      <p:ext uri="{BB962C8B-B14F-4D97-AF65-F5344CB8AC3E}">
        <p14:creationId xmlns:p14="http://schemas.microsoft.com/office/powerpoint/2010/main" val="3252372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1073</Words>
  <Application>Microsoft Office PowerPoint</Application>
  <PresentationFormat>Geniş ekran</PresentationFormat>
  <Paragraphs>127</Paragraphs>
  <Slides>34</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34</vt:i4>
      </vt:variant>
    </vt:vector>
  </HeadingPairs>
  <TitlesOfParts>
    <vt:vector size="40" baseType="lpstr">
      <vt:lpstr>Arial</vt:lpstr>
      <vt:lpstr>Calibri</vt:lpstr>
      <vt:lpstr>Calibri Light</vt:lpstr>
      <vt:lpstr>Sitka Heading</vt:lpstr>
      <vt:lpstr>Times New Roman</vt:lpstr>
      <vt:lpstr>Office Teması</vt:lpstr>
      <vt:lpstr>Bilgisayar Mimarisi BMB 3009 Hafta 6</vt:lpstr>
      <vt:lpstr> Dersin Özeti  Harvard Von neumann Mimarileri   </vt:lpstr>
      <vt:lpstr>Harvard mimarisi</vt:lpstr>
      <vt:lpstr>Von neumann</vt:lpstr>
      <vt:lpstr>Von neumann</vt:lpstr>
      <vt:lpstr>Instruction seti nedir?</vt:lpstr>
      <vt:lpstr>CISC</vt:lpstr>
      <vt:lpstr>CISC</vt:lpstr>
      <vt:lpstr>CISC</vt:lpstr>
      <vt:lpstr>CISC</vt:lpstr>
      <vt:lpstr>CISC</vt:lpstr>
      <vt:lpstr>CISC</vt:lpstr>
      <vt:lpstr>CISC</vt:lpstr>
      <vt:lpstr>CISC</vt:lpstr>
      <vt:lpstr>CISC</vt:lpstr>
      <vt:lpstr>RISC</vt:lpstr>
      <vt:lpstr>RISC</vt:lpstr>
      <vt:lpstr>RISC</vt:lpstr>
      <vt:lpstr>RISC</vt:lpstr>
      <vt:lpstr>MIPS</vt:lpstr>
      <vt:lpstr>RISC</vt:lpstr>
      <vt:lpstr>RISC</vt:lpstr>
      <vt:lpstr>RISC</vt:lpstr>
      <vt:lpstr>RISC</vt:lpstr>
      <vt:lpstr>RISC</vt:lpstr>
      <vt:lpstr>RISC</vt:lpstr>
      <vt:lpstr>RISC</vt:lpstr>
      <vt:lpstr>RISC</vt:lpstr>
      <vt:lpstr>RISC</vt:lpstr>
      <vt:lpstr>RISC</vt:lpstr>
      <vt:lpstr>RISC</vt:lpstr>
      <vt:lpstr>RISC</vt:lpstr>
      <vt:lpstr>Teşekkürler.</vt:lpstr>
      <vt:lpstr>  Kaynaklar:   1- Wikipedia Rısc CISC 2- Prof. Dr. Newroz Allahverdi ders notları 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MARKA SATIŞ RAKAMLARI İLE MÜŞTERİ TWITTER YORUMLARI ARASINDAKİ İLİŞKİNİN İNCELENMESİ</dc:title>
  <dc:creator>nebi seren</dc:creator>
  <cp:lastModifiedBy>nebi seren</cp:lastModifiedBy>
  <cp:revision>121</cp:revision>
  <dcterms:created xsi:type="dcterms:W3CDTF">2022-05-06T05:47:56Z</dcterms:created>
  <dcterms:modified xsi:type="dcterms:W3CDTF">2022-11-06T21:43:37Z</dcterms:modified>
</cp:coreProperties>
</file>